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5DB"/>
          </a:solidFill>
        </a:fill>
      </a:tcStyle>
    </a:wholeTbl>
    <a:band2H>
      <a:tcTxStyle b="def" i="def"/>
      <a:tcStyle>
        <a:tcBdr/>
        <a:fill>
          <a:solidFill>
            <a:srgbClr val="F0F2EE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B59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C2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EE9"/>
          </a:solidFill>
        </a:fill>
      </a:tcStyle>
    </a:wholeTbl>
    <a:band2H>
      <a:tcTxStyle b="def" i="def"/>
      <a:tcStyle>
        <a:tcBdr/>
        <a:fill>
          <a:solidFill>
            <a:srgbClr val="ECEF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09EC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B59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B59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869160"/>
            <a:ext cx="9144000" cy="1988841"/>
          </a:xfrm>
          <a:prstGeom prst="rect">
            <a:avLst/>
          </a:prstGeom>
          <a:solidFill>
            <a:srgbClr val="CCD8E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685800" y="1273175"/>
            <a:ext cx="7772400" cy="3184525"/>
          </a:xfrm>
          <a:prstGeom prst="rect">
            <a:avLst/>
          </a:prstGeom>
        </p:spPr>
        <p:txBody>
          <a:bodyPr anchor="ctr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83568" y="4941168"/>
            <a:ext cx="7776865" cy="191683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1</a:t>
            </a:r>
            <a:endParaRPr sz="28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2</a:t>
            </a:r>
            <a:endParaRPr sz="28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3</a:t>
            </a:r>
            <a:endParaRPr sz="28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4</a:t>
            </a:r>
            <a:endParaRPr sz="28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Textebene 5</a:t>
            </a:r>
          </a:p>
        </p:txBody>
      </p:sp>
      <p:pic>
        <p:nvPicPr>
          <p:cNvPr id="1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228" y="470132"/>
            <a:ext cx="3111501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4E75A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1763688" y="5301207"/>
            <a:ext cx="5544616" cy="15567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Textebene 1</a:t>
            </a:r>
            <a:endParaRPr sz="1400"/>
          </a:p>
          <a:p>
            <a:pPr lvl="1">
              <a:defRPr sz="1800"/>
            </a:pPr>
            <a:r>
              <a:rPr sz="1400"/>
              <a:t>Textebene 2</a:t>
            </a:r>
            <a:endParaRPr sz="1400"/>
          </a:p>
          <a:p>
            <a:pPr lvl="2">
              <a:defRPr sz="1800"/>
            </a:pPr>
            <a:r>
              <a:rPr sz="1400"/>
              <a:t>Textebene 3</a:t>
            </a:r>
            <a:endParaRPr sz="1400"/>
          </a:p>
          <a:p>
            <a:pPr lvl="3">
              <a:defRPr sz="1800"/>
            </a:pPr>
            <a:r>
              <a:rPr sz="1400"/>
              <a:t>Textebene 4</a:t>
            </a:r>
            <a:endParaRPr sz="1400"/>
          </a:p>
          <a:p>
            <a:pPr lvl="4">
              <a:defRPr sz="1800"/>
            </a:pPr>
            <a:r>
              <a:rPr sz="1400"/>
              <a:t>Textebene 5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61261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68312" y="2780927"/>
            <a:ext cx="8208144" cy="387474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468312" y="1628775"/>
            <a:ext cx="4967784" cy="52292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611560" y="3068959"/>
            <a:ext cx="7920881" cy="1512169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457200" y="1412775"/>
            <a:ext cx="4040188" cy="7621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Textebene 1</a:t>
            </a:r>
            <a:endParaRPr b="1" sz="2400"/>
          </a:p>
          <a:p>
            <a:pPr lvl="1">
              <a:defRPr b="0" sz="1800"/>
            </a:pPr>
            <a:r>
              <a:rPr b="1" sz="2400"/>
              <a:t>Textebene 2</a:t>
            </a:r>
            <a:endParaRPr b="1" sz="2400"/>
          </a:p>
          <a:p>
            <a:pPr lvl="2">
              <a:defRPr b="0" sz="1800"/>
            </a:pPr>
            <a:r>
              <a:rPr b="1" sz="2400"/>
              <a:t>Textebene 3</a:t>
            </a:r>
            <a:endParaRPr b="1" sz="2400"/>
          </a:p>
          <a:p>
            <a:pPr lvl="3">
              <a:defRPr b="0" sz="1800"/>
            </a:pPr>
            <a:r>
              <a:rPr b="1" sz="2400"/>
              <a:t>Textebene 4</a:t>
            </a:r>
            <a:endParaRPr b="1" sz="2400"/>
          </a:p>
          <a:p>
            <a:pPr lvl="4">
              <a:defRPr b="0" sz="1800"/>
            </a:pPr>
            <a:r>
              <a:rPr b="1" sz="2400"/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619671" y="3010644"/>
            <a:ext cx="5486401" cy="22812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619671" y="5301207"/>
            <a:ext cx="5486401" cy="15567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Textebene 1</a:t>
            </a:r>
            <a:endParaRPr sz="1400"/>
          </a:p>
          <a:p>
            <a:pPr lvl="1">
              <a:defRPr sz="1800"/>
            </a:pPr>
            <a:r>
              <a:rPr sz="1400"/>
              <a:t>Textebene 2</a:t>
            </a:r>
            <a:endParaRPr sz="1400"/>
          </a:p>
          <a:p>
            <a:pPr lvl="2">
              <a:defRPr sz="1800"/>
            </a:pPr>
            <a:r>
              <a:rPr sz="1400"/>
              <a:t>Textebene 3</a:t>
            </a:r>
            <a:endParaRPr sz="1400"/>
          </a:p>
          <a:p>
            <a:pPr lvl="3">
              <a:defRPr sz="1800"/>
            </a:pPr>
            <a:r>
              <a:rPr sz="1400"/>
              <a:t>Textebene 4</a:t>
            </a:r>
            <a:endParaRPr sz="1400"/>
          </a:p>
          <a:p>
            <a:pPr lvl="4">
              <a:defRPr sz="1800"/>
            </a:pPr>
            <a:r>
              <a:rPr sz="1400"/>
              <a:t>Textebene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67543" y="1628799"/>
            <a:ext cx="8208914" cy="45365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Titeltext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28799"/>
            <a:ext cx="8229600" cy="522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6" name="Shape 6"/>
          <p:cNvSpPr/>
          <p:nvPr/>
        </p:nvSpPr>
        <p:spPr>
          <a:xfrm>
            <a:off x="0" y="6453335"/>
            <a:ext cx="9144000" cy="404665"/>
          </a:xfrm>
          <a:prstGeom prst="rect">
            <a:avLst/>
          </a:prstGeom>
          <a:solidFill>
            <a:srgbClr val="B3C5D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172399" y="6523541"/>
            <a:ext cx="971601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1pPr>
      <a:lvl2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2pPr>
      <a:lvl3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3pPr>
      <a:lvl4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4pPr>
      <a:lvl5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5pPr>
      <a:lvl6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6pPr>
      <a:lvl7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7pPr>
      <a:lvl8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8pPr>
      <a:lvl9pPr>
        <a:defRPr b="1" sz="2600">
          <a:solidFill>
            <a:srgbClr val="4E75A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SzPct val="100000"/>
        <a:buFont typeface="Arial"/>
        <a:buChar char="o"/>
        <a:defRPr sz="2800"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3pPr>
      <a:lvl4pPr marL="1727200" indent="-355600">
        <a:spcBef>
          <a:spcPts val="600"/>
        </a:spcBef>
        <a:buSzPct val="100000"/>
        <a:buFont typeface="Arial"/>
        <a:buChar char="–"/>
        <a:defRPr sz="2800">
          <a:latin typeface="Arial"/>
          <a:ea typeface="Arial"/>
          <a:cs typeface="Arial"/>
          <a:sym typeface="Arial"/>
        </a:defRPr>
      </a:lvl4pPr>
      <a:lvl5pPr marL="2184400" indent="-355600">
        <a:spcBef>
          <a:spcPts val="600"/>
        </a:spcBef>
        <a:buSzPct val="100000"/>
        <a:buFont typeface="Arial"/>
        <a:buChar char="»"/>
        <a:defRPr sz="2800">
          <a:latin typeface="Arial"/>
          <a:ea typeface="Arial"/>
          <a:cs typeface="Arial"/>
          <a:sym typeface="Arial"/>
        </a:defRPr>
      </a:lvl5pPr>
      <a:lvl6pPr marL="26060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6pPr>
      <a:lvl7pPr marL="30632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7pPr>
      <a:lvl8pPr marL="35204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8pPr>
      <a:lvl9pPr marL="39776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Zusammenfassung / Willems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Zusammenfassung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683567" y="4941168"/>
            <a:ext cx="7776866" cy="144016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Einleitung / Willems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Warum Informationsmanagement?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628799"/>
            <a:ext cx="8229600" cy="4497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Information ist Ressource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effizientere Nutzung notwendig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Einführung an anderen Hochschulen erfolgreich</a:t>
            </a:r>
          </a:p>
        </p:txBody>
      </p:sp>
      <p:sp>
        <p:nvSpPr>
          <p:cNvPr id="84" name="Shape 84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331640" y="6523541"/>
            <a:ext cx="6840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Einleitung / Willems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4E75A3"/>
                </a:solidFill>
              </a:rPr>
              <a:t>Was heisst das für die HS Emden/Leer?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57200" y="1620742"/>
            <a:ext cx="8229600" cy="4497364"/>
          </a:xfrm>
          <a:prstGeom prst="rect">
            <a:avLst/>
          </a:prstGeom>
        </p:spPr>
        <p:txBody>
          <a:bodyPr lIns="0" tIns="0" rIns="0" bIns="0"/>
          <a:lstStyle/>
          <a:p>
            <a:pPr lvl="0" marL="339470" indent="-339470" defTabSz="905255">
              <a:defRPr sz="1800"/>
            </a:pPr>
            <a:r>
              <a:rPr sz="2772"/>
              <a:t>aktueller Zustand verbesserungswürdig</a:t>
            </a:r>
            <a:endParaRPr sz="2772"/>
          </a:p>
          <a:p>
            <a:pPr lvl="0" marL="339470" indent="-339470" defTabSz="905255">
              <a:defRPr sz="1800"/>
            </a:pPr>
            <a:endParaRPr sz="2772"/>
          </a:p>
          <a:p>
            <a:pPr lvl="0" marL="339470" indent="-339470" defTabSz="905255">
              <a:defRPr sz="1800"/>
            </a:pPr>
            <a:r>
              <a:rPr sz="2772"/>
              <a:t>Konzentration auf Aspekte</a:t>
            </a:r>
            <a:endParaRPr sz="2772"/>
          </a:p>
          <a:p>
            <a:pPr lvl="1" marL="792098" indent="-339470" defTabSz="905255">
              <a:buChar char="•"/>
              <a:defRPr sz="1800"/>
            </a:pPr>
            <a:r>
              <a:rPr sz="2772"/>
              <a:t>Single Sign On</a:t>
            </a:r>
            <a:endParaRPr sz="2772"/>
          </a:p>
          <a:p>
            <a:pPr lvl="1" marL="792098" indent="-339470" defTabSz="905255">
              <a:buChar char="•"/>
              <a:defRPr sz="1800"/>
            </a:pPr>
            <a:r>
              <a:rPr sz="2772"/>
              <a:t>Redesign Webseite</a:t>
            </a:r>
            <a:endParaRPr sz="2772"/>
          </a:p>
          <a:p>
            <a:pPr lvl="1" marL="792098" indent="-339470" defTabSz="905255">
              <a:buChar char="•"/>
              <a:defRPr sz="1800"/>
            </a:pPr>
            <a:r>
              <a:rPr sz="2772"/>
              <a:t>Dokumentenmanagement mit Alfresco</a:t>
            </a:r>
            <a:endParaRPr sz="2772"/>
          </a:p>
          <a:p>
            <a:pPr lvl="1" marL="792098" indent="-339470" defTabSz="905255">
              <a:buChar char="•"/>
              <a:defRPr sz="1800"/>
            </a:pPr>
            <a:endParaRPr sz="2772"/>
          </a:p>
          <a:p>
            <a:pPr lvl="0" marL="339470" indent="-339470" defTabSz="905255">
              <a:defRPr sz="1800"/>
            </a:pPr>
            <a:r>
              <a:rPr sz="2772"/>
              <a:t>Kosten Alfresco: ca. 210.000 EUR über vier Jahre</a:t>
            </a:r>
            <a:endParaRPr sz="2772"/>
          </a:p>
          <a:p>
            <a:pPr lvl="0" marL="339470" indent="-339470" defTabSz="905255">
              <a:defRPr sz="1800"/>
            </a:pPr>
            <a:r>
              <a:rPr sz="2772"/>
              <a:t>Kosten Webseite / Facebook: schwankend</a:t>
            </a:r>
          </a:p>
        </p:txBody>
      </p:sp>
      <p:sp>
        <p:nvSpPr>
          <p:cNvPr id="90" name="Shape 90"/>
          <p:cNvSpPr/>
          <p:nvPr/>
        </p:nvSpPr>
        <p:spPr>
          <a:xfrm>
            <a:off x="10578" y="6523541"/>
            <a:ext cx="13210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12.06.2015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>
            <a:off x="8172399" y="6321209"/>
            <a:ext cx="971601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A5B59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