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6405" autoAdjust="0"/>
  </p:normalViewPr>
  <p:slideViewPr>
    <p:cSldViewPr showGuides="1">
      <p:cViewPr varScale="1">
        <p:scale>
          <a:sx n="126" d="100"/>
          <a:sy n="126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5BD7-D643-A647-B9BF-97D68CA61B33}" type="datetimeFigureOut">
              <a:t>2015/6/5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F653-5B1E-9C45-9483-87CE6A06020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3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CBB2-AE22-42BD-B4BA-5400FD3D633A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11D-11BF-4FB0-9609-E0B2D3132A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8" y="470132"/>
            <a:ext cx="3111500" cy="13716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Wichtiger Text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0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5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4967783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8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15"/>
          </p:nvPr>
        </p:nvSpPr>
        <p:spPr>
          <a:xfrm>
            <a:off x="468313" y="1628775"/>
            <a:ext cx="496728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6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 wichtig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3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11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9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00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4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7544" y="1628800"/>
            <a:ext cx="8208912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" y="6453337"/>
            <a:ext cx="132106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971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7E8-762A-4B6A-8320-A86F6AD231C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453336"/>
            <a:ext cx="6840760" cy="4046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Gruppe 4.2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ja-JP" dirty="0"/>
              <a:t>Best Practice-Beispiele von Informationsmanagement an Hochschulen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1.3 – Leonhard Massloch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1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Betrachtete Hochschulen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Westfälische Wilhelms-Universität </a:t>
            </a:r>
            <a:r>
              <a:rPr lang="de-DE" dirty="0" smtClean="0"/>
              <a:t>Münster</a:t>
            </a:r>
          </a:p>
          <a:p>
            <a:pPr lvl="2"/>
            <a:r>
              <a:rPr lang="de-DE" dirty="0" smtClean="0"/>
              <a:t>&gt;40.000 Studierende</a:t>
            </a:r>
          </a:p>
          <a:p>
            <a:pPr lvl="2"/>
            <a:r>
              <a:rPr lang="de-DE" dirty="0" smtClean="0"/>
              <a:t>Projekt MIRO </a:t>
            </a:r>
            <a:r>
              <a:rPr kumimoji="1" lang="en-US" altLang="ja-JP" dirty="0"/>
              <a:t>von </a:t>
            </a:r>
            <a:r>
              <a:rPr kumimoji="1" lang="en-US" altLang="ja-JP" dirty="0" smtClean="0"/>
              <a:t>DFG </a:t>
            </a:r>
            <a:r>
              <a:rPr kumimoji="1" lang="en-US" altLang="ja-JP" dirty="0" err="1"/>
              <a:t>gefördert</a:t>
            </a:r>
            <a:endParaRPr lang="de-DE" dirty="0" smtClean="0"/>
          </a:p>
          <a:p>
            <a:pPr lvl="3"/>
            <a:r>
              <a:rPr lang="de-DE" dirty="0" smtClean="0"/>
              <a:t>(</a:t>
            </a:r>
            <a:r>
              <a:rPr kumimoji="1" lang="en-US" altLang="ja-JP" b="1" dirty="0"/>
              <a:t>M</a:t>
            </a:r>
            <a:r>
              <a:rPr kumimoji="1" lang="en-US" altLang="ja-JP" dirty="0"/>
              <a:t>ünster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nformation System for </a:t>
            </a:r>
            <a:r>
              <a:rPr kumimoji="1" lang="en-US" altLang="ja-JP" b="1" dirty="0"/>
              <a:t>R</a:t>
            </a:r>
            <a:r>
              <a:rPr kumimoji="1" lang="en-US" altLang="ja-JP" dirty="0"/>
              <a:t>esearch and </a:t>
            </a:r>
            <a:r>
              <a:rPr kumimoji="1" lang="en-US" altLang="ja-JP" b="1" dirty="0" smtClean="0"/>
              <a:t>O</a:t>
            </a:r>
            <a:r>
              <a:rPr kumimoji="1" lang="en-US" altLang="ja-JP" dirty="0" smtClean="0"/>
              <a:t>rganization)</a:t>
            </a:r>
            <a:endParaRPr lang="de-DE" dirty="0" smtClean="0"/>
          </a:p>
          <a:p>
            <a:r>
              <a:rPr lang="de-DE" dirty="0"/>
              <a:t>Technische Universität </a:t>
            </a:r>
            <a:r>
              <a:rPr lang="de-DE" dirty="0" smtClean="0"/>
              <a:t>Dortmund</a:t>
            </a:r>
          </a:p>
          <a:p>
            <a:pPr lvl="2"/>
            <a:r>
              <a:rPr lang="de-DE" dirty="0" smtClean="0"/>
              <a:t>&gt;32.000 Studierende</a:t>
            </a:r>
          </a:p>
          <a:p>
            <a:r>
              <a:rPr lang="de-DE" dirty="0"/>
              <a:t>Karlsruher Institut für Technologie (KIT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&gt;24.000 Studierende</a:t>
            </a:r>
          </a:p>
          <a:p>
            <a:r>
              <a:rPr lang="de-DE" dirty="0"/>
              <a:t>Universität </a:t>
            </a:r>
            <a:r>
              <a:rPr lang="de-DE" dirty="0" smtClean="0"/>
              <a:t>Ulm</a:t>
            </a:r>
          </a:p>
          <a:p>
            <a:pPr lvl="2"/>
            <a:r>
              <a:rPr lang="de-DE" dirty="0" smtClean="0"/>
              <a:t>&gt;10.000 Studierende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31640" y="6453336"/>
            <a:ext cx="7128792" cy="404664"/>
          </a:xfrm>
        </p:spPr>
        <p:txBody>
          <a:bodyPr/>
          <a:lstStyle/>
          <a:p>
            <a:r>
              <a:rPr lang="de-DE" altLang="ja-JP" dirty="0" smtClean="0"/>
              <a:t>Quellen: http://</a:t>
            </a:r>
            <a:r>
              <a:rPr lang="de-DE" altLang="ja-JP" dirty="0" err="1" smtClean="0"/>
              <a:t>www.uni-muenster.de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profil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index.shtml</a:t>
            </a:r>
            <a:r>
              <a:rPr lang="de-DE" altLang="ja-JP" dirty="0" smtClean="0"/>
              <a:t>, Bode 2010 (S. 47), http://</a:t>
            </a:r>
            <a:r>
              <a:rPr lang="de-DE" altLang="ja-JP" dirty="0" err="1" smtClean="0"/>
              <a:t>www.tu-dortmund.de</a:t>
            </a:r>
            <a:r>
              <a:rPr lang="de-DE" altLang="ja-JP" dirty="0" smtClean="0"/>
              <a:t>/ uni/Uni/Profil/</a:t>
            </a:r>
            <a:r>
              <a:rPr lang="de-DE" altLang="ja-JP" dirty="0" err="1" smtClean="0"/>
              <a:t>index.html</a:t>
            </a:r>
            <a:r>
              <a:rPr lang="de-DE" altLang="ja-JP" dirty="0" smtClean="0"/>
              <a:t>, http://</a:t>
            </a:r>
            <a:r>
              <a:rPr lang="de-DE" altLang="ja-JP" dirty="0" err="1" smtClean="0"/>
              <a:t>www.kit.edu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kit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daten.php</a:t>
            </a:r>
            <a:r>
              <a:rPr lang="de-DE" altLang="ja-JP" dirty="0" smtClean="0"/>
              <a:t>, </a:t>
            </a:r>
            <a:r>
              <a:rPr lang="de-DE" altLang="ja-JP" dirty="0"/>
              <a:t>http://</a:t>
            </a:r>
            <a:r>
              <a:rPr lang="de-DE" altLang="ja-JP" dirty="0" err="1" smtClean="0"/>
              <a:t>www.uni-ulm.de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universitaet.html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ja-JP" dirty="0"/>
              <a:t>Münster: IKM-Service</a:t>
            </a:r>
          </a:p>
          <a:p>
            <a:pPr lvl="1"/>
            <a:r>
              <a:rPr kumimoji="1" lang="en-US" altLang="ja-JP" b="1" dirty="0"/>
              <a:t>I</a:t>
            </a:r>
            <a:r>
              <a:rPr kumimoji="1" lang="en-US" altLang="ja-JP" dirty="0"/>
              <a:t>nformation-</a:t>
            </a:r>
            <a:r>
              <a:rPr kumimoji="1" lang="en-US" altLang="ja-JP" b="1" dirty="0" err="1"/>
              <a:t>K</a:t>
            </a:r>
            <a:r>
              <a:rPr kumimoji="1" lang="en-US" altLang="ja-JP" dirty="0" err="1"/>
              <a:t>ommunikation</a:t>
            </a:r>
            <a:r>
              <a:rPr kumimoji="1" lang="en-US" altLang="ja-JP" dirty="0"/>
              <a:t>-</a:t>
            </a:r>
            <a:r>
              <a:rPr kumimoji="1" lang="en-US" altLang="ja-JP" b="1" dirty="0" err="1"/>
              <a:t>M</a:t>
            </a:r>
            <a:r>
              <a:rPr kumimoji="1" lang="en-US" altLang="ja-JP" dirty="0" err="1"/>
              <a:t>edien</a:t>
            </a:r>
            <a:endParaRPr lang="de-DE" altLang="ja-JP" dirty="0"/>
          </a:p>
          <a:p>
            <a:pPr lvl="2"/>
            <a:r>
              <a:rPr lang="de-DE" altLang="ja-JP" dirty="0"/>
              <a:t>Universitätsverwaltung (</a:t>
            </a:r>
            <a:r>
              <a:rPr lang="de-DE" altLang="ja-JP" dirty="0" err="1"/>
              <a:t>UniV</a:t>
            </a:r>
            <a:r>
              <a:rPr lang="de-DE" altLang="ja-JP" dirty="0"/>
              <a:t>)</a:t>
            </a:r>
          </a:p>
          <a:p>
            <a:pPr lvl="2"/>
            <a:r>
              <a:rPr kumimoji="1" lang="en-US" altLang="ja-JP" dirty="0" err="1"/>
              <a:t>Universitäts</a:t>
            </a:r>
            <a:r>
              <a:rPr kumimoji="1" lang="en-US" altLang="ja-JP" dirty="0"/>
              <a:t>- und </a:t>
            </a:r>
            <a:r>
              <a:rPr kumimoji="1" lang="en-US" altLang="ja-JP" dirty="0" err="1"/>
              <a:t>Landesbibliothek</a:t>
            </a:r>
            <a:r>
              <a:rPr kumimoji="1" lang="en-US" altLang="ja-JP" dirty="0"/>
              <a:t> Münster (ULB)</a:t>
            </a:r>
          </a:p>
          <a:p>
            <a:pPr lvl="2"/>
            <a:r>
              <a:rPr lang="de-DE" altLang="ja-JP" dirty="0"/>
              <a:t>Zentrum für Informationsverarbeitung (ZIV)</a:t>
            </a:r>
          </a:p>
          <a:p>
            <a:r>
              <a:rPr lang="en-US" altLang="ja-JP" dirty="0"/>
              <a:t>Dortmund: ITMC</a:t>
            </a:r>
          </a:p>
          <a:p>
            <a:pPr lvl="1"/>
            <a:r>
              <a:rPr kumimoji="1" lang="en-US" altLang="ja-JP" b="1" dirty="0"/>
              <a:t>IT</a:t>
            </a:r>
            <a:r>
              <a:rPr kumimoji="1" lang="en-US" altLang="ja-JP" dirty="0"/>
              <a:t> &amp; </a:t>
            </a:r>
            <a:r>
              <a:rPr kumimoji="1" lang="en-US" altLang="ja-JP" b="1" dirty="0" err="1"/>
              <a:t>M</a:t>
            </a:r>
            <a:r>
              <a:rPr kumimoji="1" lang="en-US" altLang="ja-JP" dirty="0" err="1"/>
              <a:t>edien</a:t>
            </a:r>
            <a:r>
              <a:rPr kumimoji="1" lang="en-US" altLang="ja-JP" dirty="0"/>
              <a:t> </a:t>
            </a:r>
            <a:r>
              <a:rPr kumimoji="1" lang="en-US" altLang="ja-JP" b="1" dirty="0"/>
              <a:t>C</a:t>
            </a:r>
            <a:r>
              <a:rPr kumimoji="1" lang="en-US" altLang="ja-JP" dirty="0"/>
              <a:t>entrum</a:t>
            </a:r>
            <a:endParaRPr lang="en-US" altLang="ja-JP" dirty="0"/>
          </a:p>
          <a:p>
            <a:pPr lvl="2"/>
            <a:r>
              <a:rPr lang="en-US" altLang="ja-JP" dirty="0" err="1"/>
              <a:t>Hochschulrechenzentrum</a:t>
            </a:r>
            <a:endParaRPr lang="en-US" altLang="ja-JP" dirty="0"/>
          </a:p>
          <a:p>
            <a:pPr lvl="2"/>
            <a:r>
              <a:rPr lang="en-US" altLang="ja-JP" dirty="0" err="1"/>
              <a:t>Medienzentrum</a:t>
            </a:r>
            <a:endParaRPr lang="de-DE" altLang="ja-JP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Quellen: </a:t>
            </a:r>
            <a:r>
              <a:rPr lang="de-DE" altLang="ja-JP" dirty="0"/>
              <a:t>http://</a:t>
            </a:r>
            <a:r>
              <a:rPr lang="de-DE" altLang="ja-JP" dirty="0" err="1" smtClean="0"/>
              <a:t>www.uni-muenster.de</a:t>
            </a:r>
            <a:r>
              <a:rPr lang="de-DE" altLang="ja-JP" dirty="0" smtClean="0"/>
              <a:t>/Rektorat/</a:t>
            </a:r>
            <a:r>
              <a:rPr lang="de-DE" altLang="ja-JP" dirty="0" err="1" smtClean="0"/>
              <a:t>ikm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index.html</a:t>
            </a:r>
            <a:r>
              <a:rPr lang="de-DE" altLang="ja-JP" dirty="0" smtClean="0"/>
              <a:t>, </a:t>
            </a:r>
            <a:r>
              <a:rPr lang="de-DE" altLang="ja-JP" dirty="0"/>
              <a:t>http://</a:t>
            </a:r>
            <a:r>
              <a:rPr lang="de-DE" altLang="ja-JP" dirty="0" err="1" smtClean="0"/>
              <a:t>www.itmc.uni-dortmund.de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beritmc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ueber-itmc.html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Karlsruhe: MICK</a:t>
            </a:r>
          </a:p>
          <a:p>
            <a:pPr lvl="1"/>
            <a:r>
              <a:rPr kumimoji="1" lang="en-US" altLang="ja-JP" b="1" dirty="0" err="1"/>
              <a:t>M</a:t>
            </a:r>
            <a:r>
              <a:rPr kumimoji="1" lang="en-US" altLang="ja-JP" dirty="0" err="1"/>
              <a:t>edien</a:t>
            </a:r>
            <a:r>
              <a:rPr kumimoji="1" lang="en-US" altLang="ja-JP" dirty="0"/>
              <a:t>- und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V-Service-</a:t>
            </a:r>
            <a:r>
              <a:rPr kumimoji="1" lang="en-US" altLang="ja-JP" b="1" dirty="0"/>
              <a:t>C</a:t>
            </a:r>
            <a:r>
              <a:rPr kumimoji="1" lang="en-US" altLang="ja-JP" dirty="0"/>
              <a:t>entrum </a:t>
            </a:r>
            <a:r>
              <a:rPr kumimoji="1" lang="en-US" altLang="ja-JP" b="1" dirty="0"/>
              <a:t>K</a:t>
            </a:r>
            <a:r>
              <a:rPr kumimoji="1" lang="en-US" altLang="ja-JP" dirty="0"/>
              <a:t>arlsruhe</a:t>
            </a:r>
            <a:endParaRPr lang="en-US" altLang="ja-JP" dirty="0"/>
          </a:p>
          <a:p>
            <a:pPr lvl="2"/>
            <a:r>
              <a:rPr lang="en-US" altLang="ja-JP" dirty="0" err="1"/>
              <a:t>Rechenzentrum</a:t>
            </a:r>
            <a:endParaRPr lang="en-US" altLang="ja-JP" dirty="0"/>
          </a:p>
          <a:p>
            <a:pPr lvl="2"/>
            <a:r>
              <a:rPr lang="de-DE" altLang="ja-JP" dirty="0"/>
              <a:t>Universitätsbibliothek</a:t>
            </a:r>
          </a:p>
          <a:p>
            <a:pPr lvl="2"/>
            <a:r>
              <a:rPr lang="en-US" altLang="ja-JP" dirty="0" err="1"/>
              <a:t>Medieneinrichtungen</a:t>
            </a:r>
            <a:endParaRPr lang="en-US" altLang="ja-JP" dirty="0"/>
          </a:p>
          <a:p>
            <a:pPr lvl="2"/>
            <a:r>
              <a:rPr lang="en-US" altLang="ja-JP" dirty="0" err="1"/>
              <a:t>Verwaltung</a:t>
            </a:r>
            <a:endParaRPr lang="en-US" altLang="ja-JP" dirty="0"/>
          </a:p>
          <a:p>
            <a:r>
              <a:rPr lang="en-US" altLang="ja-JP" dirty="0"/>
              <a:t>Ulm: </a:t>
            </a:r>
            <a:r>
              <a:rPr lang="en-US" altLang="ja-JP" dirty="0" err="1"/>
              <a:t>kiz</a:t>
            </a:r>
            <a:endParaRPr lang="en-US" altLang="ja-JP" dirty="0"/>
          </a:p>
          <a:p>
            <a:pPr lvl="1"/>
            <a:r>
              <a:rPr lang="en-US" altLang="ja-JP" b="1" dirty="0" err="1"/>
              <a:t>K</a:t>
            </a:r>
            <a:r>
              <a:rPr lang="en-US" altLang="ja-JP" dirty="0" err="1"/>
              <a:t>ommunikations</a:t>
            </a:r>
            <a:r>
              <a:rPr lang="en-US" altLang="ja-JP" dirty="0"/>
              <a:t>- und </a:t>
            </a:r>
            <a:r>
              <a:rPr lang="en-US" altLang="ja-JP" b="1" dirty="0" err="1"/>
              <a:t>I</a:t>
            </a:r>
            <a:r>
              <a:rPr lang="en-US" altLang="ja-JP" dirty="0" err="1"/>
              <a:t>nformations</a:t>
            </a:r>
            <a:r>
              <a:rPr lang="en-US" altLang="ja-JP" b="1" dirty="0" err="1"/>
              <a:t>z</a:t>
            </a:r>
            <a:r>
              <a:rPr lang="en-US" altLang="ja-JP" dirty="0" err="1"/>
              <a:t>entrum</a:t>
            </a:r>
            <a:endParaRPr lang="en-US" altLang="ja-JP" dirty="0"/>
          </a:p>
          <a:p>
            <a:pPr lvl="2"/>
            <a:r>
              <a:rPr lang="en-US" altLang="ja-JP" dirty="0" err="1"/>
              <a:t>Bibliothek</a:t>
            </a:r>
            <a:endParaRPr lang="en-US" altLang="ja-JP" dirty="0"/>
          </a:p>
          <a:p>
            <a:pPr lvl="2"/>
            <a:r>
              <a:rPr lang="en-US" altLang="ja-JP" dirty="0" err="1"/>
              <a:t>Informationstechnik</a:t>
            </a:r>
            <a:endParaRPr lang="en-US" altLang="ja-JP" dirty="0"/>
          </a:p>
          <a:p>
            <a:pPr lvl="2"/>
            <a:r>
              <a:rPr lang="en-US" altLang="ja-JP" dirty="0" err="1"/>
              <a:t>Medien</a:t>
            </a:r>
            <a:endParaRPr lang="de-DE" altLang="ja-JP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dirty="0" smtClean="0"/>
              <a:t>Quellen: </a:t>
            </a:r>
            <a:r>
              <a:rPr lang="de-DE" altLang="ja-JP" dirty="0"/>
              <a:t>https://</a:t>
            </a:r>
            <a:r>
              <a:rPr lang="de-DE" altLang="ja-JP" dirty="0" err="1" smtClean="0"/>
              <a:t>kim.cio.kit.edu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downloads</a:t>
            </a:r>
            <a:r>
              <a:rPr lang="de-DE" altLang="ja-JP" dirty="0" smtClean="0"/>
              <a:t>/KIM_UniKaTH061.pdf, </a:t>
            </a:r>
            <a:r>
              <a:rPr lang="de-DE" altLang="ja-JP" dirty="0"/>
              <a:t>https://</a:t>
            </a:r>
            <a:r>
              <a:rPr lang="de-DE" altLang="ja-JP" dirty="0" err="1" smtClean="0"/>
              <a:t>www.uni-ulm.de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einrichtungen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kiz</a:t>
            </a:r>
            <a:r>
              <a:rPr lang="de-DE" altLang="ja-JP" dirty="0" smtClean="0"/>
              <a:t>/wir-</a:t>
            </a:r>
            <a:r>
              <a:rPr lang="de-DE" altLang="ja-JP" dirty="0" err="1" smtClean="0"/>
              <a:t>ueber</a:t>
            </a:r>
            <a:r>
              <a:rPr lang="de-DE" altLang="ja-JP" dirty="0" smtClean="0"/>
              <a:t>-</a:t>
            </a:r>
            <a:r>
              <a:rPr lang="de-DE" altLang="ja-JP" dirty="0" err="1" smtClean="0"/>
              <a:t>uns.html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Standardisierung</a:t>
            </a:r>
            <a:r>
              <a:rPr lang="en-US" altLang="ja-JP" dirty="0"/>
              <a:t>/SOA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ja-JP" dirty="0"/>
              <a:t>Münster</a:t>
            </a:r>
          </a:p>
          <a:p>
            <a:pPr lvl="2"/>
            <a:r>
              <a:rPr lang="en-US" altLang="ja-JP" dirty="0" err="1"/>
              <a:t>Serviceorientierte</a:t>
            </a:r>
            <a:r>
              <a:rPr lang="en-US" altLang="ja-JP" dirty="0"/>
              <a:t> </a:t>
            </a:r>
            <a:r>
              <a:rPr lang="en-US" altLang="ja-JP" dirty="0" err="1"/>
              <a:t>Architektur</a:t>
            </a:r>
            <a:r>
              <a:rPr lang="en-US" altLang="ja-JP" dirty="0"/>
              <a:t> auf Basis von Web-Services</a:t>
            </a:r>
          </a:p>
          <a:p>
            <a:pPr lvl="2"/>
            <a:r>
              <a:rPr lang="en-US" altLang="ja-JP" dirty="0" err="1"/>
              <a:t>Standardisierung</a:t>
            </a:r>
            <a:r>
              <a:rPr lang="en-US" altLang="ja-JP" dirty="0"/>
              <a:t> der </a:t>
            </a:r>
            <a:r>
              <a:rPr lang="en-US" altLang="ja-JP" dirty="0" err="1"/>
              <a:t>Infrastruktur</a:t>
            </a:r>
            <a:r>
              <a:rPr lang="en-US" altLang="ja-JP" dirty="0"/>
              <a:t> </a:t>
            </a:r>
            <a:r>
              <a:rPr lang="en-US" altLang="ja-JP" dirty="0" err="1"/>
              <a:t>durch</a:t>
            </a:r>
            <a:r>
              <a:rPr lang="en-US" altLang="ja-JP" dirty="0"/>
              <a:t> </a:t>
            </a:r>
            <a:r>
              <a:rPr lang="en-US" altLang="ja-JP" dirty="0" err="1"/>
              <a:t>Virtualisierung</a:t>
            </a:r>
            <a:endParaRPr kumimoji="1" lang="en-US" altLang="ja-JP" dirty="0"/>
          </a:p>
          <a:p>
            <a:r>
              <a:rPr lang="en-US" altLang="ja-JP" dirty="0"/>
              <a:t>Karlsruhe</a:t>
            </a:r>
          </a:p>
          <a:p>
            <a:pPr lvl="2"/>
            <a:r>
              <a:rPr lang="en-US" altLang="ja-JP" dirty="0" err="1"/>
              <a:t>iSOA</a:t>
            </a:r>
            <a:r>
              <a:rPr lang="en-US" altLang="ja-JP" dirty="0"/>
              <a:t>: </a:t>
            </a:r>
            <a:r>
              <a:rPr lang="en-US" altLang="ja-JP" dirty="0" err="1"/>
              <a:t>integrierte</a:t>
            </a:r>
            <a:r>
              <a:rPr lang="en-US" altLang="ja-JP" dirty="0"/>
              <a:t> </a:t>
            </a:r>
            <a:r>
              <a:rPr lang="en-US" altLang="ja-JP" dirty="0" err="1"/>
              <a:t>Serviceorientierte</a:t>
            </a:r>
            <a:r>
              <a:rPr lang="en-US" altLang="ja-JP" dirty="0"/>
              <a:t> </a:t>
            </a:r>
            <a:r>
              <a:rPr lang="en-US" altLang="ja-JP" dirty="0" err="1"/>
              <a:t>Architektur</a:t>
            </a:r>
            <a:endParaRPr lang="en-US" altLang="ja-JP" dirty="0"/>
          </a:p>
          <a:p>
            <a:pPr lvl="2"/>
            <a:r>
              <a:rPr lang="en-US" altLang="ja-JP" dirty="0"/>
              <a:t>auf Basis von </a:t>
            </a:r>
            <a:r>
              <a:rPr lang="en-US" altLang="ja-JP" dirty="0" err="1"/>
              <a:t>Webservices</a:t>
            </a:r>
            <a:endParaRPr lang="en-US" altLang="ja-JP" dirty="0"/>
          </a:p>
          <a:p>
            <a:pPr lvl="2"/>
            <a:r>
              <a:rPr lang="de-DE" altLang="ja-JP" dirty="0"/>
              <a:t>Ziel: Heterogene IT-Landschaft zu homogenem Ganzen zusammenfügen</a:t>
            </a:r>
            <a:endParaRPr lang="en-US" altLang="ja-JP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dirty="0" smtClean="0"/>
              <a:t>Quellen: </a:t>
            </a:r>
            <a:r>
              <a:rPr lang="de-DE" altLang="ja-JP" dirty="0"/>
              <a:t>Bode </a:t>
            </a:r>
            <a:r>
              <a:rPr lang="de-DE" altLang="ja-JP" dirty="0" smtClean="0"/>
              <a:t>2010 (S. 51-52), </a:t>
            </a:r>
            <a:r>
              <a:rPr lang="de-DE" altLang="ja-JP" dirty="0"/>
              <a:t>http://</a:t>
            </a:r>
            <a:r>
              <a:rPr lang="de-DE" altLang="ja-JP" dirty="0" err="1" smtClean="0"/>
              <a:t>kim.cio.kit.edu</a:t>
            </a:r>
            <a:r>
              <a:rPr lang="de-DE" altLang="ja-JP" dirty="0" smtClean="0"/>
              <a:t>/164.php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Serviceorientierung</a:t>
            </a:r>
            <a:r>
              <a:rPr lang="en-US" altLang="ja-JP" dirty="0"/>
              <a:t>/</a:t>
            </a:r>
            <a:r>
              <a:rPr lang="en-US" altLang="ja-JP" dirty="0" err="1"/>
              <a:t>Nutzerorientierung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ja-JP" dirty="0"/>
              <a:t>Münster</a:t>
            </a:r>
          </a:p>
          <a:p>
            <a:pPr lvl="2"/>
            <a:r>
              <a:rPr kumimoji="1" lang="en-US" altLang="ja-JP" dirty="0"/>
              <a:t>“</a:t>
            </a:r>
            <a:r>
              <a:rPr lang="de-DE" altLang="ja-JP" dirty="0"/>
              <a:t>von Beginn an konsequente Ausrichtung der Dienstleistungen  am Bedarf der Nutzer“</a:t>
            </a:r>
          </a:p>
          <a:p>
            <a:pPr lvl="2"/>
            <a:r>
              <a:rPr lang="de-DE" altLang="ja-JP" dirty="0"/>
              <a:t>“Nutzerorientierung” erstes Ziel von Projekt MIRO</a:t>
            </a:r>
          </a:p>
          <a:p>
            <a:r>
              <a:rPr lang="en-US" altLang="ja-JP" dirty="0"/>
              <a:t>Dortmund</a:t>
            </a:r>
          </a:p>
          <a:p>
            <a:pPr lvl="2"/>
            <a:r>
              <a:rPr lang="en-US" altLang="ja-JP" dirty="0" err="1"/>
              <a:t>Umfangreicher</a:t>
            </a:r>
            <a:r>
              <a:rPr lang="en-US" altLang="ja-JP" dirty="0"/>
              <a:t> </a:t>
            </a:r>
            <a:r>
              <a:rPr lang="en-US" altLang="ja-JP" dirty="0" err="1"/>
              <a:t>Dienstleistungskatalog</a:t>
            </a:r>
            <a:endParaRPr lang="en-US" altLang="ja-JP" dirty="0"/>
          </a:p>
          <a:p>
            <a:pPr lvl="2"/>
            <a:r>
              <a:rPr lang="en-US" altLang="ja-JP" dirty="0"/>
              <a:t>Service Level Agreement</a:t>
            </a:r>
          </a:p>
          <a:p>
            <a:pPr lvl="2"/>
            <a:r>
              <a:rPr lang="en-US" altLang="ja-JP" dirty="0"/>
              <a:t>Service Desk </a:t>
            </a:r>
            <a:r>
              <a:rPr lang="en-US" altLang="ja-JP" dirty="0" err="1"/>
              <a:t>als</a:t>
            </a:r>
            <a:r>
              <a:rPr lang="en-US" altLang="ja-JP" dirty="0"/>
              <a:t> </a:t>
            </a:r>
            <a:r>
              <a:rPr lang="en-US" altLang="ja-JP" dirty="0" err="1"/>
              <a:t>zentrale</a:t>
            </a:r>
            <a:r>
              <a:rPr lang="en-US" altLang="ja-JP" dirty="0"/>
              <a:t> </a:t>
            </a:r>
            <a:r>
              <a:rPr lang="en-US" altLang="ja-JP" dirty="0" err="1"/>
              <a:t>Anlaufstelle</a:t>
            </a:r>
            <a:endParaRPr lang="en-US" altLang="ja-JP" dirty="0"/>
          </a:p>
          <a:p>
            <a:pPr lvl="2"/>
            <a:r>
              <a:rPr lang="de-DE" altLang="ja-JP" dirty="0"/>
              <a:t>ITMC-Beirat wurde eingerichtet “Um die Nutzerorientierung zu gewährleisten“</a:t>
            </a:r>
          </a:p>
          <a:p>
            <a:r>
              <a:rPr lang="en-US" altLang="ja-JP" dirty="0"/>
              <a:t>Karlsruhe</a:t>
            </a:r>
          </a:p>
          <a:p>
            <a:pPr lvl="2"/>
            <a:r>
              <a:rPr lang="en-US" altLang="ja-JP" dirty="0"/>
              <a:t>Service Level Agreement</a:t>
            </a:r>
            <a:endParaRPr kumimoji="1" lang="ja-JP" alt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dirty="0" smtClean="0"/>
              <a:t>Quellen: Bode 2010 (S. 51-52),  http://</a:t>
            </a:r>
            <a:r>
              <a:rPr lang="de-DE" altLang="ja-JP" dirty="0" err="1" smtClean="0"/>
              <a:t>www.itmc.uni-dortmund.de</a:t>
            </a:r>
            <a:r>
              <a:rPr lang="de-DE" altLang="ja-JP" dirty="0"/>
              <a:t>,</a:t>
            </a:r>
            <a:r>
              <a:rPr lang="de-DE" altLang="ja-JP" dirty="0" smtClean="0"/>
              <a:t> </a:t>
            </a:r>
            <a:r>
              <a:rPr lang="de-DE" altLang="ja-JP" dirty="0"/>
              <a:t>http://</a:t>
            </a:r>
            <a:r>
              <a:rPr lang="de-DE" altLang="ja-JP" dirty="0" err="1" smtClean="0"/>
              <a:t>kim.cio.kit.edu</a:t>
            </a:r>
            <a:r>
              <a:rPr lang="de-DE" altLang="ja-JP" dirty="0" smtClean="0"/>
              <a:t>/516.php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CIO-</a:t>
            </a:r>
            <a:r>
              <a:rPr lang="en-US" altLang="ja-JP" dirty="0" err="1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ja-JP" dirty="0"/>
              <a:t>Münster</a:t>
            </a:r>
          </a:p>
          <a:p>
            <a:pPr lvl="2"/>
            <a:r>
              <a:rPr lang="en-US" altLang="ja-JP" dirty="0"/>
              <a:t>CIO-</a:t>
            </a:r>
            <a:r>
              <a:rPr lang="en-US" altLang="ja-JP" dirty="0" err="1"/>
              <a:t>Funktion</a:t>
            </a:r>
            <a:r>
              <a:rPr lang="en-US" altLang="ja-JP" dirty="0"/>
              <a:t>: IV-</a:t>
            </a:r>
            <a:r>
              <a:rPr lang="en-US" altLang="ja-JP" dirty="0" err="1"/>
              <a:t>Lenkungsausschuss</a:t>
            </a:r>
            <a:endParaRPr lang="en-US" altLang="ja-JP" dirty="0"/>
          </a:p>
          <a:p>
            <a:pPr lvl="2"/>
            <a:r>
              <a:rPr lang="en-US" altLang="ja-JP" dirty="0" err="1"/>
              <a:t>direkt</a:t>
            </a:r>
            <a:r>
              <a:rPr lang="en-US" altLang="ja-JP" dirty="0"/>
              <a:t> </a:t>
            </a:r>
            <a:r>
              <a:rPr lang="en-US" altLang="ja-JP" dirty="0" err="1"/>
              <a:t>dem</a:t>
            </a:r>
            <a:r>
              <a:rPr lang="en-US" altLang="ja-JP" dirty="0"/>
              <a:t> </a:t>
            </a:r>
            <a:r>
              <a:rPr lang="en-US" altLang="ja-JP" dirty="0" err="1"/>
              <a:t>Rektorat</a:t>
            </a:r>
            <a:r>
              <a:rPr lang="en-US" altLang="ja-JP" dirty="0"/>
              <a:t> </a:t>
            </a:r>
            <a:r>
              <a:rPr lang="en-US" altLang="ja-JP" dirty="0" err="1"/>
              <a:t>zugeordnet</a:t>
            </a:r>
            <a:endParaRPr lang="en-US" altLang="ja-JP" dirty="0"/>
          </a:p>
          <a:p>
            <a:pPr lvl="2"/>
            <a:r>
              <a:rPr lang="en-US" altLang="ja-JP" dirty="0"/>
              <a:t>IKM-</a:t>
            </a:r>
            <a:r>
              <a:rPr lang="en-US" altLang="ja-JP" dirty="0" err="1"/>
              <a:t>Lenkungsausschuss</a:t>
            </a:r>
            <a:endParaRPr lang="en-US" altLang="ja-JP" dirty="0"/>
          </a:p>
          <a:p>
            <a:r>
              <a:rPr lang="en-US" altLang="ja-JP" dirty="0"/>
              <a:t>Dortmund</a:t>
            </a:r>
          </a:p>
          <a:p>
            <a:pPr lvl="2"/>
            <a:r>
              <a:rPr lang="de-DE" altLang="ja-JP" dirty="0"/>
              <a:t>CIO: Leiter des ITMC</a:t>
            </a:r>
          </a:p>
          <a:p>
            <a:pPr lvl="2"/>
            <a:r>
              <a:rPr lang="en-US" altLang="ja-JP" dirty="0"/>
              <a:t>ITMC-</a:t>
            </a:r>
            <a:r>
              <a:rPr lang="en-US" altLang="ja-JP" dirty="0" err="1"/>
              <a:t>Beirat</a:t>
            </a:r>
            <a:endParaRPr lang="en-US" altLang="ja-JP" dirty="0"/>
          </a:p>
          <a:p>
            <a:r>
              <a:rPr lang="en-US" altLang="ja-JP" dirty="0"/>
              <a:t>Karlsruhe</a:t>
            </a:r>
          </a:p>
          <a:p>
            <a:pPr lvl="2"/>
            <a:r>
              <a:rPr lang="en-US" altLang="ja-JP" dirty="0"/>
              <a:t>CIO: </a:t>
            </a:r>
            <a:r>
              <a:rPr lang="en-US" altLang="ja-JP" dirty="0" err="1"/>
              <a:t>Vorsitzender</a:t>
            </a:r>
            <a:r>
              <a:rPr lang="en-US" altLang="ja-JP" dirty="0"/>
              <a:t> des </a:t>
            </a:r>
            <a:r>
              <a:rPr lang="en-US" altLang="ja-JP" dirty="0" smtClean="0"/>
              <a:t>AIV</a:t>
            </a:r>
            <a:br>
              <a:rPr lang="en-US" altLang="ja-JP" dirty="0" smtClean="0"/>
            </a:br>
            <a:r>
              <a:rPr lang="de-DE" altLang="ja-JP" dirty="0" smtClean="0"/>
              <a:t>(</a:t>
            </a:r>
            <a:r>
              <a:rPr lang="de-DE" altLang="ja-JP" b="1" dirty="0" smtClean="0"/>
              <a:t>A</a:t>
            </a:r>
            <a:r>
              <a:rPr lang="de-DE" altLang="ja-JP" dirty="0" smtClean="0"/>
              <a:t>usschuss </a:t>
            </a:r>
            <a:r>
              <a:rPr lang="de-DE" altLang="ja-JP" dirty="0"/>
              <a:t>für </a:t>
            </a:r>
            <a:r>
              <a:rPr lang="de-DE" altLang="ja-JP" b="1" dirty="0"/>
              <a:t>I</a:t>
            </a:r>
            <a:r>
              <a:rPr lang="de-DE" altLang="ja-JP" dirty="0"/>
              <a:t>nformationsversorgung und </a:t>
            </a:r>
            <a:r>
              <a:rPr lang="de-DE" altLang="ja-JP" b="1" dirty="0" smtClean="0"/>
              <a:t>V</a:t>
            </a:r>
            <a:r>
              <a:rPr lang="de-DE" altLang="ja-JP" dirty="0" smtClean="0"/>
              <a:t>erarbeitung)</a:t>
            </a:r>
            <a:endParaRPr kumimoji="1" lang="ja-JP" alt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dirty="0" smtClean="0"/>
              <a:t>Quellen: </a:t>
            </a:r>
            <a:r>
              <a:rPr lang="de-DE" altLang="ja-JP" dirty="0"/>
              <a:t>Bode </a:t>
            </a:r>
            <a:r>
              <a:rPr lang="de-DE" altLang="ja-JP" dirty="0" smtClean="0"/>
              <a:t>2010 (S. 59-60),</a:t>
            </a:r>
            <a:r>
              <a:rPr lang="de-DE" altLang="ja-JP" dirty="0"/>
              <a:t> http://</a:t>
            </a:r>
            <a:r>
              <a:rPr lang="de-DE" altLang="ja-JP" dirty="0" err="1" smtClean="0"/>
              <a:t>www.itmc.uni-dortmund.de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beritmc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ueber-itmc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beirat</a:t>
            </a:r>
            <a:r>
              <a:rPr lang="de-DE" altLang="ja-JP" dirty="0" smtClean="0"/>
              <a:t>-des-</a:t>
            </a:r>
            <a:r>
              <a:rPr lang="de-DE" altLang="ja-JP" smtClean="0"/>
              <a:t>itmc.html, </a:t>
            </a:r>
            <a:r>
              <a:rPr lang="de-DE" altLang="ja-JP" dirty="0"/>
              <a:t>http://</a:t>
            </a:r>
            <a:r>
              <a:rPr lang="de-DE" altLang="ja-JP" dirty="0" err="1" smtClean="0"/>
              <a:t>www.kit.edu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cio</a:t>
            </a:r>
            <a:r>
              <a:rPr lang="de-DE" altLang="ja-JP" dirty="0" smtClean="0"/>
              <a:t>/</a:t>
            </a:r>
            <a:r>
              <a:rPr lang="de-DE" altLang="ja-JP" dirty="0" err="1" smtClean="0"/>
              <a:t>index.php</a:t>
            </a:r>
            <a:endParaRPr lang="de-DE" altLang="ja-JP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265</Words>
  <Application>Microsoft Macintosh PowerPoint</Application>
  <PresentationFormat>画面に合わせる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ＭＳ Ｐゴシック</vt:lpstr>
      <vt:lpstr>Arial</vt:lpstr>
      <vt:lpstr>Larissa</vt:lpstr>
      <vt:lpstr>Best Practice-Beispiele von Informationsmanagement an Hochschulen</vt:lpstr>
      <vt:lpstr>Betrachtete Hochschulen</vt:lpstr>
      <vt:lpstr>Integration</vt:lpstr>
      <vt:lpstr>Integration</vt:lpstr>
      <vt:lpstr>Standardisierung/SOA</vt:lpstr>
      <vt:lpstr>Serviceorientierung/Nutzerorientierung</vt:lpstr>
      <vt:lpstr>CIO-Konzept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Microsoft Office ユーザー</cp:lastModifiedBy>
  <cp:revision>427</cp:revision>
  <cp:lastPrinted>2015-06-05T19:13:31Z</cp:lastPrinted>
  <dcterms:created xsi:type="dcterms:W3CDTF">2015-03-29T13:56:56Z</dcterms:created>
  <dcterms:modified xsi:type="dcterms:W3CDTF">2015-06-05T19:13:43Z</dcterms:modified>
</cp:coreProperties>
</file>