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6" r:id="rId2"/>
    <p:sldId id="268" r:id="rId3"/>
    <p:sldId id="270" r:id="rId4"/>
    <p:sldId id="272" r:id="rId5"/>
    <p:sldId id="273" r:id="rId6"/>
    <p:sldId id="274" r:id="rId7"/>
    <p:sldId id="275" r:id="rId8"/>
    <p:sldId id="276" r:id="rId9"/>
    <p:sldId id="258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39" autoAdjust="0"/>
  </p:normalViewPr>
  <p:slideViewPr>
    <p:cSldViewPr showGuide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5BD7-D643-A647-B9BF-97D68CA61B33}" type="datetimeFigureOut">
              <a:t>08.06.2015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2F653-5B1E-9C45-9483-87CE6A06020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23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4CBB2-AE22-42BD-B4BA-5400FD3D633A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611D-11BF-4FB0-9609-E0B2D3132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8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44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28" y="470132"/>
            <a:ext cx="3111500" cy="13716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79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63688" y="1700808"/>
            <a:ext cx="5544616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3688" y="5301208"/>
            <a:ext cx="5544616" cy="797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763713" y="4724400"/>
            <a:ext cx="5544591" cy="576263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/>
              <a:t>Wichtiger Text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0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56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2" y="2780928"/>
            <a:ext cx="8208143" cy="21602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50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4967783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85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4"/>
          </p:nvPr>
        </p:nvSpPr>
        <p:spPr>
          <a:xfrm>
            <a:off x="5508105" y="1628775"/>
            <a:ext cx="3167584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Tabellenplatzhalter 7"/>
          <p:cNvSpPr>
            <a:spLocks noGrp="1"/>
          </p:cNvSpPr>
          <p:nvPr>
            <p:ph type="tbl" sz="quarter" idx="15"/>
          </p:nvPr>
        </p:nvSpPr>
        <p:spPr>
          <a:xfrm>
            <a:off x="468313" y="1628775"/>
            <a:ext cx="4967287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1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66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3068960"/>
            <a:ext cx="7920880" cy="1512168"/>
          </a:xfrm>
        </p:spPr>
        <p:txBody>
          <a:bodyPr anchor="ctr"/>
          <a:lstStyle>
            <a:lvl1pPr algn="l">
              <a:defRPr sz="4000" b="1" cap="none" baseline="0"/>
            </a:lvl1pPr>
          </a:lstStyle>
          <a:p>
            <a:r>
              <a:rPr lang="de-DE" dirty="0" smtClean="0"/>
              <a:t>Titel wichtig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2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23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11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39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009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94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672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19672" y="1700808"/>
            <a:ext cx="5486400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19672" y="530120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4.2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5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67544" y="1628800"/>
            <a:ext cx="8208912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" y="6453337"/>
            <a:ext cx="132106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2400" y="6453337"/>
            <a:ext cx="971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E7E8-762A-4B6A-8320-A86F6AD231C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1640" y="6453336"/>
            <a:ext cx="6840760" cy="40466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Gruppe 4.2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3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Mögliche Soll-Situation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dirty="0" smtClean="0"/>
              <a:t>Andreas </a:t>
            </a:r>
            <a:r>
              <a:rPr lang="de-DE" sz="2400" dirty="0"/>
              <a:t>Ebling, Julia </a:t>
            </a:r>
            <a:r>
              <a:rPr lang="de-DE" sz="2400" dirty="0" smtClean="0"/>
              <a:t>Lübke, </a:t>
            </a:r>
            <a:r>
              <a:rPr lang="de-DE" sz="2400" dirty="0" smtClean="0"/>
              <a:t>Hannes </a:t>
            </a:r>
            <a:r>
              <a:rPr lang="de-DE" sz="2400" dirty="0" err="1" smtClean="0"/>
              <a:t>Sprafke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Betrachtung des zu erwartenden Soll-Zustandes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18487" cy="4537075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Verschiedene Faktoren durch verschiedene Bedürfnisse</a:t>
            </a:r>
          </a:p>
          <a:p>
            <a:pPr lvl="1"/>
            <a:r>
              <a:rPr lang="de-DE" dirty="0" smtClean="0"/>
              <a:t>Unterschiedliche Hochschulen = unterschiedlicher Umgang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Jedoch viele Bereiche gleich</a:t>
            </a:r>
          </a:p>
          <a:p>
            <a:pPr lvl="1"/>
            <a:r>
              <a:rPr lang="de-DE" dirty="0" smtClean="0"/>
              <a:t>Fachbereiche, Bibliotheken, Ausschüsse, Präsidium, Rechenzentren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 smtClean="0"/>
              <a:t>Gemeinsames Ziel</a:t>
            </a:r>
          </a:p>
          <a:p>
            <a:pPr lvl="3"/>
            <a:r>
              <a:rPr lang="de-DE" sz="2400" dirty="0" smtClean="0"/>
              <a:t>Optimierung der Verarbeitung von Informationen</a:t>
            </a:r>
            <a:endParaRPr lang="de-DE" sz="2400" dirty="0"/>
          </a:p>
          <a:p>
            <a:pPr marL="457200" lvl="1" indent="0">
              <a:buNone/>
            </a:pPr>
            <a:r>
              <a:rPr lang="de-DE" dirty="0" smtClean="0"/>
              <a:t>			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Gruppe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5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Tendenz des Informationsmanager an der Hochschule </a:t>
            </a:r>
            <a:r>
              <a:rPr lang="de-DE" dirty="0" smtClean="0"/>
              <a:t>Emden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18487" cy="4537075"/>
          </a:xfrm>
        </p:spPr>
        <p:txBody>
          <a:bodyPr/>
          <a:lstStyle/>
          <a:p>
            <a:r>
              <a:rPr lang="de-DE" dirty="0" smtClean="0"/>
              <a:t>CIO Empfehlungen der </a:t>
            </a:r>
            <a:r>
              <a:rPr lang="de-DE" dirty="0" err="1" smtClean="0"/>
              <a:t>KfR</a:t>
            </a:r>
            <a:endParaRPr lang="de-DE" dirty="0" smtClean="0"/>
          </a:p>
          <a:p>
            <a:r>
              <a:rPr lang="de-DE" dirty="0" smtClean="0"/>
              <a:t>Personenmodell vs. CIO Gremium</a:t>
            </a:r>
          </a:p>
          <a:p>
            <a:r>
              <a:rPr lang="de-DE" dirty="0" smtClean="0"/>
              <a:t>Personenmodell:</a:t>
            </a:r>
          </a:p>
          <a:p>
            <a:pPr lvl="1"/>
            <a:r>
              <a:rPr lang="de-DE" dirty="0" smtClean="0"/>
              <a:t>&gt;= 50% für CIO Aufgaben</a:t>
            </a:r>
          </a:p>
          <a:p>
            <a:pPr lvl="1"/>
            <a:r>
              <a:rPr lang="de-DE" dirty="0" smtClean="0"/>
              <a:t>Neue Stelle</a:t>
            </a:r>
          </a:p>
          <a:p>
            <a:pPr lvl="2"/>
            <a:r>
              <a:rPr lang="de-DE" dirty="0" smtClean="0"/>
              <a:t>Personalaufwand, Kosten- und Zeitaufwand, </a:t>
            </a:r>
          </a:p>
          <a:p>
            <a:r>
              <a:rPr lang="de-DE" dirty="0" smtClean="0"/>
              <a:t>CIO Gremium</a:t>
            </a:r>
          </a:p>
          <a:p>
            <a:pPr lvl="1"/>
            <a:r>
              <a:rPr lang="de-DE" dirty="0" smtClean="0"/>
              <a:t>Vorhandene Hochschulmitglieder einbinden</a:t>
            </a:r>
          </a:p>
          <a:p>
            <a:pPr lvl="1"/>
            <a:r>
              <a:rPr lang="de-DE" dirty="0" smtClean="0"/>
              <a:t>Aufteilung des Arbeitsaufwandes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Gruppe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3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18487" cy="4537075"/>
          </a:xfrm>
        </p:spPr>
        <p:txBody>
          <a:bodyPr/>
          <a:lstStyle/>
          <a:p>
            <a:r>
              <a:rPr lang="de-DE" dirty="0" smtClean="0"/>
              <a:t>Keine einzelne Lösung für alle Hochschulen</a:t>
            </a:r>
          </a:p>
          <a:p>
            <a:pPr lvl="1"/>
            <a:r>
              <a:rPr lang="de-DE" dirty="0" smtClean="0"/>
              <a:t>Abwägung des zu erzielenden Ergebnisses</a:t>
            </a:r>
          </a:p>
          <a:p>
            <a:pPr lvl="1"/>
            <a:r>
              <a:rPr lang="de-DE" dirty="0" smtClean="0"/>
              <a:t>Abwägung von Ressourcen und Kosten</a:t>
            </a:r>
          </a:p>
          <a:p>
            <a:pPr lvl="1"/>
            <a:endParaRPr lang="de-DE" dirty="0"/>
          </a:p>
          <a:p>
            <a:r>
              <a:rPr lang="de-DE" dirty="0" smtClean="0"/>
              <a:t>Empfehlung eines CIO Gremiums </a:t>
            </a:r>
          </a:p>
          <a:p>
            <a:pPr lvl="1"/>
            <a:r>
              <a:rPr lang="de-DE" dirty="0" smtClean="0"/>
              <a:t>Arbeitsgruppe aus verschiedenen Bereichen</a:t>
            </a:r>
          </a:p>
          <a:p>
            <a:pPr lvl="1"/>
            <a:r>
              <a:rPr lang="de-DE" dirty="0" smtClean="0"/>
              <a:t>Geteilter Arbeitsaufwand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Mischform aus kollektivem und strategischem CIO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Gruppe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78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Extern</a:t>
            </a:r>
          </a:p>
          <a:p>
            <a:pPr lvl="1"/>
            <a:r>
              <a:rPr lang="de-DE" dirty="0"/>
              <a:t>Webseite</a:t>
            </a:r>
          </a:p>
          <a:p>
            <a:pPr lvl="1"/>
            <a:r>
              <a:rPr lang="de-DE" dirty="0"/>
              <a:t>Soziale Netzwerke</a:t>
            </a:r>
          </a:p>
          <a:p>
            <a:pPr lvl="1"/>
            <a:r>
              <a:rPr lang="de-DE" dirty="0"/>
              <a:t>Verteilte </a:t>
            </a:r>
            <a:r>
              <a:rPr lang="de-DE" dirty="0" err="1" smtClean="0"/>
              <a:t>Contenterzeugung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Intern</a:t>
            </a:r>
          </a:p>
          <a:p>
            <a:pPr lvl="1"/>
            <a:r>
              <a:rPr lang="de-DE" dirty="0" smtClean="0"/>
              <a:t>Fokussierter Support</a:t>
            </a:r>
          </a:p>
          <a:p>
            <a:pPr lvl="1"/>
            <a:r>
              <a:rPr lang="de-DE" dirty="0" smtClean="0"/>
              <a:t>Schulung</a:t>
            </a:r>
          </a:p>
          <a:p>
            <a:pPr lvl="1"/>
            <a:r>
              <a:rPr lang="de-DE" dirty="0" smtClean="0"/>
              <a:t>Integration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11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 </a:t>
            </a:r>
            <a:r>
              <a:rPr lang="de-DE" dirty="0" err="1" smtClean="0"/>
              <a:t>Contenterzeugung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Inhaltsplatzhalter 6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57200" y="1700808"/>
            <a:ext cx="7990637" cy="404858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&amp; Fortentwicklung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Support</a:t>
            </a:r>
          </a:p>
          <a:p>
            <a:pPr lvl="1"/>
            <a:r>
              <a:rPr lang="de-DE" dirty="0" smtClean="0"/>
              <a:t>Zentrale Dokumentation</a:t>
            </a:r>
          </a:p>
          <a:p>
            <a:pPr lvl="1"/>
            <a:r>
              <a:rPr lang="de-DE" dirty="0" smtClean="0"/>
              <a:t>Knowledge Base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Fortentwicklung</a:t>
            </a:r>
          </a:p>
          <a:p>
            <a:pPr lvl="1"/>
            <a:r>
              <a:rPr lang="de-DE" dirty="0" smtClean="0"/>
              <a:t>Feedback</a:t>
            </a:r>
          </a:p>
          <a:p>
            <a:pPr lvl="1"/>
            <a:r>
              <a:rPr lang="de-DE" dirty="0" smtClean="0"/>
              <a:t>Innovationseingabe</a:t>
            </a:r>
          </a:p>
          <a:p>
            <a:pPr lvl="1"/>
            <a:r>
              <a:rPr lang="de-DE" dirty="0" smtClean="0"/>
              <a:t>Erfahrungsbetriebene Fortentwicklung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2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Erfahrungsgetriebene </a:t>
            </a:r>
            <a:r>
              <a:rPr lang="de-DE" dirty="0" smtClean="0"/>
              <a:t>Fortentwicklung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Inhaltsplatzhalter 6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68755" y="1844824"/>
            <a:ext cx="8289446" cy="42320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80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Hard- und Software </a:t>
            </a:r>
            <a:r>
              <a:rPr lang="de-DE" dirty="0" smtClean="0"/>
              <a:t>– Kernanforderungen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Flexibel</a:t>
            </a:r>
          </a:p>
          <a:p>
            <a:r>
              <a:rPr lang="de-DE" dirty="0"/>
              <a:t>Lösungsorientiert</a:t>
            </a:r>
          </a:p>
          <a:p>
            <a:r>
              <a:rPr lang="de-DE" dirty="0"/>
              <a:t>Virtualisiert</a:t>
            </a:r>
          </a:p>
          <a:p>
            <a:r>
              <a:rPr lang="de-DE" dirty="0"/>
              <a:t>Integrierbar</a:t>
            </a:r>
          </a:p>
          <a:p>
            <a:r>
              <a:rPr lang="de-DE" dirty="0"/>
              <a:t>Webbasiert</a:t>
            </a:r>
          </a:p>
          <a:p>
            <a:r>
              <a:rPr lang="de-DE" dirty="0"/>
              <a:t>Barrierefrei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8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Hard- und Software </a:t>
            </a:r>
            <a:r>
              <a:rPr lang="de-DE" dirty="0" smtClean="0"/>
              <a:t>– Basissysteme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Identity Management</a:t>
            </a:r>
          </a:p>
          <a:p>
            <a:pPr lvl="1"/>
            <a:r>
              <a:rPr lang="de-DE" dirty="0"/>
              <a:t>Zentral, global, integrierbar</a:t>
            </a:r>
          </a:p>
          <a:p>
            <a:r>
              <a:rPr lang="de-DE" dirty="0"/>
              <a:t>Geschäftsprozesse mit </a:t>
            </a:r>
            <a:r>
              <a:rPr lang="de-DE" dirty="0" err="1"/>
              <a:t>activiti</a:t>
            </a:r>
            <a:endParaRPr lang="de-DE" dirty="0"/>
          </a:p>
          <a:p>
            <a:pPr lvl="1"/>
            <a:r>
              <a:rPr lang="de-DE" dirty="0"/>
              <a:t>Vorab abstrakte Modellierung</a:t>
            </a:r>
          </a:p>
          <a:p>
            <a:pPr lvl="1"/>
            <a:r>
              <a:rPr lang="de-DE" dirty="0"/>
              <a:t>Anschließend Business </a:t>
            </a:r>
            <a:r>
              <a:rPr lang="de-DE" dirty="0" err="1"/>
              <a:t>Process</a:t>
            </a:r>
            <a:r>
              <a:rPr lang="de-DE" dirty="0"/>
              <a:t> Modell Notation</a:t>
            </a:r>
          </a:p>
          <a:p>
            <a:pPr lvl="1"/>
            <a:r>
              <a:rPr lang="de-DE" dirty="0"/>
              <a:t>Stückweises Ersetzen manueller Schritte durch Automatismen</a:t>
            </a:r>
          </a:p>
          <a:p>
            <a:r>
              <a:rPr lang="de-DE" dirty="0"/>
              <a:t>Content Management mit </a:t>
            </a:r>
            <a:r>
              <a:rPr lang="de-DE" dirty="0" err="1"/>
              <a:t>Alfresco</a:t>
            </a:r>
            <a:endParaRPr lang="de-DE" dirty="0"/>
          </a:p>
          <a:p>
            <a:pPr lvl="1"/>
            <a:r>
              <a:rPr lang="de-DE" dirty="0"/>
              <a:t>Zentral, verschiedene Schnittstellen, Metadaten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98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Hard- und Software - Spezialsysteme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Lernplattform mit </a:t>
            </a:r>
            <a:r>
              <a:rPr lang="de-DE" dirty="0" err="1"/>
              <a:t>moodle</a:t>
            </a:r>
            <a:endParaRPr lang="de-DE" dirty="0"/>
          </a:p>
          <a:p>
            <a:pPr lvl="1"/>
            <a:r>
              <a:rPr lang="de-DE" dirty="0"/>
              <a:t>Nutzung ECMS, AD</a:t>
            </a:r>
          </a:p>
          <a:p>
            <a:r>
              <a:rPr lang="de-DE" dirty="0"/>
              <a:t>Publikation mit Open Journal System</a:t>
            </a:r>
          </a:p>
          <a:p>
            <a:pPr lvl="1"/>
            <a:r>
              <a:rPr lang="de-DE" dirty="0"/>
              <a:t>Unterstützung des gesamten Publikationsworkflow</a:t>
            </a:r>
          </a:p>
          <a:p>
            <a:pPr lvl="1"/>
            <a:r>
              <a:rPr lang="de-DE" dirty="0"/>
              <a:t>Dennoch Integration in </a:t>
            </a:r>
            <a:r>
              <a:rPr lang="de-DE" dirty="0" err="1"/>
              <a:t>activiti</a:t>
            </a:r>
            <a:endParaRPr lang="de-DE" dirty="0"/>
          </a:p>
          <a:p>
            <a:r>
              <a:rPr lang="de-DE" dirty="0" smtClean="0"/>
              <a:t>Evaluation </a:t>
            </a:r>
            <a:r>
              <a:rPr lang="de-DE" dirty="0"/>
              <a:t>mit </a:t>
            </a:r>
            <a:r>
              <a:rPr lang="de-DE" dirty="0" err="1"/>
              <a:t>EvaSys</a:t>
            </a:r>
            <a:endParaRPr lang="de-DE" dirty="0"/>
          </a:p>
          <a:p>
            <a:r>
              <a:rPr lang="de-DE" dirty="0"/>
              <a:t>Campus Portal als Individuallösung</a:t>
            </a:r>
          </a:p>
          <a:p>
            <a:pPr lvl="1"/>
            <a:r>
              <a:rPr lang="de-DE" dirty="0"/>
              <a:t>Zentraler Startpunkt</a:t>
            </a:r>
          </a:p>
          <a:p>
            <a:pPr lvl="1"/>
            <a:r>
              <a:rPr lang="de-DE" dirty="0"/>
              <a:t>Aktuelle personalisierte Informationen im Überblick</a:t>
            </a:r>
          </a:p>
          <a:p>
            <a:r>
              <a:rPr lang="de-DE" dirty="0"/>
              <a:t>Integrierte Gesamtsuche als Individuallösung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3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Ist- Zustandes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18487" cy="4537075"/>
          </a:xfrm>
        </p:spPr>
        <p:txBody>
          <a:bodyPr>
            <a:normAutofit/>
          </a:bodyPr>
          <a:lstStyle/>
          <a:p>
            <a:r>
              <a:rPr lang="de-DE" dirty="0" smtClean="0"/>
              <a:t>Zentrales Informationsmanagement</a:t>
            </a:r>
          </a:p>
          <a:p>
            <a:pPr lvl="1"/>
            <a:r>
              <a:rPr lang="de-DE" dirty="0" smtClean="0"/>
              <a:t>Informationsaustausch durch verschiedene Dienste und Möglichkeiten</a:t>
            </a:r>
            <a:endParaRPr lang="de-DE" dirty="0"/>
          </a:p>
          <a:p>
            <a:r>
              <a:rPr lang="de-DE" dirty="0" smtClean="0"/>
              <a:t>Keine Verwaltung der Informationen </a:t>
            </a:r>
          </a:p>
          <a:p>
            <a:pPr lvl="1"/>
            <a:r>
              <a:rPr lang="de-DE" dirty="0" smtClean="0"/>
              <a:t>Verschiedene Bereiche </a:t>
            </a:r>
          </a:p>
          <a:p>
            <a:pPr lvl="1"/>
            <a:r>
              <a:rPr lang="de-DE" dirty="0" smtClean="0"/>
              <a:t>Verschiedene Prozesse</a:t>
            </a:r>
          </a:p>
          <a:p>
            <a:pPr lvl="1"/>
            <a:r>
              <a:rPr lang="de-DE" dirty="0" smtClean="0"/>
              <a:t>Verschiedene Systeme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 smtClean="0"/>
              <a:t>Hochschulrechenzentrum übernimmt</a:t>
            </a:r>
          </a:p>
          <a:p>
            <a:pPr lvl="3"/>
            <a:r>
              <a:rPr lang="de-DE" dirty="0" smtClean="0"/>
              <a:t>Aufgaben der Informationsverwaltung</a:t>
            </a:r>
          </a:p>
          <a:p>
            <a:pPr lvl="3"/>
            <a:r>
              <a:rPr lang="de-DE" dirty="0" smtClean="0"/>
              <a:t> Planung von Informationen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12.06.2015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Gruppe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2FDE7E8-762A-4B6A-8320-A86F6AD231C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0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Bildschirmpräsentation (4:3)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Larissa</vt:lpstr>
      <vt:lpstr>Mögliche Soll-Situation</vt:lpstr>
      <vt:lpstr>Marketing </vt:lpstr>
      <vt:lpstr>Verteilte Contenterzeugung </vt:lpstr>
      <vt:lpstr>Support &amp; Fortentwicklung </vt:lpstr>
      <vt:lpstr>Erfahrungsgetriebene Fortentwicklung </vt:lpstr>
      <vt:lpstr>Hard- und Software – Kernanforderungen </vt:lpstr>
      <vt:lpstr>Hard- und Software – Basissysteme </vt:lpstr>
      <vt:lpstr>Hard- und Software - Spezialsysteme </vt:lpstr>
      <vt:lpstr>Analyse des Ist- Zustandes </vt:lpstr>
      <vt:lpstr>Betrachtung des zu erwartenden Soll-Zustandes </vt:lpstr>
      <vt:lpstr>Tendenz des Informationsmanager an der Hochschule Emden</vt:lpstr>
      <vt:lpstr>Fazit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</dc:creator>
  <cp:lastModifiedBy>Julia</cp:lastModifiedBy>
  <cp:revision>411</cp:revision>
  <dcterms:created xsi:type="dcterms:W3CDTF">2015-03-29T13:56:56Z</dcterms:created>
  <dcterms:modified xsi:type="dcterms:W3CDTF">2015-06-08T20:12:00Z</dcterms:modified>
</cp:coreProperties>
</file>