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3" r:id="rId4"/>
    <p:sldId id="277" r:id="rId5"/>
    <p:sldId id="279" r:id="rId6"/>
    <p:sldId id="276" r:id="rId7"/>
    <p:sldId id="280" r:id="rId8"/>
    <p:sldId id="264" r:id="rId9"/>
    <p:sldId id="265" r:id="rId10"/>
    <p:sldId id="266" r:id="rId11"/>
    <p:sldId id="267" r:id="rId12"/>
    <p:sldId id="261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821" autoAdjust="0"/>
    <p:restoredTop sz="94639" autoAdjust="0"/>
  </p:normalViewPr>
  <p:slideViewPr>
    <p:cSldViewPr>
      <p:cViewPr>
        <p:scale>
          <a:sx n="125" d="100"/>
          <a:sy n="125" d="100"/>
        </p:scale>
        <p:origin x="-3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4578D3D-EAA2-4D51-890E-EB4B645AA274}" type="slidenum">
              <a:rPr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A6CA70-F316-4A94-AF7A-70C05A717766}" type="datetimeFigureOut">
              <a:rPr lang="de-DE"/>
              <a:pPr>
                <a:defRPr/>
              </a:pPr>
              <a:t>08.06.2015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1E5F6E-16CE-4405-BD9C-01A11C4864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0" y="4868863"/>
            <a:ext cx="9144000" cy="19891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97575" y="469900"/>
            <a:ext cx="3111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9"/>
          <p:cNvSpPr/>
          <p:nvPr userDrawn="1"/>
        </p:nvSpPr>
        <p:spPr>
          <a:xfrm>
            <a:off x="0" y="0"/>
            <a:ext cx="9144000" cy="620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10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44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186F-F4A8-4A72-96B7-C1569DE996E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63688" y="1700808"/>
            <a:ext cx="5544616" cy="302676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3688" y="5301208"/>
            <a:ext cx="5544616" cy="797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1763713" y="4724400"/>
            <a:ext cx="5544591" cy="576263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BFCAD-A4A9-43DB-84B9-4C92F58EE22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7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A1C85-257C-4D20-8D21-66873A5FEA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7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97EC6-AA29-4679-BC31-F8AE5CD8141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7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2" y="2780928"/>
            <a:ext cx="8208143" cy="21602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A922-2D0F-4E82-AFC0-2D814C7EA02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6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CF7C4-B79B-41A4-8807-265B02446E7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7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7920880" cy="1512168"/>
          </a:xfrm>
        </p:spPr>
        <p:txBody>
          <a:bodyPr anchor="ctr"/>
          <a:lstStyle>
            <a:lvl1pPr algn="l">
              <a:defRPr sz="4000" b="1" cap="none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C6192-AB39-43B1-B07A-01967B2DC0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7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8A648-231E-4EF9-9BF8-E5C5078FD6D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Rechteck 9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E81C2-895A-42DC-811D-54F559591A6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5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0B5C-25E7-435D-A3FD-7E7576C8C82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Rechteck 5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F95CE-79AF-4A2C-99AF-A1888BE3FF9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7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C15-C367-434E-B782-B0C7B1BCA5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7"/>
          <p:cNvSpPr/>
          <p:nvPr userDrawn="1"/>
        </p:nvSpPr>
        <p:spPr>
          <a:xfrm>
            <a:off x="468313" y="1628775"/>
            <a:ext cx="8207375" cy="4537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8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672" y="4725144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19672" y="1700808"/>
            <a:ext cx="5486400" cy="302676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19672" y="530120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B6B0-AE6D-48C2-BFFA-E8F46D0C52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4096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11113" y="6453188"/>
            <a:ext cx="132080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12.06.2015</a:t>
            </a:r>
            <a:endParaRPr lang="de-DE" dirty="0"/>
          </a:p>
        </p:txBody>
      </p:sp>
      <p:sp>
        <p:nvSpPr>
          <p:cNvPr id="1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331913" y="6453188"/>
            <a:ext cx="6840537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7F7F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Gruppe 4.1 – Marco Beckmann, Christian Halfmann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2450" y="6453188"/>
            <a:ext cx="97155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A89F1E-1B71-4BCD-893D-2E53142F311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4E75A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E75A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E75A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E75A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E75A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4E75A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4E75A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4E75A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4E75A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b="0" dirty="0" smtClean="0">
                <a:latin typeface="Arial" charset="0"/>
              </a:rPr>
              <a:t>Konzept zur Erreichung der Soll-</a:t>
            </a:r>
            <a:r>
              <a:rPr lang="de-DE" b="0" dirty="0" smtClean="0">
                <a:latin typeface="Arial" charset="0"/>
              </a:rPr>
              <a:t>Situation</a:t>
            </a:r>
            <a:endParaRPr lang="de-DE" b="0" dirty="0" smtClean="0">
              <a:latin typeface="Arial" charset="0"/>
            </a:endParaRPr>
          </a:p>
        </p:txBody>
      </p:sp>
      <p:sp>
        <p:nvSpPr>
          <p:cNvPr id="19458" name="Untertitel 2"/>
          <p:cNvSpPr>
            <a:spLocks noGrp="1"/>
          </p:cNvSpPr>
          <p:nvPr>
            <p:ph type="subTitle" idx="1"/>
          </p:nvPr>
        </p:nvSpPr>
        <p:spPr>
          <a:xfrm>
            <a:off x="684213" y="4941888"/>
            <a:ext cx="7775575" cy="1439862"/>
          </a:xfrm>
        </p:spPr>
        <p:txBody>
          <a:bodyPr/>
          <a:lstStyle/>
          <a:p>
            <a:pPr eaLnBrk="1" hangingPunct="1"/>
            <a:r>
              <a:rPr lang="de-DE" dirty="0" smtClean="0">
                <a:solidFill>
                  <a:srgbClr val="898989"/>
                </a:solidFill>
                <a:latin typeface="Arial" charset="0"/>
              </a:rPr>
              <a:t>Change Management &amp; </a:t>
            </a:r>
            <a:r>
              <a:rPr lang="de-DE" dirty="0" err="1" smtClean="0">
                <a:solidFill>
                  <a:srgbClr val="898989"/>
                </a:solidFill>
                <a:latin typeface="Arial" charset="0"/>
              </a:rPr>
              <a:t>Migrationskonzepte</a:t>
            </a:r>
            <a:endParaRPr lang="de-DE" dirty="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Arial"/>
                <a:cs typeface="Arial"/>
              </a:rPr>
              <a:t>12.06.2015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Arial"/>
                <a:cs typeface="Arial"/>
              </a:rPr>
              <a:t>Gruppe 4.1 – Marco Beckmann, Christian </a:t>
            </a:r>
            <a:r>
              <a:rPr lang="de-DE" dirty="0" err="1">
                <a:latin typeface="Arial"/>
                <a:cs typeface="Arial"/>
              </a:rPr>
              <a:t>Halfmann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50431-A151-4134-967F-5AAB6A61E0FF}" type="slidenum">
              <a:rPr lang="de-DE">
                <a:latin typeface="Arial"/>
                <a:cs typeface="Arial"/>
              </a:rPr>
              <a:pPr>
                <a:defRPr/>
              </a:pPr>
              <a:t>1</a:t>
            </a:fld>
            <a:endParaRPr lang="de-DE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>
                <a:latin typeface="Arial" charset="0"/>
              </a:rPr>
              <a:t>Migrationsbeispiel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Responsive Website mit TYPO3</a:t>
            </a:r>
          </a:p>
        </p:txBody>
      </p:sp>
      <p:sp>
        <p:nvSpPr>
          <p:cNvPr id="23554" name="Rectangle 5"/>
          <p:cNvSpPr>
            <a:spLocks noGrp="1"/>
          </p:cNvSpPr>
          <p:nvPr>
            <p:ph type="body" sz="half" idx="4294967295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eaLnBrk="1" hangingPunct="1"/>
            <a:r>
              <a:rPr lang="de-DE" sz="2400" smtClean="0">
                <a:latin typeface="Arial" charset="0"/>
              </a:rPr>
              <a:t>Ist-Zustand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Version 4.5 LTS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Nicht Responsive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Nicht Barrierefrei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Single-Sign-On</a:t>
            </a:r>
          </a:p>
        </p:txBody>
      </p:sp>
      <p:sp>
        <p:nvSpPr>
          <p:cNvPr id="23555" name="Rectangle 6"/>
          <p:cNvSpPr>
            <a:spLocks noGrp="1"/>
          </p:cNvSpPr>
          <p:nvPr>
            <p:ph type="body" sz="half" idx="4294967295"/>
          </p:nvPr>
        </p:nvSpPr>
        <p:spPr>
          <a:xfrm>
            <a:off x="4643438" y="1628775"/>
            <a:ext cx="4038600" cy="4497388"/>
          </a:xfrm>
        </p:spPr>
        <p:txBody>
          <a:bodyPr/>
          <a:lstStyle/>
          <a:p>
            <a:pPr eaLnBrk="1" hangingPunct="1"/>
            <a:r>
              <a:rPr lang="de-DE" sz="2400" smtClean="0">
                <a:latin typeface="Arial" charset="0"/>
              </a:rPr>
              <a:t>Soll-Zustand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Lange Support-Zeit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Responsive Design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Übernahme Extensions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Barrierefrei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SEO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Single-Sign-On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11113" y="6453188"/>
            <a:ext cx="1320800" cy="40481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12.06.2015</a:t>
            </a:r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557" name="Fußzeilenplatzhalter 4"/>
          <p:cNvSpPr txBox="1">
            <a:spLocks noGrp="1"/>
          </p:cNvSpPr>
          <p:nvPr/>
        </p:nvSpPr>
        <p:spPr bwMode="auto">
          <a:xfrm>
            <a:off x="1331913" y="6453188"/>
            <a:ext cx="6840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7F7F7F"/>
                </a:solidFill>
              </a:rPr>
              <a:t>Gruppe 4.1 – Marco Beckmann, Christian Halfmann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>
                <a:latin typeface="Arial" charset="0"/>
              </a:rPr>
              <a:t>Migrationsbeispiel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Responsive Website mit TYPO3</a:t>
            </a:r>
          </a:p>
        </p:txBody>
      </p:sp>
      <p:sp>
        <p:nvSpPr>
          <p:cNvPr id="41987" name="Rectangle 5"/>
          <p:cNvSpPr>
            <a:spLocks noGrp="1"/>
          </p:cNvSpPr>
          <p:nvPr>
            <p:ph type="body" sz="half" idx="4294967295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eaLnBrk="1" hangingPunct="1"/>
            <a:r>
              <a:rPr lang="de-DE" sz="2400" smtClean="0">
                <a:latin typeface="Arial" charset="0"/>
              </a:rPr>
              <a:t>Hardwareanforderungen</a:t>
            </a:r>
          </a:p>
          <a:p>
            <a:pPr eaLnBrk="1" hangingPunct="1"/>
            <a:r>
              <a:rPr lang="de-DE" sz="2400" smtClean="0">
                <a:latin typeface="Arial" charset="0"/>
              </a:rPr>
              <a:t>Entwicklungssystem</a:t>
            </a:r>
          </a:p>
          <a:p>
            <a:pPr eaLnBrk="1" hangingPunct="1"/>
            <a:r>
              <a:rPr lang="de-DE" sz="2400" smtClean="0">
                <a:latin typeface="Arial" charset="0"/>
              </a:rPr>
              <a:t>Migration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TYPO3-Kern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Extensions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Layout / Responsive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TypoScript Erweiterung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Menü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Templates</a:t>
            </a:r>
          </a:p>
          <a:p>
            <a:pPr lvl="1" eaLnBrk="1" hangingPunct="1"/>
            <a:r>
              <a:rPr lang="de-DE" sz="2000" smtClean="0">
                <a:latin typeface="Arial" charset="0"/>
              </a:rPr>
              <a:t>Eigene Extensions</a:t>
            </a:r>
          </a:p>
          <a:p>
            <a:pPr eaLnBrk="1" hangingPunct="1"/>
            <a:r>
              <a:rPr lang="de-DE" sz="2400" smtClean="0">
                <a:latin typeface="Arial" charset="0"/>
              </a:rPr>
              <a:t>Produktivsetzung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11113" y="6453188"/>
            <a:ext cx="1320800" cy="40481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12.06.2015</a:t>
            </a:r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1990" name="Fußzeilenplatzhalter 4"/>
          <p:cNvSpPr txBox="1">
            <a:spLocks noGrp="1"/>
          </p:cNvSpPr>
          <p:nvPr/>
        </p:nvSpPr>
        <p:spPr bwMode="auto">
          <a:xfrm>
            <a:off x="1331913" y="6453188"/>
            <a:ext cx="6840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7F7F7F"/>
                </a:solidFill>
              </a:rPr>
              <a:t>Gruppe 4.1 – Marco Beckmann, Christian Halfmann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>
                <a:latin typeface="Arial" charset="0"/>
              </a:rPr>
              <a:t>Migrationsbeispiel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Dokumenten-Management-System Alfresco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11113" y="6453188"/>
            <a:ext cx="1320800" cy="40481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12.06.2015</a:t>
            </a:r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4580" name="Fußzeilenplatzhalter 4"/>
          <p:cNvSpPr txBox="1">
            <a:spLocks noGrp="1"/>
          </p:cNvSpPr>
          <p:nvPr/>
        </p:nvSpPr>
        <p:spPr bwMode="auto">
          <a:xfrm>
            <a:off x="1331913" y="6453188"/>
            <a:ext cx="6840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7F7F7F"/>
                </a:solidFill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8172450" y="6453188"/>
            <a:ext cx="971550" cy="40481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0D0955C-F472-40B0-A6B4-C860CBF428AE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458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773238"/>
            <a:ext cx="7869237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>
                <a:latin typeface="Arial" charset="0"/>
              </a:rPr>
              <a:t>Migrationsbeispiel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Dokumenten-Management-System Alfresco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11113" y="6453188"/>
            <a:ext cx="1320800" cy="40481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12.06.2015</a:t>
            </a:r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4036" name="Fußzeilenplatzhalter 4"/>
          <p:cNvSpPr txBox="1">
            <a:spLocks noGrp="1"/>
          </p:cNvSpPr>
          <p:nvPr/>
        </p:nvSpPr>
        <p:spPr bwMode="auto">
          <a:xfrm>
            <a:off x="1331913" y="6453188"/>
            <a:ext cx="6840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7F7F7F"/>
                </a:solidFill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8172450" y="6453188"/>
            <a:ext cx="971550" cy="40481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9960487-4964-49D1-B1CF-93224B4350AE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4038" name="Rectangle 5"/>
          <p:cNvSpPr>
            <a:spLocks/>
          </p:cNvSpPr>
          <p:nvPr/>
        </p:nvSpPr>
        <p:spPr bwMode="auto">
          <a:xfrm>
            <a:off x="457200" y="1628775"/>
            <a:ext cx="4038600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/>
              <a:t>Ist-Zustand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Austauschlaufwerke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Webseiten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Eigene Software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EvaSys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Gigamove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Labor-Systeme</a:t>
            </a:r>
          </a:p>
        </p:txBody>
      </p:sp>
      <p:sp>
        <p:nvSpPr>
          <p:cNvPr id="44039" name="Rectangle 6"/>
          <p:cNvSpPr>
            <a:spLocks/>
          </p:cNvSpPr>
          <p:nvPr/>
        </p:nvSpPr>
        <p:spPr bwMode="auto">
          <a:xfrm>
            <a:off x="4643438" y="1628775"/>
            <a:ext cx="4038600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/>
              <a:t>Soll-Zustand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Migration aller Dokumente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Versionsmanagement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Schneller Zugriff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Ortsunabhängigkeit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Alle Dokumenttypen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Keine Client-Installation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err="1" smtClean="0">
                <a:latin typeface="Arial" charset="0"/>
              </a:rPr>
              <a:t>Migrationsbeispiel</a:t>
            </a:r>
            <a:r>
              <a:rPr lang="de-DE" dirty="0" smtClean="0">
                <a:latin typeface="Arial" charset="0"/>
              </a:rPr>
              <a:t/>
            </a:r>
            <a:br>
              <a:rPr lang="de-DE" dirty="0" smtClean="0">
                <a:latin typeface="Arial" charset="0"/>
              </a:rPr>
            </a:br>
            <a:r>
              <a:rPr lang="de-DE" dirty="0" smtClean="0">
                <a:latin typeface="Arial" charset="0"/>
              </a:rPr>
              <a:t>Dokumenten-Management-System </a:t>
            </a:r>
            <a:r>
              <a:rPr lang="de-DE" dirty="0" err="1" smtClean="0">
                <a:latin typeface="Arial" charset="0"/>
              </a:rPr>
              <a:t>Alfresco</a:t>
            </a:r>
            <a:endParaRPr lang="de-DE" dirty="0" smtClean="0">
              <a:latin typeface="Arial" charset="0"/>
            </a:endParaRP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11113" y="6453188"/>
            <a:ext cx="1320800" cy="40481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12.06.2015</a:t>
            </a:r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3012" name="Fußzeilenplatzhalter 4"/>
          <p:cNvSpPr txBox="1">
            <a:spLocks noGrp="1"/>
          </p:cNvSpPr>
          <p:nvPr/>
        </p:nvSpPr>
        <p:spPr bwMode="auto">
          <a:xfrm>
            <a:off x="1331913" y="6453188"/>
            <a:ext cx="6840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7F7F7F"/>
                </a:solidFill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8172450" y="6453188"/>
            <a:ext cx="971550" cy="40481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4176A05-63AF-40D5-9463-BC038AB45D4F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3014" name="Rectangle 5"/>
          <p:cNvSpPr>
            <a:spLocks/>
          </p:cNvSpPr>
          <p:nvPr/>
        </p:nvSpPr>
        <p:spPr bwMode="auto">
          <a:xfrm>
            <a:off x="457200" y="1628775"/>
            <a:ext cx="4038600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err="1"/>
              <a:t>Migrationsplan</a:t>
            </a:r>
            <a:endParaRPr lang="de-DE" sz="2400" dirty="0"/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 dirty="0"/>
              <a:t>Hochverfügbarkeit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 dirty="0"/>
              <a:t>Backup- und </a:t>
            </a:r>
            <a:r>
              <a:rPr lang="de-DE" sz="2000" dirty="0" err="1"/>
              <a:t>Restore-Konzepte</a:t>
            </a:r>
            <a:endParaRPr lang="de-DE" sz="2000" dirty="0"/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 dirty="0" err="1"/>
              <a:t>Community</a:t>
            </a:r>
            <a:r>
              <a:rPr lang="de-DE" sz="2000" dirty="0"/>
              <a:t> oder Enterprise Edition</a:t>
            </a:r>
          </a:p>
        </p:txBody>
      </p:sp>
      <p:sp>
        <p:nvSpPr>
          <p:cNvPr id="43015" name="Rectangle 6"/>
          <p:cNvSpPr>
            <a:spLocks/>
          </p:cNvSpPr>
          <p:nvPr/>
        </p:nvSpPr>
        <p:spPr bwMode="auto">
          <a:xfrm>
            <a:off x="4643438" y="1628775"/>
            <a:ext cx="4038600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/>
              <a:t>Hardwareanforderungen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Nach Anwendungsfall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Anzahl gleichzeitiger Zugriffe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Speicherort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HA-Betrieb (Cluster)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Einsatz Load-Balancing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Dedizierte Transformation Server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Caching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>
                <a:latin typeface="Arial" charset="0"/>
              </a:rPr>
              <a:t>Migrationsbeispiel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Dokumenten-Management-System Alfresco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11113" y="6453188"/>
            <a:ext cx="1320800" cy="40481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12.06.2015</a:t>
            </a:r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060" name="Fußzeilenplatzhalter 4"/>
          <p:cNvSpPr txBox="1">
            <a:spLocks noGrp="1"/>
          </p:cNvSpPr>
          <p:nvPr/>
        </p:nvSpPr>
        <p:spPr bwMode="auto">
          <a:xfrm>
            <a:off x="1331913" y="6453188"/>
            <a:ext cx="6840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7F7F7F"/>
                </a:solidFill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8172450" y="6453188"/>
            <a:ext cx="971550" cy="40481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F17758A-DE8F-425F-905C-1A5E06A55482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506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773238"/>
            <a:ext cx="71278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Rectangle 5"/>
          <p:cNvSpPr>
            <a:spLocks/>
          </p:cNvSpPr>
          <p:nvPr/>
        </p:nvSpPr>
        <p:spPr bwMode="auto">
          <a:xfrm>
            <a:off x="5435600" y="1844675"/>
            <a:ext cx="2819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2400"/>
              <a:t>Beispielarchitektur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>
                <a:latin typeface="Arial" charset="0"/>
              </a:rPr>
              <a:t>Migrationsbeispiel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Dokumenten-Management-System Alfresco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11113" y="6453188"/>
            <a:ext cx="1320800" cy="40481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12.06.2015</a:t>
            </a:r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6084" name="Fußzeilenplatzhalter 4"/>
          <p:cNvSpPr txBox="1">
            <a:spLocks noGrp="1"/>
          </p:cNvSpPr>
          <p:nvPr/>
        </p:nvSpPr>
        <p:spPr bwMode="auto">
          <a:xfrm>
            <a:off x="1331913" y="6453188"/>
            <a:ext cx="6840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7F7F7F"/>
                </a:solidFill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8172450" y="6453188"/>
            <a:ext cx="971550" cy="40481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D5CA885-BDAF-4939-A54C-2F02A48C001F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6086" name="Rectangle 5"/>
          <p:cNvSpPr>
            <a:spLocks/>
          </p:cNvSpPr>
          <p:nvPr/>
        </p:nvSpPr>
        <p:spPr bwMode="auto">
          <a:xfrm>
            <a:off x="457200" y="1628775"/>
            <a:ext cx="4038600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/>
              <a:t>Entwicklungssystem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Nach HW-Anforderungen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Implementierung Alfresco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Schnittstellen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/>
              <a:t>Migration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Butterfly Methodology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Überführung Altsysteme</a:t>
            </a:r>
          </a:p>
        </p:txBody>
      </p:sp>
      <p:sp>
        <p:nvSpPr>
          <p:cNvPr id="46087" name="Rectangle 6"/>
          <p:cNvSpPr>
            <a:spLocks/>
          </p:cNvSpPr>
          <p:nvPr/>
        </p:nvSpPr>
        <p:spPr bwMode="auto">
          <a:xfrm>
            <a:off x="4643438" y="1628775"/>
            <a:ext cx="4038600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/>
              <a:t>Produktivsetzung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Nach Abnahme Entwicklungssystem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de-DE" sz="2000"/>
              <a:t>Datenmigration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</a:rPr>
              <a:t>Positionsbestimmung</a:t>
            </a:r>
          </a:p>
        </p:txBody>
      </p:sp>
      <p:sp>
        <p:nvSpPr>
          <p:cNvPr id="2048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2400" dirty="0" smtClean="0">
                <a:latin typeface="Arial" charset="0"/>
              </a:rPr>
              <a:t>Abgleich Ist-Situation mit Soll-Situation</a:t>
            </a:r>
          </a:p>
          <a:p>
            <a:pPr eaLnBrk="1" hangingPunct="1"/>
            <a:r>
              <a:rPr lang="de-DE" sz="2400" dirty="0" smtClean="0">
                <a:latin typeface="Arial" charset="0"/>
              </a:rPr>
              <a:t>Prioritäten </a:t>
            </a:r>
            <a:r>
              <a:rPr lang="de-DE" sz="2400" dirty="0" smtClean="0">
                <a:latin typeface="Arial" charset="0"/>
              </a:rPr>
              <a:t>definieren</a:t>
            </a:r>
          </a:p>
          <a:p>
            <a:pPr eaLnBrk="1" hangingPunct="1">
              <a:buNone/>
            </a:pPr>
            <a:endParaRPr lang="de-DE" sz="2400" dirty="0" smtClean="0">
              <a:latin typeface="Arial" charset="0"/>
            </a:endParaRPr>
          </a:p>
          <a:p>
            <a:pPr eaLnBrk="1" hangingPunct="1">
              <a:buNone/>
            </a:pPr>
            <a:r>
              <a:rPr lang="de-DE" sz="2400" dirty="0" smtClean="0">
                <a:latin typeface="Arial" charset="0"/>
                <a:sym typeface="Wingdings"/>
              </a:rPr>
              <a:t> Umsetzungsplanung:</a:t>
            </a:r>
          </a:p>
          <a:p>
            <a:pPr lvl="1" eaLnBrk="1" hangingPunct="1"/>
            <a:r>
              <a:rPr lang="de-DE" sz="2000" dirty="0" smtClean="0">
                <a:latin typeface="Arial" charset="0"/>
                <a:sym typeface="Wingdings"/>
              </a:rPr>
              <a:t>Change Management</a:t>
            </a:r>
          </a:p>
          <a:p>
            <a:pPr lvl="1" eaLnBrk="1" hangingPunct="1"/>
            <a:r>
              <a:rPr lang="de-DE" sz="2000" dirty="0" err="1" smtClean="0">
                <a:latin typeface="Arial" charset="0"/>
                <a:sym typeface="Wingdings"/>
              </a:rPr>
              <a:t>Migrationskonzepte</a:t>
            </a:r>
            <a:endParaRPr lang="de-DE" sz="2000" dirty="0" smtClean="0">
              <a:latin typeface="Arial" charset="0"/>
              <a:sym typeface="Wingdings"/>
            </a:endParaRPr>
          </a:p>
          <a:p>
            <a:pPr lvl="1" eaLnBrk="1" hangingPunct="1">
              <a:buNone/>
            </a:pPr>
            <a:endParaRPr lang="de-DE" sz="2000" dirty="0" smtClean="0">
              <a:latin typeface="Arial" charset="0"/>
              <a:sym typeface="Wingdings"/>
            </a:endParaRPr>
          </a:p>
          <a:p>
            <a:pPr eaLnBrk="1" hangingPunct="1">
              <a:buNone/>
            </a:pPr>
            <a:r>
              <a:rPr lang="de-DE" sz="2400" dirty="0" smtClean="0">
                <a:latin typeface="Arial" charset="0"/>
                <a:sym typeface="Wingdings"/>
              </a:rPr>
              <a:t> Beispiele:</a:t>
            </a:r>
          </a:p>
          <a:p>
            <a:pPr lvl="1" eaLnBrk="1" hangingPunct="1"/>
            <a:r>
              <a:rPr lang="de-DE" sz="2000" dirty="0" err="1" smtClean="0">
                <a:latin typeface="Arial" charset="0"/>
                <a:sym typeface="Wingdings"/>
              </a:rPr>
              <a:t>Responsive</a:t>
            </a:r>
            <a:r>
              <a:rPr lang="de-DE" sz="2000" dirty="0" smtClean="0">
                <a:latin typeface="Arial" charset="0"/>
                <a:sym typeface="Wingdings"/>
              </a:rPr>
              <a:t> Website mit TYPO3</a:t>
            </a:r>
          </a:p>
          <a:p>
            <a:pPr lvl="1" eaLnBrk="1" hangingPunct="1"/>
            <a:r>
              <a:rPr lang="de-DE" sz="2000" dirty="0" err="1" smtClean="0">
                <a:latin typeface="Arial" charset="0"/>
                <a:sym typeface="Wingdings"/>
              </a:rPr>
              <a:t>Alfresco</a:t>
            </a:r>
            <a:r>
              <a:rPr lang="de-DE" sz="2000" dirty="0" smtClean="0">
                <a:latin typeface="Arial" charset="0"/>
                <a:sym typeface="Wingdings"/>
              </a:rPr>
              <a:t> (Dokumentenmanagement)</a:t>
            </a:r>
          </a:p>
          <a:p>
            <a:pPr lvl="2" eaLnBrk="1" hangingPunct="1">
              <a:buNone/>
            </a:pPr>
            <a:endParaRPr lang="de-DE" dirty="0" smtClean="0">
              <a:latin typeface="Arial" charset="0"/>
            </a:endParaRPr>
          </a:p>
          <a:p>
            <a:pPr eaLnBrk="1" hangingPunct="1"/>
            <a:endParaRPr lang="de-DE" dirty="0" smtClean="0">
              <a:latin typeface="Arial" charset="0"/>
            </a:endParaRPr>
          </a:p>
          <a:p>
            <a:pPr eaLnBrk="1" hangingPunct="1"/>
            <a:endParaRPr lang="de-DE" dirty="0" smtClean="0">
              <a:latin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Arial"/>
                <a:cs typeface="Arial"/>
              </a:rPr>
              <a:t>12.06.2015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Gruppe 4.1 – Marco Beckmann, Christian </a:t>
            </a:r>
            <a:r>
              <a:rPr lang="de-DE" dirty="0" err="1" smtClean="0">
                <a:latin typeface="Arial"/>
                <a:cs typeface="Arial"/>
              </a:rPr>
              <a:t>Halfmann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272A-D138-424D-9D31-EE6A27D062D4}" type="slidenum">
              <a:rPr lang="de-DE">
                <a:latin typeface="Arial"/>
                <a:cs typeface="Arial"/>
              </a:rPr>
              <a:pPr>
                <a:defRPr/>
              </a:pPr>
              <a:t>2</a:t>
            </a:fld>
            <a:endParaRPr lang="de-DE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</a:rPr>
              <a:t>Change Management</a:t>
            </a:r>
          </a:p>
        </p:txBody>
      </p:sp>
      <p:sp>
        <p:nvSpPr>
          <p:cNvPr id="20482" name="Inhaltsplatzhalt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24025"/>
          </a:xfrm>
        </p:spPr>
        <p:txBody>
          <a:bodyPr/>
          <a:lstStyle/>
          <a:p>
            <a:pPr eaLnBrk="1" hangingPunct="1">
              <a:buNone/>
            </a:pPr>
            <a:endParaRPr lang="de-DE" dirty="0" smtClean="0">
              <a:latin typeface="Arial" charset="0"/>
              <a:sym typeface="Wingdings"/>
            </a:endParaRPr>
          </a:p>
          <a:p>
            <a:pPr eaLnBrk="1" hangingPunct="1">
              <a:buNone/>
            </a:pPr>
            <a:endParaRPr lang="de-DE" dirty="0" smtClean="0">
              <a:latin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Arial"/>
                <a:cs typeface="Arial"/>
              </a:rPr>
              <a:t>12.06.2015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latin typeface="Arial"/>
                <a:cs typeface="Arial"/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272A-D138-424D-9D31-EE6A27D062D4}" type="slidenum">
              <a:rPr lang="de-DE">
                <a:latin typeface="Arial"/>
                <a:cs typeface="Arial"/>
              </a:rPr>
              <a:pPr>
                <a:defRPr/>
              </a:pPr>
              <a:t>3</a:t>
            </a:fld>
            <a:endParaRPr lang="de-DE" dirty="0">
              <a:latin typeface="Arial"/>
              <a:cs typeface="Arial"/>
            </a:endParaRPr>
          </a:p>
        </p:txBody>
      </p:sp>
      <p:pic>
        <p:nvPicPr>
          <p:cNvPr id="7" name="Bild 6" descr="Bildschirmfoto 2015-05-31 um 02.47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81600"/>
            <a:ext cx="6159500" cy="76200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57200" y="1628775"/>
            <a:ext cx="8229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Neuordnung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Wandel und Veränderung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sz="2400" dirty="0" smtClean="0">
                <a:cs typeface="+mn-cs"/>
                <a:sym typeface="Wingdings"/>
              </a:rPr>
              <a:t>Betroffene  Zweifel und Ängste  Widerstände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de-DE" sz="2400" dirty="0" smtClean="0">
              <a:cs typeface="+mn-cs"/>
              <a:sym typeface="Wingding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sz="2400" dirty="0" smtClean="0">
                <a:cs typeface="+mn-cs"/>
                <a:sym typeface="Wingdings"/>
              </a:rPr>
              <a:t>Change Management: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de-DE" sz="2400" dirty="0" smtClean="0">
                <a:cs typeface="+mn-cs"/>
                <a:sym typeface="Wingdings"/>
              </a:rPr>
              <a:t>	Umsetzung von Veränderungen unter Berücksichtigung des Faktors Mensch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de-DE" sz="2400" dirty="0" smtClean="0">
              <a:cs typeface="+mn-cs"/>
              <a:sym typeface="Wingdings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de-DE" sz="2400" dirty="0" smtClean="0">
                <a:sym typeface="Wingdings"/>
              </a:rPr>
              <a:t>3 Phasen der Veränderung nach Kurt Lewin: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de-DE" sz="2600" dirty="0" smtClean="0">
              <a:cs typeface="+mn-cs"/>
              <a:sym typeface="Wingding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</a:rPr>
              <a:t>Change Management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Arial"/>
                <a:cs typeface="Arial"/>
              </a:rPr>
              <a:t>12.06.2015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latin typeface="Arial"/>
                <a:cs typeface="Arial"/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272A-D138-424D-9D31-EE6A27D062D4}" type="slidenum">
              <a:rPr lang="de-DE">
                <a:latin typeface="Arial"/>
                <a:cs typeface="Arial"/>
              </a:rPr>
              <a:pPr>
                <a:defRPr/>
              </a:pPr>
              <a:t>4</a:t>
            </a:fld>
            <a:endParaRPr lang="de-DE" dirty="0">
              <a:latin typeface="Arial"/>
              <a:cs typeface="Arial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57200" y="1628775"/>
            <a:ext cx="41148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smtClean="0"/>
              <a:t>Individuum</a:t>
            </a:r>
          </a:p>
          <a:p>
            <a:pPr marL="800100" lvl="1" indent="-342900">
              <a:spcBef>
                <a:spcPct val="20000"/>
              </a:spcBef>
              <a:buFont typeface="Courier New"/>
              <a:buChar char="o"/>
            </a:pPr>
            <a:r>
              <a:rPr lang="de-DE" sz="2000" dirty="0" smtClean="0"/>
              <a:t>Beschreibt jeden Einzelnen </a:t>
            </a:r>
          </a:p>
          <a:p>
            <a:pPr marL="800100" lvl="1" indent="-342900">
              <a:spcBef>
                <a:spcPct val="20000"/>
              </a:spcBef>
              <a:buFont typeface="Courier New"/>
              <a:buChar char="o"/>
            </a:pPr>
            <a:r>
              <a:rPr lang="de-DE" sz="2000" dirty="0" smtClean="0"/>
              <a:t>Ohne Mitarbeit der Betroffenen kein Wandel möglich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smtClean="0"/>
              <a:t>Unternehmensstruktur</a:t>
            </a:r>
          </a:p>
          <a:p>
            <a:pPr marL="800100" lvl="1" indent="-342900">
              <a:spcBef>
                <a:spcPct val="20000"/>
              </a:spcBef>
              <a:buFont typeface="Courier New"/>
              <a:buChar char="o"/>
            </a:pPr>
            <a:r>
              <a:rPr lang="de-DE" sz="2000" dirty="0" smtClean="0"/>
              <a:t>Aufbau und Abläufe, Strategien und Ressourcen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smtClean="0"/>
              <a:t>Unternehmenskultur</a:t>
            </a:r>
          </a:p>
          <a:p>
            <a:pPr marL="800100" lvl="1" indent="-342900">
              <a:spcBef>
                <a:spcPct val="20000"/>
              </a:spcBef>
              <a:buFont typeface="Courier New"/>
              <a:buChar char="o"/>
            </a:pPr>
            <a:r>
              <a:rPr lang="de-DE" sz="2000" dirty="0" smtClean="0"/>
              <a:t>Über lange Zeit gewachsene Strukturen (Einstellung, Werte)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de-DE" sz="2400" dirty="0" smtClean="0">
              <a:cs typeface="+mn-cs"/>
              <a:sym typeface="Wingding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4572000" y="1628775"/>
            <a:ext cx="4114800" cy="4497388"/>
          </a:xfrm>
        </p:spPr>
        <p:txBody>
          <a:bodyPr/>
          <a:lstStyle/>
          <a:p>
            <a:r>
              <a:rPr lang="de-DE" sz="2400" dirty="0" smtClean="0">
                <a:latin typeface="Arial"/>
                <a:cs typeface="Arial"/>
              </a:rPr>
              <a:t>Kommunikation</a:t>
            </a:r>
          </a:p>
          <a:p>
            <a:pPr lvl="1">
              <a:buFont typeface="Courier New"/>
              <a:buChar char="o"/>
            </a:pPr>
            <a:r>
              <a:rPr lang="de-DE" sz="2000" dirty="0" smtClean="0">
                <a:latin typeface="Arial"/>
                <a:cs typeface="Arial"/>
              </a:rPr>
              <a:t>Transparenz und</a:t>
            </a:r>
            <a:br>
              <a:rPr lang="de-DE" sz="2000" dirty="0" smtClean="0">
                <a:latin typeface="Arial"/>
                <a:cs typeface="Arial"/>
              </a:rPr>
            </a:br>
            <a:r>
              <a:rPr lang="de-DE" sz="2000" dirty="0" smtClean="0">
                <a:latin typeface="Arial"/>
                <a:cs typeface="Arial"/>
              </a:rPr>
              <a:t>Orientierung</a:t>
            </a:r>
          </a:p>
          <a:p>
            <a:pPr lvl="1">
              <a:buFont typeface="Courier New"/>
              <a:buChar char="o"/>
            </a:pPr>
            <a:r>
              <a:rPr lang="de-DE" sz="2000" dirty="0" smtClean="0">
                <a:latin typeface="Arial"/>
                <a:cs typeface="Arial"/>
              </a:rPr>
              <a:t>Achtung: Möglichkeit der</a:t>
            </a:r>
            <a:br>
              <a:rPr lang="de-DE" sz="2000" dirty="0" smtClean="0">
                <a:latin typeface="Arial"/>
                <a:cs typeface="Arial"/>
              </a:rPr>
            </a:br>
            <a:r>
              <a:rPr lang="de-DE" sz="2000" dirty="0" smtClean="0">
                <a:latin typeface="Arial"/>
                <a:cs typeface="Arial"/>
              </a:rPr>
              <a:t>Fehlinterpretation</a:t>
            </a:r>
          </a:p>
          <a:p>
            <a:r>
              <a:rPr lang="de-DE" sz="2400" dirty="0" smtClean="0">
                <a:latin typeface="Arial"/>
                <a:cs typeface="Arial"/>
              </a:rPr>
              <a:t>Partizipation</a:t>
            </a:r>
          </a:p>
          <a:p>
            <a:pPr lvl="1">
              <a:buFont typeface="Courier New"/>
              <a:buChar char="o"/>
            </a:pPr>
            <a:r>
              <a:rPr lang="de-DE" sz="2000" dirty="0" smtClean="0">
                <a:latin typeface="Arial"/>
                <a:cs typeface="Arial"/>
              </a:rPr>
              <a:t>Motivation</a:t>
            </a:r>
          </a:p>
          <a:p>
            <a:pPr lvl="1">
              <a:buFont typeface="Courier New"/>
              <a:buChar char="o"/>
            </a:pPr>
            <a:r>
              <a:rPr lang="de-DE" sz="2000" dirty="0" smtClean="0">
                <a:latin typeface="Arial"/>
                <a:cs typeface="Arial"/>
              </a:rPr>
              <a:t>Identifikation mit</a:t>
            </a:r>
            <a:br>
              <a:rPr lang="de-DE" sz="2000" dirty="0" smtClean="0">
                <a:latin typeface="Arial"/>
                <a:cs typeface="Arial"/>
              </a:rPr>
            </a:br>
            <a:r>
              <a:rPr lang="de-DE" sz="2000" dirty="0" smtClean="0">
                <a:latin typeface="Arial"/>
                <a:cs typeface="Arial"/>
              </a:rPr>
              <a:t>Veränderungen</a:t>
            </a:r>
          </a:p>
          <a:p>
            <a:r>
              <a:rPr lang="de-DE" sz="2400" dirty="0" smtClean="0">
                <a:latin typeface="Arial"/>
                <a:cs typeface="Arial"/>
              </a:rPr>
              <a:t>Unterstützung</a:t>
            </a:r>
          </a:p>
          <a:p>
            <a:pPr lvl="1">
              <a:buFont typeface="Courier New"/>
              <a:buChar char="o"/>
            </a:pPr>
            <a:r>
              <a:rPr lang="de-DE" sz="2000" dirty="0" smtClean="0">
                <a:latin typeface="Arial"/>
                <a:cs typeface="Arial"/>
              </a:rPr>
              <a:t>Sicherheit im Umgang mit</a:t>
            </a:r>
            <a:br>
              <a:rPr lang="de-DE" sz="2000" dirty="0" smtClean="0">
                <a:latin typeface="Arial"/>
                <a:cs typeface="Arial"/>
              </a:rPr>
            </a:br>
            <a:r>
              <a:rPr lang="de-DE" sz="2000" dirty="0" smtClean="0">
                <a:latin typeface="Arial"/>
                <a:cs typeface="Arial"/>
              </a:rPr>
              <a:t>neuen Technologien</a:t>
            </a:r>
          </a:p>
          <a:p>
            <a:pPr>
              <a:buNone/>
            </a:pPr>
            <a:endParaRPr lang="de-D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</a:rPr>
              <a:t>Change Management: Besonderheit Hochschule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Arial"/>
                <a:cs typeface="Arial"/>
              </a:rPr>
              <a:t>12.06.2015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latin typeface="Arial"/>
                <a:cs typeface="Arial"/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272A-D138-424D-9D31-EE6A27D062D4}" type="slidenum">
              <a:rPr lang="de-DE">
                <a:latin typeface="Arial"/>
                <a:cs typeface="Arial"/>
              </a:rPr>
              <a:pPr>
                <a:defRPr/>
              </a:pPr>
              <a:t>5</a:t>
            </a:fld>
            <a:endParaRPr lang="de-DE" dirty="0">
              <a:latin typeface="Arial"/>
              <a:cs typeface="Arial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57200" y="1628775"/>
            <a:ext cx="41148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400" dirty="0" smtClean="0"/>
              <a:t>Betroffene:</a:t>
            </a:r>
          </a:p>
          <a:p>
            <a:pPr marL="742950" lvl="1" indent="-285750">
              <a:spcBef>
                <a:spcPct val="20000"/>
              </a:spcBef>
              <a:buFont typeface="Courier New"/>
              <a:buChar char="o"/>
              <a:defRPr/>
            </a:pPr>
            <a:r>
              <a:rPr lang="de-DE" sz="2000" dirty="0" smtClean="0"/>
              <a:t>Professoren</a:t>
            </a:r>
          </a:p>
          <a:p>
            <a:pPr marL="742950" lvl="1" indent="-285750">
              <a:spcBef>
                <a:spcPct val="20000"/>
              </a:spcBef>
              <a:buFont typeface="Courier New"/>
              <a:buChar char="o"/>
              <a:defRPr/>
            </a:pPr>
            <a:r>
              <a:rPr lang="de-DE" sz="2000" dirty="0" smtClean="0"/>
              <a:t>Wissenschaftliche Mitarbeiter</a:t>
            </a:r>
          </a:p>
          <a:p>
            <a:pPr marL="742950" lvl="1" indent="-285750">
              <a:spcBef>
                <a:spcPct val="20000"/>
              </a:spcBef>
              <a:buFont typeface="Courier New"/>
              <a:buChar char="o"/>
              <a:defRPr/>
            </a:pPr>
            <a:r>
              <a:rPr lang="de-DE" sz="2000" dirty="0" smtClean="0"/>
              <a:t>Mitarbeiter der Verwaltung</a:t>
            </a:r>
          </a:p>
          <a:p>
            <a:pPr marL="742950" lvl="1" indent="-285750">
              <a:spcBef>
                <a:spcPct val="20000"/>
              </a:spcBef>
              <a:buFont typeface="Courier New"/>
              <a:buChar char="o"/>
              <a:defRPr/>
            </a:pPr>
            <a:r>
              <a:rPr lang="de-DE" sz="2000" dirty="0" smtClean="0"/>
              <a:t>Studierende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de-DE" sz="2400" dirty="0" smtClean="0"/>
          </a:p>
          <a:p>
            <a:pPr marL="285750" indent="-285750">
              <a:spcBef>
                <a:spcPct val="20000"/>
              </a:spcBef>
            </a:pPr>
            <a:r>
              <a:rPr lang="de-DE" sz="2400" dirty="0" smtClean="0">
                <a:sym typeface="Wingdings"/>
              </a:rPr>
              <a:t> </a:t>
            </a:r>
            <a:r>
              <a:rPr lang="de-DE" sz="2400" dirty="0" smtClean="0"/>
              <a:t>Autonome</a:t>
            </a:r>
            <a:br>
              <a:rPr lang="de-DE" sz="2400" dirty="0" smtClean="0"/>
            </a:br>
            <a:r>
              <a:rPr lang="de-DE" sz="2400" dirty="0" smtClean="0"/>
              <a:t> Endscheidungen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4572000" y="1628775"/>
            <a:ext cx="4114800" cy="4497388"/>
          </a:xfrm>
        </p:spPr>
        <p:txBody>
          <a:bodyPr/>
          <a:lstStyle/>
          <a:p>
            <a:pPr eaLnBrk="1" hangingPunct="1"/>
            <a:r>
              <a:rPr lang="de-DE" sz="2400" dirty="0" smtClean="0">
                <a:latin typeface="Arial" charset="0"/>
              </a:rPr>
              <a:t>Einrichtungen</a:t>
            </a:r>
            <a:r>
              <a:rPr lang="de-DE" dirty="0" smtClean="0">
                <a:latin typeface="Arial" charset="0"/>
              </a:rPr>
              <a:t>:</a:t>
            </a:r>
          </a:p>
          <a:p>
            <a:pPr lvl="1" eaLnBrk="1" hangingPunct="1">
              <a:buFont typeface="Courier New"/>
              <a:buChar char="o"/>
            </a:pPr>
            <a:r>
              <a:rPr lang="de-DE" sz="2000" dirty="0" smtClean="0">
                <a:latin typeface="Arial" charset="0"/>
              </a:rPr>
              <a:t>Fakultäten</a:t>
            </a:r>
          </a:p>
          <a:p>
            <a:pPr lvl="1" eaLnBrk="1" hangingPunct="1">
              <a:buFont typeface="Courier New"/>
              <a:buChar char="o"/>
            </a:pPr>
            <a:r>
              <a:rPr lang="de-DE" sz="2000" dirty="0" smtClean="0">
                <a:latin typeface="Arial" charset="0"/>
              </a:rPr>
              <a:t>Fachbereiche</a:t>
            </a:r>
          </a:p>
          <a:p>
            <a:pPr lvl="1" eaLnBrk="1" hangingPunct="1">
              <a:buFont typeface="Courier New"/>
              <a:buChar char="o"/>
            </a:pPr>
            <a:r>
              <a:rPr lang="de-DE" sz="2000" dirty="0" smtClean="0">
                <a:latin typeface="Arial" charset="0"/>
              </a:rPr>
              <a:t>Institute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>
                <a:sym typeface="Wingdings"/>
              </a:rPr>
              <a:t> </a:t>
            </a:r>
            <a:r>
              <a:rPr lang="de-DE" sz="2400" dirty="0" smtClean="0">
                <a:latin typeface="Arial"/>
                <a:cs typeface="Arial"/>
                <a:sym typeface="Wingdings"/>
              </a:rPr>
              <a:t>Unabhängig und selbstorganisiert</a:t>
            </a:r>
            <a:endParaRPr lang="de-DE" sz="24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</a:rPr>
              <a:t>Changeplan</a:t>
            </a:r>
          </a:p>
        </p:txBody>
      </p:sp>
      <p:sp>
        <p:nvSpPr>
          <p:cNvPr id="2048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2400" dirty="0" smtClean="0">
                <a:latin typeface="Arial" charset="0"/>
              </a:rPr>
              <a:t>Veränderungen im IT Bereich</a:t>
            </a:r>
          </a:p>
          <a:p>
            <a:pPr lvl="1" eaLnBrk="1" hangingPunct="1">
              <a:buFont typeface="Courier New"/>
              <a:buChar char="o"/>
            </a:pPr>
            <a:r>
              <a:rPr lang="de-DE" sz="2000" dirty="0" smtClean="0">
                <a:latin typeface="Arial" charset="0"/>
              </a:rPr>
              <a:t>Deterministische Sichtweise</a:t>
            </a:r>
          </a:p>
          <a:p>
            <a:pPr lvl="1" eaLnBrk="1" hangingPunct="1">
              <a:buFont typeface="Courier New"/>
              <a:buChar char="o"/>
            </a:pPr>
            <a:r>
              <a:rPr lang="de-DE" sz="2000" dirty="0" err="1" smtClean="0">
                <a:latin typeface="Arial" charset="0"/>
              </a:rPr>
              <a:t>Sozio-technische</a:t>
            </a:r>
            <a:r>
              <a:rPr lang="de-DE" sz="2000" dirty="0" smtClean="0">
                <a:latin typeface="Arial" charset="0"/>
              </a:rPr>
              <a:t> Sichtweise</a:t>
            </a:r>
          </a:p>
          <a:p>
            <a:pPr lvl="1" eaLnBrk="1" hangingPunct="1">
              <a:buNone/>
            </a:pPr>
            <a:endParaRPr lang="de-DE" sz="2000" dirty="0" smtClean="0">
              <a:latin typeface="Arial" charset="0"/>
            </a:endParaRPr>
          </a:p>
          <a:p>
            <a:pPr eaLnBrk="1" hangingPunct="1"/>
            <a:r>
              <a:rPr lang="de-DE" sz="2400" dirty="0" smtClean="0">
                <a:latin typeface="Arial" charset="0"/>
              </a:rPr>
              <a:t>Change Management Tools:</a:t>
            </a:r>
          </a:p>
          <a:p>
            <a:pPr eaLnBrk="1" hangingPunct="1"/>
            <a:endParaRPr lang="de-DE" dirty="0" smtClean="0">
              <a:latin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Arial"/>
                <a:cs typeface="Arial"/>
              </a:rPr>
              <a:t>12.06.2015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latin typeface="Arial"/>
                <a:cs typeface="Arial"/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272A-D138-424D-9D31-EE6A27D062D4}" type="slidenum">
              <a:rPr lang="de-DE">
                <a:latin typeface="Arial"/>
                <a:cs typeface="Arial"/>
              </a:rPr>
              <a:pPr>
                <a:defRPr/>
              </a:pPr>
              <a:t>6</a:t>
            </a:fld>
            <a:endParaRPr lang="de-DE" dirty="0">
              <a:latin typeface="Arial"/>
              <a:cs typeface="Arial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533400" y="3810000"/>
          <a:ext cx="8077200" cy="2235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latin typeface="Arial"/>
                          <a:cs typeface="Arial"/>
                        </a:rPr>
                        <a:t>Veränderungs-prozesse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 steuern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/>
                          <a:cs typeface="Arial"/>
                        </a:rPr>
                        <a:t>Information und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/>
                          <a:cs typeface="Arial"/>
                        </a:rPr>
                        <a:t>Partizipation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 smtClean="0">
                          <a:latin typeface="Arial"/>
                          <a:cs typeface="Arial"/>
                        </a:rPr>
                        <a:t>Konsolidierung nach dem Go Live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/>
                          <a:cs typeface="Arial"/>
                        </a:rPr>
                        <a:t>Definition einer Projektstruktur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latin typeface="Arial"/>
                          <a:cs typeface="Arial"/>
                        </a:rPr>
                        <a:t>Kommunikations-pläne</a:t>
                      </a:r>
                      <a:endParaRPr lang="de-DE" sz="16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/>
                          <a:cs typeface="Arial"/>
                        </a:rPr>
                        <a:t>Feedback zur Optimierung der </a:t>
                      </a:r>
                      <a:r>
                        <a:rPr lang="de-DE" sz="1600" dirty="0" err="1" smtClean="0">
                          <a:latin typeface="Arial"/>
                          <a:cs typeface="Arial"/>
                        </a:rPr>
                        <a:t>Veränderungs-prozesse</a:t>
                      </a:r>
                      <a:endParaRPr lang="de-DE" sz="16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/>
                          <a:cs typeface="Arial"/>
                        </a:rPr>
                        <a:t>Support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/>
                          <a:cs typeface="Arial"/>
                        </a:rPr>
                        <a:t>Controlling durch Statusberichte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latin typeface="Arial"/>
                          <a:cs typeface="Arial"/>
                        </a:rPr>
                        <a:t>Informations-veranstaltungen</a:t>
                      </a:r>
                      <a:endParaRPr lang="de-DE" sz="16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/>
                          <a:cs typeface="Arial"/>
                        </a:rPr>
                        <a:t>Training / </a:t>
                      </a:r>
                      <a:r>
                        <a:rPr lang="de-DE" sz="1600" dirty="0" err="1" smtClean="0">
                          <a:latin typeface="Arial"/>
                          <a:cs typeface="Arial"/>
                        </a:rPr>
                        <a:t>Coaching</a:t>
                      </a:r>
                      <a:endParaRPr lang="de-DE" sz="16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</a:rPr>
              <a:t>Changeplan</a:t>
            </a:r>
            <a:r>
              <a:rPr lang="de-DE" dirty="0" smtClean="0">
                <a:latin typeface="Arial" charset="0"/>
              </a:rPr>
              <a:t>: </a:t>
            </a:r>
            <a:r>
              <a:rPr lang="de-DE" dirty="0" err="1" smtClean="0">
                <a:latin typeface="Arial" charset="0"/>
              </a:rPr>
              <a:t>Responsive</a:t>
            </a:r>
            <a:r>
              <a:rPr lang="de-DE" dirty="0" smtClean="0">
                <a:latin typeface="Arial" charset="0"/>
              </a:rPr>
              <a:t> Website und </a:t>
            </a:r>
            <a:r>
              <a:rPr lang="de-DE" dirty="0" err="1" smtClean="0">
                <a:latin typeface="Arial" charset="0"/>
              </a:rPr>
              <a:t>Alfresco</a:t>
            </a:r>
            <a:endParaRPr lang="de-DE" dirty="0" smtClean="0">
              <a:latin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Arial"/>
                <a:cs typeface="Arial"/>
              </a:rPr>
              <a:t>12.06.2015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latin typeface="Arial"/>
                <a:cs typeface="Arial"/>
              </a:rPr>
              <a:t>Gruppe 4.1 – Marco Beckmann, Christian Halfmann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272A-D138-424D-9D31-EE6A27D062D4}" type="slidenum">
              <a:rPr lang="de-DE">
                <a:latin typeface="Arial"/>
                <a:cs typeface="Arial"/>
              </a:rPr>
              <a:pPr>
                <a:defRPr/>
              </a:pPr>
              <a:t>7</a:t>
            </a:fld>
            <a:endParaRPr lang="de-DE" dirty="0">
              <a:latin typeface="Arial"/>
              <a:cs typeface="Arial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57200" y="1628775"/>
            <a:ext cx="41148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400" dirty="0" err="1" smtClean="0"/>
              <a:t>Responsive</a:t>
            </a:r>
            <a:r>
              <a:rPr lang="de-DE" sz="2400" dirty="0" smtClean="0"/>
              <a:t> Website: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de-DE" sz="2400" dirty="0" smtClean="0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000" dirty="0" smtClean="0"/>
              <a:t>Technische Veränderungen</a:t>
            </a:r>
          </a:p>
          <a:p>
            <a:pPr marL="800100" lvl="1" indent="-342900">
              <a:spcBef>
                <a:spcPct val="20000"/>
              </a:spcBef>
              <a:buFont typeface="Courier New"/>
              <a:buChar char="o"/>
              <a:defRPr/>
            </a:pPr>
            <a:r>
              <a:rPr lang="de-DE" dirty="0" smtClean="0"/>
              <a:t>Erstellung </a:t>
            </a:r>
            <a:r>
              <a:rPr lang="de-DE" dirty="0" err="1" smtClean="0"/>
              <a:t>responsive</a:t>
            </a:r>
            <a:r>
              <a:rPr lang="de-DE" dirty="0" smtClean="0"/>
              <a:t> Design</a:t>
            </a:r>
          </a:p>
          <a:p>
            <a:pPr marL="800100" lvl="1" indent="-342900">
              <a:spcBef>
                <a:spcPct val="20000"/>
              </a:spcBef>
              <a:buFont typeface="Courier New"/>
              <a:buChar char="o"/>
              <a:defRPr/>
            </a:pPr>
            <a:r>
              <a:rPr lang="de-DE" dirty="0" smtClean="0"/>
              <a:t>TYPO3 Update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000" dirty="0" smtClean="0"/>
              <a:t>Keine Veränderung von Inhalt und Funktion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de-DE" sz="2000" dirty="0" smtClean="0">
                <a:sym typeface="Wingdings"/>
              </a:rPr>
              <a:t> kein umfangreiches Change Management nötig </a:t>
            </a:r>
            <a:endParaRPr lang="de-DE" sz="2000" dirty="0" smtClean="0"/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de-DE" sz="2400" dirty="0" smtClean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4572000" y="1628775"/>
            <a:ext cx="4114800" cy="4497388"/>
          </a:xfrm>
        </p:spPr>
        <p:txBody>
          <a:bodyPr/>
          <a:lstStyle/>
          <a:p>
            <a:pPr eaLnBrk="1" hangingPunct="1"/>
            <a:r>
              <a:rPr lang="de-DE" sz="2400" dirty="0" err="1" smtClean="0">
                <a:latin typeface="Arial" charset="0"/>
              </a:rPr>
              <a:t>Alfresco</a:t>
            </a:r>
            <a:r>
              <a:rPr lang="de-DE" sz="2400" dirty="0" smtClean="0">
                <a:latin typeface="Arial" charset="0"/>
              </a:rPr>
              <a:t>:</a:t>
            </a:r>
          </a:p>
          <a:p>
            <a:pPr eaLnBrk="1" hangingPunct="1">
              <a:buNone/>
            </a:pPr>
            <a:endParaRPr lang="de-DE" sz="2400" dirty="0" smtClean="0">
              <a:latin typeface="Arial" charset="0"/>
            </a:endParaRPr>
          </a:p>
          <a:p>
            <a:pPr eaLnBrk="1" hangingPunct="1">
              <a:buFont typeface="Arial"/>
              <a:buChar char="•"/>
            </a:pPr>
            <a:r>
              <a:rPr lang="de-DE" sz="2000" dirty="0" smtClean="0">
                <a:latin typeface="Arial" charset="0"/>
              </a:rPr>
              <a:t>Grundlegend neues System</a:t>
            </a:r>
          </a:p>
          <a:p>
            <a:pPr lvl="1" eaLnBrk="1" hangingPunct="1">
              <a:buFont typeface="Courier New"/>
              <a:buChar char="o"/>
            </a:pPr>
            <a:r>
              <a:rPr lang="de-DE" sz="1800" dirty="0" smtClean="0">
                <a:latin typeface="Arial" charset="0"/>
              </a:rPr>
              <a:t>Technische Veränderungen </a:t>
            </a:r>
          </a:p>
          <a:p>
            <a:pPr lvl="1" eaLnBrk="1" hangingPunct="1">
              <a:buFont typeface="Courier New"/>
              <a:buChar char="o"/>
            </a:pPr>
            <a:r>
              <a:rPr lang="de-DE" sz="1800" dirty="0" smtClean="0">
                <a:latin typeface="Arial" charset="0"/>
              </a:rPr>
              <a:t>Veränderungen für Nutzer</a:t>
            </a:r>
          </a:p>
          <a:p>
            <a:pPr eaLnBrk="1" hangingPunct="1">
              <a:buFont typeface="Arial"/>
              <a:buChar char="•"/>
            </a:pPr>
            <a:r>
              <a:rPr lang="de-DE" sz="2000" dirty="0" smtClean="0">
                <a:latin typeface="Arial" charset="0"/>
              </a:rPr>
              <a:t>Change Management:</a:t>
            </a:r>
          </a:p>
          <a:p>
            <a:pPr lvl="1" eaLnBrk="1" hangingPunct="1">
              <a:buFont typeface="Courier New"/>
              <a:buChar char="o"/>
            </a:pPr>
            <a:r>
              <a:rPr lang="de-DE" sz="1800" dirty="0" smtClean="0">
                <a:latin typeface="Arial" charset="0"/>
              </a:rPr>
              <a:t>Kommunikationsplan</a:t>
            </a:r>
          </a:p>
          <a:p>
            <a:pPr lvl="1" eaLnBrk="1" hangingPunct="1">
              <a:buFont typeface="Courier New"/>
              <a:buChar char="o"/>
            </a:pPr>
            <a:r>
              <a:rPr lang="de-DE" sz="1800" dirty="0" smtClean="0">
                <a:latin typeface="Arial" charset="0"/>
              </a:rPr>
              <a:t>Informationsveranstaltung</a:t>
            </a:r>
          </a:p>
          <a:p>
            <a:pPr lvl="1" eaLnBrk="1" hangingPunct="1">
              <a:buFont typeface="Courier New"/>
              <a:buChar char="o"/>
            </a:pPr>
            <a:r>
              <a:rPr lang="de-DE" sz="1800" dirty="0" smtClean="0">
                <a:latin typeface="Arial" charset="0"/>
              </a:rPr>
              <a:t>Ggf. Zieloptimierung nach Feedback</a:t>
            </a:r>
          </a:p>
          <a:p>
            <a:pPr lvl="1" eaLnBrk="1" hangingPunct="1">
              <a:buFont typeface="Courier New"/>
              <a:buChar char="o"/>
            </a:pPr>
            <a:r>
              <a:rPr lang="de-DE" sz="1800" dirty="0" smtClean="0">
                <a:latin typeface="Arial" charset="0"/>
              </a:rPr>
              <a:t>Weiterbildung</a:t>
            </a:r>
          </a:p>
          <a:p>
            <a:pPr lvl="1" eaLnBrk="1" hangingPunct="1">
              <a:buFont typeface="Courier New"/>
              <a:buChar char="o"/>
            </a:pPr>
            <a:r>
              <a:rPr lang="de-DE" sz="1800" dirty="0" smtClean="0">
                <a:latin typeface="Arial" charset="0"/>
              </a:rPr>
              <a:t>Support</a:t>
            </a:r>
          </a:p>
          <a:p>
            <a:pPr lvl="2" eaLnBrk="1" hangingPunct="1">
              <a:buFont typeface="Arial"/>
              <a:buChar char="•"/>
            </a:pPr>
            <a:endParaRPr lang="de-DE" sz="16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</a:rPr>
              <a:t>Kriterien für eine erfolgreiche Migration</a:t>
            </a:r>
          </a:p>
        </p:txBody>
      </p:sp>
      <p:sp>
        <p:nvSpPr>
          <p:cNvPr id="21506" name="Rectangle 5"/>
          <p:cNvSpPr>
            <a:spLocks noGrp="1"/>
          </p:cNvSpPr>
          <p:nvPr>
            <p:ph type="body" sz="half" idx="4294967295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eaLnBrk="1" hangingPunct="1"/>
            <a:r>
              <a:rPr lang="de-DE" sz="2400" dirty="0" smtClean="0">
                <a:latin typeface="Arial" charset="0"/>
              </a:rPr>
              <a:t>Komplexe Phasen</a:t>
            </a:r>
          </a:p>
          <a:p>
            <a:pPr lvl="1" eaLnBrk="1" hangingPunct="1"/>
            <a:r>
              <a:rPr lang="de-DE" sz="2000" dirty="0" smtClean="0">
                <a:latin typeface="Arial" charset="0"/>
              </a:rPr>
              <a:t>Strategisch</a:t>
            </a:r>
          </a:p>
          <a:p>
            <a:pPr lvl="1" eaLnBrk="1" hangingPunct="1"/>
            <a:r>
              <a:rPr lang="de-DE" sz="2000" dirty="0" smtClean="0">
                <a:latin typeface="Arial" charset="0"/>
              </a:rPr>
              <a:t>Rechtlich</a:t>
            </a:r>
          </a:p>
          <a:p>
            <a:pPr lvl="1" eaLnBrk="1" hangingPunct="1"/>
            <a:r>
              <a:rPr lang="de-DE" sz="2000" dirty="0" smtClean="0">
                <a:latin typeface="Arial" charset="0"/>
              </a:rPr>
              <a:t>Wirtschaftlich</a:t>
            </a:r>
          </a:p>
          <a:p>
            <a:pPr lvl="1" eaLnBrk="1" hangingPunct="1"/>
            <a:r>
              <a:rPr lang="de-DE" sz="2000" dirty="0" smtClean="0">
                <a:latin typeface="Arial" charset="0"/>
              </a:rPr>
              <a:t>Organisatorisch</a:t>
            </a:r>
          </a:p>
          <a:p>
            <a:pPr lvl="1" eaLnBrk="1" hangingPunct="1"/>
            <a:r>
              <a:rPr lang="de-DE" sz="2000" dirty="0" smtClean="0">
                <a:latin typeface="Arial" charset="0"/>
              </a:rPr>
              <a:t>Systembetrieb</a:t>
            </a:r>
          </a:p>
          <a:p>
            <a:pPr lvl="1" eaLnBrk="1" hangingPunct="1"/>
            <a:r>
              <a:rPr lang="de-DE" sz="2000" dirty="0" smtClean="0">
                <a:latin typeface="Arial" charset="0"/>
              </a:rPr>
              <a:t>Sicherheit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11113" y="6453188"/>
            <a:ext cx="1320800" cy="40481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12.06.2015</a:t>
            </a:r>
          </a:p>
        </p:txBody>
      </p:sp>
      <p:sp>
        <p:nvSpPr>
          <p:cNvPr id="21508" name="Fußzeilenplatzhalter 4"/>
          <p:cNvSpPr txBox="1">
            <a:spLocks noGrp="1"/>
          </p:cNvSpPr>
          <p:nvPr/>
        </p:nvSpPr>
        <p:spPr bwMode="auto">
          <a:xfrm>
            <a:off x="1331913" y="6453188"/>
            <a:ext cx="6840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 dirty="0">
                <a:solidFill>
                  <a:srgbClr val="7F7F7F"/>
                </a:solidFill>
              </a:rPr>
              <a:t>Gruppe 4.1 – Marco Beckmann, Christian </a:t>
            </a:r>
            <a:r>
              <a:rPr lang="de-DE" sz="1200" dirty="0" err="1">
                <a:solidFill>
                  <a:srgbClr val="7F7F7F"/>
                </a:solidFill>
              </a:rPr>
              <a:t>Halfmann</a:t>
            </a:r>
            <a:endParaRPr lang="de-DE" sz="1200" dirty="0">
              <a:solidFill>
                <a:srgbClr val="7F7F7F"/>
              </a:solidFill>
            </a:endParaRPr>
          </a:p>
        </p:txBody>
      </p:sp>
      <p:pic>
        <p:nvPicPr>
          <p:cNvPr id="21509" name="Picture 9" descr="vorgehensmodell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1827213"/>
            <a:ext cx="4038600" cy="4100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>
                <a:latin typeface="Arial" charset="0"/>
              </a:rPr>
              <a:t>Migrationsstrategien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de-DE" smtClean="0">
                <a:latin typeface="Arial" charset="0"/>
              </a:rPr>
              <a:t>Big Bang Approach (Cold Turkey Strategy)</a:t>
            </a:r>
          </a:p>
          <a:p>
            <a:pPr eaLnBrk="1" hangingPunct="1"/>
            <a:r>
              <a:rPr lang="de-DE" smtClean="0">
                <a:latin typeface="Arial" charset="0"/>
              </a:rPr>
              <a:t>Database First / Last Approach</a:t>
            </a:r>
          </a:p>
          <a:p>
            <a:pPr eaLnBrk="1" hangingPunct="1"/>
            <a:r>
              <a:rPr lang="de-DE" smtClean="0">
                <a:latin typeface="Arial" charset="0"/>
              </a:rPr>
              <a:t>Composite Database Approach</a:t>
            </a:r>
          </a:p>
          <a:p>
            <a:pPr eaLnBrk="1" hangingPunct="1"/>
            <a:r>
              <a:rPr lang="de-DE" smtClean="0">
                <a:latin typeface="Arial" charset="0"/>
              </a:rPr>
              <a:t>Chicken-Little Strategy</a:t>
            </a:r>
          </a:p>
          <a:p>
            <a:pPr eaLnBrk="1" hangingPunct="1"/>
            <a:r>
              <a:rPr lang="de-DE" smtClean="0">
                <a:latin typeface="Arial" charset="0"/>
              </a:rPr>
              <a:t>Butterfly Methodology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11113" y="6453188"/>
            <a:ext cx="1320800" cy="40481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12.06.2015</a:t>
            </a:r>
            <a:endParaRPr lang="de-DE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532" name="Fußzeilenplatzhalter 4"/>
          <p:cNvSpPr txBox="1">
            <a:spLocks noGrp="1"/>
          </p:cNvSpPr>
          <p:nvPr/>
        </p:nvSpPr>
        <p:spPr bwMode="auto">
          <a:xfrm>
            <a:off x="1331913" y="6453188"/>
            <a:ext cx="6840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7F7F7F"/>
                </a:solidFill>
              </a:rPr>
              <a:t>Gruppe 4.1 – Marco Beckmann, Christian Halfmann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Lariss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633</Words>
  <Application>Microsoft Macintosh PowerPoint</Application>
  <PresentationFormat>Bildschirmpräsentation (4:3)</PresentationFormat>
  <Paragraphs>218</Paragraphs>
  <Slides>16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Konzept zur Erreichung der Soll-Situation</vt:lpstr>
      <vt:lpstr>Positionsbestimmung</vt:lpstr>
      <vt:lpstr>Change Management</vt:lpstr>
      <vt:lpstr>Change Management</vt:lpstr>
      <vt:lpstr>Change Management: Besonderheit Hochschule</vt:lpstr>
      <vt:lpstr>Changeplan</vt:lpstr>
      <vt:lpstr>Changeplan: Responsive Website und Alfresco</vt:lpstr>
      <vt:lpstr>Kriterien für eine erfolgreiche Migration</vt:lpstr>
      <vt:lpstr>Migrationsstrategien</vt:lpstr>
      <vt:lpstr>Migrationsbeispiel Responsive Website mit TYPO3</vt:lpstr>
      <vt:lpstr>Migrationsbeispiel Responsive Website mit TYPO3</vt:lpstr>
      <vt:lpstr>Migrationsbeispiel Dokumenten-Management-System Alfresco</vt:lpstr>
      <vt:lpstr>Migrationsbeispiel Dokumenten-Management-System Alfresco</vt:lpstr>
      <vt:lpstr>Migrationsbeispiel Dokumenten-Management-System Alfresco</vt:lpstr>
      <vt:lpstr>Migrationsbeispiel Dokumenten-Management-System Alfresco</vt:lpstr>
      <vt:lpstr>Migrationsbeispiel Dokumenten-Management-System Alfresco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</dc:creator>
  <cp:lastModifiedBy>x y</cp:lastModifiedBy>
  <cp:revision>430</cp:revision>
  <dcterms:created xsi:type="dcterms:W3CDTF">2015-06-08T09:46:50Z</dcterms:created>
  <dcterms:modified xsi:type="dcterms:W3CDTF">2015-06-08T11:03:06Z</dcterms:modified>
</cp:coreProperties>
</file>