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2"/>
    <p:sldId id="262" r:id="rId3"/>
    <p:sldId id="278" r:id="rId4"/>
    <p:sldId id="279" r:id="rId5"/>
    <p:sldId id="283" r:id="rId6"/>
    <p:sldId id="275" r:id="rId7"/>
    <p:sldId id="280" r:id="rId8"/>
    <p:sldId id="284" r:id="rId9"/>
    <p:sldId id="277" r:id="rId10"/>
    <p:sldId id="282" r:id="rId11"/>
    <p:sldId id="267" r:id="rId12"/>
    <p:sldId id="266" r:id="rId13"/>
    <p:sldId id="274" r:id="rId14"/>
    <p:sldId id="273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39" autoAdjust="0"/>
  </p:normalViewPr>
  <p:slideViewPr>
    <p:cSldViewPr showGuides="1"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Kostenaufteilung</a:t>
            </a:r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Blatt1!$B$1</c:f>
              <c:strCache>
                <c:ptCount val="1"/>
                <c:pt idx="0">
                  <c:v>Umsätze</c:v>
                </c:pt>
              </c:strCache>
            </c:strRef>
          </c:tx>
          <c:explosion val="25"/>
          <c:cat>
            <c:strRef>
              <c:f>Blatt1!$A$2:$A$3</c:f>
              <c:strCache>
                <c:ptCount val="2"/>
                <c:pt idx="0">
                  <c:v>Personal</c:v>
                </c:pt>
                <c:pt idx="1">
                  <c:v>Sonstiges</c:v>
                </c:pt>
              </c:strCache>
            </c:strRef>
          </c:cat>
          <c:val>
            <c:numRef>
              <c:f>Blatt1!$B$2:$B$3</c:f>
              <c:numCache>
                <c:formatCode>General</c:formatCode>
                <c:ptCount val="2"/>
                <c:pt idx="0">
                  <c:v>975000</c:v>
                </c:pt>
                <c:pt idx="1">
                  <c:v>325000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E9-47D4-BD11-108C9137AA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Mögliche Investition</a:t>
            </a:r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Blatt1!$B$1</c:f>
              <c:strCache>
                <c:ptCount val="1"/>
                <c:pt idx="0">
                  <c:v>Umsätze</c:v>
                </c:pt>
              </c:strCache>
            </c:strRef>
          </c:tx>
          <c:cat>
            <c:strRef>
              <c:f>Blatt1!$A$2:$A$3</c:f>
              <c:strCache>
                <c:ptCount val="2"/>
                <c:pt idx="0">
                  <c:v>Personal</c:v>
                </c:pt>
                <c:pt idx="1">
                  <c:v>Sonstiges</c:v>
                </c:pt>
              </c:strCache>
            </c:strRef>
          </c:cat>
          <c:val>
            <c:numRef>
              <c:f>Blatt1!$B$2:$B$3</c:f>
              <c:numCache>
                <c:formatCode>General</c:formatCode>
                <c:ptCount val="2"/>
                <c:pt idx="0">
                  <c:v>169000</c:v>
                </c:pt>
                <c:pt idx="1">
                  <c:v>42000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0C-41FA-80E2-E88662904F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Mögliche Investitionen</a:t>
            </a:r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Blatt1!$B$1</c:f>
              <c:strCache>
                <c:ptCount val="1"/>
                <c:pt idx="0">
                  <c:v>Umsätze</c:v>
                </c:pt>
              </c:strCache>
            </c:strRef>
          </c:tx>
          <c:cat>
            <c:strRef>
              <c:f>Blatt1!$A$2:$A$3</c:f>
              <c:strCache>
                <c:ptCount val="2"/>
                <c:pt idx="0">
                  <c:v>Personal</c:v>
                </c:pt>
                <c:pt idx="1">
                  <c:v>Sonstiges</c:v>
                </c:pt>
              </c:strCache>
            </c:strRef>
          </c:cat>
          <c:val>
            <c:numRef>
              <c:f>Blatt1!$B$2:$B$3</c:f>
              <c:numCache>
                <c:formatCode>General</c:formatCode>
                <c:ptCount val="2"/>
                <c:pt idx="0">
                  <c:v>780000</c:v>
                </c:pt>
                <c:pt idx="1">
                  <c:v>195000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FC-4487-BBA0-DD4167A7D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45BD7-D643-A647-B9BF-97D68CA61B33}" type="datetimeFigureOut">
              <a:t>08.06.2015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2F653-5B1E-9C45-9483-87CE6A06020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23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4CBB2-AE22-42BD-B4BA-5400FD3D633A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E611D-11BF-4FB0-9609-E0B2D3132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38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611D-11BF-4FB0-9609-E0B2D3132A2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248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611D-11BF-4FB0-9609-E0B2D3132A2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421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611D-11BF-4FB0-9609-E0B2D3132A2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836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611D-11BF-4FB0-9609-E0B2D3132A2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332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611D-11BF-4FB0-9609-E0B2D3132A2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219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611D-11BF-4FB0-9609-E0B2D3132A2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572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611D-11BF-4FB0-9609-E0B2D3132A2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423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611D-11BF-4FB0-9609-E0B2D3132A2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420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611D-11BF-4FB0-9609-E0B2D3132A2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996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611D-11BF-4FB0-9609-E0B2D3132A2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397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611D-11BF-4FB0-9609-E0B2D3132A2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617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611D-11BF-4FB0-9609-E0B2D3132A2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131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611D-11BF-4FB0-9609-E0B2D3132A2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238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611D-11BF-4FB0-9609-E0B2D3132A2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26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69160"/>
            <a:ext cx="9144000" cy="19888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4941168"/>
            <a:ext cx="7776864" cy="1440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228" y="470132"/>
            <a:ext cx="3111500" cy="13716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79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63688" y="1700808"/>
            <a:ext cx="5544616" cy="30267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63688" y="5301208"/>
            <a:ext cx="5544616" cy="7979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763713" y="4724400"/>
            <a:ext cx="5544591" cy="576263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/>
              <a:t>Wichtiger Text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04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1567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493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468312" y="2780928"/>
            <a:ext cx="8208143" cy="21602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5504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68313" y="1628775"/>
            <a:ext cx="4967783" cy="4537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4"/>
          </p:nvPr>
        </p:nvSpPr>
        <p:spPr>
          <a:xfrm>
            <a:off x="5508105" y="1628775"/>
            <a:ext cx="3167584" cy="453707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2859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4"/>
          </p:nvPr>
        </p:nvSpPr>
        <p:spPr>
          <a:xfrm>
            <a:off x="5508105" y="1628775"/>
            <a:ext cx="3167584" cy="4537075"/>
          </a:xfrm>
        </p:spPr>
        <p:txBody>
          <a:bodyPr/>
          <a:lstStyle/>
          <a:p>
            <a:endParaRPr lang="de-DE"/>
          </a:p>
        </p:txBody>
      </p:sp>
      <p:sp>
        <p:nvSpPr>
          <p:cNvPr id="8" name="Tabellenplatzhalter 7"/>
          <p:cNvSpPr>
            <a:spLocks noGrp="1"/>
          </p:cNvSpPr>
          <p:nvPr>
            <p:ph type="tbl" sz="quarter" idx="15"/>
          </p:nvPr>
        </p:nvSpPr>
        <p:spPr>
          <a:xfrm>
            <a:off x="468313" y="1628775"/>
            <a:ext cx="4967287" cy="453707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410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9664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1560" y="3068960"/>
            <a:ext cx="7920880" cy="1512168"/>
          </a:xfrm>
        </p:spPr>
        <p:txBody>
          <a:bodyPr anchor="ctr"/>
          <a:lstStyle>
            <a:lvl1pPr algn="l">
              <a:defRPr sz="4000" b="1" cap="none" baseline="0"/>
            </a:lvl1pPr>
          </a:lstStyle>
          <a:p>
            <a:r>
              <a:rPr lang="de-DE" dirty="0" smtClean="0"/>
              <a:t>Titel wichtig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62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231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188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11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4392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9009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994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9672" y="472514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19672" y="1700808"/>
            <a:ext cx="5486400" cy="30267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19672" y="530120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57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467544" y="1628800"/>
            <a:ext cx="8208912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4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579" y="6453337"/>
            <a:ext cx="1321061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72400" y="6453337"/>
            <a:ext cx="97160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31640" y="6453336"/>
            <a:ext cx="6840760" cy="40466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smtClean="0"/>
              <a:t>Gruppe 4.2 - Buchner, Hanna, Landsdorf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30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  <p:sldLayoutId id="2147483660" r:id="rId13"/>
    <p:sldLayoutId id="2147483661" r:id="rId14"/>
    <p:sldLayoutId id="2147483663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Kosten &amp; Zeit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b="1" dirty="0">
                <a:solidFill>
                  <a:srgbClr val="344E6D"/>
                </a:solidFill>
              </a:rPr>
              <a:t>Gruppe 4.2</a:t>
            </a:r>
            <a:r>
              <a:rPr lang="de-DE" dirty="0"/>
              <a:t> – Buchner, Hanna, </a:t>
            </a:r>
            <a:r>
              <a:rPr lang="de-DE" dirty="0">
                <a:solidFill>
                  <a:srgbClr val="7F7F7F"/>
                </a:solidFill>
              </a:rPr>
              <a:t>Landsdorf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804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Beispiel: Facebook </a:t>
            </a:r>
            <a:r>
              <a:rPr lang="de-DE" dirty="0">
                <a:cs typeface="Arial"/>
              </a:rPr>
              <a:t>Page-Tab</a:t>
            </a:r>
            <a:endParaRPr lang="de-DE">
              <a:cs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Berechnung in Manntagen</a:t>
            </a:r>
          </a:p>
          <a:p>
            <a:r>
              <a:rPr lang="de-DE" dirty="0" smtClean="0"/>
              <a:t>Ermittlung von Zeitbedarf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durch Expertenbefragung</a:t>
            </a:r>
          </a:p>
          <a:p>
            <a:r>
              <a:rPr lang="de-DE" dirty="0" smtClean="0"/>
              <a:t>CD Manual bereits vorhanden</a:t>
            </a:r>
          </a:p>
          <a:p>
            <a:r>
              <a:rPr lang="de-DE" dirty="0" smtClean="0"/>
              <a:t>Keine kritische Anwendung</a:t>
            </a:r>
          </a:p>
          <a:p>
            <a:r>
              <a:rPr lang="de-DE" dirty="0" smtClean="0"/>
              <a:t>Daher: Interne Entwicklung</a:t>
            </a:r>
            <a:br>
              <a:rPr lang="de-DE" dirty="0" smtClean="0"/>
            </a:br>
            <a:r>
              <a:rPr lang="de-DE" dirty="0" smtClean="0"/>
              <a:t>durch studentische Hilfs-</a:t>
            </a:r>
            <a:br>
              <a:rPr lang="de-DE" dirty="0" smtClean="0"/>
            </a:br>
            <a:r>
              <a:rPr lang="de-DE" dirty="0" smtClean="0"/>
              <a:t>kraft, Praxisprojekt o.ä.</a:t>
            </a:r>
          </a:p>
          <a:p>
            <a:r>
              <a:rPr lang="de-DE" dirty="0" smtClean="0"/>
              <a:t>Berechnung für alle FB</a:t>
            </a:r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10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5036"/>
              </p:ext>
            </p:extLst>
          </p:nvPr>
        </p:nvGraphicFramePr>
        <p:xfrm>
          <a:off x="5933248" y="1628800"/>
          <a:ext cx="2671200" cy="288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929"/>
                <a:gridCol w="1249271"/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Aufgabe</a:t>
                      </a:r>
                      <a:endParaRPr lang="de-DE" sz="1200" b="1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 dirty="0" smtClean="0"/>
                        <a:t>Manntage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Konzept</a:t>
                      </a:r>
                      <a:endParaRPr lang="de-DE" sz="12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Design</a:t>
                      </a:r>
                      <a:endParaRPr lang="de-DE" sz="12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</a:t>
                      </a:r>
                      <a:endParaRPr lang="de-DE" sz="12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Präsentation</a:t>
                      </a:r>
                      <a:endParaRPr lang="de-DE" sz="12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Realisierung</a:t>
                      </a:r>
                      <a:endParaRPr lang="de-DE" sz="12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Integration</a:t>
                      </a:r>
                      <a:endParaRPr lang="de-DE" sz="12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Abnahme</a:t>
                      </a:r>
                      <a:r>
                        <a:rPr lang="de-DE" sz="1200" baseline="0" dirty="0" smtClean="0"/>
                        <a:t>/QS</a:t>
                      </a:r>
                      <a:endParaRPr lang="de-DE" sz="12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Summe</a:t>
                      </a:r>
                      <a:endParaRPr lang="de-DE" sz="1400" b="1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22</a:t>
                      </a:r>
                      <a:endParaRPr lang="de-DE" sz="1400" b="1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467544" y="6165304"/>
            <a:ext cx="4943518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de-DE" sz="1100" dirty="0">
                <a:solidFill>
                  <a:srgbClr val="7F7F7F"/>
                </a:solidFill>
              </a:rPr>
              <a:t>Quellen: </a:t>
            </a:r>
            <a:r>
              <a:rPr lang="de-DE" sz="1100" dirty="0" smtClean="0">
                <a:solidFill>
                  <a:srgbClr val="7F7F7F"/>
                </a:solidFill>
              </a:rPr>
              <a:t>Dipl.-</a:t>
            </a:r>
            <a:r>
              <a:rPr lang="de-DE" sz="1100" dirty="0" err="1" smtClean="0">
                <a:solidFill>
                  <a:srgbClr val="7F7F7F"/>
                </a:solidFill>
              </a:rPr>
              <a:t>Inform</a:t>
            </a:r>
            <a:r>
              <a:rPr lang="de-DE" sz="1100" dirty="0" smtClean="0">
                <a:solidFill>
                  <a:srgbClr val="7F7F7F"/>
                </a:solidFill>
              </a:rPr>
              <a:t>. Fran Riehl, Senior Software Engineer, </a:t>
            </a:r>
            <a:r>
              <a:rPr lang="de-DE" sz="1100" dirty="0" err="1" smtClean="0">
                <a:solidFill>
                  <a:srgbClr val="7F7F7F"/>
                </a:solidFill>
              </a:rPr>
              <a:t>jambit</a:t>
            </a:r>
            <a:r>
              <a:rPr lang="de-DE" sz="1100" dirty="0" smtClean="0">
                <a:solidFill>
                  <a:srgbClr val="7F7F7F"/>
                </a:solidFill>
              </a:rPr>
              <a:t> GmbH</a:t>
            </a:r>
            <a:endParaRPr lang="de-DE" sz="1100" dirty="0">
              <a:solidFill>
                <a:srgbClr val="7F7F7F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331076" y="6150689"/>
            <a:ext cx="1344612" cy="2762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cs typeface="Arial"/>
              </a:rPr>
              <a:t>Buchner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MIRO – </a:t>
            </a:r>
            <a:r>
              <a:rPr lang="de-DE" dirty="0" smtClean="0"/>
              <a:t>Erreichtes </a:t>
            </a:r>
            <a:r>
              <a:rPr lang="de-DE" dirty="0"/>
              <a:t>in Münster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467544" y="2636912"/>
            <a:ext cx="8208143" cy="3528392"/>
          </a:xfrm>
        </p:spPr>
        <p:txBody>
          <a:bodyPr vert="horz" lIns="91440" tIns="45720" rIns="91440" bIns="45720" rtlCol="0" anchor="t">
            <a:noAutofit/>
          </a:bodyPr>
          <a:lstStyle/>
          <a:p>
            <a:pPr fontAlgn="base"/>
            <a:r>
              <a:rPr lang="de-DE" sz="1600" dirty="0"/>
              <a:t>Erreichtes</a:t>
            </a:r>
          </a:p>
          <a:p>
            <a:pPr lvl="1" fontAlgn="base"/>
            <a:r>
              <a:rPr lang="de-DE" sz="1600" dirty="0"/>
              <a:t>Flexible IT-Architektur – SOA/SOI/Identitätsmanagement (MORITZ)</a:t>
            </a:r>
          </a:p>
          <a:p>
            <a:pPr lvl="1" fontAlgn="base"/>
            <a:r>
              <a:rPr lang="de-DE" sz="1600" dirty="0"/>
              <a:t>Digitales Publizieren</a:t>
            </a:r>
          </a:p>
          <a:p>
            <a:pPr lvl="1" fontAlgn="base"/>
            <a:r>
              <a:rPr lang="de-DE" sz="1600" dirty="0"/>
              <a:t>Enterprise Content Management (ECM) (</a:t>
            </a:r>
            <a:r>
              <a:rPr lang="de-DE" sz="1600" dirty="0" err="1"/>
              <a:t>Alfresco</a:t>
            </a:r>
            <a:r>
              <a:rPr lang="de-DE" sz="1600" dirty="0"/>
              <a:t>, SAN, Oracle Cluster)    </a:t>
            </a:r>
          </a:p>
          <a:p>
            <a:pPr lvl="1" fontAlgn="base"/>
            <a:r>
              <a:rPr lang="de-DE" sz="1600" dirty="0"/>
              <a:t>Mobile Dienste (</a:t>
            </a:r>
            <a:r>
              <a:rPr lang="de-DE" sz="1600" dirty="0" err="1"/>
              <a:t>Alfresco</a:t>
            </a:r>
            <a:r>
              <a:rPr lang="de-DE" sz="1600" dirty="0"/>
              <a:t>)    </a:t>
            </a:r>
          </a:p>
          <a:p>
            <a:pPr lvl="1" fontAlgn="base"/>
            <a:r>
              <a:rPr lang="de-DE" sz="1600" dirty="0"/>
              <a:t>Portalinfrastruktur (Apache Webserver, </a:t>
            </a:r>
            <a:r>
              <a:rPr lang="de-DE" sz="1600" dirty="0" err="1"/>
              <a:t>JBoss</a:t>
            </a:r>
            <a:r>
              <a:rPr lang="de-DE" sz="1600" dirty="0"/>
              <a:t> Portal, Oracle Cluster)</a:t>
            </a:r>
          </a:p>
          <a:p>
            <a:pPr lvl="1" fontAlgn="base"/>
            <a:endParaRPr lang="de-DE" sz="1600" dirty="0">
              <a:cs typeface="Arial"/>
            </a:endParaRPr>
          </a:p>
          <a:p>
            <a:pPr fontAlgn="base"/>
            <a:r>
              <a:rPr lang="de-DE" sz="1600" dirty="0"/>
              <a:t>Aufwand    </a:t>
            </a:r>
          </a:p>
          <a:p>
            <a:pPr lvl="1" fontAlgn="base"/>
            <a:r>
              <a:rPr lang="de-DE" sz="1600" dirty="0"/>
              <a:t>16 wissenschaftlichen Mitarbeiterstellen - 8 davon DFG gefördert    </a:t>
            </a:r>
          </a:p>
          <a:p>
            <a:pPr lvl="1" fontAlgn="base"/>
            <a:r>
              <a:rPr lang="de-DE" sz="1600" dirty="0"/>
              <a:t>über einen Zeitraum von sechs Jahren</a:t>
            </a:r>
          </a:p>
          <a:p>
            <a:pPr marL="457200" lvl="1" indent="0" fontAlgn="base">
              <a:buNone/>
            </a:pPr>
            <a:endParaRPr lang="de-DE" sz="18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>
          <a:xfrm>
            <a:off x="10579" y="6453337"/>
            <a:ext cx="889013" cy="404664"/>
          </a:xfrm>
        </p:spPr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>
          <a:xfrm>
            <a:off x="899592" y="6453336"/>
            <a:ext cx="7272808" cy="404664"/>
          </a:xfrm>
        </p:spPr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27584" y="2060848"/>
            <a:ext cx="627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de-DE">
                <a:solidFill>
                  <a:schemeClr val="accent6">
                    <a:lumMod val="75000"/>
                  </a:schemeClr>
                </a:solidFill>
              </a:rPr>
              <a:t>ünster </a:t>
            </a:r>
            <a:r>
              <a:rPr lang="de-DE" b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de-DE">
                <a:solidFill>
                  <a:schemeClr val="accent6">
                    <a:lumMod val="75000"/>
                  </a:schemeClr>
                </a:solidFill>
              </a:rPr>
              <a:t>nformation System for </a:t>
            </a:r>
            <a:r>
              <a:rPr lang="de-DE" b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de-DE">
                <a:solidFill>
                  <a:schemeClr val="accent6">
                    <a:lumMod val="75000"/>
                  </a:schemeClr>
                </a:solidFill>
              </a:rPr>
              <a:t>esearch and </a:t>
            </a:r>
            <a:r>
              <a:rPr lang="de-DE" b="1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de-DE">
                <a:solidFill>
                  <a:schemeClr val="accent6">
                    <a:lumMod val="75000"/>
                  </a:schemeClr>
                </a:solidFill>
              </a:rPr>
              <a:t>rganization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60962" y="6161851"/>
            <a:ext cx="4041491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de-DE" sz="1100" dirty="0">
                <a:solidFill>
                  <a:srgbClr val="7F7F7F"/>
                </a:solidFill>
              </a:rPr>
              <a:t>Quellen: </a:t>
            </a:r>
            <a:r>
              <a:rPr lang="de-DE" sz="1100">
                <a:solidFill>
                  <a:srgbClr val="7F7F7F"/>
                </a:solidFill>
              </a:rPr>
              <a:t>Krcmar 2015, </a:t>
            </a:r>
            <a:r>
              <a:rPr lang="de-DE" sz="1100" dirty="0">
                <a:solidFill>
                  <a:srgbClr val="7F7F7F"/>
                </a:solidFill>
                <a:latin typeface="Arial" charset="0"/>
                <a:cs typeface="Arial" charset="0"/>
              </a:rPr>
              <a:t>Vogl, Tröger, Schwarte 2013 (S. 7, 52)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331076" y="6150689"/>
            <a:ext cx="1344612" cy="2762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solidFill>
                  <a:schemeClr val="bg1">
                    <a:lumMod val="50000"/>
                  </a:schemeClr>
                </a:solidFill>
                <a:cs typeface="Arial"/>
              </a:rPr>
              <a:t>Landsdorf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90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Kostenaufteilung – MIRO</a:t>
            </a:r>
          </a:p>
        </p:txBody>
      </p:sp>
      <p:graphicFrame>
        <p:nvGraphicFramePr>
          <p:cNvPr id="10" name="Diagrammplatzhalter 9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179963665"/>
              </p:ext>
            </p:extLst>
          </p:nvPr>
        </p:nvGraphicFramePr>
        <p:xfrm>
          <a:off x="5508625" y="1628775"/>
          <a:ext cx="3167063" cy="4537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ellenplatzhalter 8"/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536471323"/>
              </p:ext>
            </p:extLst>
          </p:nvPr>
        </p:nvGraphicFramePr>
        <p:xfrm>
          <a:off x="467544" y="2276872"/>
          <a:ext cx="4967288" cy="324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836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3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u="none" strike="noStrike">
                          <a:effectLst/>
                        </a:rPr>
                        <a:t>Kostenaufteilung Annahme MIRO</a:t>
                      </a:r>
                      <a:endParaRPr lang="de-DE" sz="1600">
                        <a:effectLst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r>
                        <a:rPr lang="de-DE" sz="1600" u="none" strike="noStrike" kern="1200">
                          <a:effectLst/>
                        </a:rPr>
                        <a:t>Betrag in €</a:t>
                      </a:r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u="none" strike="noStrike" kern="1200">
                          <a:effectLst/>
                        </a:rPr>
                        <a:t>Gesamtvolumen</a:t>
                      </a:r>
                      <a:br>
                        <a:rPr lang="de-DE" sz="1600" u="none" strike="noStrike" kern="1200">
                          <a:effectLst/>
                        </a:rPr>
                      </a:br>
                      <a:r>
                        <a:rPr lang="de-DE" sz="1600" u="none" strike="noStrike" kern="1200">
                          <a:effectLst/>
                        </a:rPr>
                        <a:t>über 5 Jahre (bekannt)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u="none" strike="noStrike">
                          <a:effectLst/>
                        </a:rPr>
                        <a:t>1.300.000</a:t>
                      </a:r>
                      <a:endParaRPr lang="de-DE" sz="1600">
                        <a:effectLst/>
                      </a:endParaRP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u="none" strike="noStrike">
                          <a:effectLst/>
                        </a:rPr>
                        <a:t>Personalkosten IT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ca. 75* %</a:t>
                      </a:r>
                      <a:endParaRPr lang="de-DE" sz="1600">
                        <a:effectLst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u="none" strike="noStrike">
                          <a:effectLst/>
                        </a:rPr>
                        <a:t>975.000</a:t>
                      </a:r>
                      <a:endParaRPr lang="de-DE" sz="1600">
                        <a:effectLst/>
                      </a:endParaRP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u="none" strike="noStrike">
                          <a:effectLst/>
                        </a:rPr>
                        <a:t>Kosten pro Projektmitarbeiter (16)</a:t>
                      </a:r>
                      <a:endParaRPr lang="de-DE" sz="1600">
                        <a:effectLst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u="none" strike="noStrike">
                          <a:effectLst/>
                        </a:rPr>
                        <a:t>56.875 </a:t>
                      </a:r>
                      <a:br>
                        <a:rPr lang="ro-RO" sz="1600" u="none" strike="noStrike">
                          <a:effectLst/>
                        </a:rPr>
                      </a:br>
                      <a:r>
                        <a:rPr lang="ro-RO" sz="1600" u="none" strike="noStrike">
                          <a:effectLst/>
                        </a:rPr>
                        <a:t>ca. 5.080/Monat</a:t>
                      </a:r>
                      <a:endParaRPr lang="ro-RO" sz="1600">
                        <a:effectLst/>
                      </a:endParaRP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u="none" strike="noStrike">
                          <a:effectLst/>
                        </a:rPr>
                        <a:t>Sonstige Kosten ( unbekannt )</a:t>
                      </a:r>
                      <a:endParaRPr lang="de-DE" sz="1600">
                        <a:effectLst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u="none" strike="noStrike">
                          <a:effectLst/>
                        </a:rPr>
                        <a:t>325.000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ca. 65.000/Jahr</a:t>
                      </a:r>
                      <a:endParaRPr lang="de-DE" sz="1600">
                        <a:effectLst/>
                      </a:endParaRP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67544" y="5589240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de-DE" sz="1000"/>
              <a:t>minimalster Wert der Kosten durch DFG-Förderung</a:t>
            </a:r>
          </a:p>
          <a:p>
            <a:pPr marL="171450" indent="-171450">
              <a:buFont typeface="Arial"/>
              <a:buChar char="•"/>
            </a:pPr>
            <a:r>
              <a:rPr lang="de-DE" sz="1000"/>
              <a:t>* die Anzahl ist rein fiktiv angenommen und nicht bestätigt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67544" y="6165304"/>
            <a:ext cx="4097546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de-DE" sz="1100" dirty="0">
                <a:solidFill>
                  <a:srgbClr val="7F7F7F"/>
                </a:solidFill>
              </a:rPr>
              <a:t>Quellen: </a:t>
            </a:r>
            <a:r>
              <a:rPr lang="de-DE" sz="1100">
                <a:solidFill>
                  <a:srgbClr val="7F7F7F"/>
                </a:solidFill>
              </a:rPr>
              <a:t>Kerres 2005 (S. 151-152); Schülein, Murnleitner 2009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331076" y="6150689"/>
            <a:ext cx="1344612" cy="2762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solidFill>
                  <a:schemeClr val="bg1">
                    <a:lumMod val="50000"/>
                  </a:schemeClr>
                </a:solidFill>
                <a:cs typeface="Arial"/>
              </a:rPr>
              <a:t>Landsdorf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9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Kostenaufteilung – Emden nach MIRO (13%)</a:t>
            </a:r>
          </a:p>
        </p:txBody>
      </p:sp>
      <p:graphicFrame>
        <p:nvGraphicFramePr>
          <p:cNvPr id="7" name="Diagrammplatzhalter 6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2513520303"/>
              </p:ext>
            </p:extLst>
          </p:nvPr>
        </p:nvGraphicFramePr>
        <p:xfrm>
          <a:off x="5508625" y="1628775"/>
          <a:ext cx="3167063" cy="4537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ellenplatzhalter 8"/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3636911041"/>
              </p:ext>
            </p:extLst>
          </p:nvPr>
        </p:nvGraphicFramePr>
        <p:xfrm>
          <a:off x="467544" y="2276872"/>
          <a:ext cx="4967288" cy="324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836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3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u="none" strike="noStrike">
                          <a:effectLst/>
                        </a:rPr>
                        <a:t>Kostenaufteilung Annahme KIM</a:t>
                      </a:r>
                      <a:endParaRPr lang="de-DE" sz="1600">
                        <a:effectLst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r>
                        <a:rPr lang="de-DE" sz="1600" u="none" strike="noStrike" kern="1200">
                          <a:effectLst/>
                        </a:rPr>
                        <a:t>Betrag in €</a:t>
                      </a:r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u="none" strike="noStrike" kern="1200">
                          <a:effectLst/>
                        </a:rPr>
                        <a:t>Gesamtvolumen</a:t>
                      </a:r>
                      <a:br>
                        <a:rPr lang="de-DE" sz="1600" u="none" strike="noStrike" kern="1200">
                          <a:effectLst/>
                        </a:rPr>
                      </a:br>
                      <a:r>
                        <a:rPr lang="de-DE" sz="1600" u="none" strike="noStrike" kern="1200">
                          <a:effectLst/>
                        </a:rPr>
                        <a:t>über 5 Jahre (bekannt)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u="none" strike="noStrike">
                          <a:effectLst/>
                        </a:rPr>
                        <a:t>169.000</a:t>
                      </a:r>
                      <a:endParaRPr lang="de-DE" sz="1600">
                        <a:effectLst/>
                      </a:endParaRP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u="none" strike="noStrike">
                          <a:effectLst/>
                        </a:rPr>
                        <a:t>Personalkosten IT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ca. 75* %</a:t>
                      </a:r>
                      <a:endParaRPr lang="de-DE" sz="1600">
                        <a:effectLst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u="none" strike="noStrike">
                          <a:effectLst/>
                        </a:rPr>
                        <a:t>126.750</a:t>
                      </a:r>
                      <a:endParaRPr lang="de-DE" sz="1600">
                        <a:effectLst/>
                      </a:endParaRP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u="none" strike="noStrike">
                          <a:effectLst/>
                        </a:rPr>
                        <a:t>Kosten pro Projektmitarbeiter (2*)</a:t>
                      </a:r>
                      <a:endParaRPr lang="de-DE" sz="1600">
                        <a:effectLst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u="none" strike="noStrike">
                          <a:effectLst/>
                        </a:rPr>
                        <a:t>63.375</a:t>
                      </a:r>
                      <a:br>
                        <a:rPr lang="ro-RO" sz="1600" u="none" strike="noStrike">
                          <a:effectLst/>
                        </a:rPr>
                      </a:br>
                      <a:r>
                        <a:rPr lang="ro-RO" sz="1600" u="none" strike="noStrike">
                          <a:effectLst/>
                        </a:rPr>
                        <a:t>ca. 5.281/Monat</a:t>
                      </a:r>
                      <a:endParaRPr lang="ro-RO" sz="1600">
                        <a:effectLst/>
                      </a:endParaRP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u="none" strike="noStrike">
                          <a:effectLst/>
                        </a:rPr>
                        <a:t>Sonstige Kosten</a:t>
                      </a:r>
                      <a:endParaRPr lang="de-DE" sz="1600">
                        <a:effectLst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u="none" strike="noStrike">
                          <a:effectLst/>
                        </a:rPr>
                        <a:t>42.000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u="none" strike="noStrike">
                          <a:effectLst/>
                        </a:rPr>
                        <a:t>ca. 8.450/Jahr</a:t>
                      </a:r>
                      <a:endParaRPr lang="de-DE" sz="1600">
                        <a:effectLst/>
                      </a:endParaRP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67544" y="5589240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de-DE" sz="1000"/>
              <a:t>minimalster Wert der Kosten durch Zahlenabgleich der Investionen/Student MIRO</a:t>
            </a:r>
          </a:p>
          <a:p>
            <a:pPr marL="171450" indent="-171450">
              <a:buFont typeface="Arial"/>
              <a:buChar char="•"/>
            </a:pPr>
            <a:r>
              <a:rPr lang="de-DE" sz="1000"/>
              <a:t>* die Anzahl ist rein fiktiv angenommen und nicht bestätigt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67544" y="6165304"/>
            <a:ext cx="4097546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de-DE" sz="1100" dirty="0">
                <a:solidFill>
                  <a:srgbClr val="7F7F7F"/>
                </a:solidFill>
              </a:rPr>
              <a:t>Quellen: </a:t>
            </a:r>
            <a:r>
              <a:rPr lang="de-DE" sz="1100">
                <a:solidFill>
                  <a:srgbClr val="7F7F7F"/>
                </a:solidFill>
              </a:rPr>
              <a:t>Kerres 2005 (S. 151-152); Schülein, Murnleitner 2009</a:t>
            </a:r>
            <a:endParaRPr lang="de-DE" sz="1100" dirty="0">
              <a:solidFill>
                <a:srgbClr val="7F7F7F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331076" y="6150689"/>
            <a:ext cx="1344612" cy="2762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solidFill>
                  <a:schemeClr val="bg1">
                    <a:lumMod val="50000"/>
                  </a:schemeClr>
                </a:solidFill>
                <a:cs typeface="Arial"/>
              </a:rPr>
              <a:t>Landsdorf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86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Kostenaufteilung – Emden nach KIM (20%)</a:t>
            </a:r>
          </a:p>
        </p:txBody>
      </p:sp>
      <p:graphicFrame>
        <p:nvGraphicFramePr>
          <p:cNvPr id="7" name="Diagrammplatzhalter 6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3073791682"/>
              </p:ext>
            </p:extLst>
          </p:nvPr>
        </p:nvGraphicFramePr>
        <p:xfrm>
          <a:off x="5508625" y="1628775"/>
          <a:ext cx="3167063" cy="4537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ellenplatzhalter 8"/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1177551016"/>
              </p:ext>
            </p:extLst>
          </p:nvPr>
        </p:nvGraphicFramePr>
        <p:xfrm>
          <a:off x="467544" y="2276872"/>
          <a:ext cx="4967288" cy="324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836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3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u="none" strike="noStrike">
                          <a:effectLst/>
                        </a:rPr>
                        <a:t>Kostenaufteilung Annahme KIM</a:t>
                      </a:r>
                      <a:endParaRPr lang="de-DE" sz="1600">
                        <a:effectLst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r>
                        <a:rPr lang="de-DE" sz="1600" u="none" strike="noStrike" kern="1200">
                          <a:effectLst/>
                        </a:rPr>
                        <a:t>Betrag in €</a:t>
                      </a:r>
                      <a:endParaRPr lang="de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u="none" strike="noStrike" kern="1200">
                          <a:effectLst/>
                        </a:rPr>
                        <a:t>Gesamtvolumen</a:t>
                      </a:r>
                      <a:br>
                        <a:rPr lang="de-DE" sz="1600" u="none" strike="noStrike" kern="1200">
                          <a:effectLst/>
                        </a:rPr>
                      </a:br>
                      <a:r>
                        <a:rPr lang="de-DE" sz="1600" u="none" strike="noStrike" kern="1200">
                          <a:effectLst/>
                        </a:rPr>
                        <a:t>über 5 Jahre (bekannt)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u="none" strike="noStrike">
                          <a:effectLst/>
                        </a:rPr>
                        <a:t>780.000</a:t>
                      </a:r>
                      <a:endParaRPr lang="de-DE" sz="1600">
                        <a:effectLst/>
                      </a:endParaRP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u="none" strike="noStrike">
                          <a:effectLst/>
                        </a:rPr>
                        <a:t>Personalkosten IT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ca. 75* %</a:t>
                      </a:r>
                      <a:endParaRPr lang="de-DE" sz="1600">
                        <a:effectLst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u="none" strike="noStrike">
                          <a:effectLst/>
                        </a:rPr>
                        <a:t>585.000</a:t>
                      </a:r>
                      <a:endParaRPr lang="de-DE" sz="1600">
                        <a:effectLst/>
                      </a:endParaRP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u="none" strike="noStrike">
                          <a:effectLst/>
                        </a:rPr>
                        <a:t>Kosten pro Projektmitarbeiter (10*)</a:t>
                      </a:r>
                      <a:endParaRPr lang="de-DE" sz="1600">
                        <a:effectLst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u="none" strike="noStrike">
                          <a:effectLst/>
                        </a:rPr>
                        <a:t>58.500 </a:t>
                      </a:r>
                      <a:br>
                        <a:rPr lang="ro-RO" sz="1600" u="none" strike="noStrike">
                          <a:effectLst/>
                        </a:rPr>
                      </a:br>
                      <a:r>
                        <a:rPr lang="ro-RO" sz="1600" u="none" strike="noStrike">
                          <a:effectLst/>
                        </a:rPr>
                        <a:t>ca. 4.875/Monat</a:t>
                      </a:r>
                      <a:endParaRPr lang="ro-RO" sz="1600">
                        <a:effectLst/>
                      </a:endParaRP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u="none" strike="noStrike">
                          <a:effectLst/>
                        </a:rPr>
                        <a:t>Sonstige Kosten ( unbekannt )</a:t>
                      </a:r>
                      <a:endParaRPr lang="de-DE" sz="1600">
                        <a:effectLst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u="none" strike="noStrike">
                          <a:effectLst/>
                        </a:rPr>
                        <a:t>195.000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ca. 39.000/Jahr</a:t>
                      </a:r>
                      <a:endParaRPr lang="de-DE" sz="1600">
                        <a:effectLst/>
                      </a:endParaRP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67544" y="5589240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de-DE" sz="1000"/>
              <a:t>minimalster Wert der Kosten durch Zahlenabgleich der Investionen/Student KIM</a:t>
            </a:r>
          </a:p>
          <a:p>
            <a:pPr marL="171450" indent="-171450">
              <a:buFont typeface="Arial"/>
              <a:buChar char="•"/>
            </a:pPr>
            <a:r>
              <a:rPr lang="de-DE" sz="1000"/>
              <a:t>* die Anzahl ist rein fiktiv angenommen und nicht bestätigt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67544" y="6165304"/>
            <a:ext cx="4769186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de-DE" sz="1100" dirty="0">
                <a:solidFill>
                  <a:srgbClr val="7F7F7F"/>
                </a:solidFill>
              </a:rPr>
              <a:t>Quellen: </a:t>
            </a:r>
            <a:r>
              <a:rPr lang="de-DE" sz="1100" dirty="0" err="1">
                <a:solidFill>
                  <a:srgbClr val="7F7F7F"/>
                </a:solidFill>
              </a:rPr>
              <a:t>Juling</a:t>
            </a:r>
            <a:r>
              <a:rPr lang="de-DE" sz="1100" dirty="0">
                <a:solidFill>
                  <a:srgbClr val="7F7F7F"/>
                </a:solidFill>
              </a:rPr>
              <a:t> Best Practice Workshop 2008; Schülein, </a:t>
            </a:r>
            <a:r>
              <a:rPr lang="de-DE" sz="1100" dirty="0" err="1">
                <a:solidFill>
                  <a:srgbClr val="7F7F7F"/>
                </a:solidFill>
              </a:rPr>
              <a:t>Murnleitner</a:t>
            </a:r>
            <a:r>
              <a:rPr lang="de-DE" sz="1100" dirty="0">
                <a:solidFill>
                  <a:srgbClr val="7F7F7F"/>
                </a:solidFill>
              </a:rPr>
              <a:t> 2009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331076" y="6150689"/>
            <a:ext cx="1344612" cy="2762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solidFill>
                  <a:schemeClr val="bg1">
                    <a:lumMod val="50000"/>
                  </a:schemeClr>
                </a:solidFill>
                <a:cs typeface="Arial"/>
              </a:rPr>
              <a:t>Landsdorf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86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Kostenarten in der IT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467544" y="2780928"/>
            <a:ext cx="8208143" cy="27363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600" dirty="0"/>
              <a:t>Rechenzentrumsleiter</a:t>
            </a:r>
          </a:p>
          <a:p>
            <a:pPr lvl="1"/>
            <a:r>
              <a:rPr lang="de-DE" sz="1600" dirty="0"/>
              <a:t>Netzwerk aus leitenden Personen der Hochschule</a:t>
            </a:r>
          </a:p>
          <a:p>
            <a:pPr lvl="1"/>
            <a:r>
              <a:rPr lang="de-DE" sz="1600" dirty="0"/>
              <a:t>Zentrum der personellen IT-Komponenten</a:t>
            </a:r>
          </a:p>
          <a:p>
            <a:pPr lvl="1"/>
            <a:endParaRPr lang="de-DE" sz="1800" dirty="0"/>
          </a:p>
          <a:p>
            <a:r>
              <a:rPr lang="de-DE" sz="1600" dirty="0"/>
              <a:t>Primärkategorien</a:t>
            </a:r>
          </a:p>
          <a:p>
            <a:pPr lvl="1"/>
            <a:r>
              <a:rPr lang="de-DE" sz="1600" dirty="0"/>
              <a:t>Hard- und Software</a:t>
            </a:r>
          </a:p>
          <a:p>
            <a:pPr lvl="1"/>
            <a:r>
              <a:rPr lang="de-DE" sz="1600" dirty="0"/>
              <a:t>operativer Betrieb</a:t>
            </a:r>
          </a:p>
          <a:p>
            <a:pPr lvl="1"/>
            <a:r>
              <a:rPr lang="de-DE" sz="1600" dirty="0"/>
              <a:t>Verwaltung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11560" y="1916832"/>
            <a:ext cx="792088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0"/>
              <a:t>IT-Kostenarten nach Krcmar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67544" y="6165304"/>
            <a:ext cx="6216678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de-DE" sz="1100" dirty="0">
                <a:solidFill>
                  <a:srgbClr val="7F7F7F"/>
                </a:solidFill>
              </a:rPr>
              <a:t>Quellen: Interview RZL HS Emden/Leer, </a:t>
            </a:r>
            <a:r>
              <a:rPr lang="de-DE" sz="1100" dirty="0" err="1">
                <a:solidFill>
                  <a:srgbClr val="7F7F7F"/>
                </a:solidFill>
              </a:rPr>
              <a:t>Gadatsch</a:t>
            </a:r>
            <a:r>
              <a:rPr lang="de-DE" sz="1100" dirty="0">
                <a:solidFill>
                  <a:srgbClr val="7F7F7F"/>
                </a:solidFill>
              </a:rPr>
              <a:t> &amp; Mayer 2015 (S. 349), Krcmar 2015 (S. 145)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331076" y="6150689"/>
            <a:ext cx="1344612" cy="2762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solidFill>
                  <a:schemeClr val="bg1">
                    <a:lumMod val="50000"/>
                  </a:schemeClr>
                </a:solidFill>
                <a:cs typeface="Arial"/>
              </a:rPr>
              <a:t>Landsdorf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55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Kostenschätzung: </a:t>
            </a:r>
            <a:r>
              <a:rPr lang="de-DE">
                <a:cs typeface="Arial"/>
              </a:rPr>
              <a:t>Total Cost of Ownership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Vollständige Erfassung aller Kosten</a:t>
            </a:r>
          </a:p>
          <a:p>
            <a:pPr lvl="1"/>
            <a:r>
              <a:rPr lang="de-DE" dirty="0" smtClean="0"/>
              <a:t>Direkt und Indirekt</a:t>
            </a:r>
          </a:p>
          <a:p>
            <a:pPr lvl="1"/>
            <a:r>
              <a:rPr lang="de-DE" dirty="0" smtClean="0"/>
              <a:t>Anschaffung und Laufend</a:t>
            </a:r>
          </a:p>
          <a:p>
            <a:r>
              <a:rPr lang="de-DE" dirty="0" smtClean="0"/>
              <a:t>Großteil der Kosten sind laufende Kosten</a:t>
            </a:r>
          </a:p>
          <a:p>
            <a:r>
              <a:rPr lang="de-DE" dirty="0" smtClean="0"/>
              <a:t>Je komplexer das Objekt, desto höher der Anteil der laufenden Kosten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6165304"/>
            <a:ext cx="6805068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de-DE" sz="1100" dirty="0">
                <a:solidFill>
                  <a:srgbClr val="7F7F7F"/>
                </a:solidFill>
              </a:rPr>
              <a:t>Quellen:  Hansen, Karagiannis und </a:t>
            </a:r>
            <a:r>
              <a:rPr lang="de-DE" sz="1100" dirty="0" err="1">
                <a:solidFill>
                  <a:srgbClr val="7F7F7F"/>
                </a:solidFill>
              </a:rPr>
              <a:t>Fill</a:t>
            </a:r>
            <a:r>
              <a:rPr lang="de-DE" sz="1100" dirty="0">
                <a:solidFill>
                  <a:srgbClr val="7F7F7F"/>
                </a:solidFill>
              </a:rPr>
              <a:t>, Business Services: Konzepte, Technologien, </a:t>
            </a:r>
            <a:r>
              <a:rPr lang="de-DE" sz="1100" dirty="0" smtClean="0">
                <a:solidFill>
                  <a:srgbClr val="7F7F7F"/>
                </a:solidFill>
              </a:rPr>
              <a:t>Anwendungen (2009)</a:t>
            </a:r>
            <a:endParaRPr lang="de-DE" sz="1100" dirty="0">
              <a:solidFill>
                <a:srgbClr val="7F7F7F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331076" y="6150689"/>
            <a:ext cx="1344612" cy="2762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cs typeface="Arial"/>
              </a:rPr>
              <a:t>Hanna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17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Zeitschätzung: Gantt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Darstellung einer</a:t>
            </a:r>
            <a:r>
              <a:rPr lang="de-DE" dirty="0"/>
              <a:t> </a:t>
            </a:r>
            <a:r>
              <a:rPr lang="de-DE" dirty="0" smtClean="0"/>
              <a:t>Aktivität durch Balken</a:t>
            </a:r>
          </a:p>
          <a:p>
            <a:r>
              <a:rPr lang="de-DE" dirty="0" smtClean="0"/>
              <a:t>Länge des Balkens = Dauer der Aktivität</a:t>
            </a:r>
          </a:p>
          <a:p>
            <a:r>
              <a:rPr lang="de-DE" dirty="0" smtClean="0"/>
              <a:t>Vorteil: Übersichtlichkeit, Start/Ende der Aktivität auf einen Blick</a:t>
            </a:r>
          </a:p>
          <a:p>
            <a:r>
              <a:rPr lang="de-DE" dirty="0" smtClean="0"/>
              <a:t>Nachteil: Abhängigkeiten nicht abbildbar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7" name="Bild 6" descr="gantt_alfresc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4" y="4653136"/>
            <a:ext cx="7862572" cy="108012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67544" y="6165304"/>
            <a:ext cx="7191868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de-DE" sz="1100" dirty="0">
                <a:solidFill>
                  <a:srgbClr val="7F7F7F"/>
                </a:solidFill>
              </a:rPr>
              <a:t>Quellen: Projektmanagement mit System 5. Auflage; Georg Kraus, Reinhold Westermann; Springer Gabler 2014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331076" y="6150689"/>
            <a:ext cx="1344612" cy="2762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cs typeface="Arial"/>
              </a:rPr>
              <a:t>Buchner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32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Zeitschätzung: MTA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Überwachung eines Teilprojekts</a:t>
            </a:r>
          </a:p>
          <a:p>
            <a:r>
              <a:rPr lang="de-DE" dirty="0" smtClean="0"/>
              <a:t>Überblick zukünftiger Termine</a:t>
            </a:r>
          </a:p>
          <a:p>
            <a:r>
              <a:rPr lang="de-DE" dirty="0" smtClean="0"/>
              <a:t>Stabilität der Terminprognosen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Bild 6" descr="kap_2_3_2_mta_ideal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77072"/>
            <a:ext cx="2672039" cy="2088232"/>
          </a:xfrm>
          <a:prstGeom prst="rect">
            <a:avLst/>
          </a:prstGeom>
        </p:spPr>
      </p:pic>
      <p:pic>
        <p:nvPicPr>
          <p:cNvPr id="8" name="Bild 7" descr="kap_2_3_2_mta_optimis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020" y="4043462"/>
            <a:ext cx="2700000" cy="2121842"/>
          </a:xfrm>
          <a:prstGeom prst="rect">
            <a:avLst/>
          </a:prstGeom>
        </p:spPr>
      </p:pic>
      <p:pic>
        <p:nvPicPr>
          <p:cNvPr id="9" name="Bild 8" descr="kap_2_3_2_mta_pessimis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56" y="4056977"/>
            <a:ext cx="2700000" cy="2180335"/>
          </a:xfrm>
          <a:prstGeom prst="rect">
            <a:avLst/>
          </a:prstGeom>
        </p:spPr>
      </p:pic>
      <p:pic>
        <p:nvPicPr>
          <p:cNvPr id="10" name="Bild 9" descr="kap_2_3_2_mta_general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484784"/>
            <a:ext cx="2700000" cy="20250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67544" y="6165304"/>
            <a:ext cx="6363184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de-DE" sz="1100" dirty="0">
                <a:solidFill>
                  <a:srgbClr val="7F7F7F"/>
                </a:solidFill>
              </a:rPr>
              <a:t>Quellen: Andreas </a:t>
            </a:r>
            <a:r>
              <a:rPr lang="de-DE" sz="1100" dirty="0" err="1">
                <a:solidFill>
                  <a:srgbClr val="7F7F7F"/>
                </a:solidFill>
              </a:rPr>
              <a:t>Gadatsch</a:t>
            </a:r>
            <a:r>
              <a:rPr lang="de-DE" sz="1100" dirty="0">
                <a:solidFill>
                  <a:srgbClr val="7F7F7F"/>
                </a:solidFill>
              </a:rPr>
              <a:t>, Elmar Mayer, 2014, Masterkurs IT-Controlling , 5. aktualisierte Auflage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331076" y="6150689"/>
            <a:ext cx="1344612" cy="2762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cs typeface="Arial"/>
              </a:rPr>
              <a:t>Buchner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95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Beispiel: </a:t>
            </a:r>
            <a:r>
              <a:rPr lang="de-DE" dirty="0" err="1">
                <a:cs typeface="Arial"/>
              </a:rPr>
              <a:t>Alfresco</a:t>
            </a:r>
            <a:endParaRPr lang="de-DE">
              <a:cs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Anwendung der TCO-Methode</a:t>
            </a:r>
          </a:p>
          <a:p>
            <a:r>
              <a:rPr lang="de-DE" dirty="0" smtClean="0"/>
              <a:t>Kostenermittlung durch Expertenbefragung</a:t>
            </a:r>
          </a:p>
          <a:p>
            <a:r>
              <a:rPr lang="de-DE" dirty="0" smtClean="0"/>
              <a:t>Personalkosten nach DFG</a:t>
            </a:r>
          </a:p>
          <a:p>
            <a:r>
              <a:rPr lang="de-DE" dirty="0" smtClean="0"/>
              <a:t>nur direkte Kosten berücksichtigt:</a:t>
            </a:r>
          </a:p>
          <a:p>
            <a:pPr lvl="1"/>
            <a:r>
              <a:rPr lang="de-DE" dirty="0" smtClean="0"/>
              <a:t>Hardware Anwender und Betreuer</a:t>
            </a:r>
          </a:p>
          <a:p>
            <a:pPr lvl="1"/>
            <a:r>
              <a:rPr lang="de-DE" dirty="0" smtClean="0"/>
              <a:t>Software </a:t>
            </a:r>
            <a:r>
              <a:rPr lang="de-DE" dirty="0" err="1" smtClean="0"/>
              <a:t>Alfresco</a:t>
            </a:r>
            <a:r>
              <a:rPr lang="de-DE" dirty="0" smtClean="0"/>
              <a:t> und Help Desk</a:t>
            </a:r>
          </a:p>
          <a:p>
            <a:pPr lvl="1"/>
            <a:r>
              <a:rPr lang="de-DE" dirty="0" smtClean="0"/>
              <a:t>Prozessmanagement und Wartung</a:t>
            </a:r>
          </a:p>
          <a:p>
            <a:pPr lvl="1"/>
            <a:r>
              <a:rPr lang="de-DE" dirty="0" smtClean="0"/>
              <a:t>Schulung der Administratoren und Mitarbeiter</a:t>
            </a:r>
          </a:p>
          <a:p>
            <a:pPr lvl="1"/>
            <a:r>
              <a:rPr lang="de-DE" dirty="0" smtClean="0"/>
              <a:t>Anwenderhandbuch und Support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6165304"/>
            <a:ext cx="3260829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de-DE" sz="1100" dirty="0">
                <a:solidFill>
                  <a:srgbClr val="7F7F7F"/>
                </a:solidFill>
              </a:rPr>
              <a:t>Quellen:  </a:t>
            </a:r>
            <a:r>
              <a:rPr lang="de-DE" sz="1100" dirty="0" smtClean="0">
                <a:solidFill>
                  <a:srgbClr val="7F7F7F"/>
                </a:solidFill>
              </a:rPr>
              <a:t>Stephan Voigt, CTO </a:t>
            </a:r>
            <a:r>
              <a:rPr lang="de-DE" sz="1100" dirty="0" err="1" smtClean="0">
                <a:solidFill>
                  <a:srgbClr val="7F7F7F"/>
                </a:solidFill>
              </a:rPr>
              <a:t>Masterpaymen</a:t>
            </a:r>
            <a:r>
              <a:rPr lang="de-DE" sz="1100" dirty="0" smtClean="0">
                <a:solidFill>
                  <a:srgbClr val="7F7F7F"/>
                </a:solidFill>
              </a:rPr>
              <a:t> AG</a:t>
            </a:r>
            <a:endParaRPr lang="de-DE" sz="1100" dirty="0">
              <a:solidFill>
                <a:srgbClr val="7F7F7F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331076" y="6150689"/>
            <a:ext cx="1344612" cy="2762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cs typeface="Arial"/>
              </a:rPr>
              <a:t>Hanna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5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Beispiel Alfresco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895687"/>
              </p:ext>
            </p:extLst>
          </p:nvPr>
        </p:nvGraphicFramePr>
        <p:xfrm>
          <a:off x="457198" y="1628805"/>
          <a:ext cx="8229601" cy="4536500"/>
        </p:xfrm>
        <a:graphic>
          <a:graphicData uri="http://schemas.openxmlformats.org/drawingml/2006/table">
            <a:tbl>
              <a:tblPr/>
              <a:tblGrid>
                <a:gridCol w="2057400"/>
                <a:gridCol w="1119226"/>
                <a:gridCol w="1119226"/>
                <a:gridCol w="1119226"/>
                <a:gridCol w="1119226"/>
                <a:gridCol w="1695297"/>
              </a:tblGrid>
              <a:tr h="372879">
                <a:tc>
                  <a:txBody>
                    <a:bodyPr/>
                    <a:lstStyle/>
                    <a:p>
                      <a:pPr algn="l" rtl="0"/>
                      <a:r>
                        <a:rPr lang="de-DE" sz="1200" b="1" i="0" u="none" strike="noStrike" dirty="0">
                          <a:effectLst/>
                          <a:latin typeface="Arial, sans-serif"/>
                        </a:rPr>
                        <a:t>Kostenart </a:t>
                      </a:r>
                      <a:endParaRPr lang="de-DE" sz="120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de-DE" sz="1200" b="1" i="0" u="none" strike="noStrike" dirty="0" smtClean="0">
                          <a:effectLst/>
                          <a:latin typeface="Arial, sans-serif"/>
                        </a:rPr>
                        <a:t>TCO 1</a:t>
                      </a:r>
                      <a:r>
                        <a:rPr lang="de-DE" sz="1200" b="1" i="0" u="none" strike="noStrike" dirty="0">
                          <a:effectLst/>
                          <a:latin typeface="Arial, sans-serif"/>
                        </a:rPr>
                        <a:t>. Jahr </a:t>
                      </a:r>
                      <a:endParaRPr lang="de-DE" sz="120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de-DE" sz="1200" b="1" i="0" u="none" strike="noStrike" dirty="0" smtClean="0">
                          <a:effectLst/>
                          <a:latin typeface="Arial, sans-serif"/>
                        </a:rPr>
                        <a:t>TCO 2</a:t>
                      </a:r>
                      <a:r>
                        <a:rPr lang="de-DE" sz="1200" b="1" i="0" u="none" strike="noStrike" dirty="0">
                          <a:effectLst/>
                          <a:latin typeface="Arial, sans-serif"/>
                        </a:rPr>
                        <a:t>. Jahr </a:t>
                      </a:r>
                      <a:endParaRPr lang="de-DE" sz="120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de-DE" sz="1200" b="1" i="0" u="none" strike="noStrike" dirty="0" smtClean="0">
                          <a:effectLst/>
                          <a:latin typeface="Arial, sans-serif"/>
                        </a:rPr>
                        <a:t>TCO 3</a:t>
                      </a:r>
                      <a:r>
                        <a:rPr lang="de-DE" sz="1200" b="1" i="0" u="none" strike="noStrike" dirty="0">
                          <a:effectLst/>
                          <a:latin typeface="Arial, sans-serif"/>
                        </a:rPr>
                        <a:t>. Jahr </a:t>
                      </a:r>
                      <a:endParaRPr lang="de-DE" sz="120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de-DE" sz="1200" b="1" i="0" u="none" strike="noStrike" dirty="0" smtClean="0">
                          <a:effectLst/>
                          <a:latin typeface="Arial, sans-serif"/>
                        </a:rPr>
                        <a:t>TCO 4</a:t>
                      </a:r>
                      <a:r>
                        <a:rPr lang="de-DE" sz="1200" b="1" i="0" u="none" strike="noStrike" dirty="0">
                          <a:effectLst/>
                          <a:latin typeface="Arial, sans-serif"/>
                        </a:rPr>
                        <a:t>. Jahr </a:t>
                      </a:r>
                      <a:endParaRPr lang="de-DE" sz="120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de-DE" sz="1200" b="1" i="0" u="none" strike="noStrike" dirty="0" smtClean="0">
                          <a:effectLst/>
                          <a:latin typeface="Arial, sans-serif"/>
                        </a:rPr>
                        <a:t>TCO </a:t>
                      </a:r>
                      <a:r>
                        <a:rPr lang="de-DE" sz="1200" b="1" i="0" u="none" strike="noStrike" dirty="0">
                          <a:effectLst/>
                          <a:latin typeface="Arial, sans-serif"/>
                        </a:rPr>
                        <a:t>gesamte </a:t>
                      </a:r>
                      <a:r>
                        <a:rPr lang="de-DE" sz="1200" b="1" i="0" u="none" strike="noStrike" dirty="0" smtClean="0">
                          <a:effectLst/>
                          <a:latin typeface="Arial, sans-serif"/>
                        </a:rPr>
                        <a:t>Dauer </a:t>
                      </a:r>
                      <a:endParaRPr lang="de-DE" sz="120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</a:tr>
              <a:tr h="378511">
                <a:tc>
                  <a:txBody>
                    <a:bodyPr/>
                    <a:lstStyle/>
                    <a:p>
                      <a:pPr algn="l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Hardware </a:t>
                      </a:r>
                      <a:r>
                        <a:rPr lang="de-DE" sz="1200" b="0" i="0" u="none" strike="noStrike" dirty="0" smtClean="0">
                          <a:effectLst/>
                          <a:latin typeface="Arial, sans-serif"/>
                        </a:rPr>
                        <a:t>IT-Abteilung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>
                          <a:effectLst/>
                          <a:latin typeface="Arial, sans-serif"/>
                        </a:rPr>
                        <a:t>2.000,00 </a:t>
                      </a:r>
                      <a:endParaRPr lang="de-DE" sz="1200" b="0" i="0" u="none" strike="noStrike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>
                          <a:effectLst/>
                          <a:latin typeface="Arial, sans-serif"/>
                        </a:rPr>
                        <a:t>2.000,00 </a:t>
                      </a:r>
                      <a:endParaRPr lang="de-DE" sz="1200" b="0" i="0" u="none" strike="noStrike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>
                          <a:effectLst/>
                          <a:latin typeface="Arial, sans-serif"/>
                        </a:rPr>
                        <a:t>2.000,00 </a:t>
                      </a:r>
                      <a:endParaRPr lang="de-DE" sz="1200" b="0" i="0" u="none" strike="noStrike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>
                          <a:effectLst/>
                          <a:latin typeface="Arial, sans-serif"/>
                        </a:rPr>
                        <a:t>2.000,00 </a:t>
                      </a:r>
                      <a:endParaRPr lang="de-DE" sz="1200" b="0" i="0" u="none" strike="noStrike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8.000,00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8511">
                <a:tc>
                  <a:txBody>
                    <a:bodyPr/>
                    <a:lstStyle/>
                    <a:p>
                      <a:pPr algn="l" rtl="0"/>
                      <a:r>
                        <a:rPr lang="de-DE" sz="1200" b="0" i="0" u="none" strike="noStrike" dirty="0" smtClean="0">
                          <a:effectLst/>
                          <a:latin typeface="Arial, sans-serif"/>
                        </a:rPr>
                        <a:t>Hardware</a:t>
                      </a:r>
                      <a:r>
                        <a:rPr lang="de-DE" sz="1200" b="0" i="0" u="none" strike="noStrike" baseline="0" dirty="0" smtClean="0">
                          <a:effectLst/>
                          <a:latin typeface="Arial, sans-serif"/>
                        </a:rPr>
                        <a:t> </a:t>
                      </a:r>
                      <a:r>
                        <a:rPr lang="de-DE" sz="1200" b="0" i="0" u="none" strike="noStrike" dirty="0" smtClean="0">
                          <a:effectLst/>
                          <a:latin typeface="Arial, sans-serif"/>
                        </a:rPr>
                        <a:t>Anwender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6.250,00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6.250,00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6.250,00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6.250,00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>
                          <a:effectLst/>
                          <a:latin typeface="Arial, sans-serif"/>
                        </a:rPr>
                        <a:t>25.000,00 </a:t>
                      </a:r>
                      <a:endParaRPr lang="de-DE" sz="1200" b="0" i="0" u="none" strike="noStrike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8511">
                <a:tc>
                  <a:txBody>
                    <a:bodyPr/>
                    <a:lstStyle/>
                    <a:p>
                      <a:pPr algn="l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Software </a:t>
                      </a:r>
                      <a:r>
                        <a:rPr lang="de-DE" sz="1200" b="0" i="0" u="none" strike="noStrike" dirty="0" smtClean="0">
                          <a:effectLst/>
                          <a:latin typeface="Arial, sans-serif"/>
                        </a:rPr>
                        <a:t>IT-Abteilung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1.750,00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1.750,00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1.750,00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1.750,00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7.000,00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8511">
                <a:tc>
                  <a:txBody>
                    <a:bodyPr/>
                    <a:lstStyle/>
                    <a:p>
                      <a:pPr algn="l" rtl="0"/>
                      <a:r>
                        <a:rPr lang="de-DE" sz="1200" b="0" i="0" u="none" strike="noStrike" dirty="0" smtClean="0">
                          <a:effectLst/>
                          <a:latin typeface="Arial, sans-serif"/>
                        </a:rPr>
                        <a:t>Software</a:t>
                      </a:r>
                      <a:r>
                        <a:rPr lang="de-DE" sz="1200" b="0" i="0" u="none" strike="noStrike" baseline="0" dirty="0" smtClean="0">
                          <a:effectLst/>
                          <a:latin typeface="Arial, sans-serif"/>
                        </a:rPr>
                        <a:t> Anwender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7.500,00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7.500,00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7.500,00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7.500,00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30.000,00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511">
                <a:tc>
                  <a:txBody>
                    <a:bodyPr/>
                    <a:lstStyle/>
                    <a:p>
                      <a:pPr algn="l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Datenbankmanagement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2.361,33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2576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2.576,00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2.576,00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10.089,33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8511">
                <a:tc>
                  <a:txBody>
                    <a:bodyPr/>
                    <a:lstStyle/>
                    <a:p>
                      <a:pPr algn="l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Help Desk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13.135,50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13.135,50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13.135,50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13.135,50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>
                          <a:effectLst/>
                          <a:latin typeface="Arial, sans-serif"/>
                        </a:rPr>
                        <a:t>52.542,00 </a:t>
                      </a:r>
                      <a:endParaRPr lang="de-DE" sz="1200" b="0" i="0" u="none" strike="noStrike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8511">
                <a:tc>
                  <a:txBody>
                    <a:bodyPr/>
                    <a:lstStyle/>
                    <a:p>
                      <a:pPr algn="l" rtl="0"/>
                      <a:r>
                        <a:rPr lang="de-DE" sz="1200" b="0" i="0" u="none" strike="noStrike" dirty="0" smtClean="0">
                          <a:effectLst/>
                          <a:latin typeface="Arial, sans-serif"/>
                        </a:rPr>
                        <a:t>Prozessmanagement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9.016,00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9.016,00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9.016,00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9.016,00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36.064,00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8511">
                <a:tc>
                  <a:txBody>
                    <a:bodyPr/>
                    <a:lstStyle/>
                    <a:p>
                      <a:pPr algn="l" rtl="0"/>
                      <a:r>
                        <a:rPr lang="de-DE" sz="1200" b="0" i="0" u="none" strike="noStrike">
                          <a:effectLst/>
                          <a:latin typeface="Arial, sans-serif"/>
                        </a:rPr>
                        <a:t>Schulung Endanwender </a:t>
                      </a:r>
                      <a:endParaRPr lang="de-DE" sz="1200" b="0" i="0" u="none" strike="noStrike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3.882,27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3.882,27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8511">
                <a:tc>
                  <a:txBody>
                    <a:bodyPr/>
                    <a:lstStyle/>
                    <a:p>
                      <a:pPr algn="l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Schulung </a:t>
                      </a:r>
                      <a:r>
                        <a:rPr lang="de-DE" sz="1200" b="0" i="0" u="none" strike="noStrike" dirty="0" smtClean="0">
                          <a:effectLst/>
                          <a:latin typeface="Arial, sans-serif"/>
                        </a:rPr>
                        <a:t>IT-Abteilung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>
                          <a:effectLst/>
                          <a:latin typeface="Arial, sans-serif"/>
                        </a:rPr>
                        <a:t>2.500,00 </a:t>
                      </a:r>
                      <a:endParaRPr lang="de-DE" sz="1200" b="0" i="0" u="none" strike="noStrike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2.500,00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2.500,00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2.500,00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10.000,00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8511">
                <a:tc>
                  <a:txBody>
                    <a:bodyPr/>
                    <a:lstStyle/>
                    <a:p>
                      <a:pPr algn="l" rtl="0"/>
                      <a:r>
                        <a:rPr lang="de-DE" sz="1200" b="0" i="0" u="none" strike="noStrike" dirty="0" smtClean="0">
                          <a:effectLst/>
                          <a:latin typeface="Arial, sans-serif"/>
                        </a:rPr>
                        <a:t>Support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6.440,00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6.440,00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6.440,00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6.440,00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25.760,00 </a:t>
                      </a:r>
                      <a:endParaRPr lang="de-DE" sz="1200" b="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511">
                <a:tc>
                  <a:txBody>
                    <a:bodyPr/>
                    <a:lstStyle/>
                    <a:p>
                      <a:pPr algn="l" rtl="0"/>
                      <a:r>
                        <a:rPr lang="de-DE" sz="1400" b="1" i="0" u="none" strike="noStrike" dirty="0">
                          <a:effectLst/>
                          <a:latin typeface="Arial, sans-serif"/>
                        </a:rPr>
                        <a:t>Total </a:t>
                      </a:r>
                      <a:endParaRPr lang="de-DE" sz="140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400" b="1" i="0" u="none" strike="noStrike" dirty="0">
                          <a:effectLst/>
                          <a:latin typeface="Arial, sans-serif"/>
                        </a:rPr>
                        <a:t>54.835,10 </a:t>
                      </a:r>
                      <a:endParaRPr lang="de-DE" sz="140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400" b="1" i="0" u="none" strike="noStrike" dirty="0">
                          <a:effectLst/>
                          <a:latin typeface="Arial, sans-serif"/>
                        </a:rPr>
                        <a:t>51.167,50 </a:t>
                      </a:r>
                      <a:endParaRPr lang="de-DE" sz="140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400" b="1" i="0" u="none" strike="noStrike" dirty="0">
                          <a:effectLst/>
                          <a:latin typeface="Arial, sans-serif"/>
                        </a:rPr>
                        <a:t>51.167,50 </a:t>
                      </a:r>
                      <a:endParaRPr lang="de-DE" sz="140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400" b="1" i="0" u="none" strike="noStrike" dirty="0">
                          <a:effectLst/>
                          <a:latin typeface="Arial, sans-serif"/>
                        </a:rPr>
                        <a:t>51.167,50 </a:t>
                      </a:r>
                      <a:endParaRPr lang="de-DE" sz="140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400" b="1" i="0" u="none" strike="noStrike" dirty="0">
                          <a:effectLst/>
                          <a:latin typeface="Arial, sans-serif"/>
                        </a:rPr>
                        <a:t>208.337,60 </a:t>
                      </a:r>
                      <a:endParaRPr lang="de-DE" sz="1400" i="0" u="none" strike="noStrike" dirty="0">
                        <a:effectLst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6165304"/>
            <a:ext cx="3260829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de-DE" sz="1100" dirty="0">
                <a:solidFill>
                  <a:srgbClr val="7F7F7F"/>
                </a:solidFill>
              </a:rPr>
              <a:t>Quellen:  </a:t>
            </a:r>
            <a:r>
              <a:rPr lang="de-DE" sz="1100" dirty="0" smtClean="0">
                <a:solidFill>
                  <a:srgbClr val="7F7F7F"/>
                </a:solidFill>
              </a:rPr>
              <a:t>Stephan Voigt, CTO </a:t>
            </a:r>
            <a:r>
              <a:rPr lang="de-DE" sz="1100" dirty="0" err="1" smtClean="0">
                <a:solidFill>
                  <a:srgbClr val="7F7F7F"/>
                </a:solidFill>
              </a:rPr>
              <a:t>Masterpaymen</a:t>
            </a:r>
            <a:r>
              <a:rPr lang="de-DE" sz="1100" dirty="0" smtClean="0">
                <a:solidFill>
                  <a:srgbClr val="7F7F7F"/>
                </a:solidFill>
              </a:rPr>
              <a:t> AG</a:t>
            </a:r>
            <a:endParaRPr lang="de-DE" sz="1100" dirty="0">
              <a:solidFill>
                <a:srgbClr val="7F7F7F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331076" y="6150689"/>
            <a:ext cx="1344612" cy="2762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cs typeface="Arial"/>
              </a:rPr>
              <a:t>Hanna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8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cs typeface="Arial"/>
              </a:rPr>
              <a:t>Beispiel Relaunch Internetauftritt</a:t>
            </a:r>
            <a:endParaRPr lang="de-DE" dirty="0">
              <a:cs typeface="Arial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7331076" y="6150689"/>
            <a:ext cx="1344612" cy="2762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cs typeface="Arial"/>
              </a:rPr>
              <a:t>Hanna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28800"/>
            <a:ext cx="5194920" cy="4497363"/>
          </a:xfrm>
        </p:spPr>
        <p:txBody>
          <a:bodyPr/>
          <a:lstStyle/>
          <a:p>
            <a:r>
              <a:rPr lang="de-DE" dirty="0"/>
              <a:t>Aufwandsermittlung</a:t>
            </a:r>
            <a:br>
              <a:rPr lang="de-DE" dirty="0"/>
            </a:br>
            <a:r>
              <a:rPr lang="de-DE" dirty="0"/>
              <a:t>durch Expertenbefragung</a:t>
            </a:r>
          </a:p>
          <a:p>
            <a:r>
              <a:rPr lang="de-DE" dirty="0"/>
              <a:t>Regionale Preisgefälle, deshalb </a:t>
            </a:r>
            <a:r>
              <a:rPr lang="de-DE" dirty="0" smtClean="0"/>
              <a:t>Kalkulation in </a:t>
            </a:r>
            <a:r>
              <a:rPr lang="de-DE" dirty="0"/>
              <a:t>„Manntagen“</a:t>
            </a:r>
          </a:p>
          <a:p>
            <a:r>
              <a:rPr lang="de-DE" dirty="0"/>
              <a:t>Konzept, Design, etc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>extern</a:t>
            </a:r>
            <a:endParaRPr lang="de-DE" dirty="0"/>
          </a:p>
          <a:p>
            <a:r>
              <a:rPr lang="de-DE" dirty="0"/>
              <a:t>Technische </a:t>
            </a:r>
            <a:r>
              <a:rPr lang="de-DE" dirty="0" smtClean="0"/>
              <a:t>Realisierung</a:t>
            </a:r>
            <a:br>
              <a:rPr lang="de-DE" dirty="0" smtClean="0"/>
            </a:br>
            <a:r>
              <a:rPr lang="de-DE" dirty="0" smtClean="0"/>
              <a:t>HS-intern</a:t>
            </a:r>
            <a:endParaRPr lang="de-DE" dirty="0"/>
          </a:p>
        </p:txBody>
      </p:sp>
      <p:graphicFrame>
        <p:nvGraphicFramePr>
          <p:cNvPr id="10" name="Inhaltsplatzhalt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666485"/>
              </p:ext>
            </p:extLst>
          </p:nvPr>
        </p:nvGraphicFramePr>
        <p:xfrm>
          <a:off x="6015652" y="1628799"/>
          <a:ext cx="2671148" cy="4490990"/>
        </p:xfrm>
        <a:graphic>
          <a:graphicData uri="http://schemas.openxmlformats.org/drawingml/2006/table">
            <a:tbl>
              <a:tblPr/>
              <a:tblGrid>
                <a:gridCol w="1829400"/>
                <a:gridCol w="841748"/>
              </a:tblGrid>
              <a:tr h="320785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de-DE" sz="1200" b="1" i="0" u="none" strike="noStrike" dirty="0">
                          <a:effectLst/>
                          <a:latin typeface="Arial, sans-serif"/>
                        </a:rPr>
                        <a:t>Aufgabe</a:t>
                      </a:r>
                      <a:endParaRPr lang="de-DE" sz="120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de-DE" sz="1200" b="1" i="0" u="none" strike="noStrike" dirty="0">
                          <a:effectLst/>
                          <a:latin typeface="Arial, sans-serif"/>
                        </a:rPr>
                        <a:t>Manntage</a:t>
                      </a:r>
                      <a:endParaRPr lang="de-DE" sz="120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</a:tr>
              <a:tr h="320785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Workshop</a:t>
                      </a:r>
                      <a:endParaRPr lang="de-DE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5</a:t>
                      </a:r>
                      <a:endParaRPr lang="de-DE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785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Konzept</a:t>
                      </a:r>
                      <a:endParaRPr lang="de-DE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10</a:t>
                      </a:r>
                      <a:endParaRPr lang="de-DE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785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Präsentation Konzept</a:t>
                      </a:r>
                      <a:endParaRPr lang="de-DE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2</a:t>
                      </a:r>
                      <a:endParaRPr lang="de-DE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785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User Experience</a:t>
                      </a:r>
                      <a:endParaRPr lang="de-DE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5</a:t>
                      </a:r>
                      <a:endParaRPr lang="de-DE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785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Design</a:t>
                      </a:r>
                      <a:endParaRPr lang="de-DE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15</a:t>
                      </a:r>
                      <a:endParaRPr lang="de-DE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785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Präsentation Design</a:t>
                      </a:r>
                      <a:endParaRPr lang="de-DE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2</a:t>
                      </a:r>
                      <a:endParaRPr lang="de-DE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785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Endpräsentation </a:t>
                      </a:r>
                      <a:endParaRPr lang="de-DE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3</a:t>
                      </a:r>
                      <a:endParaRPr lang="de-DE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785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technische Umsetzung</a:t>
                      </a:r>
                      <a:endParaRPr lang="de-DE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2</a:t>
                      </a:r>
                      <a:endParaRPr lang="de-DE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785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Anpassung Content</a:t>
                      </a:r>
                      <a:endParaRPr lang="de-DE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5</a:t>
                      </a:r>
                      <a:endParaRPr lang="de-DE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785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Qualitätssicherung</a:t>
                      </a:r>
                      <a:endParaRPr lang="de-DE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3</a:t>
                      </a:r>
                      <a:endParaRPr lang="de-DE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785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de-DE" sz="1200" b="0" i="0" u="none" strike="noStrike" dirty="0" err="1">
                          <a:effectLst/>
                          <a:latin typeface="Arial, sans-serif"/>
                        </a:rPr>
                        <a:t>Deployment</a:t>
                      </a:r>
                      <a:endParaRPr lang="de-DE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1</a:t>
                      </a:r>
                      <a:endParaRPr lang="de-DE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85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Puffer</a:t>
                      </a:r>
                      <a:endParaRPr lang="de-DE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de-DE" sz="1200" b="0" i="0" u="none" strike="noStrike" dirty="0">
                          <a:effectLst/>
                          <a:latin typeface="Arial, sans-serif"/>
                        </a:rPr>
                        <a:t>5</a:t>
                      </a:r>
                      <a:endParaRPr lang="de-DE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85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de-DE" sz="1400" b="1" i="0" u="none" strike="noStrike" dirty="0">
                          <a:effectLst/>
                          <a:latin typeface="Arial, sans-serif"/>
                        </a:rPr>
                        <a:t>Gesamt</a:t>
                      </a:r>
                      <a:endParaRPr lang="de-DE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de-DE" sz="1400" b="1" i="0" u="none" strike="noStrike" dirty="0">
                          <a:effectLst/>
                          <a:latin typeface="Arial, sans-serif"/>
                        </a:rPr>
                        <a:t>48 - 53</a:t>
                      </a:r>
                      <a:endParaRPr lang="de-DE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467544" y="6165304"/>
            <a:ext cx="5892960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de-DE" sz="1100" dirty="0">
                <a:solidFill>
                  <a:srgbClr val="7F7F7F"/>
                </a:solidFill>
              </a:rPr>
              <a:t>Quellen:  </a:t>
            </a:r>
            <a:r>
              <a:rPr lang="de-DE" sz="1100" dirty="0" smtClean="0">
                <a:solidFill>
                  <a:srgbClr val="7F7F7F"/>
                </a:solidFill>
              </a:rPr>
              <a:t>Achim Gosse (</a:t>
            </a:r>
            <a:r>
              <a:rPr lang="de-DE" sz="1100" dirty="0" err="1" smtClean="0">
                <a:solidFill>
                  <a:srgbClr val="7F7F7F"/>
                </a:solidFill>
              </a:rPr>
              <a:t>digitalnoise</a:t>
            </a:r>
            <a:r>
              <a:rPr lang="de-DE" sz="1100" dirty="0" smtClean="0">
                <a:solidFill>
                  <a:srgbClr val="7F7F7F"/>
                </a:solidFill>
              </a:rPr>
              <a:t> GmbH), Stefan Becker (freischaffender Webentwickler)</a:t>
            </a:r>
            <a:endParaRPr lang="de-DE" sz="11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19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Beispiel:</a:t>
            </a:r>
            <a:r>
              <a:rPr lang="de-DE" dirty="0">
                <a:cs typeface="Arial"/>
              </a:rPr>
              <a:t> </a:t>
            </a:r>
            <a:r>
              <a:rPr lang="de-DE">
                <a:cs typeface="Arial"/>
              </a:rPr>
              <a:t>Facebook Page-Tab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Integration zusätzlicher Inhalte via API</a:t>
            </a:r>
          </a:p>
          <a:p>
            <a:r>
              <a:rPr lang="de-DE" dirty="0" smtClean="0"/>
              <a:t>Inhalte werden auf beliebigem Server </a:t>
            </a:r>
            <a:r>
              <a:rPr lang="de-DE" dirty="0" err="1" smtClean="0"/>
              <a:t>gehosted</a:t>
            </a:r>
            <a:endParaRPr lang="de-DE" dirty="0" smtClean="0"/>
          </a:p>
          <a:p>
            <a:r>
              <a:rPr lang="de-DE" dirty="0" smtClean="0"/>
              <a:t>Ansteuerung über zusätzliche Menüpunkte</a:t>
            </a:r>
          </a:p>
          <a:p>
            <a:r>
              <a:rPr lang="de-DE" dirty="0" smtClean="0"/>
              <a:t>Ein „Page-Tab“ pro Fachbereich</a:t>
            </a:r>
          </a:p>
          <a:p>
            <a:r>
              <a:rPr lang="de-DE" dirty="0" smtClean="0"/>
              <a:t>Informationen über Fachbereich</a:t>
            </a:r>
          </a:p>
          <a:p>
            <a:r>
              <a:rPr lang="de-DE" dirty="0" smtClean="0"/>
              <a:t>Nur statische Inhalte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4.2 - Buchner, Hanna, Landsdorf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6165304"/>
            <a:ext cx="3470333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de-DE" sz="1100" dirty="0">
                <a:solidFill>
                  <a:srgbClr val="7F7F7F"/>
                </a:solidFill>
              </a:rPr>
              <a:t>Quellen: https://</a:t>
            </a:r>
            <a:r>
              <a:rPr lang="de-DE" sz="1100" dirty="0" err="1">
                <a:solidFill>
                  <a:srgbClr val="7F7F7F"/>
                </a:solidFill>
              </a:rPr>
              <a:t>developers.facebook.com</a:t>
            </a:r>
            <a:r>
              <a:rPr lang="de-DE" sz="1100" dirty="0">
                <a:solidFill>
                  <a:srgbClr val="7F7F7F"/>
                </a:solidFill>
              </a:rPr>
              <a:t>/</a:t>
            </a:r>
            <a:r>
              <a:rPr lang="de-DE" sz="1100" dirty="0" err="1">
                <a:solidFill>
                  <a:srgbClr val="7F7F7F"/>
                </a:solidFill>
              </a:rPr>
              <a:t>docs</a:t>
            </a:r>
            <a:r>
              <a:rPr lang="de-DE" sz="1100" dirty="0">
                <a:solidFill>
                  <a:srgbClr val="7F7F7F"/>
                </a:solidFill>
              </a:rPr>
              <a:t> 2015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331076" y="6150689"/>
            <a:ext cx="1344612" cy="2762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cs typeface="Arial"/>
              </a:rPr>
              <a:t>Buchner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7139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877</Words>
  <Application>Microsoft Office PowerPoint</Application>
  <PresentationFormat>Bildschirmpräsentation (4:3)</PresentationFormat>
  <Paragraphs>310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Arial, sans-serif</vt:lpstr>
      <vt:lpstr>Calibri</vt:lpstr>
      <vt:lpstr>Courier New</vt:lpstr>
      <vt:lpstr>Larissa</vt:lpstr>
      <vt:lpstr>Kosten &amp; Zeit</vt:lpstr>
      <vt:lpstr>Kostenarten in der IT</vt:lpstr>
      <vt:lpstr>Kostenschätzung: Total Cost of Ownership</vt:lpstr>
      <vt:lpstr>Zeitschätzung: Gantt</vt:lpstr>
      <vt:lpstr>Zeitschätzung: MTA</vt:lpstr>
      <vt:lpstr>Beispiel: Alfresco</vt:lpstr>
      <vt:lpstr>Beispiel Alfresco</vt:lpstr>
      <vt:lpstr>Beispiel Relaunch Internetauftritt</vt:lpstr>
      <vt:lpstr>Beispiel: Facebook Page-Tab</vt:lpstr>
      <vt:lpstr>Beispiel: Facebook Page-Tab</vt:lpstr>
      <vt:lpstr>MIRO – Erreichtes in Münster</vt:lpstr>
      <vt:lpstr>Kostenaufteilung – MIRO</vt:lpstr>
      <vt:lpstr>Kostenaufteilung – Emden nach MIRO (13%)</vt:lpstr>
      <vt:lpstr>Kostenaufteilung – Emden nach KIM (20%)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</dc:creator>
  <cp:lastModifiedBy>Sebastian Hanna</cp:lastModifiedBy>
  <cp:revision>420</cp:revision>
  <dcterms:created xsi:type="dcterms:W3CDTF">2015-03-29T13:56:56Z</dcterms:created>
  <dcterms:modified xsi:type="dcterms:W3CDTF">2015-06-08T10:37:54Z</dcterms:modified>
</cp:coreProperties>
</file>