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82" r:id="rId4"/>
    <p:sldId id="274" r:id="rId5"/>
    <p:sldId id="275" r:id="rId6"/>
    <p:sldId id="276" r:id="rId7"/>
    <p:sldId id="277" r:id="rId8"/>
    <p:sldId id="278" r:id="rId9"/>
    <p:sldId id="283" r:id="rId10"/>
    <p:sldId id="290" r:id="rId11"/>
    <p:sldId id="291" r:id="rId12"/>
    <p:sldId id="292" r:id="rId13"/>
    <p:sldId id="293" r:id="rId14"/>
    <p:sldId id="294" r:id="rId15"/>
    <p:sldId id="279" r:id="rId16"/>
    <p:sldId id="28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8052" autoAdjust="0"/>
  </p:normalViewPr>
  <p:slideViewPr>
    <p:cSldViewPr showGuides="1">
      <p:cViewPr>
        <p:scale>
          <a:sx n="125" d="100"/>
          <a:sy n="125" d="100"/>
        </p:scale>
        <p:origin x="-1536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5BD7-D643-A647-B9BF-97D68CA61B33}" type="datetimeFigureOut">
              <a:t>09.06.15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2F653-5B1E-9C45-9483-87CE6A06020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23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4CBB2-AE22-42BD-B4BA-5400FD3D633A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611D-11BF-4FB0-9609-E0B2D3132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8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Hochschulmarketing wird zur eierlegenden Wollmilchsau. An allen Fronten werden die Benutzer abgeholt. Jedes Gerät und jede Software wird kompatibel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Consumeration</a:t>
            </a:r>
            <a:endParaRPr lang="de-DE" baseline="0" dirty="0" smtClean="0"/>
          </a:p>
          <a:p>
            <a:r>
              <a:rPr lang="de-DE" baseline="0" dirty="0" smtClean="0"/>
              <a:t>-&gt; BYOD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7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Hochschulmarketing wird zur eierlegenden Wollmilchsau. An allen Fronten werden die Benutzer abgeholt. Jedes Gerät und jede Software wird kompatibel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Consumeration</a:t>
            </a:r>
            <a:endParaRPr lang="de-DE" baseline="0" dirty="0" smtClean="0"/>
          </a:p>
          <a:p>
            <a:r>
              <a:rPr lang="de-DE" baseline="0" dirty="0" smtClean="0"/>
              <a:t>-&gt; BYOD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7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Hochschulmarketing wird zur eierlegenden Wollmilchsau. An allen Fronten werden die Benutzer abgeholt. Jedes Gerät und jede Software wird kompatibel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Consumeration</a:t>
            </a:r>
            <a:endParaRPr lang="de-DE" baseline="0" dirty="0" smtClean="0"/>
          </a:p>
          <a:p>
            <a:r>
              <a:rPr lang="de-DE" baseline="0" dirty="0" smtClean="0"/>
              <a:t>-&gt; BYOD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7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Hochschulmarketing wird zur eierlegenden Wollmilchsau. An allen Fronten werden die Benutzer abgeholt. Jedes Gerät und jede Software wird kompatibel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Consumeration</a:t>
            </a:r>
            <a:endParaRPr lang="de-DE" baseline="0" dirty="0" smtClean="0"/>
          </a:p>
          <a:p>
            <a:r>
              <a:rPr lang="de-DE" baseline="0" dirty="0" smtClean="0"/>
              <a:t>-&gt; BYOD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7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Hochschulmarketing wird zur eierlegenden Wollmilchsau. An allen Fronten werden die Benutzer abgeholt. Jedes Gerät und jede Software wird kompatibel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Consumeration</a:t>
            </a:r>
            <a:endParaRPr lang="de-DE" baseline="0" dirty="0" smtClean="0"/>
          </a:p>
          <a:p>
            <a:r>
              <a:rPr lang="de-DE" baseline="0" dirty="0" smtClean="0"/>
              <a:t>-&gt; BYOD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7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Hochschulmarketing wird zur eierlegenden Wollmilchsau. An allen Fronten werden die Benutzer abgeholt. Jedes Gerät und jede Software wird kompatibel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Consumeration</a:t>
            </a:r>
            <a:endParaRPr lang="de-DE" baseline="0" dirty="0" smtClean="0"/>
          </a:p>
          <a:p>
            <a:r>
              <a:rPr lang="de-DE" baseline="0" dirty="0" smtClean="0"/>
              <a:t>-&gt; BYOD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7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Hochschulmarketing wird zur eierlegenden Wollmilchsau. An allen Fronten werden die Benutzer abgeholt. Jedes Gerät und jede Software wird kompatibel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Consumeration</a:t>
            </a:r>
            <a:endParaRPr lang="de-DE" baseline="0" dirty="0" smtClean="0"/>
          </a:p>
          <a:p>
            <a:r>
              <a:rPr lang="de-DE" baseline="0" dirty="0" smtClean="0"/>
              <a:t>-&gt; BYOD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7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44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28" y="470132"/>
            <a:ext cx="3111500" cy="13716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79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63688" y="1700808"/>
            <a:ext cx="5544616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3688" y="5301208"/>
            <a:ext cx="5544616" cy="797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763713" y="4724400"/>
            <a:ext cx="5544591" cy="576263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Wichtiger Text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0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56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93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2" y="2780928"/>
            <a:ext cx="8208143" cy="21602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50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4967783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859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15"/>
          </p:nvPr>
        </p:nvSpPr>
        <p:spPr>
          <a:xfrm>
            <a:off x="468313" y="1628775"/>
            <a:ext cx="4967287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1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66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3068960"/>
            <a:ext cx="7920880" cy="1512168"/>
          </a:xfrm>
        </p:spPr>
        <p:txBody>
          <a:bodyPr anchor="ctr"/>
          <a:lstStyle>
            <a:lvl1pPr algn="l">
              <a:defRPr sz="4000" b="1" cap="none" baseline="0"/>
            </a:lvl1pPr>
          </a:lstStyle>
          <a:p>
            <a:r>
              <a:rPr lang="de-DE" dirty="0" smtClean="0"/>
              <a:t>Titel wichtig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2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23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11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39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00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94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672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19672" y="1700808"/>
            <a:ext cx="5486400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19672" y="530120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57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67544" y="1628800"/>
            <a:ext cx="8208912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" y="6453337"/>
            <a:ext cx="132106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2400" y="6453337"/>
            <a:ext cx="971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1640" y="6453336"/>
            <a:ext cx="6840760" cy="40466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Gruppe 4.2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3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r>
              <a:rPr lang="de-DE" sz="3500" dirty="0" smtClean="0"/>
              <a:t>Trends des INM an Hochschulen</a:t>
            </a:r>
            <a:endParaRPr lang="de-DE" sz="3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Aurelian Hermand</a:t>
            </a:r>
          </a:p>
          <a:p>
            <a:r>
              <a:rPr lang="de-DE" dirty="0" smtClean="0"/>
              <a:t>Oliver Seidel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81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err="1" smtClean="0"/>
              <a:t>Consumeration</a:t>
            </a:r>
            <a:r>
              <a:rPr lang="de-DE" sz="3500" dirty="0" smtClean="0"/>
              <a:t>, BYOD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500" dirty="0" smtClean="0"/>
              <a:t>Netzinfrastruktur Standardisierung</a:t>
            </a:r>
          </a:p>
          <a:p>
            <a:pPr lvl="1"/>
            <a:r>
              <a:rPr lang="de-DE" sz="1800" dirty="0" smtClean="0"/>
              <a:t>„</a:t>
            </a:r>
            <a:r>
              <a:rPr lang="de-DE" sz="1800" dirty="0" err="1" smtClean="0"/>
              <a:t>eduroam</a:t>
            </a:r>
            <a:r>
              <a:rPr lang="de-DE" sz="1800" dirty="0" smtClean="0"/>
              <a:t>“</a:t>
            </a:r>
          </a:p>
          <a:p>
            <a:pPr lvl="1"/>
            <a:endParaRPr lang="de-DE" sz="1000" dirty="0" smtClean="0"/>
          </a:p>
          <a:p>
            <a:r>
              <a:rPr lang="de-DE" sz="2500" dirty="0" smtClean="0"/>
              <a:t>Identitätsmanagement</a:t>
            </a:r>
            <a:endParaRPr lang="de-DE" sz="2500" baseline="30000" dirty="0" smtClean="0"/>
          </a:p>
          <a:p>
            <a:pPr lvl="1"/>
            <a:r>
              <a:rPr lang="de-DE" sz="1800" dirty="0" smtClean="0"/>
              <a:t>flexible Administration</a:t>
            </a:r>
          </a:p>
          <a:p>
            <a:pPr lvl="1"/>
            <a:r>
              <a:rPr lang="de-DE" sz="1800" dirty="0" smtClean="0"/>
              <a:t>übergreifender Login</a:t>
            </a:r>
          </a:p>
          <a:p>
            <a:pPr lvl="1"/>
            <a:endParaRPr lang="de-DE" sz="1000" dirty="0" smtClean="0"/>
          </a:p>
          <a:p>
            <a:r>
              <a:rPr lang="de-DE" sz="2500" dirty="0" smtClean="0"/>
              <a:t>E-Mail Service</a:t>
            </a:r>
          </a:p>
          <a:p>
            <a:pPr lvl="1"/>
            <a:r>
              <a:rPr lang="de-DE" sz="1800" dirty="0" smtClean="0"/>
              <a:t>ein zentrales System</a:t>
            </a:r>
          </a:p>
          <a:p>
            <a:pPr lvl="1"/>
            <a:r>
              <a:rPr lang="de-DE" sz="1800" dirty="0" smtClean="0"/>
              <a:t>heterogene Nutzung</a:t>
            </a:r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2267744" y="6455072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Quelle: </a:t>
            </a:r>
            <a:r>
              <a:rPr lang="de-DE" dirty="0"/>
              <a:t>Harnisch, </a:t>
            </a:r>
            <a:r>
              <a:rPr lang="de-DE" dirty="0" smtClean="0"/>
              <a:t>Hergen </a:t>
            </a:r>
            <a:r>
              <a:rPr lang="de-DE" dirty="0"/>
              <a:t>(2008</a:t>
            </a:r>
            <a:r>
              <a:rPr lang="de-DE" dirty="0" smtClean="0"/>
              <a:t>), S.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99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Dokumentenverwaltung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 err="1" smtClean="0"/>
              <a:t>Clouds</a:t>
            </a:r>
            <a:endParaRPr lang="de-DE" sz="2500" dirty="0" smtClean="0"/>
          </a:p>
          <a:p>
            <a:pPr lvl="1"/>
            <a:r>
              <a:rPr lang="de-DE" sz="1800" dirty="0" smtClean="0"/>
              <a:t>Arten: öffentliche, private, hybride und </a:t>
            </a:r>
            <a:r>
              <a:rPr lang="de-DE" sz="1800" dirty="0" err="1" smtClean="0"/>
              <a:t>community</a:t>
            </a:r>
            <a:r>
              <a:rPr lang="de-DE" sz="1800" dirty="0" smtClean="0"/>
              <a:t> </a:t>
            </a:r>
            <a:r>
              <a:rPr lang="de-DE" sz="1800" dirty="0" err="1" smtClean="0"/>
              <a:t>Clouds</a:t>
            </a:r>
            <a:endParaRPr lang="de-DE" sz="1800" dirty="0" smtClean="0"/>
          </a:p>
          <a:p>
            <a:pPr lvl="1"/>
            <a:r>
              <a:rPr lang="de-DE" sz="1800" dirty="0"/>
              <a:t>HS Emden/Leer: </a:t>
            </a:r>
            <a:r>
              <a:rPr lang="de-DE" sz="1800" dirty="0" err="1"/>
              <a:t>Gigamove</a:t>
            </a:r>
            <a:r>
              <a:rPr lang="de-DE" sz="1800" dirty="0"/>
              <a:t> zum Austausch großer </a:t>
            </a:r>
            <a:r>
              <a:rPr lang="de-DE" sz="1800" dirty="0" smtClean="0"/>
              <a:t>Datenmengen</a:t>
            </a:r>
          </a:p>
          <a:p>
            <a:pPr lvl="1"/>
            <a:r>
              <a:rPr lang="de-DE" sz="1800" dirty="0" smtClean="0"/>
              <a:t>NRW Hochschulen: „</a:t>
            </a:r>
            <a:r>
              <a:rPr lang="de-DE" sz="1800" dirty="0" err="1" smtClean="0"/>
              <a:t>Sciebo</a:t>
            </a:r>
            <a:r>
              <a:rPr lang="de-DE" sz="1800" dirty="0" smtClean="0"/>
              <a:t> die </a:t>
            </a:r>
            <a:r>
              <a:rPr lang="de-DE" sz="1800" dirty="0" err="1" smtClean="0"/>
              <a:t>CampusCloud</a:t>
            </a:r>
            <a:r>
              <a:rPr lang="de-DE" sz="1800" dirty="0" smtClean="0"/>
              <a:t>“</a:t>
            </a:r>
          </a:p>
          <a:p>
            <a:pPr lvl="1"/>
            <a:endParaRPr lang="de-DE" sz="1000" dirty="0" smtClean="0"/>
          </a:p>
          <a:p>
            <a:r>
              <a:rPr lang="de-DE" sz="2500" dirty="0" smtClean="0"/>
              <a:t>Versionsverwaltung</a:t>
            </a:r>
          </a:p>
          <a:p>
            <a:pPr lvl="1"/>
            <a:r>
              <a:rPr lang="de-DE" sz="1800" dirty="0" smtClean="0"/>
              <a:t>Wiki zur Informationsverwaltung</a:t>
            </a:r>
          </a:p>
          <a:p>
            <a:pPr lvl="1"/>
            <a:r>
              <a:rPr lang="de-DE" sz="1800" dirty="0" smtClean="0"/>
              <a:t>Uni Kassel: „</a:t>
            </a:r>
            <a:r>
              <a:rPr lang="de-DE" sz="1800" dirty="0" err="1" smtClean="0"/>
              <a:t>Alfresco</a:t>
            </a:r>
            <a:r>
              <a:rPr lang="de-DE" sz="1800" dirty="0" smtClean="0"/>
              <a:t>“</a:t>
            </a:r>
          </a:p>
          <a:p>
            <a:pPr lvl="1"/>
            <a:endParaRPr lang="de-DE" sz="1000" dirty="0"/>
          </a:p>
          <a:p>
            <a:r>
              <a:rPr lang="de-DE" sz="2500" dirty="0"/>
              <a:t>Zentrales Druckzentrum</a:t>
            </a:r>
          </a:p>
          <a:p>
            <a:pPr lvl="1"/>
            <a:r>
              <a:rPr lang="de-DE" sz="1800" dirty="0"/>
              <a:t>Vereinheitlichung, Zentralisierung, Serviceorientiert</a:t>
            </a:r>
          </a:p>
          <a:p>
            <a:pPr lvl="1"/>
            <a:r>
              <a:rPr lang="de-DE" sz="1800" dirty="0" smtClean="0"/>
              <a:t>Beispiel</a:t>
            </a:r>
            <a:r>
              <a:rPr lang="de-DE" sz="1800" dirty="0"/>
              <a:t>: ZIV der Uni Münster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</a:t>
            </a:r>
            <a:r>
              <a:rPr lang="de-DE" dirty="0"/>
              <a:t>1.2         Quelle: </a:t>
            </a:r>
          </a:p>
        </p:txBody>
      </p:sp>
      <p:sp>
        <p:nvSpPr>
          <p:cNvPr id="12" name="Fußzeilenplatzhalter 4"/>
          <p:cNvSpPr txBox="1">
            <a:spLocks/>
          </p:cNvSpPr>
          <p:nvPr/>
        </p:nvSpPr>
        <p:spPr>
          <a:xfrm>
            <a:off x="2843808" y="6453336"/>
            <a:ext cx="5760640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/>
              <a:t>RWTH Aachen (2015),</a:t>
            </a:r>
          </a:p>
          <a:p>
            <a:r>
              <a:rPr lang="de-DE" sz="1000" dirty="0" smtClean="0"/>
              <a:t>IT </a:t>
            </a:r>
            <a:r>
              <a:rPr lang="de-DE" sz="1000" dirty="0"/>
              <a:t>Servicezentrum Uni </a:t>
            </a:r>
            <a:r>
              <a:rPr lang="de-DE" sz="1000" dirty="0" smtClean="0"/>
              <a:t>Kassel (2015), Zentrum </a:t>
            </a:r>
            <a:r>
              <a:rPr lang="de-DE" sz="1000" dirty="0"/>
              <a:t>für Informationsverarbeitung WWU </a:t>
            </a:r>
            <a:r>
              <a:rPr lang="de-DE" sz="1000" dirty="0" smtClean="0"/>
              <a:t>Münster (2014)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4662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Außendarstellung und Marketing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dirty="0" smtClean="0"/>
              <a:t>Website</a:t>
            </a:r>
          </a:p>
          <a:p>
            <a:r>
              <a:rPr lang="de-DE" sz="2500" dirty="0" err="1" smtClean="0"/>
              <a:t>Responsivität</a:t>
            </a:r>
            <a:endParaRPr lang="de-DE" sz="2500" dirty="0" smtClean="0"/>
          </a:p>
          <a:p>
            <a:pPr lvl="1"/>
            <a:r>
              <a:rPr lang="de-DE" sz="1800" dirty="0" smtClean="0"/>
              <a:t>Marktstandards: Frameworks, „Mobile First“, Best-Practices, </a:t>
            </a:r>
            <a:r>
              <a:rPr lang="de-DE" sz="1800" dirty="0" err="1" smtClean="0"/>
              <a:t>Usability</a:t>
            </a:r>
            <a:endParaRPr lang="de-DE" sz="1800" dirty="0" smtClean="0"/>
          </a:p>
          <a:p>
            <a:pPr lvl="1"/>
            <a:r>
              <a:rPr lang="de-DE" sz="1800" dirty="0"/>
              <a:t>„</a:t>
            </a:r>
            <a:r>
              <a:rPr lang="de-DE" sz="1800" dirty="0" err="1" smtClean="0"/>
              <a:t>Mobilegeddon</a:t>
            </a:r>
            <a:r>
              <a:rPr lang="de-DE" sz="1800" dirty="0" smtClean="0"/>
              <a:t>“: Anpassung der Suchergebnisse</a:t>
            </a:r>
          </a:p>
          <a:p>
            <a:r>
              <a:rPr lang="de-DE" sz="2500" dirty="0" smtClean="0"/>
              <a:t>SEM und Sichtbarkeit</a:t>
            </a:r>
          </a:p>
          <a:p>
            <a:pPr lvl="1"/>
            <a:r>
              <a:rPr lang="de-DE" sz="1800" dirty="0" smtClean="0"/>
              <a:t>SEM</a:t>
            </a:r>
            <a:r>
              <a:rPr lang="de-DE" sz="1800" dirty="0"/>
              <a:t>: SEO und </a:t>
            </a:r>
            <a:r>
              <a:rPr lang="de-DE" sz="1800" dirty="0" smtClean="0"/>
              <a:t>SEA</a:t>
            </a:r>
          </a:p>
          <a:p>
            <a:pPr lvl="1"/>
            <a:r>
              <a:rPr lang="de-DE" sz="1800" dirty="0" smtClean="0"/>
              <a:t>Sichtbarkeitsindex als ein weiterer messbarer Indikator</a:t>
            </a:r>
          </a:p>
          <a:p>
            <a:pPr lvl="2"/>
            <a:r>
              <a:rPr lang="de-DE" sz="1400" dirty="0" smtClean="0"/>
              <a:t>0,31   </a:t>
            </a:r>
            <a:r>
              <a:rPr lang="de-DE" sz="1400" dirty="0" err="1" smtClean="0"/>
              <a:t>www.hs</a:t>
            </a:r>
            <a:r>
              <a:rPr lang="de-DE" sz="1400" dirty="0" smtClean="0"/>
              <a:t>-emden-</a:t>
            </a:r>
            <a:r>
              <a:rPr lang="de-DE" sz="1400" dirty="0" err="1" smtClean="0"/>
              <a:t>leer.de</a:t>
            </a:r>
            <a:r>
              <a:rPr lang="de-DE" sz="1400" dirty="0" smtClean="0"/>
              <a:t> </a:t>
            </a:r>
          </a:p>
          <a:p>
            <a:pPr lvl="2"/>
            <a:r>
              <a:rPr lang="de-DE" sz="1400" dirty="0" smtClean="0"/>
              <a:t>0,62   </a:t>
            </a:r>
            <a:r>
              <a:rPr lang="de-DE" sz="1400" dirty="0" err="1" smtClean="0"/>
              <a:t>www.hs</a:t>
            </a:r>
            <a:r>
              <a:rPr lang="de-DE" sz="1400" dirty="0" err="1"/>
              <a:t>-coburg.de</a:t>
            </a:r>
            <a:r>
              <a:rPr lang="de-DE" sz="1400" dirty="0"/>
              <a:t> </a:t>
            </a:r>
            <a:r>
              <a:rPr lang="de-DE" sz="1400" dirty="0" smtClean="0"/>
              <a:t>     </a:t>
            </a:r>
          </a:p>
          <a:p>
            <a:pPr lvl="2"/>
            <a:r>
              <a:rPr lang="de-DE" sz="1400" dirty="0" smtClean="0"/>
              <a:t>0,69   </a:t>
            </a:r>
            <a:r>
              <a:rPr lang="de-DE" sz="1400" dirty="0" err="1" smtClean="0"/>
              <a:t>www.jade-hs.de</a:t>
            </a:r>
            <a:r>
              <a:rPr lang="de-DE" sz="1400" dirty="0" smtClean="0"/>
              <a:t>        </a:t>
            </a:r>
          </a:p>
          <a:p>
            <a:r>
              <a:rPr lang="de-DE" sz="2500" dirty="0" smtClean="0"/>
              <a:t>Inhaltsaufbereitung</a:t>
            </a:r>
          </a:p>
          <a:p>
            <a:pPr lvl="1"/>
            <a:r>
              <a:rPr lang="de-DE" sz="1800" dirty="0" smtClean="0"/>
              <a:t>RSS, PDF und Newsletter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2267744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Quelle: </a:t>
            </a:r>
            <a:r>
              <a:rPr lang="de-DE" dirty="0"/>
              <a:t>SISTRIX </a:t>
            </a:r>
            <a:r>
              <a:rPr lang="de-DE" dirty="0" smtClean="0"/>
              <a:t>GmbH (2015)</a:t>
            </a:r>
            <a:endParaRPr lang="de-DE" dirty="0"/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2819128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99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/>
              <a:t>Außendarstellung </a:t>
            </a:r>
            <a:r>
              <a:rPr lang="de-DE" sz="3500" dirty="0" smtClean="0"/>
              <a:t>und </a:t>
            </a:r>
            <a:r>
              <a:rPr lang="de-DE" sz="3500" dirty="0"/>
              <a:t>Marketing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 err="1" smtClean="0"/>
              <a:t>Social</a:t>
            </a:r>
            <a:r>
              <a:rPr lang="de-DE" sz="2500" dirty="0" smtClean="0"/>
              <a:t> Media</a:t>
            </a:r>
          </a:p>
          <a:p>
            <a:pPr lvl="1"/>
            <a:r>
              <a:rPr lang="de-DE" sz="1800" dirty="0" smtClean="0"/>
              <a:t>Newsletter</a:t>
            </a:r>
            <a:r>
              <a:rPr lang="de-DE" sz="1800" dirty="0"/>
              <a:t>-Kampagnen </a:t>
            </a:r>
            <a:r>
              <a:rPr lang="de-DE" sz="1800" dirty="0" smtClean="0"/>
              <a:t>sind wichtig</a:t>
            </a:r>
            <a:endParaRPr lang="de-DE" sz="1800" dirty="0"/>
          </a:p>
          <a:p>
            <a:pPr lvl="1"/>
            <a:r>
              <a:rPr lang="de-DE" sz="1800" dirty="0" smtClean="0"/>
              <a:t>Nutzungsklassen der Vertriebskanäle</a:t>
            </a:r>
          </a:p>
          <a:p>
            <a:pPr lvl="1"/>
            <a:endParaRPr lang="de-DE" sz="1800" dirty="0" smtClean="0"/>
          </a:p>
          <a:p>
            <a:pPr lvl="1"/>
            <a:endParaRPr lang="de-DE" sz="1800" dirty="0"/>
          </a:p>
          <a:p>
            <a:pPr lvl="1"/>
            <a:endParaRPr lang="de-DE" sz="1800" dirty="0" smtClean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 smtClean="0"/>
          </a:p>
          <a:p>
            <a:pPr lvl="1"/>
            <a:endParaRPr lang="de-DE" sz="1800" dirty="0" smtClean="0"/>
          </a:p>
          <a:p>
            <a:pPr lvl="1"/>
            <a:endParaRPr lang="de-DE" sz="1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9" name="Bild 8" descr="nutzungsklasse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8"/>
            <a:ext cx="5752665" cy="3240360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  <p:sp>
        <p:nvSpPr>
          <p:cNvPr id="11" name="Fußzeilenplatzhalter 4"/>
          <p:cNvSpPr txBox="1">
            <a:spLocks/>
          </p:cNvSpPr>
          <p:nvPr/>
        </p:nvSpPr>
        <p:spPr>
          <a:xfrm>
            <a:off x="2267744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Quelle: </a:t>
            </a:r>
            <a:endParaRPr lang="de-DE" dirty="0"/>
          </a:p>
        </p:txBody>
      </p:sp>
      <p:sp>
        <p:nvSpPr>
          <p:cNvPr id="12" name="Fußzeilenplatzhalter 4"/>
          <p:cNvSpPr txBox="1">
            <a:spLocks/>
          </p:cNvSpPr>
          <p:nvPr/>
        </p:nvSpPr>
        <p:spPr>
          <a:xfrm>
            <a:off x="2807296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Lammenett</a:t>
            </a:r>
            <a:r>
              <a:rPr lang="de-DE" dirty="0" smtClean="0"/>
              <a:t>, Erwin (2014), S. 31 ff.,</a:t>
            </a:r>
            <a:endParaRPr lang="de-DE" dirty="0"/>
          </a:p>
          <a:p>
            <a:r>
              <a:rPr lang="de-DE" dirty="0" smtClean="0"/>
              <a:t>Kreutzer</a:t>
            </a:r>
            <a:r>
              <a:rPr lang="de-DE" dirty="0"/>
              <a:t>,</a:t>
            </a:r>
            <a:r>
              <a:rPr lang="de-DE" dirty="0">
                <a:cs typeface="Arial"/>
              </a:rPr>
              <a:t> </a:t>
            </a:r>
            <a:r>
              <a:rPr lang="de-DE" dirty="0" smtClean="0"/>
              <a:t>R. </a:t>
            </a:r>
            <a:r>
              <a:rPr lang="de-DE" dirty="0"/>
              <a:t>T. und </a:t>
            </a:r>
            <a:r>
              <a:rPr lang="de-DE" dirty="0" err="1"/>
              <a:t>Rumler</a:t>
            </a:r>
            <a:r>
              <a:rPr lang="de-DE" dirty="0"/>
              <a:t>, </a:t>
            </a:r>
            <a:r>
              <a:rPr lang="de-DE" dirty="0" smtClean="0"/>
              <a:t>A. </a:t>
            </a:r>
            <a:r>
              <a:rPr lang="de-DE" dirty="0"/>
              <a:t>und Wille-</a:t>
            </a:r>
            <a:r>
              <a:rPr lang="de-DE" dirty="0" err="1"/>
              <a:t>Baumkauff</a:t>
            </a:r>
            <a:r>
              <a:rPr lang="de-DE" dirty="0"/>
              <a:t>, </a:t>
            </a:r>
            <a:r>
              <a:rPr lang="de-DE" dirty="0" smtClean="0"/>
              <a:t>B. (2015), S. 152 ff.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86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/>
              <a:t>Außendarstellung </a:t>
            </a:r>
            <a:r>
              <a:rPr lang="de-DE" sz="3500" dirty="0" smtClean="0"/>
              <a:t>und </a:t>
            </a:r>
            <a:r>
              <a:rPr lang="de-DE" sz="3500" dirty="0"/>
              <a:t>Marketing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Apps als Informationssysteme</a:t>
            </a:r>
          </a:p>
          <a:p>
            <a:pPr lvl="1"/>
            <a:r>
              <a:rPr lang="de-DE" sz="1800" dirty="0" smtClean="0"/>
              <a:t>Funktionen: News, Stundenpläne, Prüfungen, Mensaspeisepläne</a:t>
            </a:r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Bild 7" descr="marktante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2896"/>
            <a:ext cx="5398018" cy="3528392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  <p:sp>
        <p:nvSpPr>
          <p:cNvPr id="11" name="Fußzeilenplatzhalter 4"/>
          <p:cNvSpPr txBox="1">
            <a:spLocks/>
          </p:cNvSpPr>
          <p:nvPr/>
        </p:nvSpPr>
        <p:spPr>
          <a:xfrm>
            <a:off x="2267744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Quelle: </a:t>
            </a:r>
            <a:r>
              <a:rPr lang="es-ES_tradnl" dirty="0" err="1"/>
              <a:t>Statista</a:t>
            </a:r>
            <a:r>
              <a:rPr lang="es-ES_tradnl" dirty="0"/>
              <a:t> </a:t>
            </a:r>
            <a:r>
              <a:rPr lang="es-ES_tradnl" dirty="0" err="1" smtClean="0"/>
              <a:t>GmbH</a:t>
            </a:r>
            <a:r>
              <a:rPr lang="es-ES_tradnl" dirty="0" smtClean="0"/>
              <a:t> (2015)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03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Literaturverzeichnis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smtClean="0"/>
              <a:t>Krcmar</a:t>
            </a:r>
            <a:r>
              <a:rPr lang="de-DE" sz="1600" smtClean="0"/>
              <a:t>, Helmut. </a:t>
            </a:r>
            <a:r>
              <a:rPr lang="de-DE" sz="1600" dirty="0" smtClean="0"/>
              <a:t>Einführung in das Informationsmanagement. Springer Verlag, 2010</a:t>
            </a:r>
          </a:p>
          <a:p>
            <a:r>
              <a:rPr lang="de-DE" sz="1600" dirty="0" smtClean="0"/>
              <a:t>Andreas Breiter und Arne Fischer. Implementierung von IT Service-Management. Springer Verlag, 2011.</a:t>
            </a:r>
          </a:p>
          <a:p>
            <a:r>
              <a:rPr lang="de-DE" sz="1600" dirty="0" smtClean="0"/>
              <a:t>Lutz J. Heinrich und Dirk Stelzer. Informationsmanagement. </a:t>
            </a:r>
            <a:r>
              <a:rPr lang="de-DE" sz="1600" dirty="0" err="1" smtClean="0"/>
              <a:t>Oldenbourg</a:t>
            </a:r>
            <a:r>
              <a:rPr lang="de-DE" sz="1600" dirty="0" smtClean="0"/>
              <a:t> Verlag, 2011.</a:t>
            </a:r>
          </a:p>
          <a:p>
            <a:r>
              <a:rPr lang="de-DE" sz="1600" dirty="0"/>
              <a:t>Andrea Frank, </a:t>
            </a:r>
            <a:r>
              <a:rPr lang="de-DE" sz="1600" dirty="0" err="1"/>
              <a:t>Solveigh</a:t>
            </a:r>
            <a:r>
              <a:rPr lang="de-DE" sz="1600" dirty="0"/>
              <a:t> </a:t>
            </a:r>
            <a:r>
              <a:rPr lang="de-DE" sz="1600" dirty="0" err="1"/>
              <a:t>Hieronimus</a:t>
            </a:r>
            <a:r>
              <a:rPr lang="de-DE" sz="1600" dirty="0"/>
              <a:t>, Nelson </a:t>
            </a:r>
            <a:r>
              <a:rPr lang="de-DE" sz="1600" dirty="0" err="1"/>
              <a:t>Killius</a:t>
            </a:r>
            <a:r>
              <a:rPr lang="de-DE" sz="1600" dirty="0"/>
              <a:t>, Volker Meyer-</a:t>
            </a:r>
            <a:r>
              <a:rPr lang="de-DE" sz="1600" dirty="0" err="1"/>
              <a:t>Guckel</a:t>
            </a:r>
            <a:r>
              <a:rPr lang="de-DE" sz="1600" dirty="0"/>
              <a:t>. Rolle und Zukunft privater Hochschulen in Deutschland. Stiftverband für die Deutsche Wissenschaft, </a:t>
            </a:r>
            <a:r>
              <a:rPr lang="de-DE" sz="1600" dirty="0" smtClean="0"/>
              <a:t>2010.</a:t>
            </a:r>
          </a:p>
          <a:p>
            <a:r>
              <a:rPr lang="de-DE" sz="1600" dirty="0"/>
              <a:t>Dipl.-Phys. Wolfgang Körner. IT und Organisation in Hochschulen. HIS-Hochschul-Informations-System-GmbH, 2013. </a:t>
            </a:r>
          </a:p>
          <a:p>
            <a:r>
              <a:rPr lang="de-DE" sz="1600" dirty="0" err="1" smtClean="0"/>
              <a:t>Abdulhadi</a:t>
            </a:r>
            <a:r>
              <a:rPr lang="de-DE" sz="1600" dirty="0" smtClean="0"/>
              <a:t> Yasar: „KVP(Kontinuierlicher-Verbesserungs-Prozess)“, unter: </a:t>
            </a:r>
            <a:r>
              <a:rPr lang="de-DE" sz="1600" dirty="0"/>
              <a:t>http://www.tqm.com/beratung/</a:t>
            </a:r>
            <a:r>
              <a:rPr lang="de-DE" sz="1600" dirty="0" smtClean="0"/>
              <a:t>kvp (abgerufen am 08.06.2015).</a:t>
            </a:r>
          </a:p>
          <a:p>
            <a:r>
              <a:rPr lang="de-DE" sz="1600" dirty="0" smtClean="0"/>
              <a:t>Prof</a:t>
            </a:r>
            <a:r>
              <a:rPr lang="de-DE" sz="1600" dirty="0"/>
              <a:t>. Dr. Martin Leitner. ITIL </a:t>
            </a:r>
            <a:r>
              <a:rPr lang="de-DE" sz="1600" dirty="0" err="1"/>
              <a:t>goes</a:t>
            </a:r>
            <a:r>
              <a:rPr lang="de-DE" sz="1600" dirty="0"/>
              <a:t> University? Serviceorientiertes IT-Management an Hochschulen. HIS-Hochschul-Informations-System-GmbH, 2008.</a:t>
            </a:r>
          </a:p>
          <a:p>
            <a:endParaRPr lang="de-DE" sz="16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25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Literaturverzeichnis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700" dirty="0"/>
              <a:t>IT </a:t>
            </a:r>
            <a:r>
              <a:rPr lang="de-DE" sz="1700" dirty="0" smtClean="0"/>
              <a:t>Servicezentrum Uni Kassel</a:t>
            </a:r>
            <a:r>
              <a:rPr lang="de-DE" sz="1700" dirty="0"/>
              <a:t>: </a:t>
            </a:r>
            <a:r>
              <a:rPr lang="de-DE" sz="1700" dirty="0" smtClean="0"/>
              <a:t>„</a:t>
            </a:r>
            <a:r>
              <a:rPr lang="en-US" sz="1700" dirty="0" err="1" smtClean="0"/>
              <a:t>Dokumentenmanagement</a:t>
            </a:r>
            <a:r>
              <a:rPr lang="en-US" sz="1700" dirty="0" smtClean="0"/>
              <a:t> </a:t>
            </a:r>
            <a:r>
              <a:rPr lang="en-US" sz="1700" dirty="0"/>
              <a:t>(DMS</a:t>
            </a:r>
            <a:r>
              <a:rPr lang="en-US" sz="1700" dirty="0" smtClean="0"/>
              <a:t>)</a:t>
            </a:r>
            <a:r>
              <a:rPr lang="de-DE" sz="1700" dirty="0" smtClean="0"/>
              <a:t>“, unter:  http</a:t>
            </a:r>
            <a:r>
              <a:rPr lang="de-DE" sz="1700" dirty="0"/>
              <a:t>://www.uni-kassel.de/its-handbuch/kommunikation/dms/dokumentenmanagement-</a:t>
            </a:r>
            <a:r>
              <a:rPr lang="de-DE" sz="1700" dirty="0" smtClean="0"/>
              <a:t>dms.html (abgerufen am 08.06.2015).</a:t>
            </a:r>
            <a:endParaRPr lang="de-DE" sz="1700" dirty="0"/>
          </a:p>
          <a:p>
            <a:r>
              <a:rPr lang="de-DE" sz="1700" dirty="0" smtClean="0"/>
              <a:t>RWTH Aachen: „</a:t>
            </a:r>
            <a:r>
              <a:rPr lang="en-US" sz="1700" dirty="0" err="1" smtClean="0"/>
              <a:t>GigaMove</a:t>
            </a:r>
            <a:r>
              <a:rPr lang="de-DE" sz="1700" dirty="0" smtClean="0"/>
              <a:t>“, unter:  http://www.itc.rwth-aachen.de/cms/IT-Center/Dienste/kompletter-Servicekatalog/Serverdienste/~essv/Gigamove/ (letzte Aktualisierung 15.01.2015).</a:t>
            </a:r>
          </a:p>
          <a:p>
            <a:r>
              <a:rPr lang="de-DE" sz="1700" dirty="0" smtClean="0"/>
              <a:t>Zentrum für Informationsverarbeitung WWU Münster: </a:t>
            </a:r>
            <a:r>
              <a:rPr lang="de-DE" sz="1700" i="1" dirty="0" smtClean="0"/>
              <a:t>„</a:t>
            </a:r>
            <a:r>
              <a:rPr lang="de-DE" sz="1700" dirty="0"/>
              <a:t>Druckmöglichkeiten an der </a:t>
            </a:r>
            <a:r>
              <a:rPr lang="de-DE" sz="1700" dirty="0" smtClean="0"/>
              <a:t>WWU</a:t>
            </a:r>
            <a:r>
              <a:rPr lang="de-DE" sz="1700" i="1" dirty="0" smtClean="0"/>
              <a:t>“,</a:t>
            </a:r>
            <a:r>
              <a:rPr lang="de-DE" sz="1700" dirty="0" smtClean="0"/>
              <a:t> unter:  https</a:t>
            </a:r>
            <a:r>
              <a:rPr lang="de-DE" sz="1700" dirty="0"/>
              <a:t>://www.uni-muenster.de/imperia/md/content/ziv/pdf/</a:t>
            </a:r>
            <a:r>
              <a:rPr lang="de-DE" sz="1700" dirty="0" smtClean="0"/>
              <a:t>printpay_flyer.pdf (letzte Aktualisierung 2014).</a:t>
            </a:r>
          </a:p>
          <a:p>
            <a:r>
              <a:rPr lang="de-DE" sz="1700" dirty="0" smtClean="0"/>
              <a:t>SISTRIX GmbH: </a:t>
            </a:r>
            <a:r>
              <a:rPr lang="de-DE" sz="1700" i="1" dirty="0"/>
              <a:t>„</a:t>
            </a:r>
            <a:r>
              <a:rPr lang="de-DE" sz="1700" dirty="0" smtClean="0"/>
              <a:t>Sichtbarkeitsindex</a:t>
            </a:r>
            <a:r>
              <a:rPr lang="de-DE" sz="1700" i="1" dirty="0" smtClean="0"/>
              <a:t>“</a:t>
            </a:r>
            <a:r>
              <a:rPr lang="de-DE" sz="1700" dirty="0" smtClean="0"/>
              <a:t>, unter: </a:t>
            </a:r>
            <a:r>
              <a:rPr lang="de-DE" sz="1700" dirty="0"/>
              <a:t>http://</a:t>
            </a:r>
            <a:r>
              <a:rPr lang="de-DE" sz="1700" dirty="0" err="1" smtClean="0"/>
              <a:t>www.sichtbarkeitsindex.de</a:t>
            </a:r>
            <a:r>
              <a:rPr lang="de-DE" sz="1700" dirty="0" smtClean="0"/>
              <a:t> (abgerufen </a:t>
            </a:r>
            <a:r>
              <a:rPr lang="de-DE" sz="1700" dirty="0"/>
              <a:t>am</a:t>
            </a:r>
            <a:r>
              <a:rPr lang="de-DE" sz="1700" dirty="0" smtClean="0"/>
              <a:t> 08.06.2015).</a:t>
            </a:r>
          </a:p>
          <a:p>
            <a:r>
              <a:rPr lang="de-DE" sz="1700" dirty="0" err="1" smtClean="0"/>
              <a:t>Lammenett</a:t>
            </a:r>
            <a:r>
              <a:rPr lang="de-DE" sz="1700" dirty="0" smtClean="0"/>
              <a:t>, </a:t>
            </a:r>
            <a:r>
              <a:rPr lang="de-DE" sz="1700" dirty="0"/>
              <a:t>Erwin</a:t>
            </a:r>
            <a:r>
              <a:rPr lang="de-DE" sz="1700" dirty="0" smtClean="0"/>
              <a:t>. Praxiswissen </a:t>
            </a:r>
            <a:r>
              <a:rPr lang="de-DE" sz="1700" dirty="0"/>
              <a:t>Online-</a:t>
            </a:r>
            <a:r>
              <a:rPr lang="de-DE" sz="1700" dirty="0" smtClean="0"/>
              <a:t>Marketing. </a:t>
            </a:r>
            <a:r>
              <a:rPr lang="de-DE" sz="1700" dirty="0"/>
              <a:t>Springer </a:t>
            </a:r>
            <a:r>
              <a:rPr lang="de-DE" sz="1700" dirty="0" smtClean="0"/>
              <a:t>Verlag, </a:t>
            </a:r>
            <a:r>
              <a:rPr lang="de-DE" sz="1700" dirty="0" smtClean="0">
                <a:cs typeface="Arial"/>
              </a:rPr>
              <a:t>2014.</a:t>
            </a:r>
          </a:p>
          <a:p>
            <a:r>
              <a:rPr lang="de-DE" sz="1700" dirty="0" smtClean="0"/>
              <a:t>Kreutzer,</a:t>
            </a:r>
            <a:r>
              <a:rPr lang="de-DE" sz="1700" dirty="0" smtClean="0">
                <a:cs typeface="Arial"/>
              </a:rPr>
              <a:t> </a:t>
            </a:r>
            <a:r>
              <a:rPr lang="de-DE" sz="1700" dirty="0" smtClean="0"/>
              <a:t>Ralf T. und </a:t>
            </a:r>
            <a:r>
              <a:rPr lang="de-DE" sz="1700" dirty="0" err="1" smtClean="0"/>
              <a:t>Rumler</a:t>
            </a:r>
            <a:r>
              <a:rPr lang="de-DE" sz="1700" dirty="0" smtClean="0"/>
              <a:t>, Andrea und Wille-</a:t>
            </a:r>
            <a:r>
              <a:rPr lang="de-DE" sz="1700" dirty="0" err="1" smtClean="0"/>
              <a:t>Baumkauff</a:t>
            </a:r>
            <a:r>
              <a:rPr lang="de-DE" sz="1700" dirty="0" smtClean="0"/>
              <a:t>, Benjamin. B2B Online-Marketing und </a:t>
            </a:r>
            <a:r>
              <a:rPr lang="de-DE" sz="1700" dirty="0" err="1" smtClean="0"/>
              <a:t>Social</a:t>
            </a:r>
            <a:r>
              <a:rPr lang="de-DE" sz="1700" dirty="0" smtClean="0"/>
              <a:t> Media</a:t>
            </a:r>
            <a:r>
              <a:rPr lang="de-DE" sz="1700" dirty="0"/>
              <a:t>.</a:t>
            </a:r>
            <a:r>
              <a:rPr lang="de-DE" sz="1700" dirty="0" smtClean="0"/>
              <a:t> Springer Verlag, 2015.</a:t>
            </a:r>
          </a:p>
          <a:p>
            <a:r>
              <a:rPr lang="es-ES_tradnl" sz="1700" dirty="0" err="1" smtClean="0"/>
              <a:t>Statista</a:t>
            </a:r>
            <a:r>
              <a:rPr lang="es-ES_tradnl" sz="1700" dirty="0" smtClean="0"/>
              <a:t> </a:t>
            </a:r>
            <a:r>
              <a:rPr lang="es-ES_tradnl" sz="1700" dirty="0" err="1" smtClean="0"/>
              <a:t>GmbH</a:t>
            </a:r>
            <a:r>
              <a:rPr lang="de-DE" sz="1700" dirty="0"/>
              <a:t>: </a:t>
            </a:r>
            <a:r>
              <a:rPr lang="de-DE" sz="1700" i="1" dirty="0" smtClean="0"/>
              <a:t>„</a:t>
            </a:r>
            <a:r>
              <a:rPr lang="de-DE" sz="1700" dirty="0"/>
              <a:t>Marktanteile der Betriebssysteme an der Smartphone-Nutzung in Deutschland von Dezember 2011 bis Juni </a:t>
            </a:r>
            <a:r>
              <a:rPr lang="de-DE" sz="1700" dirty="0" smtClean="0"/>
              <a:t>2014</a:t>
            </a:r>
            <a:r>
              <a:rPr lang="de-DE" sz="1700" i="1" dirty="0" smtClean="0"/>
              <a:t>“</a:t>
            </a:r>
            <a:r>
              <a:rPr lang="es-ES_tradnl" sz="1700" dirty="0" smtClean="0"/>
              <a:t>, </a:t>
            </a:r>
            <a:r>
              <a:rPr lang="es-ES_tradnl" sz="1700" dirty="0" err="1" smtClean="0"/>
              <a:t>unter:http</a:t>
            </a:r>
            <a:r>
              <a:rPr lang="es-ES_tradnl" sz="1700" dirty="0"/>
              <a:t>://de.statista.com/statistik/daten/studie/170408/umfrage/marktanteile-der-betriebssysteme-fuer-smartphones-in </a:t>
            </a:r>
            <a:r>
              <a:rPr lang="es-ES_tradnl" sz="1700" dirty="0" smtClean="0"/>
              <a:t>(</a:t>
            </a:r>
            <a:r>
              <a:rPr lang="de-DE" sz="1700" dirty="0"/>
              <a:t>abgerufen </a:t>
            </a:r>
            <a:r>
              <a:rPr lang="de-DE" sz="1700" dirty="0" smtClean="0"/>
              <a:t>am </a:t>
            </a:r>
            <a:r>
              <a:rPr lang="es-ES_tradnl" sz="1700" dirty="0" smtClean="0"/>
              <a:t>08.06.2015).</a:t>
            </a:r>
          </a:p>
          <a:p>
            <a:r>
              <a:rPr lang="de-DE" sz="1700" dirty="0" smtClean="0"/>
              <a:t>Harnisch, Hergen: </a:t>
            </a:r>
            <a:r>
              <a:rPr lang="de-DE" sz="1700" i="1" dirty="0"/>
              <a:t>„</a:t>
            </a:r>
            <a:r>
              <a:rPr lang="de-DE" sz="1700" dirty="0" smtClean="0"/>
              <a:t>Identitätsmanagement</a:t>
            </a:r>
            <a:r>
              <a:rPr lang="de-DE" sz="1700" i="1" dirty="0"/>
              <a:t>“</a:t>
            </a:r>
            <a:r>
              <a:rPr lang="de-DE" sz="1700" dirty="0" smtClean="0"/>
              <a:t>, unter: </a:t>
            </a:r>
            <a:r>
              <a:rPr lang="de-DE" sz="1700" dirty="0"/>
              <a:t>https://www.rrzn.uni-hannover.de/fileadmin/it_sicherheit/pdf/SiTaWS08-</a:t>
            </a:r>
            <a:r>
              <a:rPr lang="de-DE" sz="1700" dirty="0" smtClean="0"/>
              <a:t>idm.pdf</a:t>
            </a:r>
            <a:r>
              <a:rPr lang="de-DE" sz="1700" dirty="0"/>
              <a:t> </a:t>
            </a:r>
            <a:r>
              <a:rPr lang="de-DE" sz="1700" dirty="0" smtClean="0"/>
              <a:t>(letzte Aktualisierung 2008).</a:t>
            </a:r>
            <a:endParaRPr lang="de-DE" sz="1700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38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Inhaltsverzeichnis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500" dirty="0" smtClean="0"/>
              <a:t>Orientierungen</a:t>
            </a:r>
          </a:p>
          <a:p>
            <a:pPr lvl="1"/>
            <a:r>
              <a:rPr lang="de-DE" sz="1800" dirty="0" smtClean="0"/>
              <a:t>Serviceorientierung</a:t>
            </a:r>
          </a:p>
          <a:p>
            <a:pPr lvl="1"/>
            <a:r>
              <a:rPr lang="de-DE" sz="1800" dirty="0" smtClean="0"/>
              <a:t>Prozessorientierung</a:t>
            </a:r>
          </a:p>
          <a:p>
            <a:pPr lvl="1"/>
            <a:r>
              <a:rPr lang="de-DE" sz="1800" dirty="0" smtClean="0"/>
              <a:t>Konklusion Service- und Prozessorientierung</a:t>
            </a:r>
          </a:p>
          <a:p>
            <a:pPr lvl="1"/>
            <a:endParaRPr lang="de-DE" sz="1000" dirty="0" smtClean="0"/>
          </a:p>
          <a:p>
            <a:r>
              <a:rPr lang="de-DE" sz="2500" dirty="0" smtClean="0"/>
              <a:t>Neue Medien</a:t>
            </a:r>
          </a:p>
          <a:p>
            <a:pPr lvl="1"/>
            <a:r>
              <a:rPr lang="de-DE" sz="1800" dirty="0" err="1" smtClean="0"/>
              <a:t>Consumeration</a:t>
            </a:r>
            <a:r>
              <a:rPr lang="de-DE" sz="1800" dirty="0" smtClean="0"/>
              <a:t>, BYOD</a:t>
            </a:r>
          </a:p>
          <a:p>
            <a:pPr lvl="1"/>
            <a:r>
              <a:rPr lang="de-DE" sz="1800" dirty="0" smtClean="0"/>
              <a:t>Dokumentenverwaltung</a:t>
            </a:r>
          </a:p>
          <a:p>
            <a:pPr lvl="1"/>
            <a:r>
              <a:rPr lang="de-DE" sz="1800" dirty="0" smtClean="0"/>
              <a:t>Außendarstellung und Marketing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4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Orientierungen im Informationsmanagement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06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Serviceorientierung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500" dirty="0" smtClean="0"/>
              <a:t>Definition</a:t>
            </a:r>
          </a:p>
          <a:p>
            <a:pPr marL="0" indent="0">
              <a:buNone/>
            </a:pPr>
            <a:endParaRPr lang="de-DE" sz="1000" dirty="0" smtClean="0"/>
          </a:p>
          <a:p>
            <a:r>
              <a:rPr lang="de-DE" sz="2500" dirty="0" smtClean="0"/>
              <a:t>Dienstleistung auf die </a:t>
            </a:r>
            <a:br>
              <a:rPr lang="de-DE" sz="2500" dirty="0" smtClean="0"/>
            </a:br>
            <a:r>
              <a:rPr lang="de-DE" sz="2500" dirty="0" smtClean="0"/>
              <a:t>Anforderung des Kunden ausrichten</a:t>
            </a:r>
          </a:p>
          <a:p>
            <a:endParaRPr lang="de-DE" sz="1000" dirty="0" smtClean="0"/>
          </a:p>
          <a:p>
            <a:r>
              <a:rPr lang="de-DE" sz="2500" dirty="0" smtClean="0"/>
              <a:t>Kundenbedürfnisse erkennen </a:t>
            </a:r>
            <a:br>
              <a:rPr lang="de-DE" sz="2500" dirty="0" smtClean="0"/>
            </a:br>
            <a:r>
              <a:rPr lang="de-DE" sz="2500" dirty="0" smtClean="0"/>
              <a:t>und </a:t>
            </a:r>
            <a:r>
              <a:rPr lang="de-DE" sz="2500" dirty="0"/>
              <a:t>I</a:t>
            </a:r>
            <a:r>
              <a:rPr lang="de-DE" sz="2500" dirty="0" smtClean="0"/>
              <a:t>nteressen berücksichtigen</a:t>
            </a:r>
          </a:p>
          <a:p>
            <a:endParaRPr lang="de-DE" sz="1000" dirty="0" smtClean="0"/>
          </a:p>
          <a:p>
            <a:r>
              <a:rPr lang="de-DE" sz="2500" dirty="0" smtClean="0"/>
              <a:t>erschwerte Rollendefinition </a:t>
            </a:r>
            <a:br>
              <a:rPr lang="de-DE" sz="2500" dirty="0" smtClean="0"/>
            </a:br>
            <a:r>
              <a:rPr lang="de-DE" sz="2500" dirty="0" smtClean="0"/>
              <a:t>„Dienstleister“ und „Kunde“ </a:t>
            </a:r>
            <a:endParaRPr lang="de-DE" sz="25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8160" y="731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 </a:t>
            </a:r>
            <a:endParaRPr lang="de-DE" dirty="0"/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2267744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Quelle: A. Frank, S. </a:t>
            </a:r>
            <a:r>
              <a:rPr lang="de-DE" dirty="0" err="1" smtClean="0"/>
              <a:t>Hieronimus</a:t>
            </a:r>
            <a:r>
              <a:rPr lang="de-DE" dirty="0" smtClean="0"/>
              <a:t>, N. </a:t>
            </a:r>
            <a:r>
              <a:rPr lang="de-DE" dirty="0" err="1" smtClean="0"/>
              <a:t>Killius</a:t>
            </a:r>
            <a:r>
              <a:rPr lang="de-DE" dirty="0" smtClean="0"/>
              <a:t>, V. Meyer</a:t>
            </a:r>
            <a:r>
              <a:rPr lang="de-DE" dirty="0"/>
              <a:t>-</a:t>
            </a:r>
            <a:r>
              <a:rPr lang="de-DE" dirty="0" err="1"/>
              <a:t>Guckel</a:t>
            </a:r>
            <a:r>
              <a:rPr lang="de-DE" dirty="0"/>
              <a:t> (2010), S</a:t>
            </a:r>
            <a:r>
              <a:rPr lang="de-DE" dirty="0" smtClean="0"/>
              <a:t>. 18 </a:t>
            </a:r>
            <a:r>
              <a:rPr lang="de-DE" dirty="0"/>
              <a:t>und </a:t>
            </a:r>
            <a:r>
              <a:rPr lang="de-DE" dirty="0" smtClean="0"/>
              <a:t>81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73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Serviceorientierung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500" dirty="0" smtClean="0"/>
              <a:t>Umsetzung</a:t>
            </a:r>
            <a:endParaRPr lang="de-DE" sz="1000" dirty="0" smtClean="0"/>
          </a:p>
          <a:p>
            <a:r>
              <a:rPr lang="de-DE" sz="2500" dirty="0" smtClean="0"/>
              <a:t>CIO</a:t>
            </a:r>
          </a:p>
          <a:p>
            <a:r>
              <a:rPr lang="de-DE" sz="2500" dirty="0" smtClean="0"/>
              <a:t>Change Management</a:t>
            </a:r>
          </a:p>
          <a:p>
            <a:r>
              <a:rPr lang="de-DE" sz="2500" dirty="0" smtClean="0"/>
              <a:t>Service Desk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Bild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2" y="3645024"/>
            <a:ext cx="6631868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         Quelle: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2267744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</a:t>
            </a:r>
            <a:r>
              <a:rPr lang="de-DE" dirty="0" smtClean="0"/>
              <a:t>            Andreas </a:t>
            </a:r>
            <a:r>
              <a:rPr lang="de-DE" dirty="0"/>
              <a:t>Breiter und Arne Fischer (2011), S</a:t>
            </a:r>
            <a:r>
              <a:rPr lang="de-DE" dirty="0" smtClean="0"/>
              <a:t>. 48,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smtClean="0"/>
              <a:t>            Lutz </a:t>
            </a:r>
            <a:r>
              <a:rPr lang="de-DE" dirty="0"/>
              <a:t>J. Heinrich und Dirk Stelzer (2011), S</a:t>
            </a:r>
            <a:r>
              <a:rPr lang="de-DE" dirty="0" smtClean="0"/>
              <a:t>. 499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58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Prozessorientierung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dirty="0" smtClean="0"/>
              <a:t>Definition</a:t>
            </a:r>
            <a:endParaRPr lang="de-DE" sz="2500" baseline="30000" dirty="0" smtClean="0"/>
          </a:p>
          <a:p>
            <a:pPr marL="0" indent="0">
              <a:buNone/>
            </a:pPr>
            <a:endParaRPr lang="de-DE" sz="1000" dirty="0"/>
          </a:p>
          <a:p>
            <a:r>
              <a:rPr lang="de-DE" sz="2500" dirty="0" smtClean="0"/>
              <a:t>Gestaltung, Ausführung und Beurteilung von Prozessen</a:t>
            </a:r>
          </a:p>
          <a:p>
            <a:endParaRPr lang="de-DE" sz="1000" dirty="0" smtClean="0"/>
          </a:p>
          <a:p>
            <a:r>
              <a:rPr lang="de-DE" sz="2500" dirty="0" smtClean="0"/>
              <a:t>Prozess = Folge</a:t>
            </a:r>
            <a:br>
              <a:rPr lang="de-DE" sz="2500" dirty="0" smtClean="0"/>
            </a:br>
            <a:r>
              <a:rPr lang="de-DE" sz="2500" dirty="0" smtClean="0"/>
              <a:t>von Einzel-</a:t>
            </a:r>
            <a:br>
              <a:rPr lang="de-DE" sz="2500" dirty="0" smtClean="0"/>
            </a:br>
            <a:r>
              <a:rPr lang="de-DE" sz="2500" dirty="0" err="1" smtClean="0"/>
              <a:t>funktionen</a:t>
            </a:r>
            <a:endParaRPr lang="de-DE" sz="2500" dirty="0" smtClean="0"/>
          </a:p>
          <a:p>
            <a:endParaRPr lang="de-DE" sz="1000" dirty="0" smtClean="0"/>
          </a:p>
          <a:p>
            <a:r>
              <a:rPr lang="de-DE" sz="2500" dirty="0" smtClean="0"/>
              <a:t>Aufgaben- vs. </a:t>
            </a:r>
            <a:r>
              <a:rPr lang="de-DE" sz="2500" dirty="0"/>
              <a:t/>
            </a:r>
            <a:br>
              <a:rPr lang="de-DE" sz="2500" dirty="0"/>
            </a:br>
            <a:r>
              <a:rPr lang="de-DE" sz="2500" dirty="0" err="1" smtClean="0"/>
              <a:t>Prozessorien</a:t>
            </a:r>
            <a:r>
              <a:rPr lang="de-DE" sz="2500" dirty="0" smtClean="0"/>
              <a:t>-</a:t>
            </a:r>
            <a:br>
              <a:rPr lang="de-DE" sz="2500" dirty="0" smtClean="0"/>
            </a:br>
            <a:r>
              <a:rPr lang="de-DE" sz="2500" dirty="0" err="1" smtClean="0"/>
              <a:t>tierung</a:t>
            </a:r>
            <a:endParaRPr lang="de-DE" sz="25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Bild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72838"/>
            <a:ext cx="4748463" cy="30304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2267744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Quelle: </a:t>
            </a:r>
            <a:r>
              <a:rPr lang="de-DE" dirty="0"/>
              <a:t>Prof. Dr. Martin Leitner (2008), S</a:t>
            </a:r>
            <a:r>
              <a:rPr lang="de-DE" dirty="0" smtClean="0"/>
              <a:t>. 29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09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Prozessorientierung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dirty="0" smtClean="0"/>
              <a:t>Umsetzung</a:t>
            </a:r>
          </a:p>
          <a:p>
            <a:pPr marL="0" indent="0">
              <a:buNone/>
            </a:pPr>
            <a:endParaRPr lang="de-DE" sz="1000" dirty="0"/>
          </a:p>
          <a:p>
            <a:r>
              <a:rPr lang="de-DE" sz="2500" dirty="0"/>
              <a:t>k</a:t>
            </a:r>
            <a:r>
              <a:rPr lang="de-DE" sz="2500" dirty="0" smtClean="0"/>
              <a:t>ontinuierlicher </a:t>
            </a:r>
            <a:br>
              <a:rPr lang="de-DE" sz="2500" dirty="0" smtClean="0"/>
            </a:br>
            <a:r>
              <a:rPr lang="de-DE" sz="2500" dirty="0" smtClean="0"/>
              <a:t>Verbesserungsprozess</a:t>
            </a:r>
          </a:p>
          <a:p>
            <a:pPr marL="0" indent="0">
              <a:buNone/>
            </a:pPr>
            <a:endParaRPr lang="de-DE" sz="1000" dirty="0"/>
          </a:p>
          <a:p>
            <a:r>
              <a:rPr lang="de-DE" sz="2500" dirty="0" smtClean="0"/>
              <a:t>Gestaltung und </a:t>
            </a:r>
            <a:r>
              <a:rPr lang="de-DE" sz="2500" dirty="0"/>
              <a:t/>
            </a:r>
            <a:br>
              <a:rPr lang="de-DE" sz="2500" dirty="0"/>
            </a:br>
            <a:r>
              <a:rPr lang="de-DE" sz="2500" dirty="0" smtClean="0"/>
              <a:t>Anpassung der </a:t>
            </a:r>
            <a:r>
              <a:rPr lang="de-DE" sz="2500" dirty="0"/>
              <a:t>I</a:t>
            </a:r>
            <a:r>
              <a:rPr lang="de-DE" sz="2500" dirty="0" smtClean="0"/>
              <a:t>T-Strukturen</a:t>
            </a:r>
          </a:p>
          <a:p>
            <a:pPr lvl="1"/>
            <a:r>
              <a:rPr lang="de-DE" sz="1800" dirty="0" smtClean="0"/>
              <a:t>Zentralisierung</a:t>
            </a:r>
          </a:p>
          <a:p>
            <a:pPr lvl="1"/>
            <a:r>
              <a:rPr lang="de-DE" sz="1800" dirty="0" smtClean="0"/>
              <a:t>Standardisierung</a:t>
            </a:r>
          </a:p>
          <a:p>
            <a:pPr lvl="1"/>
            <a:r>
              <a:rPr lang="de-DE" sz="1800" dirty="0" smtClean="0"/>
              <a:t>Outsourcing</a:t>
            </a:r>
          </a:p>
          <a:p>
            <a:endParaRPr lang="de-DE" sz="25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Bild 6" descr="VP_Bild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232248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         Quelle: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2267744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             </a:t>
            </a:r>
            <a:r>
              <a:rPr lang="de-DE" dirty="0" err="1" smtClean="0"/>
              <a:t>Abdulhadi</a:t>
            </a:r>
            <a:r>
              <a:rPr lang="de-DE" dirty="0" smtClean="0"/>
              <a:t> </a:t>
            </a:r>
            <a:r>
              <a:rPr lang="de-DE" dirty="0"/>
              <a:t>Yasar (2015</a:t>
            </a:r>
            <a:r>
              <a:rPr lang="de-DE" dirty="0" smtClean="0"/>
              <a:t>),</a:t>
            </a:r>
          </a:p>
          <a:p>
            <a:r>
              <a:rPr lang="de-DE" dirty="0" smtClean="0"/>
              <a:t>             </a:t>
            </a:r>
            <a:r>
              <a:rPr lang="de-DE" dirty="0"/>
              <a:t>Dipl.-Phys. Wolfgang Körner (2013), S</a:t>
            </a:r>
            <a:r>
              <a:rPr lang="de-DE" dirty="0" smtClean="0"/>
              <a:t>. 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4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Konklusion Service- </a:t>
            </a:r>
            <a:br>
              <a:rPr lang="de-DE" sz="3500" dirty="0" smtClean="0"/>
            </a:br>
            <a:r>
              <a:rPr lang="de-DE" sz="3500" dirty="0" smtClean="0"/>
              <a:t>und Prozessorientierung</a:t>
            </a:r>
            <a:endParaRPr lang="de-DE" sz="35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 smtClean="0"/>
              <a:t>Serviceorientierung </a:t>
            </a:r>
            <a:br>
              <a:rPr lang="de-DE" sz="2500" dirty="0" smtClean="0"/>
            </a:br>
            <a:r>
              <a:rPr lang="de-DE" sz="2500" dirty="0" smtClean="0"/>
              <a:t>= Die Leistung Informationssysteme bereitzustellen</a:t>
            </a:r>
          </a:p>
          <a:p>
            <a:endParaRPr lang="de-DE" sz="1200" dirty="0" smtClean="0"/>
          </a:p>
          <a:p>
            <a:r>
              <a:rPr lang="de-DE" sz="2500" dirty="0" smtClean="0"/>
              <a:t>Prozessorientierung </a:t>
            </a:r>
            <a:br>
              <a:rPr lang="de-DE" sz="2500" dirty="0" smtClean="0"/>
            </a:br>
            <a:r>
              <a:rPr lang="de-DE" sz="2500" dirty="0" smtClean="0"/>
              <a:t>= Optimierung dieser Leistungen</a:t>
            </a:r>
          </a:p>
          <a:p>
            <a:endParaRPr lang="de-DE" sz="1200" dirty="0" smtClean="0"/>
          </a:p>
          <a:p>
            <a:r>
              <a:rPr lang="de-DE" sz="2500" dirty="0" smtClean="0"/>
              <a:t>Schlussfolgerung:</a:t>
            </a:r>
            <a:br>
              <a:rPr lang="de-DE" sz="2500" dirty="0" smtClean="0"/>
            </a:br>
            <a:r>
              <a:rPr lang="de-DE" sz="2500" dirty="0" smtClean="0"/>
              <a:t>Orientierungen bauen aufeinander auf</a:t>
            </a:r>
            <a:endParaRPr lang="de-DE" sz="250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2267744" y="6453336"/>
            <a:ext cx="6336704" cy="404664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Quelle: </a:t>
            </a:r>
            <a:r>
              <a:rPr lang="de-DE" dirty="0"/>
              <a:t>Prof. Dr. Martin Leitner (2008), S</a:t>
            </a:r>
            <a:r>
              <a:rPr lang="de-DE" dirty="0" smtClean="0"/>
              <a:t>. 18 </a:t>
            </a:r>
            <a:r>
              <a:rPr lang="de-DE" dirty="0"/>
              <a:t>und </a:t>
            </a:r>
            <a:r>
              <a:rPr lang="de-DE" dirty="0" smtClean="0"/>
              <a:t>32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85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7056784" cy="404664"/>
          </a:xfrm>
        </p:spPr>
        <p:txBody>
          <a:bodyPr/>
          <a:lstStyle/>
          <a:p>
            <a:r>
              <a:rPr lang="de-DE" dirty="0" smtClean="0"/>
              <a:t>Gruppe 1.2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46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1152</Words>
  <Application>Microsoft Macintosh PowerPoint</Application>
  <PresentationFormat>Bildschirmpräsentation (4:3)</PresentationFormat>
  <Paragraphs>220</Paragraphs>
  <Slides>16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Trends des INM an Hochschulen</vt:lpstr>
      <vt:lpstr>Inhaltsverzeichnis</vt:lpstr>
      <vt:lpstr>Orientierungen im Informationsmanagement</vt:lpstr>
      <vt:lpstr>Serviceorientierung</vt:lpstr>
      <vt:lpstr>Serviceorientierung</vt:lpstr>
      <vt:lpstr>Prozessorientierung</vt:lpstr>
      <vt:lpstr>Prozessorientierung</vt:lpstr>
      <vt:lpstr>Konklusion Service-  und Prozessorientierung</vt:lpstr>
      <vt:lpstr>Neue Medien</vt:lpstr>
      <vt:lpstr>Consumeration, BYOD</vt:lpstr>
      <vt:lpstr>Dokumentenverwaltung</vt:lpstr>
      <vt:lpstr>Außendarstellung und Marketing</vt:lpstr>
      <vt:lpstr>Außendarstellung und Marketing</vt:lpstr>
      <vt:lpstr>Außendarstellung und Marketing</vt:lpstr>
      <vt:lpstr>Literaturverzeichnis</vt:lpstr>
      <vt:lpstr>Literaturverzeichnis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</dc:creator>
  <cp:lastModifiedBy>admini</cp:lastModifiedBy>
  <cp:revision>517</cp:revision>
  <dcterms:created xsi:type="dcterms:W3CDTF">2015-03-29T13:56:56Z</dcterms:created>
  <dcterms:modified xsi:type="dcterms:W3CDTF">2015-06-09T16:57:42Z</dcterms:modified>
</cp:coreProperties>
</file>