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216669-4BE4-4438-9D7E-49299A5A7DCB}">
  <a:tblStyle styleId="{85216669-4BE4-4438-9D7E-49299A5A7D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bca71a449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bca71a449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bca71a449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bca71a449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97294d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97294d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97294d74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97294d74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bca71a449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bca71a449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90446561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90446561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92d394b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92d394b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92d394bb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92d394b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92d394bb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92d394bb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92d394bb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92d394bb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bca71a44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bca71a44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ca71a449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ca71a449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bca71a449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bca71a449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12938" y="1263825"/>
            <a:ext cx="6925200" cy="1704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2EBA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75" y="1441834"/>
            <a:ext cx="6676125" cy="13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/>
        </p:nvSpPr>
        <p:spPr>
          <a:xfrm>
            <a:off x="708750" y="405000"/>
            <a:ext cx="352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chemeClr val="dk1"/>
                </a:solidFill>
              </a:rPr>
              <a:t>Replication Factor = RF = </a:t>
            </a:r>
            <a:r>
              <a:rPr b="1" lang="tr" sz="1800">
                <a:solidFill>
                  <a:srgbClr val="FF0000"/>
                </a:solidFill>
              </a:rPr>
              <a:t>3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515897" y="1907496"/>
            <a:ext cx="2129400" cy="21294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424193" y="3298506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345497" y="1698338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267147" y="3298496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4408546" y="1679454"/>
            <a:ext cx="34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0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5330162" y="3279612"/>
            <a:ext cx="34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5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3406788" y="3279588"/>
            <a:ext cx="50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10</a:t>
            </a:r>
            <a:endParaRPr b="1" sz="2100">
              <a:solidFill>
                <a:schemeClr val="dk1"/>
              </a:solidFill>
            </a:endParaRPr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1445000" y="30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872825"/>
                <a:gridCol w="384075"/>
                <a:gridCol w="4126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 sz="11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2"/>
          <p:cNvSpPr/>
          <p:nvPr/>
        </p:nvSpPr>
        <p:spPr>
          <a:xfrm>
            <a:off x="1088100" y="2774925"/>
            <a:ext cx="519900" cy="5199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1088100" y="2773263"/>
            <a:ext cx="5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</a:rPr>
              <a:t>8</a:t>
            </a:r>
            <a:endParaRPr b="1" sz="2200">
              <a:solidFill>
                <a:schemeClr val="lt1"/>
              </a:solidFill>
            </a:endParaRPr>
          </a:p>
        </p:txBody>
      </p:sp>
      <p:graphicFrame>
        <p:nvGraphicFramePr>
          <p:cNvPr id="192" name="Google Shape;192;p22"/>
          <p:cNvGraphicFramePr/>
          <p:nvPr/>
        </p:nvGraphicFramePr>
        <p:xfrm>
          <a:off x="5060150" y="10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872825"/>
                <a:gridCol w="384075"/>
                <a:gridCol w="4126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 sz="11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22"/>
          <p:cNvSpPr/>
          <p:nvPr/>
        </p:nvSpPr>
        <p:spPr>
          <a:xfrm>
            <a:off x="4703250" y="770700"/>
            <a:ext cx="519900" cy="5199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4703250" y="769038"/>
            <a:ext cx="5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</a:rPr>
              <a:t>8</a:t>
            </a:r>
            <a:endParaRPr b="1" sz="2200">
              <a:solidFill>
                <a:schemeClr val="lt1"/>
              </a:solidFill>
            </a:endParaRPr>
          </a:p>
        </p:txBody>
      </p:sp>
      <p:graphicFrame>
        <p:nvGraphicFramePr>
          <p:cNvPr id="195" name="Google Shape;195;p22"/>
          <p:cNvGraphicFramePr/>
          <p:nvPr/>
        </p:nvGraphicFramePr>
        <p:xfrm>
          <a:off x="6289875" y="366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872825"/>
                <a:gridCol w="384075"/>
                <a:gridCol w="4126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 sz="11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2"/>
          <p:cNvSpPr/>
          <p:nvPr/>
        </p:nvSpPr>
        <p:spPr>
          <a:xfrm>
            <a:off x="5932975" y="3342975"/>
            <a:ext cx="519900" cy="5199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5932975" y="3341313"/>
            <a:ext cx="5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</a:rPr>
              <a:t>8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1157700" y="182825"/>
            <a:ext cx="6828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>
                <a:solidFill>
                  <a:schemeClr val="dk1"/>
                </a:solidFill>
              </a:rPr>
              <a:t>What about INSERT ?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3515897" y="1907496"/>
            <a:ext cx="2129400" cy="21294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3424193" y="3298506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4345497" y="1698338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5267147" y="3298496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4408546" y="1679454"/>
            <a:ext cx="34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0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330162" y="3279612"/>
            <a:ext cx="34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5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3406788" y="3279588"/>
            <a:ext cx="50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10</a:t>
            </a:r>
            <a:endParaRPr b="1" sz="2100">
              <a:solidFill>
                <a:schemeClr val="dk1"/>
              </a:solidFill>
            </a:endParaRPr>
          </a:p>
        </p:txBody>
      </p:sp>
      <p:graphicFrame>
        <p:nvGraphicFramePr>
          <p:cNvPr id="210" name="Google Shape;210;p23"/>
          <p:cNvGraphicFramePr/>
          <p:nvPr/>
        </p:nvGraphicFramePr>
        <p:xfrm>
          <a:off x="6316800" y="30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872825"/>
                <a:gridCol w="384075"/>
                <a:gridCol w="4126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2EBAD6"/>
                          </a:solidFill>
                        </a:rPr>
                        <a:t>ACM999</a:t>
                      </a:r>
                      <a:endParaRPr b="1" sz="11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23"/>
          <p:cNvSpPr/>
          <p:nvPr/>
        </p:nvSpPr>
        <p:spPr>
          <a:xfrm>
            <a:off x="5959900" y="2753500"/>
            <a:ext cx="519900" cy="5199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5959900" y="2751838"/>
            <a:ext cx="5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</a:rPr>
              <a:t>6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5330150" y="3787500"/>
            <a:ext cx="26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FFFF"/>
                </a:solidFill>
              </a:rPr>
              <a:t>Coordinator Node</a:t>
            </a:r>
            <a:endParaRPr b="1">
              <a:solidFill>
                <a:srgbClr val="00FFFF"/>
              </a:solidFill>
            </a:endParaRPr>
          </a:p>
        </p:txBody>
      </p:sp>
      <p:cxnSp>
        <p:nvCxnSpPr>
          <p:cNvPr id="214" name="Google Shape;214;p23"/>
          <p:cNvCxnSpPr/>
          <p:nvPr/>
        </p:nvCxnSpPr>
        <p:spPr>
          <a:xfrm flipH="1" rot="361949">
            <a:off x="3957131" y="3339376"/>
            <a:ext cx="1264603" cy="1716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15" name="Google Shape;215;p23"/>
          <p:cNvCxnSpPr/>
          <p:nvPr/>
        </p:nvCxnSpPr>
        <p:spPr>
          <a:xfrm flipH="1" rot="4195650">
            <a:off x="4417828" y="2646494"/>
            <a:ext cx="1264827" cy="17159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16" name="Google Shape;216;p23"/>
          <p:cNvSpPr txBox="1"/>
          <p:nvPr/>
        </p:nvSpPr>
        <p:spPr>
          <a:xfrm>
            <a:off x="885050" y="988438"/>
            <a:ext cx="352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chemeClr val="dk1"/>
                </a:solidFill>
              </a:rPr>
              <a:t>RF = </a:t>
            </a:r>
            <a:r>
              <a:rPr b="1" lang="tr" sz="1800">
                <a:solidFill>
                  <a:srgbClr val="FF0000"/>
                </a:solidFill>
              </a:rPr>
              <a:t>3</a:t>
            </a:r>
            <a:endParaRPr b="1" sz="1800">
              <a:solidFill>
                <a:srgbClr val="FF0000"/>
              </a:solidFill>
            </a:endParaRPr>
          </a:p>
        </p:txBody>
      </p:sp>
      <p:graphicFrame>
        <p:nvGraphicFramePr>
          <p:cNvPr id="217" name="Google Shape;217;p23"/>
          <p:cNvGraphicFramePr/>
          <p:nvPr/>
        </p:nvGraphicFramePr>
        <p:xfrm>
          <a:off x="1549450" y="324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872825"/>
                <a:gridCol w="384075"/>
                <a:gridCol w="4126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2EBAD6"/>
                          </a:solidFill>
                        </a:rPr>
                        <a:t>ACM999</a:t>
                      </a:r>
                      <a:endParaRPr b="1" sz="11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23"/>
          <p:cNvSpPr/>
          <p:nvPr/>
        </p:nvSpPr>
        <p:spPr>
          <a:xfrm>
            <a:off x="1192550" y="2916325"/>
            <a:ext cx="519900" cy="5199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1192550" y="2914663"/>
            <a:ext cx="5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</a:rPr>
              <a:t>6</a:t>
            </a:r>
            <a:endParaRPr b="1" sz="2200">
              <a:solidFill>
                <a:schemeClr val="lt1"/>
              </a:solidFill>
            </a:endParaRPr>
          </a:p>
        </p:txBody>
      </p:sp>
      <p:graphicFrame>
        <p:nvGraphicFramePr>
          <p:cNvPr id="220" name="Google Shape;220;p23"/>
          <p:cNvGraphicFramePr/>
          <p:nvPr/>
        </p:nvGraphicFramePr>
        <p:xfrm>
          <a:off x="5109550" y="112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872825"/>
                <a:gridCol w="384075"/>
                <a:gridCol w="4126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2EBAD6"/>
                          </a:solidFill>
                        </a:rPr>
                        <a:t>ACM999</a:t>
                      </a:r>
                      <a:endParaRPr b="1" sz="11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23"/>
          <p:cNvSpPr/>
          <p:nvPr/>
        </p:nvSpPr>
        <p:spPr>
          <a:xfrm>
            <a:off x="4752650" y="799050"/>
            <a:ext cx="519900" cy="5199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4752650" y="797388"/>
            <a:ext cx="5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</a:rPr>
              <a:t>6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1157700" y="182825"/>
            <a:ext cx="6828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>
                <a:solidFill>
                  <a:schemeClr val="dk1"/>
                </a:solidFill>
              </a:rPr>
              <a:t>Why Cassandra ?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1143450" y="1235913"/>
            <a:ext cx="203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chemeClr val="dk1"/>
                </a:solidFill>
              </a:rPr>
              <a:t>1 - </a:t>
            </a:r>
            <a:r>
              <a:rPr b="1" lang="tr" sz="2000">
                <a:solidFill>
                  <a:srgbClr val="FF9900"/>
                </a:solidFill>
              </a:rPr>
              <a:t>Scalability</a:t>
            </a:r>
            <a:endParaRPr b="1" sz="2000">
              <a:solidFill>
                <a:srgbClr val="FF9900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003113" y="1235925"/>
            <a:ext cx="203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chemeClr val="dk1"/>
                </a:solidFill>
              </a:rPr>
              <a:t>2 - </a:t>
            </a:r>
            <a:r>
              <a:rPr b="1" lang="tr" sz="2000">
                <a:solidFill>
                  <a:srgbClr val="2EBAD6"/>
                </a:solidFill>
              </a:rPr>
              <a:t>Availability</a:t>
            </a:r>
            <a:endParaRPr b="1" sz="2000">
              <a:solidFill>
                <a:srgbClr val="2EBAD6"/>
              </a:solidFill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381925" y="2937941"/>
            <a:ext cx="240600" cy="240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231" name="Google Shape;231;p24"/>
          <p:cNvCxnSpPr/>
          <p:nvPr/>
        </p:nvCxnSpPr>
        <p:spPr>
          <a:xfrm>
            <a:off x="835929" y="3058218"/>
            <a:ext cx="333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4"/>
          <p:cNvSpPr/>
          <p:nvPr/>
        </p:nvSpPr>
        <p:spPr>
          <a:xfrm>
            <a:off x="1623859" y="2683887"/>
            <a:ext cx="240600" cy="240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1864413" y="3191996"/>
            <a:ext cx="240600" cy="240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 flipH="1">
            <a:off x="1383259" y="3191996"/>
            <a:ext cx="240600" cy="240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24"/>
          <p:cNvCxnSpPr>
            <a:stCxn id="234" idx="0"/>
            <a:endCxn id="232" idx="3"/>
          </p:cNvCxnSpPr>
          <p:nvPr/>
        </p:nvCxnSpPr>
        <p:spPr>
          <a:xfrm flipH="1" rot="10800000">
            <a:off x="1503559" y="2889296"/>
            <a:ext cx="155400" cy="30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4"/>
          <p:cNvCxnSpPr>
            <a:stCxn id="232" idx="5"/>
            <a:endCxn id="233" idx="0"/>
          </p:cNvCxnSpPr>
          <p:nvPr/>
        </p:nvCxnSpPr>
        <p:spPr>
          <a:xfrm>
            <a:off x="1829224" y="2889252"/>
            <a:ext cx="155400" cy="30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4"/>
          <p:cNvCxnSpPr>
            <a:stCxn id="234" idx="2"/>
            <a:endCxn id="233" idx="2"/>
          </p:cNvCxnSpPr>
          <p:nvPr/>
        </p:nvCxnSpPr>
        <p:spPr>
          <a:xfrm>
            <a:off x="1623859" y="3312296"/>
            <a:ext cx="2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4"/>
          <p:cNvCxnSpPr/>
          <p:nvPr/>
        </p:nvCxnSpPr>
        <p:spPr>
          <a:xfrm>
            <a:off x="2326528" y="3058218"/>
            <a:ext cx="333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4"/>
          <p:cNvSpPr/>
          <p:nvPr/>
        </p:nvSpPr>
        <p:spPr>
          <a:xfrm>
            <a:off x="3618017" y="2450950"/>
            <a:ext cx="240600" cy="240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4094672" y="2878776"/>
            <a:ext cx="240600" cy="240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3938688" y="3389572"/>
            <a:ext cx="240600" cy="240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3243933" y="3389555"/>
            <a:ext cx="240600" cy="240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3095763" y="2861104"/>
            <a:ext cx="240600" cy="240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24"/>
          <p:cNvCxnSpPr>
            <a:stCxn id="243" idx="7"/>
            <a:endCxn id="239" idx="3"/>
          </p:cNvCxnSpPr>
          <p:nvPr/>
        </p:nvCxnSpPr>
        <p:spPr>
          <a:xfrm flipH="1" rot="10800000">
            <a:off x="3301128" y="2656339"/>
            <a:ext cx="352200" cy="2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4"/>
          <p:cNvCxnSpPr>
            <a:stCxn id="239" idx="5"/>
            <a:endCxn id="240" idx="1"/>
          </p:cNvCxnSpPr>
          <p:nvPr/>
        </p:nvCxnSpPr>
        <p:spPr>
          <a:xfrm>
            <a:off x="3823382" y="2656315"/>
            <a:ext cx="306600" cy="25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4"/>
          <p:cNvCxnSpPr>
            <a:stCxn id="243" idx="4"/>
            <a:endCxn id="242" idx="1"/>
          </p:cNvCxnSpPr>
          <p:nvPr/>
        </p:nvCxnSpPr>
        <p:spPr>
          <a:xfrm>
            <a:off x="3216063" y="3101704"/>
            <a:ext cx="63000" cy="32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>
            <a:stCxn id="240" idx="4"/>
            <a:endCxn id="241" idx="7"/>
          </p:cNvCxnSpPr>
          <p:nvPr/>
        </p:nvCxnSpPr>
        <p:spPr>
          <a:xfrm flipH="1">
            <a:off x="4144172" y="3119376"/>
            <a:ext cx="70800" cy="30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4"/>
          <p:cNvCxnSpPr>
            <a:stCxn id="242" idx="6"/>
            <a:endCxn id="241" idx="2"/>
          </p:cNvCxnSpPr>
          <p:nvPr/>
        </p:nvCxnSpPr>
        <p:spPr>
          <a:xfrm>
            <a:off x="3484533" y="3509855"/>
            <a:ext cx="454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9" name="Google Shape;2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75" y="2182176"/>
            <a:ext cx="4018099" cy="22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4"/>
          <p:cNvSpPr/>
          <p:nvPr/>
        </p:nvSpPr>
        <p:spPr>
          <a:xfrm>
            <a:off x="5700228" y="2450958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5851619" y="277074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 flipH="1">
            <a:off x="5548728" y="277074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24"/>
          <p:cNvCxnSpPr>
            <a:stCxn id="252" idx="0"/>
            <a:endCxn id="250" idx="3"/>
          </p:cNvCxnSpPr>
          <p:nvPr/>
        </p:nvCxnSpPr>
        <p:spPr>
          <a:xfrm flipH="1" rot="10800000">
            <a:off x="5624478" y="2580244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>
            <a:stCxn id="250" idx="5"/>
            <a:endCxn id="251" idx="0"/>
          </p:cNvCxnSpPr>
          <p:nvPr/>
        </p:nvCxnSpPr>
        <p:spPr>
          <a:xfrm>
            <a:off x="5829542" y="2580272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4"/>
          <p:cNvCxnSpPr>
            <a:stCxn id="252" idx="2"/>
            <a:endCxn id="251" idx="2"/>
          </p:cNvCxnSpPr>
          <p:nvPr/>
        </p:nvCxnSpPr>
        <p:spPr>
          <a:xfrm>
            <a:off x="5700228" y="2846494"/>
            <a:ext cx="151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4"/>
          <p:cNvSpPr/>
          <p:nvPr/>
        </p:nvSpPr>
        <p:spPr>
          <a:xfrm>
            <a:off x="6164478" y="3192008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6315869" y="351179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 flipH="1">
            <a:off x="6012978" y="351179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24"/>
          <p:cNvCxnSpPr>
            <a:stCxn id="258" idx="0"/>
            <a:endCxn id="256" idx="3"/>
          </p:cNvCxnSpPr>
          <p:nvPr/>
        </p:nvCxnSpPr>
        <p:spPr>
          <a:xfrm flipH="1" rot="10800000">
            <a:off x="6088728" y="3321294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4"/>
          <p:cNvCxnSpPr>
            <a:stCxn id="256" idx="5"/>
            <a:endCxn id="257" idx="0"/>
          </p:cNvCxnSpPr>
          <p:nvPr/>
        </p:nvCxnSpPr>
        <p:spPr>
          <a:xfrm>
            <a:off x="6293792" y="3321322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4"/>
          <p:cNvCxnSpPr>
            <a:stCxn id="258" idx="2"/>
            <a:endCxn id="257" idx="2"/>
          </p:cNvCxnSpPr>
          <p:nvPr/>
        </p:nvCxnSpPr>
        <p:spPr>
          <a:xfrm>
            <a:off x="6164478" y="3587544"/>
            <a:ext cx="151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4"/>
          <p:cNvSpPr/>
          <p:nvPr/>
        </p:nvSpPr>
        <p:spPr>
          <a:xfrm>
            <a:off x="7026928" y="2937958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7178319" y="325774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 flipH="1">
            <a:off x="6875428" y="325774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24"/>
          <p:cNvCxnSpPr>
            <a:stCxn id="264" idx="0"/>
            <a:endCxn id="262" idx="3"/>
          </p:cNvCxnSpPr>
          <p:nvPr/>
        </p:nvCxnSpPr>
        <p:spPr>
          <a:xfrm flipH="1" rot="10800000">
            <a:off x="6951178" y="3067244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>
            <a:stCxn id="262" idx="5"/>
            <a:endCxn id="263" idx="0"/>
          </p:cNvCxnSpPr>
          <p:nvPr/>
        </p:nvCxnSpPr>
        <p:spPr>
          <a:xfrm>
            <a:off x="7156242" y="3067272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4"/>
          <p:cNvCxnSpPr>
            <a:stCxn id="264" idx="2"/>
            <a:endCxn id="263" idx="2"/>
          </p:cNvCxnSpPr>
          <p:nvPr/>
        </p:nvCxnSpPr>
        <p:spPr>
          <a:xfrm>
            <a:off x="7026928" y="3333494"/>
            <a:ext cx="151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4"/>
          <p:cNvSpPr/>
          <p:nvPr/>
        </p:nvSpPr>
        <p:spPr>
          <a:xfrm>
            <a:off x="8320678" y="3351908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8472069" y="367169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 flipH="1">
            <a:off x="8169178" y="367169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4"/>
          <p:cNvCxnSpPr>
            <a:stCxn id="270" idx="0"/>
            <a:endCxn id="268" idx="3"/>
          </p:cNvCxnSpPr>
          <p:nvPr/>
        </p:nvCxnSpPr>
        <p:spPr>
          <a:xfrm flipH="1" rot="10800000">
            <a:off x="8244928" y="3481194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4"/>
          <p:cNvCxnSpPr>
            <a:stCxn id="268" idx="5"/>
            <a:endCxn id="269" idx="0"/>
          </p:cNvCxnSpPr>
          <p:nvPr/>
        </p:nvCxnSpPr>
        <p:spPr>
          <a:xfrm>
            <a:off x="8449992" y="3481222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4"/>
          <p:cNvCxnSpPr>
            <a:stCxn id="270" idx="2"/>
            <a:endCxn id="269" idx="2"/>
          </p:cNvCxnSpPr>
          <p:nvPr/>
        </p:nvCxnSpPr>
        <p:spPr>
          <a:xfrm>
            <a:off x="8320678" y="3747444"/>
            <a:ext cx="151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4"/>
          <p:cNvSpPr/>
          <p:nvPr/>
        </p:nvSpPr>
        <p:spPr>
          <a:xfrm>
            <a:off x="7778453" y="2389808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7929844" y="270959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 flipH="1">
            <a:off x="7626953" y="270959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24"/>
          <p:cNvCxnSpPr>
            <a:stCxn id="276" idx="0"/>
            <a:endCxn id="274" idx="3"/>
          </p:cNvCxnSpPr>
          <p:nvPr/>
        </p:nvCxnSpPr>
        <p:spPr>
          <a:xfrm flipH="1" rot="10800000">
            <a:off x="7702703" y="2519094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4"/>
          <p:cNvCxnSpPr>
            <a:stCxn id="274" idx="5"/>
            <a:endCxn id="275" idx="0"/>
          </p:cNvCxnSpPr>
          <p:nvPr/>
        </p:nvCxnSpPr>
        <p:spPr>
          <a:xfrm>
            <a:off x="7907767" y="2519122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4"/>
          <p:cNvCxnSpPr>
            <a:stCxn id="276" idx="2"/>
            <a:endCxn id="275" idx="2"/>
          </p:cNvCxnSpPr>
          <p:nvPr/>
        </p:nvCxnSpPr>
        <p:spPr>
          <a:xfrm>
            <a:off x="7778453" y="2785344"/>
            <a:ext cx="151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/>
        </p:nvSpPr>
        <p:spPr>
          <a:xfrm>
            <a:off x="1157700" y="182825"/>
            <a:ext cx="6828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>
                <a:solidFill>
                  <a:schemeClr val="dk1"/>
                </a:solidFill>
              </a:rPr>
              <a:t>Why Cassandra ?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1143450" y="1235925"/>
            <a:ext cx="25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chemeClr val="dk1"/>
                </a:solidFill>
              </a:rPr>
              <a:t>3</a:t>
            </a:r>
            <a:r>
              <a:rPr b="1" lang="tr" sz="2000">
                <a:solidFill>
                  <a:schemeClr val="dk1"/>
                </a:solidFill>
              </a:rPr>
              <a:t> - </a:t>
            </a:r>
            <a:r>
              <a:rPr b="1" lang="tr" sz="2000">
                <a:solidFill>
                  <a:srgbClr val="FF0000"/>
                </a:solidFill>
              </a:rPr>
              <a:t>Fault Tolerance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6003127" y="1235925"/>
            <a:ext cx="23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chemeClr val="dk1"/>
                </a:solidFill>
              </a:rPr>
              <a:t>4</a:t>
            </a:r>
            <a:r>
              <a:rPr b="1" lang="tr" sz="2000">
                <a:solidFill>
                  <a:schemeClr val="dk1"/>
                </a:solidFill>
              </a:rPr>
              <a:t> - </a:t>
            </a:r>
            <a:r>
              <a:rPr b="1" lang="tr" sz="2000">
                <a:solidFill>
                  <a:srgbClr val="00FF00"/>
                </a:solidFill>
              </a:rPr>
              <a:t>Performance</a:t>
            </a:r>
            <a:endParaRPr b="1" sz="2000">
              <a:solidFill>
                <a:srgbClr val="00FF00"/>
              </a:solidFill>
            </a:endParaRPr>
          </a:p>
        </p:txBody>
      </p:sp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00" y="2101626"/>
            <a:ext cx="4018099" cy="22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/>
          <p:nvPr/>
        </p:nvSpPr>
        <p:spPr>
          <a:xfrm>
            <a:off x="998953" y="2370408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1150344" y="269019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 flipH="1">
            <a:off x="847453" y="269019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25"/>
          <p:cNvCxnSpPr>
            <a:stCxn id="290" idx="0"/>
            <a:endCxn id="288" idx="3"/>
          </p:cNvCxnSpPr>
          <p:nvPr/>
        </p:nvCxnSpPr>
        <p:spPr>
          <a:xfrm flipH="1" rot="10800000">
            <a:off x="923203" y="2499694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>
            <a:stCxn id="288" idx="5"/>
            <a:endCxn id="289" idx="0"/>
          </p:cNvCxnSpPr>
          <p:nvPr/>
        </p:nvCxnSpPr>
        <p:spPr>
          <a:xfrm>
            <a:off x="1128267" y="2499722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5"/>
          <p:cNvCxnSpPr>
            <a:stCxn id="290" idx="2"/>
            <a:endCxn id="289" idx="2"/>
          </p:cNvCxnSpPr>
          <p:nvPr/>
        </p:nvCxnSpPr>
        <p:spPr>
          <a:xfrm>
            <a:off x="998953" y="2765944"/>
            <a:ext cx="151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5"/>
          <p:cNvSpPr/>
          <p:nvPr/>
        </p:nvSpPr>
        <p:spPr>
          <a:xfrm>
            <a:off x="1463203" y="3111458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1614594" y="343124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1311703" y="343124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25"/>
          <p:cNvCxnSpPr>
            <a:stCxn id="296" idx="0"/>
            <a:endCxn id="294" idx="3"/>
          </p:cNvCxnSpPr>
          <p:nvPr/>
        </p:nvCxnSpPr>
        <p:spPr>
          <a:xfrm flipH="1" rot="10800000">
            <a:off x="1387453" y="3240744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>
            <a:stCxn id="294" idx="5"/>
            <a:endCxn id="295" idx="0"/>
          </p:cNvCxnSpPr>
          <p:nvPr/>
        </p:nvCxnSpPr>
        <p:spPr>
          <a:xfrm>
            <a:off x="1592517" y="3240772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>
            <a:stCxn id="296" idx="2"/>
            <a:endCxn id="295" idx="2"/>
          </p:cNvCxnSpPr>
          <p:nvPr/>
        </p:nvCxnSpPr>
        <p:spPr>
          <a:xfrm>
            <a:off x="1463203" y="3506994"/>
            <a:ext cx="151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5"/>
          <p:cNvSpPr/>
          <p:nvPr/>
        </p:nvSpPr>
        <p:spPr>
          <a:xfrm>
            <a:off x="2325653" y="2857408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2477044" y="317719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2174153" y="317719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25"/>
          <p:cNvCxnSpPr>
            <a:stCxn id="302" idx="0"/>
            <a:endCxn id="300" idx="3"/>
          </p:cNvCxnSpPr>
          <p:nvPr/>
        </p:nvCxnSpPr>
        <p:spPr>
          <a:xfrm flipH="1" rot="10800000">
            <a:off x="2249903" y="2986694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5"/>
          <p:cNvCxnSpPr>
            <a:stCxn id="300" idx="5"/>
            <a:endCxn id="301" idx="0"/>
          </p:cNvCxnSpPr>
          <p:nvPr/>
        </p:nvCxnSpPr>
        <p:spPr>
          <a:xfrm>
            <a:off x="2454967" y="2986722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5"/>
          <p:cNvCxnSpPr>
            <a:stCxn id="302" idx="2"/>
            <a:endCxn id="301" idx="2"/>
          </p:cNvCxnSpPr>
          <p:nvPr/>
        </p:nvCxnSpPr>
        <p:spPr>
          <a:xfrm>
            <a:off x="2325653" y="3252944"/>
            <a:ext cx="151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5"/>
          <p:cNvSpPr/>
          <p:nvPr/>
        </p:nvSpPr>
        <p:spPr>
          <a:xfrm>
            <a:off x="3619403" y="3271358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3770794" y="359114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 flipH="1">
            <a:off x="3467903" y="359114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25"/>
          <p:cNvCxnSpPr>
            <a:stCxn id="308" idx="0"/>
            <a:endCxn id="306" idx="3"/>
          </p:cNvCxnSpPr>
          <p:nvPr/>
        </p:nvCxnSpPr>
        <p:spPr>
          <a:xfrm flipH="1" rot="10800000">
            <a:off x="3543653" y="3400644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5"/>
          <p:cNvCxnSpPr>
            <a:stCxn id="306" idx="5"/>
            <a:endCxn id="307" idx="0"/>
          </p:cNvCxnSpPr>
          <p:nvPr/>
        </p:nvCxnSpPr>
        <p:spPr>
          <a:xfrm>
            <a:off x="3748717" y="3400672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5"/>
          <p:cNvCxnSpPr>
            <a:stCxn id="308" idx="2"/>
            <a:endCxn id="307" idx="2"/>
          </p:cNvCxnSpPr>
          <p:nvPr/>
        </p:nvCxnSpPr>
        <p:spPr>
          <a:xfrm>
            <a:off x="3619403" y="3666894"/>
            <a:ext cx="151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5"/>
          <p:cNvSpPr/>
          <p:nvPr/>
        </p:nvSpPr>
        <p:spPr>
          <a:xfrm>
            <a:off x="3077178" y="2309258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3228569" y="262904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 flipH="1">
            <a:off x="2925678" y="2629044"/>
            <a:ext cx="151500" cy="1515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5"/>
          <p:cNvCxnSpPr>
            <a:stCxn id="314" idx="0"/>
            <a:endCxn id="312" idx="3"/>
          </p:cNvCxnSpPr>
          <p:nvPr/>
        </p:nvCxnSpPr>
        <p:spPr>
          <a:xfrm flipH="1" rot="10800000">
            <a:off x="3001428" y="2438544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5"/>
          <p:cNvCxnSpPr>
            <a:stCxn id="312" idx="5"/>
            <a:endCxn id="313" idx="0"/>
          </p:cNvCxnSpPr>
          <p:nvPr/>
        </p:nvCxnSpPr>
        <p:spPr>
          <a:xfrm>
            <a:off x="3206492" y="2438572"/>
            <a:ext cx="97800" cy="1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5"/>
          <p:cNvCxnSpPr>
            <a:stCxn id="314" idx="2"/>
            <a:endCxn id="313" idx="2"/>
          </p:cNvCxnSpPr>
          <p:nvPr/>
        </p:nvCxnSpPr>
        <p:spPr>
          <a:xfrm>
            <a:off x="3077178" y="2704794"/>
            <a:ext cx="151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25"/>
          <p:cNvSpPr/>
          <p:nvPr/>
        </p:nvSpPr>
        <p:spPr>
          <a:xfrm>
            <a:off x="1249600" y="3057750"/>
            <a:ext cx="578700" cy="578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2863575" y="2282400"/>
            <a:ext cx="578700" cy="578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20" name="Google Shape;3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975" y="2038711"/>
            <a:ext cx="3180250" cy="178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/>
          <p:nvPr/>
        </p:nvSpPr>
        <p:spPr>
          <a:xfrm>
            <a:off x="2820300" y="1580400"/>
            <a:ext cx="3503400" cy="2561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2015875" y="769925"/>
            <a:ext cx="5224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500">
                <a:solidFill>
                  <a:schemeClr val="dk1"/>
                </a:solidFill>
              </a:rPr>
              <a:t>Let’s See Cassandra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327" name="Google Shape;3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775" y="1701900"/>
            <a:ext cx="3112275" cy="208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57700" y="182825"/>
            <a:ext cx="6828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>
                <a:solidFill>
                  <a:schemeClr val="dk1"/>
                </a:solidFill>
              </a:rPr>
              <a:t>What’s Apache Cassandra ?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23350" y="941625"/>
            <a:ext cx="75633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tr" sz="1600">
                <a:solidFill>
                  <a:srgbClr val="FFFFFF"/>
                </a:solidFill>
              </a:rPr>
              <a:t>Apache Cassandra is an open source, </a:t>
            </a:r>
            <a:r>
              <a:rPr b="1" lang="tr" sz="1600">
                <a:solidFill>
                  <a:srgbClr val="FFFFFF"/>
                </a:solidFill>
              </a:rPr>
              <a:t>noSQL</a:t>
            </a:r>
            <a:r>
              <a:rPr lang="tr" sz="1600">
                <a:solidFill>
                  <a:srgbClr val="FFFFFF"/>
                </a:solidFill>
              </a:rPr>
              <a:t>, </a:t>
            </a:r>
            <a:r>
              <a:rPr b="1" lang="tr" sz="1600">
                <a:solidFill>
                  <a:srgbClr val="FFFFFF"/>
                </a:solidFill>
              </a:rPr>
              <a:t>distributed database management system</a:t>
            </a:r>
            <a:r>
              <a:rPr lang="tr" sz="1600">
                <a:solidFill>
                  <a:srgbClr val="FFFFFF"/>
                </a:solidFill>
              </a:rPr>
              <a:t> that is used for handling </a:t>
            </a:r>
            <a:r>
              <a:rPr b="1" lang="tr" sz="1600">
                <a:solidFill>
                  <a:srgbClr val="FFFFFF"/>
                </a:solidFill>
              </a:rPr>
              <a:t>big data</a:t>
            </a:r>
            <a:r>
              <a:rPr lang="tr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tr" sz="1600">
                <a:solidFill>
                  <a:srgbClr val="FFFFFF"/>
                </a:solidFill>
              </a:rPr>
              <a:t>It’s focused on </a:t>
            </a:r>
            <a:r>
              <a:rPr b="1" lang="tr" sz="1600">
                <a:solidFill>
                  <a:srgbClr val="FFFFFF"/>
                </a:solidFill>
              </a:rPr>
              <a:t>availability</a:t>
            </a:r>
            <a:r>
              <a:rPr lang="tr" sz="1600">
                <a:solidFill>
                  <a:srgbClr val="FFFFFF"/>
                </a:solidFill>
              </a:rPr>
              <a:t>, </a:t>
            </a:r>
            <a:r>
              <a:rPr b="1" lang="tr" sz="1600">
                <a:solidFill>
                  <a:srgbClr val="FFFFFF"/>
                </a:solidFill>
              </a:rPr>
              <a:t>speed</a:t>
            </a:r>
            <a:r>
              <a:rPr lang="tr" sz="1600">
                <a:solidFill>
                  <a:srgbClr val="FFFFFF"/>
                </a:solidFill>
              </a:rPr>
              <a:t> and </a:t>
            </a:r>
            <a:r>
              <a:rPr b="1" lang="tr" sz="1600">
                <a:solidFill>
                  <a:srgbClr val="FFFFFF"/>
                </a:solidFill>
              </a:rPr>
              <a:t>scalability</a:t>
            </a:r>
            <a:r>
              <a:rPr lang="tr" sz="1600">
                <a:solidFill>
                  <a:srgbClr val="FFFFFF"/>
                </a:solidFill>
              </a:rPr>
              <a:t>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tr" sz="1600">
                <a:solidFill>
                  <a:srgbClr val="FFFFFF"/>
                </a:solidFill>
              </a:rPr>
              <a:t>Since Cassandra is able to store </a:t>
            </a:r>
            <a:r>
              <a:rPr b="1" lang="tr" sz="1600">
                <a:solidFill>
                  <a:srgbClr val="FFFFFF"/>
                </a:solidFill>
              </a:rPr>
              <a:t>massive amount</a:t>
            </a:r>
            <a:r>
              <a:rPr lang="tr" sz="1600">
                <a:solidFill>
                  <a:srgbClr val="FFFFFF"/>
                </a:solidFill>
              </a:rPr>
              <a:t> of data and handle thousands of writes </a:t>
            </a:r>
            <a:r>
              <a:rPr b="1" lang="tr" sz="1600">
                <a:solidFill>
                  <a:srgbClr val="FFFFFF"/>
                </a:solidFill>
              </a:rPr>
              <a:t>per second</a:t>
            </a:r>
            <a:r>
              <a:rPr lang="tr" sz="1600">
                <a:solidFill>
                  <a:srgbClr val="FFFFFF"/>
                </a:solidFill>
              </a:rPr>
              <a:t>, it’s widely used by big companies.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50" y="3357000"/>
            <a:ext cx="1410175" cy="1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125" y="3357013"/>
            <a:ext cx="1410174" cy="14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300" y="3357013"/>
            <a:ext cx="1410174" cy="14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6474" y="3357011"/>
            <a:ext cx="1410176" cy="141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157700" y="182825"/>
            <a:ext cx="6828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>
                <a:solidFill>
                  <a:schemeClr val="dk1"/>
                </a:solidFill>
              </a:rPr>
              <a:t>Distributed ?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366868" y="1377780"/>
            <a:ext cx="2621100" cy="2621100"/>
          </a:xfrm>
          <a:prstGeom prst="ellipse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387982" y="1144613"/>
            <a:ext cx="578700" cy="5787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331682" y="1249315"/>
            <a:ext cx="69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/>
              <a:t>NODE </a:t>
            </a:r>
            <a:endParaRPr b="1" sz="800"/>
          </a:p>
        </p:txBody>
      </p:sp>
      <p:sp>
        <p:nvSpPr>
          <p:cNvPr id="74" name="Google Shape;74;p15"/>
          <p:cNvSpPr/>
          <p:nvPr/>
        </p:nvSpPr>
        <p:spPr>
          <a:xfrm>
            <a:off x="3623757" y="1920188"/>
            <a:ext cx="578700" cy="5787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567457" y="2024890"/>
            <a:ext cx="69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/>
              <a:t>NODE </a:t>
            </a:r>
            <a:endParaRPr b="1" sz="800"/>
          </a:p>
        </p:txBody>
      </p:sp>
      <p:sp>
        <p:nvSpPr>
          <p:cNvPr id="76" name="Google Shape;76;p15"/>
          <p:cNvSpPr/>
          <p:nvPr/>
        </p:nvSpPr>
        <p:spPr>
          <a:xfrm>
            <a:off x="1153257" y="1920188"/>
            <a:ext cx="578700" cy="5787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096957" y="2024890"/>
            <a:ext cx="69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/>
              <a:t>NODE </a:t>
            </a:r>
            <a:endParaRPr b="1" sz="800"/>
          </a:p>
        </p:txBody>
      </p:sp>
      <p:sp>
        <p:nvSpPr>
          <p:cNvPr id="78" name="Google Shape;78;p15"/>
          <p:cNvSpPr/>
          <p:nvPr/>
        </p:nvSpPr>
        <p:spPr>
          <a:xfrm>
            <a:off x="1423182" y="3354888"/>
            <a:ext cx="578700" cy="5787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366882" y="3459590"/>
            <a:ext cx="69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/>
              <a:t>NODE </a:t>
            </a:r>
            <a:endParaRPr b="1" sz="800"/>
          </a:p>
        </p:txBody>
      </p:sp>
      <p:sp>
        <p:nvSpPr>
          <p:cNvPr id="80" name="Google Shape;80;p15"/>
          <p:cNvSpPr/>
          <p:nvPr/>
        </p:nvSpPr>
        <p:spPr>
          <a:xfrm>
            <a:off x="3260307" y="3354888"/>
            <a:ext cx="578700" cy="5787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204007" y="3459590"/>
            <a:ext cx="69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/>
              <a:t>NODE </a:t>
            </a:r>
            <a:endParaRPr b="1" sz="800"/>
          </a:p>
        </p:txBody>
      </p:sp>
      <p:sp>
        <p:nvSpPr>
          <p:cNvPr id="82" name="Google Shape;82;p15"/>
          <p:cNvSpPr txBox="1"/>
          <p:nvPr/>
        </p:nvSpPr>
        <p:spPr>
          <a:xfrm>
            <a:off x="5295375" y="1249325"/>
            <a:ext cx="3159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tr">
                <a:solidFill>
                  <a:schemeClr val="dk1"/>
                </a:solidFill>
              </a:rPr>
              <a:t>Leaderless P2P</a:t>
            </a:r>
            <a:r>
              <a:rPr lang="tr">
                <a:solidFill>
                  <a:schemeClr val="dk1"/>
                </a:solidFill>
              </a:rPr>
              <a:t> - Any node can do what others can do.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tr">
                <a:solidFill>
                  <a:schemeClr val="dk1"/>
                </a:solidFill>
              </a:rPr>
              <a:t>GOSSIP</a:t>
            </a:r>
            <a:r>
              <a:rPr lang="tr">
                <a:solidFill>
                  <a:schemeClr val="dk1"/>
                </a:solidFill>
              </a:rPr>
              <a:t> - The protocol nodes use to transfer information about each other.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tr">
                <a:solidFill>
                  <a:schemeClr val="dk1"/>
                </a:solidFill>
              </a:rPr>
              <a:t>No Single Point Failure </a:t>
            </a:r>
            <a:r>
              <a:rPr lang="tr">
                <a:solidFill>
                  <a:schemeClr val="dk1"/>
                </a:solidFill>
              </a:rPr>
              <a:t>- </a:t>
            </a:r>
            <a:r>
              <a:rPr b="1" lang="tr">
                <a:solidFill>
                  <a:schemeClr val="dk1"/>
                </a:solidFill>
              </a:rPr>
              <a:t> </a:t>
            </a:r>
            <a:r>
              <a:rPr lang="tr">
                <a:solidFill>
                  <a:schemeClr val="dk1"/>
                </a:solidFill>
              </a:rPr>
              <a:t>(High Availability)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tr">
                <a:solidFill>
                  <a:schemeClr val="dk1"/>
                </a:solidFill>
              </a:rPr>
              <a:t>Geographic Distribution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731950" y="2442025"/>
            <a:ext cx="202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chemeClr val="dk1"/>
                </a:solidFill>
              </a:rPr>
              <a:t>DATACENTER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157700" y="182825"/>
            <a:ext cx="6828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>
                <a:solidFill>
                  <a:schemeClr val="dk1"/>
                </a:solidFill>
              </a:rPr>
              <a:t>How </a:t>
            </a:r>
            <a:r>
              <a:rPr b="1" lang="tr" sz="2300">
                <a:solidFill>
                  <a:schemeClr val="dk1"/>
                </a:solidFill>
              </a:rPr>
              <a:t>?</a:t>
            </a:r>
            <a:endParaRPr b="1" sz="2300">
              <a:solidFill>
                <a:schemeClr val="dk1"/>
              </a:solidFill>
            </a:endParaRPr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1165125" y="95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2099125"/>
                <a:gridCol w="2048500"/>
                <a:gridCol w="26661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800">
                          <a:solidFill>
                            <a:srgbClr val="2EBAD6"/>
                          </a:solidFill>
                        </a:rPr>
                        <a:t>Course Code</a:t>
                      </a:r>
                      <a:endParaRPr b="1" sz="18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800">
                          <a:solidFill>
                            <a:schemeClr val="dk1"/>
                          </a:solidFill>
                        </a:rPr>
                        <a:t>Lecturer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800">
                          <a:solidFill>
                            <a:schemeClr val="dk1"/>
                          </a:solidFill>
                        </a:rPr>
                        <a:t>Score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Tamer Karalı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9.6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Manu Dube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3.5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2EBAD6"/>
                          </a:solidFill>
                        </a:rPr>
                        <a:t>ACM112</a:t>
                      </a:r>
                      <a:endParaRPr b="1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Erhan Tümsa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                       10  </a:t>
                      </a:r>
                      <a:r>
                        <a:rPr b="1" lang="tr">
                          <a:solidFill>
                            <a:srgbClr val="FF0000"/>
                          </a:solidFill>
                        </a:rPr>
                        <a:t>&lt;3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2EBAD6"/>
                          </a:solidFill>
                        </a:rPr>
                        <a:t>ACM112</a:t>
                      </a:r>
                      <a:endParaRPr b="1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Can Kara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2EBAD6"/>
                          </a:solidFill>
                        </a:rPr>
                        <a:t>ACM113</a:t>
                      </a:r>
                      <a:endParaRPr b="1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Cemre Deve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4.8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2EBAD6"/>
                          </a:solidFill>
                        </a:rPr>
                        <a:t>ACM113</a:t>
                      </a:r>
                      <a:endParaRPr b="1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Şeyma Subaşı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0.1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2EBAD6"/>
                          </a:solidFill>
                        </a:rPr>
                        <a:t>ACM113</a:t>
                      </a:r>
                      <a:endParaRPr b="1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Cristiano Ronaldo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9.9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6"/>
          <p:cNvSpPr txBox="1"/>
          <p:nvPr/>
        </p:nvSpPr>
        <p:spPr>
          <a:xfrm>
            <a:off x="1258950" y="4352650"/>
            <a:ext cx="19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2EBAD6"/>
                </a:solidFill>
              </a:rPr>
              <a:t>Partition Key</a:t>
            </a:r>
            <a:endParaRPr b="1">
              <a:solidFill>
                <a:srgbClr val="2EBAD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3261218" y="1701180"/>
            <a:ext cx="2621100" cy="26211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148332" y="3413475"/>
            <a:ext cx="578700" cy="5787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282432" y="1443713"/>
            <a:ext cx="578700" cy="5787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416957" y="3413463"/>
            <a:ext cx="578700" cy="5787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3114150" y="5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960075"/>
                <a:gridCol w="1376375"/>
                <a:gridCol w="579250"/>
              </a:tblGrid>
              <a:tr h="33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 sz="10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Tamer Karalı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9.6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 sz="10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Manu Dube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3.5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17"/>
          <p:cNvGraphicFramePr/>
          <p:nvPr/>
        </p:nvGraphicFramePr>
        <p:xfrm>
          <a:off x="695425" y="28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707900"/>
                <a:gridCol w="1014900"/>
                <a:gridCol w="560100"/>
              </a:tblGrid>
              <a:tr h="33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2EBAD6"/>
                          </a:solidFill>
                        </a:rPr>
                        <a:t>ACM112</a:t>
                      </a:r>
                      <a:endParaRPr b="1" sz="10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Erhan Tümsa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2EBAD6"/>
                          </a:solidFill>
                        </a:rPr>
                        <a:t>ACM112</a:t>
                      </a:r>
                      <a:endParaRPr b="1" sz="10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Can Kara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7"/>
          <p:cNvGraphicFramePr/>
          <p:nvPr/>
        </p:nvGraphicFramePr>
        <p:xfrm>
          <a:off x="6165225" y="28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707900"/>
                <a:gridCol w="1100650"/>
                <a:gridCol w="399300"/>
              </a:tblGrid>
              <a:tr h="2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2EBAD6"/>
                          </a:solidFill>
                        </a:rPr>
                        <a:t>ACM113</a:t>
                      </a:r>
                      <a:endParaRPr b="1" sz="10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Şeyma Subaşı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0.1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2EBAD6"/>
                          </a:solidFill>
                        </a:rPr>
                        <a:t>ACM113</a:t>
                      </a:r>
                      <a:endParaRPr b="1" sz="10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Ronaldo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chemeClr val="dk1"/>
                          </a:solidFill>
                        </a:rPr>
                        <a:t>9.9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7"/>
          <p:cNvSpPr/>
          <p:nvPr/>
        </p:nvSpPr>
        <p:spPr>
          <a:xfrm>
            <a:off x="4171875" y="492425"/>
            <a:ext cx="799800" cy="799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282650" y="1443725"/>
            <a:ext cx="578700" cy="578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1157700" y="182825"/>
            <a:ext cx="6828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>
                <a:solidFill>
                  <a:schemeClr val="dk1"/>
                </a:solidFill>
              </a:rPr>
              <a:t>Replication in Cassandra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687582" y="3406388"/>
            <a:ext cx="578700" cy="578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590482" y="1158400"/>
            <a:ext cx="578700" cy="5787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516182" y="3406375"/>
            <a:ext cx="578700" cy="578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 rot="7501533">
            <a:off x="3941264" y="2414964"/>
            <a:ext cx="1974243" cy="23294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-7556611">
            <a:off x="5855510" y="2414974"/>
            <a:ext cx="1974318" cy="23293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flipH="1" rot="-7954">
            <a:off x="4513071" y="3628612"/>
            <a:ext cx="2722807" cy="232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5617175" y="1178363"/>
            <a:ext cx="52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/>
              <a:t>0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633925" y="3426338"/>
            <a:ext cx="343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/>
              <a:t>5</a:t>
            </a:r>
            <a:endParaRPr b="1" sz="2300"/>
          </a:p>
        </p:txBody>
      </p:sp>
      <p:sp>
        <p:nvSpPr>
          <p:cNvPr id="117" name="Google Shape;117;p18"/>
          <p:cNvSpPr txBox="1"/>
          <p:nvPr/>
        </p:nvSpPr>
        <p:spPr>
          <a:xfrm>
            <a:off x="3654575" y="3426338"/>
            <a:ext cx="644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/>
              <a:t>10</a:t>
            </a:r>
            <a:endParaRPr b="1" sz="2300"/>
          </a:p>
        </p:txBody>
      </p:sp>
      <p:sp>
        <p:nvSpPr>
          <p:cNvPr id="118" name="Google Shape;118;p18"/>
          <p:cNvSpPr txBox="1"/>
          <p:nvPr/>
        </p:nvSpPr>
        <p:spPr>
          <a:xfrm>
            <a:off x="1082650" y="1081100"/>
            <a:ext cx="13242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2EBAD6"/>
                </a:solidFill>
              </a:rPr>
              <a:t>Partition Key </a:t>
            </a:r>
            <a:endParaRPr b="1">
              <a:solidFill>
                <a:srgbClr val="2EBAD6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176550" y="2367750"/>
            <a:ext cx="11364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FF00"/>
                </a:solidFill>
              </a:rPr>
              <a:t>hash(</a:t>
            </a:r>
            <a:r>
              <a:rPr lang="tr">
                <a:solidFill>
                  <a:schemeClr val="dk1"/>
                </a:solidFill>
              </a:rPr>
              <a:t> </a:t>
            </a:r>
            <a:r>
              <a:rPr b="1" lang="tr">
                <a:solidFill>
                  <a:srgbClr val="2EBAD6"/>
                </a:solidFill>
              </a:rPr>
              <a:t>PK</a:t>
            </a:r>
            <a:r>
              <a:rPr lang="tr">
                <a:solidFill>
                  <a:schemeClr val="dk1"/>
                </a:solidFill>
              </a:rPr>
              <a:t> </a:t>
            </a:r>
            <a:r>
              <a:rPr b="1" lang="tr">
                <a:solidFill>
                  <a:srgbClr val="00FF00"/>
                </a:solidFill>
              </a:rPr>
              <a:t>)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018325" y="3759325"/>
            <a:ext cx="16080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Partition token</a:t>
            </a:r>
            <a:r>
              <a:rPr lang="tr">
                <a:solidFill>
                  <a:srgbClr val="FF9900"/>
                </a:solidFill>
              </a:rPr>
              <a:t> 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1740850" y="1641475"/>
            <a:ext cx="7800" cy="566100"/>
          </a:xfrm>
          <a:prstGeom prst="straightConnector1">
            <a:avLst/>
          </a:prstGeom>
          <a:noFill/>
          <a:ln cap="flat" cmpd="sng" w="38100">
            <a:solidFill>
              <a:srgbClr val="2EBAD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1742650" y="2941438"/>
            <a:ext cx="4200" cy="644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19"/>
          <p:cNvGraphicFramePr/>
          <p:nvPr/>
        </p:nvGraphicFramePr>
        <p:xfrm>
          <a:off x="1244375" y="61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2099125"/>
                <a:gridCol w="2048500"/>
                <a:gridCol w="2666125"/>
              </a:tblGrid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Tamer Karalı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9.6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19"/>
          <p:cNvSpPr txBox="1"/>
          <p:nvPr/>
        </p:nvSpPr>
        <p:spPr>
          <a:xfrm>
            <a:off x="2658000" y="1495588"/>
            <a:ext cx="205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700">
                <a:solidFill>
                  <a:srgbClr val="00FF00"/>
                </a:solidFill>
              </a:rPr>
              <a:t>hash(</a:t>
            </a:r>
            <a:r>
              <a:rPr lang="tr" sz="1700">
                <a:solidFill>
                  <a:schemeClr val="dk1"/>
                </a:solidFill>
              </a:rPr>
              <a:t> </a:t>
            </a:r>
            <a:r>
              <a:rPr b="1" lang="tr" sz="1700">
                <a:solidFill>
                  <a:srgbClr val="2EBAD6"/>
                </a:solidFill>
              </a:rPr>
              <a:t>ACM111</a:t>
            </a:r>
            <a:r>
              <a:rPr lang="tr" sz="1700">
                <a:solidFill>
                  <a:schemeClr val="dk1"/>
                </a:solidFill>
              </a:rPr>
              <a:t> </a:t>
            </a:r>
            <a:r>
              <a:rPr b="1" lang="tr" sz="1700">
                <a:solidFill>
                  <a:srgbClr val="00FF00"/>
                </a:solidFill>
              </a:rPr>
              <a:t>)</a:t>
            </a:r>
            <a:endParaRPr b="1" sz="1700">
              <a:solidFill>
                <a:srgbClr val="00FF00"/>
              </a:solidFill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 rot="-5400000">
            <a:off x="5124800" y="1396575"/>
            <a:ext cx="4200" cy="644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19"/>
          <p:cNvSpPr txBox="1"/>
          <p:nvPr/>
        </p:nvSpPr>
        <p:spPr>
          <a:xfrm>
            <a:off x="5669400" y="1463588"/>
            <a:ext cx="5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rgbClr val="FF9900"/>
                </a:solidFill>
              </a:rPr>
              <a:t>8</a:t>
            </a:r>
            <a:endParaRPr b="1" sz="2200">
              <a:solidFill>
                <a:srgbClr val="FF9900"/>
              </a:solidFill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477284" y="4118575"/>
            <a:ext cx="466800" cy="46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012055" y="2305473"/>
            <a:ext cx="466800" cy="4668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7565216" y="4118565"/>
            <a:ext cx="466800" cy="466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7501538">
            <a:off x="4681986" y="3318874"/>
            <a:ext cx="1592145" cy="18791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rot="-7556881">
            <a:off x="6225811" y="3319055"/>
            <a:ext cx="1592366" cy="18787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flipH="1" rot="-7984">
            <a:off x="5143162" y="4297819"/>
            <a:ext cx="2196006" cy="187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033572" y="2269473"/>
            <a:ext cx="42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/>
              <a:t>0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538237" y="4082575"/>
            <a:ext cx="51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/>
              <a:t>5</a:t>
            </a:r>
            <a:endParaRPr b="1" sz="2300"/>
          </a:p>
        </p:txBody>
      </p:sp>
      <p:sp>
        <p:nvSpPr>
          <p:cNvPr id="139" name="Google Shape;139;p19"/>
          <p:cNvSpPr txBox="1"/>
          <p:nvPr/>
        </p:nvSpPr>
        <p:spPr>
          <a:xfrm>
            <a:off x="4360013" y="4082575"/>
            <a:ext cx="67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/>
              <a:t>10</a:t>
            </a:r>
            <a:endParaRPr b="1" sz="2300"/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1446875" y="358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971700"/>
                <a:gridCol w="1186500"/>
                <a:gridCol w="651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 sz="11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Tamer Karalı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9.6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19"/>
          <p:cNvSpPr/>
          <p:nvPr/>
        </p:nvSpPr>
        <p:spPr>
          <a:xfrm>
            <a:off x="1089975" y="3240000"/>
            <a:ext cx="519900" cy="5199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089975" y="3238338"/>
            <a:ext cx="5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</a:rPr>
              <a:t>8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2602125" y="1431650"/>
            <a:ext cx="3655200" cy="587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708750" y="405000"/>
            <a:ext cx="352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chemeClr val="dk1"/>
                </a:solidFill>
              </a:rPr>
              <a:t>Replication Factor = RF = 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515897" y="1907496"/>
            <a:ext cx="2129400" cy="21294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424193" y="3298506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345497" y="1698338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5267147" y="3298496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4408546" y="1679454"/>
            <a:ext cx="34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0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5330162" y="3279612"/>
            <a:ext cx="34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5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406788" y="3279588"/>
            <a:ext cx="50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10</a:t>
            </a:r>
            <a:endParaRPr b="1" sz="2100">
              <a:solidFill>
                <a:schemeClr val="dk1"/>
              </a:solidFill>
            </a:endParaRPr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1445000" y="30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872825"/>
                <a:gridCol w="384075"/>
                <a:gridCol w="4126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 sz="11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0"/>
          <p:cNvSpPr/>
          <p:nvPr/>
        </p:nvSpPr>
        <p:spPr>
          <a:xfrm>
            <a:off x="1088100" y="2774925"/>
            <a:ext cx="519900" cy="5199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088100" y="2773263"/>
            <a:ext cx="5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</a:rPr>
              <a:t>8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708750" y="405000"/>
            <a:ext cx="352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chemeClr val="dk1"/>
                </a:solidFill>
              </a:rPr>
              <a:t>Replication Factor = RF = </a:t>
            </a:r>
            <a:r>
              <a:rPr b="1" lang="tr" sz="1800">
                <a:solidFill>
                  <a:srgbClr val="FF0000"/>
                </a:solidFill>
              </a:rPr>
              <a:t>2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515897" y="1907496"/>
            <a:ext cx="2129400" cy="21294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3424193" y="3298506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4345497" y="1698338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267147" y="3298496"/>
            <a:ext cx="470100" cy="470100"/>
          </a:xfrm>
          <a:prstGeom prst="ellipse">
            <a:avLst/>
          </a:prstGeom>
          <a:solidFill>
            <a:srgbClr val="2EBA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4408546" y="1679454"/>
            <a:ext cx="34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0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330162" y="3279612"/>
            <a:ext cx="34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5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406788" y="3279588"/>
            <a:ext cx="50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10</a:t>
            </a:r>
            <a:endParaRPr b="1" sz="2100">
              <a:solidFill>
                <a:schemeClr val="dk1"/>
              </a:solidFill>
            </a:endParaRPr>
          </a:p>
        </p:txBody>
      </p:sp>
      <p:graphicFrame>
        <p:nvGraphicFramePr>
          <p:cNvPr id="171" name="Google Shape;171;p21"/>
          <p:cNvGraphicFramePr/>
          <p:nvPr/>
        </p:nvGraphicFramePr>
        <p:xfrm>
          <a:off x="1445000" y="30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872825"/>
                <a:gridCol w="384075"/>
                <a:gridCol w="4126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 sz="11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1"/>
          <p:cNvSpPr/>
          <p:nvPr/>
        </p:nvSpPr>
        <p:spPr>
          <a:xfrm>
            <a:off x="1088100" y="2774925"/>
            <a:ext cx="519900" cy="5199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1088100" y="2773263"/>
            <a:ext cx="5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</a:rPr>
              <a:t>8</a:t>
            </a:r>
            <a:endParaRPr b="1" sz="2200">
              <a:solidFill>
                <a:schemeClr val="lt1"/>
              </a:solidFill>
            </a:endParaRPr>
          </a:p>
        </p:txBody>
      </p:sp>
      <p:graphicFrame>
        <p:nvGraphicFramePr>
          <p:cNvPr id="174" name="Google Shape;174;p21"/>
          <p:cNvGraphicFramePr/>
          <p:nvPr/>
        </p:nvGraphicFramePr>
        <p:xfrm>
          <a:off x="5060150" y="10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{85216669-4BE4-4438-9D7E-49299A5A7DCB}</a:tableStyleId>
              </a:tblPr>
              <a:tblGrid>
                <a:gridCol w="872825"/>
                <a:gridCol w="384075"/>
                <a:gridCol w="4126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2EBAD6"/>
                          </a:solidFill>
                        </a:rPr>
                        <a:t>ACM111</a:t>
                      </a:r>
                      <a:endParaRPr b="1" sz="1100">
                        <a:solidFill>
                          <a:srgbClr val="2EBAD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1"/>
          <p:cNvSpPr/>
          <p:nvPr/>
        </p:nvSpPr>
        <p:spPr>
          <a:xfrm>
            <a:off x="4703250" y="770700"/>
            <a:ext cx="519900" cy="5199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4703250" y="769038"/>
            <a:ext cx="5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</a:rPr>
              <a:t>8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