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Arial Bold" panose="020B0704020202020204" pitchFamily="34" charset="0"/>
      <p:regular r:id="rId17"/>
      <p:bold r:id="rId18"/>
    </p:embeddedFont>
    <p:embeddedFont>
      <p:font typeface="Arimo" panose="020B0604020202020204" charset="0"/>
      <p:regular r:id="rId19"/>
    </p:embeddedFont>
    <p:embeddedFont>
      <p:font typeface="Arim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82326" y="9557622"/>
            <a:ext cx="414169" cy="47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58501" y="376001"/>
            <a:ext cx="17329436" cy="8597148"/>
          </a:xfrm>
          <a:custGeom>
            <a:avLst/>
            <a:gdLst/>
            <a:ahLst/>
            <a:cxnLst/>
            <a:rect l="l" t="t" r="r" b="b"/>
            <a:pathLst>
              <a:path w="17329436" h="8597148">
                <a:moveTo>
                  <a:pt x="0" y="0"/>
                </a:moveTo>
                <a:lnTo>
                  <a:pt x="17329435" y="0"/>
                </a:lnTo>
                <a:lnTo>
                  <a:pt x="17329435" y="8597147"/>
                </a:lnTo>
                <a:lnTo>
                  <a:pt x="0" y="85971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" r="-16" b="-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8036" y="2727968"/>
            <a:ext cx="6756588" cy="1165146"/>
            <a:chOff x="0" y="0"/>
            <a:chExt cx="9008784" cy="1553528"/>
          </a:xfrm>
        </p:grpSpPr>
        <p:sp>
          <p:nvSpPr>
            <p:cNvPr id="5" name="Freeform 5"/>
            <p:cNvSpPr/>
            <p:nvPr/>
          </p:nvSpPr>
          <p:spPr>
            <a:xfrm>
              <a:off x="38100" y="38100"/>
              <a:ext cx="8932545" cy="1477391"/>
            </a:xfrm>
            <a:custGeom>
              <a:avLst/>
              <a:gdLst/>
              <a:ahLst/>
              <a:cxnLst/>
              <a:rect l="l" t="t" r="r" b="b"/>
              <a:pathLst>
                <a:path w="8932545" h="1477391">
                  <a:moveTo>
                    <a:pt x="0" y="0"/>
                  </a:moveTo>
                  <a:lnTo>
                    <a:pt x="8932545" y="0"/>
                  </a:lnTo>
                  <a:lnTo>
                    <a:pt x="8932545" y="1477391"/>
                  </a:lnTo>
                  <a:lnTo>
                    <a:pt x="0" y="1477391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9008745" cy="1553591"/>
            </a:xfrm>
            <a:custGeom>
              <a:avLst/>
              <a:gdLst/>
              <a:ahLst/>
              <a:cxnLst/>
              <a:rect l="l" t="t" r="r" b="b"/>
              <a:pathLst>
                <a:path w="9008745" h="1553591">
                  <a:moveTo>
                    <a:pt x="38100" y="0"/>
                  </a:moveTo>
                  <a:lnTo>
                    <a:pt x="8970645" y="0"/>
                  </a:lnTo>
                  <a:cubicBezTo>
                    <a:pt x="8991726" y="0"/>
                    <a:pt x="9008745" y="17018"/>
                    <a:pt x="9008745" y="38100"/>
                  </a:cubicBezTo>
                  <a:lnTo>
                    <a:pt x="9008745" y="1515491"/>
                  </a:lnTo>
                  <a:cubicBezTo>
                    <a:pt x="9008745" y="1536573"/>
                    <a:pt x="8991726" y="1553591"/>
                    <a:pt x="8970645" y="1553591"/>
                  </a:cubicBezTo>
                  <a:lnTo>
                    <a:pt x="38100" y="1553591"/>
                  </a:lnTo>
                  <a:cubicBezTo>
                    <a:pt x="17018" y="1553591"/>
                    <a:pt x="0" y="1536573"/>
                    <a:pt x="0" y="1515491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515491"/>
                  </a:lnTo>
                  <a:lnTo>
                    <a:pt x="38100" y="1515491"/>
                  </a:lnTo>
                  <a:lnTo>
                    <a:pt x="38100" y="1477391"/>
                  </a:lnTo>
                  <a:lnTo>
                    <a:pt x="8970645" y="1477391"/>
                  </a:lnTo>
                  <a:lnTo>
                    <a:pt x="8970645" y="1515491"/>
                  </a:lnTo>
                  <a:lnTo>
                    <a:pt x="8932545" y="1515491"/>
                  </a:lnTo>
                  <a:lnTo>
                    <a:pt x="8932545" y="38100"/>
                  </a:lnTo>
                  <a:lnTo>
                    <a:pt x="8970645" y="38100"/>
                  </a:lnTo>
                  <a:lnTo>
                    <a:pt x="8970645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9008784" cy="153447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4210"/>
                </a:lnSpc>
              </a:pPr>
              <a:r>
                <a:rPr lang="en-US" sz="39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HACKATHON 2024</a:t>
              </a:r>
              <a:endParaRPr lang="en-US" sz="39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" name="Freeform 8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49340" y="9544866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HACKATHON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4629" y="4598374"/>
            <a:ext cx="6937658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WebGPT </a:t>
            </a:r>
            <a:endParaRPr lang="en-US" sz="4000" b="1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AI-Powered Web Scraping and Content Generation</a:t>
            </a:r>
            <a:endParaRPr lang="en-US" sz="3600" b="1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95308" y="9721846"/>
            <a:ext cx="1897384" cy="164592"/>
          </a:xfrm>
          <a:custGeom>
            <a:avLst/>
            <a:gdLst/>
            <a:ahLst/>
            <a:cxnLst/>
            <a:rect l="l" t="t" r="r" b="b"/>
            <a:pathLst>
              <a:path w="1897384" h="164592">
                <a:moveTo>
                  <a:pt x="0" y="0"/>
                </a:moveTo>
                <a:lnTo>
                  <a:pt x="1897385" y="0"/>
                </a:lnTo>
                <a:lnTo>
                  <a:pt x="1897385" y="164592"/>
                </a:lnTo>
                <a:lnTo>
                  <a:pt x="0" y="1645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20" r="-1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56859" y="4914900"/>
            <a:ext cx="377428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</a:t>
            </a:r>
            <a:endParaRPr lang="en-US" sz="5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229600"/>
            <a:ext cx="4009294" cy="2057400"/>
            <a:chOff x="0" y="0"/>
            <a:chExt cx="5345726" cy="274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45684" cy="2743200"/>
            </a:xfrm>
            <a:custGeom>
              <a:avLst/>
              <a:gdLst/>
              <a:ahLst/>
              <a:cxnLst/>
              <a:rect l="l" t="t" r="r" b="b"/>
              <a:pathLst>
                <a:path w="5345684" h="2743200">
                  <a:moveTo>
                    <a:pt x="1902206" y="0"/>
                  </a:moveTo>
                  <a:cubicBezTo>
                    <a:pt x="1291971" y="0"/>
                    <a:pt x="717804" y="154559"/>
                    <a:pt x="216789" y="426720"/>
                  </a:cubicBezTo>
                  <a:lnTo>
                    <a:pt x="0" y="558546"/>
                  </a:lnTo>
                  <a:lnTo>
                    <a:pt x="0" y="2743200"/>
                  </a:lnTo>
                  <a:lnTo>
                    <a:pt x="5345684" y="2743200"/>
                  </a:lnTo>
                  <a:lnTo>
                    <a:pt x="5279136" y="2484374"/>
                  </a:lnTo>
                  <a:cubicBezTo>
                    <a:pt x="4831461" y="1045083"/>
                    <a:pt x="3488944" y="0"/>
                    <a:pt x="1902206" y="0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54773" y="1032751"/>
            <a:ext cx="7166072" cy="7966881"/>
          </a:xfrm>
          <a:custGeom>
            <a:avLst/>
            <a:gdLst/>
            <a:ahLst/>
            <a:cxnLst/>
            <a:rect l="l" t="t" r="r" b="b"/>
            <a:pathLst>
              <a:path w="7166072" h="7966881">
                <a:moveTo>
                  <a:pt x="0" y="0"/>
                </a:moveTo>
                <a:lnTo>
                  <a:pt x="7166071" y="0"/>
                </a:lnTo>
                <a:lnTo>
                  <a:pt x="7166071" y="7966881"/>
                </a:lnTo>
                <a:lnTo>
                  <a:pt x="0" y="79668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121" r="-3122"/>
            </a:stretch>
          </a:blipFill>
        </p:spPr>
      </p:sp>
      <p:grpSp>
        <p:nvGrpSpPr>
          <p:cNvPr id="5" name="Group 5"/>
          <p:cNvGrpSpPr/>
          <p:nvPr/>
        </p:nvGrpSpPr>
        <p:grpSpPr>
          <a:xfrm rot="3967198">
            <a:off x="12851772" y="640490"/>
            <a:ext cx="4672348" cy="4672349"/>
            <a:chOff x="0" y="0"/>
            <a:chExt cx="6229798" cy="6229798"/>
          </a:xfrm>
        </p:grpSpPr>
        <p:sp>
          <p:nvSpPr>
            <p:cNvPr id="6" name="Freeform 6"/>
            <p:cNvSpPr/>
            <p:nvPr/>
          </p:nvSpPr>
          <p:spPr>
            <a:xfrm>
              <a:off x="-127" y="5080"/>
              <a:ext cx="4722495" cy="3236849"/>
            </a:xfrm>
            <a:custGeom>
              <a:avLst/>
              <a:gdLst/>
              <a:ahLst/>
              <a:cxnLst/>
              <a:rect l="l" t="t" r="r" b="b"/>
              <a:pathLst>
                <a:path w="4722495" h="3236849">
                  <a:moveTo>
                    <a:pt x="2876042" y="258953"/>
                  </a:moveTo>
                  <a:cubicBezTo>
                    <a:pt x="2634869" y="279146"/>
                    <a:pt x="2395601" y="329946"/>
                    <a:pt x="2164588" y="411353"/>
                  </a:cubicBezTo>
                  <a:cubicBezTo>
                    <a:pt x="2098421" y="434594"/>
                    <a:pt x="2025904" y="399923"/>
                    <a:pt x="2002663" y="333756"/>
                  </a:cubicBezTo>
                  <a:cubicBezTo>
                    <a:pt x="1979422" y="267589"/>
                    <a:pt x="2014093" y="195072"/>
                    <a:pt x="2080260" y="171831"/>
                  </a:cubicBezTo>
                  <a:cubicBezTo>
                    <a:pt x="2331847" y="83185"/>
                    <a:pt x="2592197" y="27813"/>
                    <a:pt x="2854833" y="5842"/>
                  </a:cubicBezTo>
                  <a:cubicBezTo>
                    <a:pt x="2924683" y="0"/>
                    <a:pt x="2986151" y="51943"/>
                    <a:pt x="2991993" y="121793"/>
                  </a:cubicBezTo>
                  <a:cubicBezTo>
                    <a:pt x="2997835" y="191643"/>
                    <a:pt x="2945892" y="253111"/>
                    <a:pt x="2876042" y="258953"/>
                  </a:cubicBezTo>
                  <a:close/>
                  <a:moveTo>
                    <a:pt x="1318895" y="882904"/>
                  </a:moveTo>
                  <a:cubicBezTo>
                    <a:pt x="1127887" y="1036955"/>
                    <a:pt x="959104" y="1213739"/>
                    <a:pt x="815340" y="1408049"/>
                  </a:cubicBezTo>
                  <a:cubicBezTo>
                    <a:pt x="773684" y="1464437"/>
                    <a:pt x="694055" y="1476375"/>
                    <a:pt x="637667" y="1434592"/>
                  </a:cubicBezTo>
                  <a:cubicBezTo>
                    <a:pt x="581279" y="1392809"/>
                    <a:pt x="569341" y="1313307"/>
                    <a:pt x="611124" y="1256919"/>
                  </a:cubicBezTo>
                  <a:cubicBezTo>
                    <a:pt x="767588" y="1045337"/>
                    <a:pt x="951484" y="852932"/>
                    <a:pt x="1159510" y="685165"/>
                  </a:cubicBezTo>
                  <a:cubicBezTo>
                    <a:pt x="1214120" y="641096"/>
                    <a:pt x="1294003" y="649732"/>
                    <a:pt x="1338072" y="704342"/>
                  </a:cubicBezTo>
                  <a:cubicBezTo>
                    <a:pt x="1382141" y="758952"/>
                    <a:pt x="1373505" y="838835"/>
                    <a:pt x="1318895" y="882904"/>
                  </a:cubicBezTo>
                  <a:close/>
                  <a:moveTo>
                    <a:pt x="379349" y="2272411"/>
                  </a:moveTo>
                  <a:cubicBezTo>
                    <a:pt x="308864" y="2502662"/>
                    <a:pt x="266954" y="2743454"/>
                    <a:pt x="256667" y="2989453"/>
                  </a:cubicBezTo>
                  <a:cubicBezTo>
                    <a:pt x="253746" y="3059557"/>
                    <a:pt x="194564" y="3113913"/>
                    <a:pt x="124460" y="3110992"/>
                  </a:cubicBezTo>
                  <a:cubicBezTo>
                    <a:pt x="54356" y="3108071"/>
                    <a:pt x="0" y="3048889"/>
                    <a:pt x="2921" y="2978785"/>
                  </a:cubicBezTo>
                  <a:cubicBezTo>
                    <a:pt x="14224" y="2710815"/>
                    <a:pt x="59817" y="2448814"/>
                    <a:pt x="136525" y="2197989"/>
                  </a:cubicBezTo>
                  <a:cubicBezTo>
                    <a:pt x="157099" y="2130933"/>
                    <a:pt x="228092" y="2093214"/>
                    <a:pt x="295148" y="2113788"/>
                  </a:cubicBezTo>
                  <a:cubicBezTo>
                    <a:pt x="362204" y="2134362"/>
                    <a:pt x="399923" y="2205355"/>
                    <a:pt x="379349" y="2272411"/>
                  </a:cubicBezTo>
                  <a:close/>
                  <a:moveTo>
                    <a:pt x="1017524" y="2982849"/>
                  </a:moveTo>
                  <a:lnTo>
                    <a:pt x="1779524" y="2982849"/>
                  </a:lnTo>
                  <a:cubicBezTo>
                    <a:pt x="1849628" y="2982849"/>
                    <a:pt x="1906524" y="3039745"/>
                    <a:pt x="1906524" y="3109849"/>
                  </a:cubicBezTo>
                  <a:cubicBezTo>
                    <a:pt x="1906524" y="3179953"/>
                    <a:pt x="1849628" y="3236849"/>
                    <a:pt x="1779524" y="3236849"/>
                  </a:cubicBezTo>
                  <a:lnTo>
                    <a:pt x="1017524" y="3236849"/>
                  </a:lnTo>
                  <a:cubicBezTo>
                    <a:pt x="947420" y="3236849"/>
                    <a:pt x="890524" y="3179953"/>
                    <a:pt x="890524" y="3109849"/>
                  </a:cubicBezTo>
                  <a:cubicBezTo>
                    <a:pt x="890524" y="3039745"/>
                    <a:pt x="947420" y="2982849"/>
                    <a:pt x="1017524" y="2982849"/>
                  </a:cubicBezTo>
                  <a:close/>
                  <a:moveTo>
                    <a:pt x="2795524" y="2982849"/>
                  </a:moveTo>
                  <a:lnTo>
                    <a:pt x="3114929" y="2982849"/>
                  </a:lnTo>
                  <a:lnTo>
                    <a:pt x="3114929" y="3109849"/>
                  </a:lnTo>
                  <a:lnTo>
                    <a:pt x="3004185" y="3047746"/>
                  </a:lnTo>
                  <a:lnTo>
                    <a:pt x="3220720" y="2661793"/>
                  </a:lnTo>
                  <a:cubicBezTo>
                    <a:pt x="3255010" y="2600579"/>
                    <a:pt x="3332480" y="2578862"/>
                    <a:pt x="3393567" y="2613152"/>
                  </a:cubicBezTo>
                  <a:cubicBezTo>
                    <a:pt x="3454654" y="2647442"/>
                    <a:pt x="3476498" y="2724912"/>
                    <a:pt x="3442208" y="2785999"/>
                  </a:cubicBezTo>
                  <a:lnTo>
                    <a:pt x="3225673" y="3171952"/>
                  </a:lnTo>
                  <a:cubicBezTo>
                    <a:pt x="3203194" y="3211957"/>
                    <a:pt x="3160903" y="3236849"/>
                    <a:pt x="3114929" y="3236849"/>
                  </a:cubicBezTo>
                  <a:lnTo>
                    <a:pt x="2795524" y="3236849"/>
                  </a:lnTo>
                  <a:cubicBezTo>
                    <a:pt x="2725420" y="3236849"/>
                    <a:pt x="2668524" y="3179953"/>
                    <a:pt x="2668524" y="3109849"/>
                  </a:cubicBezTo>
                  <a:cubicBezTo>
                    <a:pt x="2668524" y="3039745"/>
                    <a:pt x="2725420" y="2982849"/>
                    <a:pt x="2795524" y="2982849"/>
                  </a:cubicBezTo>
                  <a:close/>
                  <a:moveTo>
                    <a:pt x="3718052" y="1775714"/>
                  </a:moveTo>
                  <a:lnTo>
                    <a:pt x="4091051" y="1111250"/>
                  </a:lnTo>
                  <a:cubicBezTo>
                    <a:pt x="4125341" y="1050036"/>
                    <a:pt x="4202811" y="1028319"/>
                    <a:pt x="4263898" y="1062609"/>
                  </a:cubicBezTo>
                  <a:cubicBezTo>
                    <a:pt x="4324985" y="1096899"/>
                    <a:pt x="4346829" y="1174369"/>
                    <a:pt x="4312539" y="1235456"/>
                  </a:cubicBezTo>
                  <a:lnTo>
                    <a:pt x="3939667" y="1900047"/>
                  </a:lnTo>
                  <a:cubicBezTo>
                    <a:pt x="3905377" y="1961261"/>
                    <a:pt x="3827907" y="1982978"/>
                    <a:pt x="3766820" y="1948688"/>
                  </a:cubicBezTo>
                  <a:cubicBezTo>
                    <a:pt x="3705733" y="1914398"/>
                    <a:pt x="3683889" y="1836928"/>
                    <a:pt x="3718179" y="1775841"/>
                  </a:cubicBezTo>
                  <a:close/>
                  <a:moveTo>
                    <a:pt x="4510151" y="612013"/>
                  </a:moveTo>
                  <a:lnTo>
                    <a:pt x="4577461" y="504317"/>
                  </a:lnTo>
                  <a:lnTo>
                    <a:pt x="4515358" y="615061"/>
                  </a:lnTo>
                  <a:cubicBezTo>
                    <a:pt x="4300093" y="494284"/>
                    <a:pt x="4073271" y="403479"/>
                    <a:pt x="3840734" y="342392"/>
                  </a:cubicBezTo>
                  <a:cubicBezTo>
                    <a:pt x="3772916" y="324612"/>
                    <a:pt x="3732276" y="255143"/>
                    <a:pt x="3750056" y="187325"/>
                  </a:cubicBezTo>
                  <a:cubicBezTo>
                    <a:pt x="3767836" y="119507"/>
                    <a:pt x="3837305" y="78867"/>
                    <a:pt x="3905123" y="96647"/>
                  </a:cubicBezTo>
                  <a:cubicBezTo>
                    <a:pt x="4158488" y="163068"/>
                    <a:pt x="4405503" y="262001"/>
                    <a:pt x="4639691" y="393446"/>
                  </a:cubicBezTo>
                  <a:cubicBezTo>
                    <a:pt x="4641469" y="394462"/>
                    <a:pt x="4643120" y="395478"/>
                    <a:pt x="4644898" y="396494"/>
                  </a:cubicBezTo>
                  <a:cubicBezTo>
                    <a:pt x="4704334" y="433705"/>
                    <a:pt x="4722495" y="512064"/>
                    <a:pt x="4685284" y="571500"/>
                  </a:cubicBezTo>
                  <a:cubicBezTo>
                    <a:pt x="4648073" y="630936"/>
                    <a:pt x="4569714" y="649097"/>
                    <a:pt x="4510278" y="611886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-127" y="5080"/>
              <a:ext cx="4722368" cy="3113913"/>
            </a:xfrm>
            <a:custGeom>
              <a:avLst/>
              <a:gdLst/>
              <a:ahLst/>
              <a:cxnLst/>
              <a:rect l="l" t="t" r="r" b="b"/>
              <a:pathLst>
                <a:path w="4722368" h="3113913">
                  <a:moveTo>
                    <a:pt x="2876042" y="258953"/>
                  </a:moveTo>
                  <a:cubicBezTo>
                    <a:pt x="2634869" y="279146"/>
                    <a:pt x="2395601" y="329946"/>
                    <a:pt x="2164588" y="411353"/>
                  </a:cubicBezTo>
                  <a:cubicBezTo>
                    <a:pt x="2098421" y="434594"/>
                    <a:pt x="2025904" y="399923"/>
                    <a:pt x="2002663" y="333756"/>
                  </a:cubicBezTo>
                  <a:cubicBezTo>
                    <a:pt x="1979422" y="267589"/>
                    <a:pt x="2014093" y="195072"/>
                    <a:pt x="2080260" y="171831"/>
                  </a:cubicBezTo>
                  <a:cubicBezTo>
                    <a:pt x="2331847" y="83185"/>
                    <a:pt x="2592197" y="27813"/>
                    <a:pt x="2854833" y="5842"/>
                  </a:cubicBezTo>
                  <a:cubicBezTo>
                    <a:pt x="2924683" y="0"/>
                    <a:pt x="2986151" y="51943"/>
                    <a:pt x="2991993" y="121793"/>
                  </a:cubicBezTo>
                  <a:cubicBezTo>
                    <a:pt x="2997835" y="191643"/>
                    <a:pt x="2945892" y="253111"/>
                    <a:pt x="2876042" y="258953"/>
                  </a:cubicBezTo>
                  <a:close/>
                  <a:moveTo>
                    <a:pt x="1318895" y="882904"/>
                  </a:moveTo>
                  <a:cubicBezTo>
                    <a:pt x="1127887" y="1036955"/>
                    <a:pt x="959104" y="1213739"/>
                    <a:pt x="815340" y="1408049"/>
                  </a:cubicBezTo>
                  <a:cubicBezTo>
                    <a:pt x="773684" y="1464437"/>
                    <a:pt x="694055" y="1476375"/>
                    <a:pt x="637667" y="1434592"/>
                  </a:cubicBezTo>
                  <a:cubicBezTo>
                    <a:pt x="581279" y="1392809"/>
                    <a:pt x="569341" y="1313307"/>
                    <a:pt x="611124" y="1256919"/>
                  </a:cubicBezTo>
                  <a:cubicBezTo>
                    <a:pt x="767588" y="1045337"/>
                    <a:pt x="951484" y="852932"/>
                    <a:pt x="1159510" y="685165"/>
                  </a:cubicBezTo>
                  <a:cubicBezTo>
                    <a:pt x="1214120" y="641096"/>
                    <a:pt x="1294003" y="649732"/>
                    <a:pt x="1338072" y="704342"/>
                  </a:cubicBezTo>
                  <a:cubicBezTo>
                    <a:pt x="1382141" y="758952"/>
                    <a:pt x="1373505" y="838835"/>
                    <a:pt x="1318895" y="882904"/>
                  </a:cubicBezTo>
                  <a:close/>
                  <a:moveTo>
                    <a:pt x="379349" y="2272411"/>
                  </a:moveTo>
                  <a:cubicBezTo>
                    <a:pt x="308864" y="2502662"/>
                    <a:pt x="266954" y="2743454"/>
                    <a:pt x="256667" y="2989453"/>
                  </a:cubicBezTo>
                  <a:cubicBezTo>
                    <a:pt x="253746" y="3059557"/>
                    <a:pt x="194564" y="3113913"/>
                    <a:pt x="124460" y="3110992"/>
                  </a:cubicBezTo>
                  <a:cubicBezTo>
                    <a:pt x="54356" y="3108071"/>
                    <a:pt x="0" y="3048889"/>
                    <a:pt x="2921" y="2978785"/>
                  </a:cubicBezTo>
                  <a:cubicBezTo>
                    <a:pt x="14224" y="2710815"/>
                    <a:pt x="59817" y="2448814"/>
                    <a:pt x="136525" y="2197989"/>
                  </a:cubicBezTo>
                  <a:cubicBezTo>
                    <a:pt x="157099" y="2130933"/>
                    <a:pt x="228092" y="2093214"/>
                    <a:pt x="295148" y="2113788"/>
                  </a:cubicBezTo>
                  <a:cubicBezTo>
                    <a:pt x="362204" y="2134362"/>
                    <a:pt x="399923" y="2205355"/>
                    <a:pt x="379349" y="2272411"/>
                  </a:cubicBezTo>
                  <a:close/>
                  <a:moveTo>
                    <a:pt x="4510024" y="611886"/>
                  </a:moveTo>
                  <a:lnTo>
                    <a:pt x="4577334" y="504190"/>
                  </a:lnTo>
                  <a:lnTo>
                    <a:pt x="4515231" y="614934"/>
                  </a:lnTo>
                  <a:cubicBezTo>
                    <a:pt x="4299966" y="494157"/>
                    <a:pt x="4073144" y="403352"/>
                    <a:pt x="3840607" y="342265"/>
                  </a:cubicBezTo>
                  <a:cubicBezTo>
                    <a:pt x="3772789" y="324485"/>
                    <a:pt x="3732149" y="255016"/>
                    <a:pt x="3749929" y="187198"/>
                  </a:cubicBezTo>
                  <a:cubicBezTo>
                    <a:pt x="3767709" y="119380"/>
                    <a:pt x="3837178" y="78740"/>
                    <a:pt x="3904996" y="96520"/>
                  </a:cubicBezTo>
                  <a:cubicBezTo>
                    <a:pt x="4158361" y="162941"/>
                    <a:pt x="4405376" y="261874"/>
                    <a:pt x="4639564" y="393319"/>
                  </a:cubicBezTo>
                  <a:cubicBezTo>
                    <a:pt x="4641342" y="394335"/>
                    <a:pt x="4642993" y="395351"/>
                    <a:pt x="4644771" y="396367"/>
                  </a:cubicBezTo>
                  <a:cubicBezTo>
                    <a:pt x="4704207" y="433578"/>
                    <a:pt x="4722368" y="511937"/>
                    <a:pt x="4685157" y="571373"/>
                  </a:cubicBezTo>
                  <a:cubicBezTo>
                    <a:pt x="4647946" y="630809"/>
                    <a:pt x="4569587" y="648970"/>
                    <a:pt x="4510151" y="611759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828155" y="3054685"/>
            <a:ext cx="8216830" cy="723555"/>
            <a:chOff x="0" y="0"/>
            <a:chExt cx="10955774" cy="964740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842443" y="3841713"/>
            <a:ext cx="8188256" cy="694980"/>
            <a:chOff x="0" y="0"/>
            <a:chExt cx="10917674" cy="9266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69088" y="0"/>
                    <a:pt x="154432" y="0"/>
                  </a:cubicBezTo>
                  <a:lnTo>
                    <a:pt x="10763250" y="0"/>
                  </a:lnTo>
                  <a:cubicBezTo>
                    <a:pt x="10848594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8594" y="926592"/>
                    <a:pt x="10763250" y="926592"/>
                  </a:cubicBezTo>
                  <a:lnTo>
                    <a:pt x="154432" y="926592"/>
                  </a:lnTo>
                  <a:cubicBezTo>
                    <a:pt x="69088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828155" y="4600167"/>
            <a:ext cx="8216830" cy="723555"/>
            <a:chOff x="0" y="0"/>
            <a:chExt cx="10955774" cy="964740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8828155" y="5372907"/>
            <a:ext cx="8216830" cy="723555"/>
            <a:chOff x="0" y="0"/>
            <a:chExt cx="10955774" cy="964740"/>
          </a:xfrm>
        </p:grpSpPr>
        <p:sp>
          <p:nvSpPr>
            <p:cNvPr id="17" name="Freeform 17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828155" y="6145646"/>
            <a:ext cx="8216830" cy="723555"/>
            <a:chOff x="0" y="0"/>
            <a:chExt cx="10955774" cy="964740"/>
          </a:xfrm>
        </p:grpSpPr>
        <p:sp>
          <p:nvSpPr>
            <p:cNvPr id="20" name="Freeform 20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828155" y="6918387"/>
            <a:ext cx="8216830" cy="723555"/>
            <a:chOff x="0" y="0"/>
            <a:chExt cx="10955774" cy="964740"/>
          </a:xfrm>
        </p:grpSpPr>
        <p:sp>
          <p:nvSpPr>
            <p:cNvPr id="23" name="Freeform 23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930661" y="7059701"/>
            <a:ext cx="8008597" cy="837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Topic: Gen AI context / QnA using Website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8828155" y="7691127"/>
            <a:ext cx="8216830" cy="723555"/>
            <a:chOff x="0" y="0"/>
            <a:chExt cx="10955774" cy="964740"/>
          </a:xfrm>
        </p:grpSpPr>
        <p:sp>
          <p:nvSpPr>
            <p:cNvPr id="27" name="Freeform 27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8828155" y="8463867"/>
            <a:ext cx="8216830" cy="723555"/>
            <a:chOff x="0" y="0"/>
            <a:chExt cx="10955774" cy="964740"/>
          </a:xfrm>
        </p:grpSpPr>
        <p:sp>
          <p:nvSpPr>
            <p:cNvPr id="30" name="Freeform 30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8933883" y="803060"/>
            <a:ext cx="8005377" cy="185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6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ABOUT ME</a:t>
            </a:r>
            <a:endParaRPr lang="en-US" sz="66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930661" y="3192626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Name: Boobalamurugan S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930661" y="3997179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Email Id: 2k21aids07@kiot.ac.in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930661" y="473810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Contact No: 8072229191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930661" y="5542661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Github Account: Boobalamurugan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930661" y="6315399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Repo Link: https://shorturl.at/URcvH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930661" y="782906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College: Knowledge Institute Of Technology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930661" y="860180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Student Id: 2k21AI07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87819" y="3229760"/>
            <a:ext cx="7932601" cy="3827480"/>
          </a:xfrm>
          <a:custGeom>
            <a:avLst/>
            <a:gdLst/>
            <a:ahLst/>
            <a:cxnLst/>
            <a:rect l="l" t="t" r="r" b="b"/>
            <a:pathLst>
              <a:path w="7932601" h="3827480">
                <a:moveTo>
                  <a:pt x="0" y="0"/>
                </a:moveTo>
                <a:lnTo>
                  <a:pt x="7932600" y="0"/>
                </a:lnTo>
                <a:lnTo>
                  <a:pt x="7932600" y="3827480"/>
                </a:lnTo>
                <a:lnTo>
                  <a:pt x="0" y="3827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636919"/>
            <a:ext cx="598932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LNRS HACKATHON 2024</a:t>
            </a: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636919"/>
            <a:ext cx="393192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4530" y="680720"/>
            <a:ext cx="2964815" cy="692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Overview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4800" y="2019300"/>
            <a:ext cx="8552582" cy="5827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ctr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WebGPT is an advanced Flask-based web application designed to make web scraping and content generation seamless. It scrapes content from a specified URL, processes it with BeautifulSoup, and uses the Gemini API for AI-powered content generation.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0880" lvl="1" indent="-345440" algn="ctr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This solution provides an intuitive web interface that allows users to input a URL, add comments, and receive both extracted content and AI-generated insights.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32659" y="7332867"/>
            <a:ext cx="2655213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webGPT</a:t>
            </a:r>
            <a:r>
              <a:rPr lang="en-US" sz="18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Interface image</a:t>
            </a:r>
            <a:endParaRPr lang="en-US" sz="1800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1255364" y="1443038"/>
            <a:ext cx="4809802" cy="1247288"/>
          </a:xfrm>
          <a:custGeom>
            <a:avLst/>
            <a:gdLst/>
            <a:ahLst/>
            <a:cxnLst/>
            <a:rect l="l" t="t" r="r" b="b"/>
            <a:pathLst>
              <a:path w="4809802" h="1247288">
                <a:moveTo>
                  <a:pt x="0" y="0"/>
                </a:moveTo>
                <a:lnTo>
                  <a:pt x="4809802" y="0"/>
                </a:lnTo>
                <a:lnTo>
                  <a:pt x="4809802" y="1247287"/>
                </a:lnTo>
                <a:lnTo>
                  <a:pt x="0" y="124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83506" y="2361158"/>
            <a:ext cx="7104494" cy="5564685"/>
          </a:xfrm>
          <a:custGeom>
            <a:avLst/>
            <a:gdLst/>
            <a:ahLst/>
            <a:cxnLst/>
            <a:rect l="l" t="t" r="r" b="b"/>
            <a:pathLst>
              <a:path w="7104494" h="5564685">
                <a:moveTo>
                  <a:pt x="0" y="0"/>
                </a:moveTo>
                <a:lnTo>
                  <a:pt x="7104494" y="0"/>
                </a:lnTo>
                <a:lnTo>
                  <a:pt x="7104494" y="5564684"/>
                </a:lnTo>
                <a:lnTo>
                  <a:pt x="0" y="5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7333" y="2008318"/>
            <a:ext cx="10506203" cy="686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 User Input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provides a URL and asks a question or comment about the content.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 Web Scraping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Scrape the webpage to extract relevant content using tools like requests and BeautifulSoup.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Data Parsing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Clean and structure the extracted data for processing.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AI Integration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an AI model to analyze the data and generate responses (e.g., summaries, answers).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Output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 the AI-generated response to the user.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2658" y="789118"/>
            <a:ext cx="1456064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How WebGPT Functions: A Step-by-Step Overview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5800" y="1943100"/>
            <a:ext cx="11582400" cy="6562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Innovative Aspects of WebGPT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AI-Powered Insights: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Combines traditional web scraping with advanced AI to provide tailored responses.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Real-Time Processing: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Quickly retrieves and analyzes content for immediate feedback.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User-Centric Design: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Intuitive interface that simplifies complex operations for non-technical users.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Versatile Applications: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 be adapted for various domains (education, marketing, research).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421898" y="3598408"/>
            <a:ext cx="5493467" cy="3499397"/>
          </a:xfrm>
          <a:custGeom>
            <a:avLst/>
            <a:gdLst/>
            <a:ahLst/>
            <a:cxnLst/>
            <a:rect l="l" t="t" r="r" b="b"/>
            <a:pathLst>
              <a:path w="5493467" h="3499397">
                <a:moveTo>
                  <a:pt x="0" y="0"/>
                </a:moveTo>
                <a:lnTo>
                  <a:pt x="5493467" y="0"/>
                </a:lnTo>
                <a:lnTo>
                  <a:pt x="5493467" y="3499397"/>
                </a:lnTo>
                <a:lnTo>
                  <a:pt x="0" y="349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064" y="800100"/>
            <a:ext cx="948213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Innovative Features of WebGPT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10262" y="1745881"/>
            <a:ext cx="3395607" cy="2623878"/>
          </a:xfrm>
          <a:custGeom>
            <a:avLst/>
            <a:gdLst/>
            <a:ahLst/>
            <a:cxnLst/>
            <a:rect l="l" t="t" r="r" b="b"/>
            <a:pathLst>
              <a:path w="3395607" h="2623878">
                <a:moveTo>
                  <a:pt x="0" y="0"/>
                </a:moveTo>
                <a:lnTo>
                  <a:pt x="3395607" y="0"/>
                </a:lnTo>
                <a:lnTo>
                  <a:pt x="3395607" y="2623878"/>
                </a:lnTo>
                <a:lnTo>
                  <a:pt x="0" y="262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10255" y="6722187"/>
            <a:ext cx="2048378" cy="2249387"/>
          </a:xfrm>
          <a:custGeom>
            <a:avLst/>
            <a:gdLst/>
            <a:ahLst/>
            <a:cxnLst/>
            <a:rect l="l" t="t" r="r" b="b"/>
            <a:pathLst>
              <a:path w="2048378" h="2249387">
                <a:moveTo>
                  <a:pt x="0" y="0"/>
                </a:moveTo>
                <a:lnTo>
                  <a:pt x="2048378" y="0"/>
                </a:lnTo>
                <a:lnTo>
                  <a:pt x="2048378" y="2249387"/>
                </a:lnTo>
                <a:lnTo>
                  <a:pt x="0" y="224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13793" y="4781841"/>
            <a:ext cx="3404875" cy="1464096"/>
          </a:xfrm>
          <a:custGeom>
            <a:avLst/>
            <a:gdLst/>
            <a:ahLst/>
            <a:cxnLst/>
            <a:rect l="l" t="t" r="r" b="b"/>
            <a:pathLst>
              <a:path w="3404875" h="1464096">
                <a:moveTo>
                  <a:pt x="0" y="0"/>
                </a:moveTo>
                <a:lnTo>
                  <a:pt x="3404875" y="0"/>
                </a:lnTo>
                <a:lnTo>
                  <a:pt x="3404875" y="1464096"/>
                </a:lnTo>
                <a:lnTo>
                  <a:pt x="0" y="146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90360" y="4909922"/>
            <a:ext cx="2597058" cy="1207934"/>
          </a:xfrm>
          <a:custGeom>
            <a:avLst/>
            <a:gdLst/>
            <a:ahLst/>
            <a:cxnLst/>
            <a:rect l="l" t="t" r="r" b="b"/>
            <a:pathLst>
              <a:path w="2597058" h="1207934">
                <a:moveTo>
                  <a:pt x="0" y="0"/>
                </a:moveTo>
                <a:lnTo>
                  <a:pt x="2597058" y="0"/>
                </a:lnTo>
                <a:lnTo>
                  <a:pt x="2597058" y="1207934"/>
                </a:lnTo>
                <a:lnTo>
                  <a:pt x="0" y="1207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34444" y="1616935"/>
            <a:ext cx="3584224" cy="2688168"/>
          </a:xfrm>
          <a:custGeom>
            <a:avLst/>
            <a:gdLst/>
            <a:ahLst/>
            <a:cxnLst/>
            <a:rect l="l" t="t" r="r" b="b"/>
            <a:pathLst>
              <a:path w="3584224" h="2688168">
                <a:moveTo>
                  <a:pt x="0" y="0"/>
                </a:moveTo>
                <a:lnTo>
                  <a:pt x="3584224" y="0"/>
                </a:lnTo>
                <a:lnTo>
                  <a:pt x="3584224" y="2688169"/>
                </a:lnTo>
                <a:lnTo>
                  <a:pt x="0" y="2688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8499" y="1943099"/>
            <a:ext cx="10375485" cy="8284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Overview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</a:pP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Frontend: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Built with HTML/CSS, Flask for routing and rendering.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Requests: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HTTP requests to fetch webpage content.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BeautifulSoup: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parsing HTML and extracting relevant data.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Gemini API: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Integration for generating AI responses.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00064" y="785581"/>
            <a:ext cx="1099029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Technical Implementation  of WebGPT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424" y="1943100"/>
            <a:ext cx="12941310" cy="7386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mo Bold"/>
                <a:cs typeface="Arial" panose="020B0604020202020204" pitchFamily="34" charset="0"/>
                <a:sym typeface="Arimo Bold"/>
              </a:rPr>
              <a:t>Real-Time Summarization: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 Users can input URLs from news websites like BBC, and WebGPT will extract key information, summarize it, and offer AI-powered insights.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mo Bold"/>
                <a:cs typeface="Arial" panose="020B0604020202020204" pitchFamily="34" charset="0"/>
                <a:sym typeface="Arimo Bold"/>
              </a:rPr>
              <a:t>Technical Support for Developers: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Instant AI-generated answers to coding questions, frameworks, and libraries, with references to documentation.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mo Bold"/>
                <a:cs typeface="Arial" panose="020B0604020202020204" pitchFamily="34" charset="0"/>
                <a:sym typeface="Arimo Bold"/>
              </a:rPr>
              <a:t>Legal Consultation: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Tailored responses to legal queries, summarizing laws and regulations, utilizing legal databases for accuracy.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mo Bold"/>
                <a:cs typeface="Arial" panose="020B0604020202020204" pitchFamily="34" charset="0"/>
                <a:sym typeface="Arimo Bold"/>
              </a:rPr>
              <a:t>Healthcare Information: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Arimo"/>
                <a:cs typeface="Arial" panose="020B0604020202020204" pitchFamily="34" charset="0"/>
                <a:sym typeface="Arimo"/>
              </a:rPr>
              <a:t>Reliable answers about medical conditions and treatments, extracting content from reputable medical sources.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mo"/>
              <a:cs typeface="Arial" panose="020B0604020202020204" pitchFamily="34" charset="0"/>
              <a:sym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018061" y="3754003"/>
            <a:ext cx="3710101" cy="2778994"/>
          </a:xfrm>
          <a:custGeom>
            <a:avLst/>
            <a:gdLst/>
            <a:ahLst/>
            <a:cxnLst/>
            <a:rect l="l" t="t" r="r" b="b"/>
            <a:pathLst>
              <a:path w="3710101" h="2778994">
                <a:moveTo>
                  <a:pt x="0" y="0"/>
                </a:moveTo>
                <a:lnTo>
                  <a:pt x="3710101" y="0"/>
                </a:lnTo>
                <a:lnTo>
                  <a:pt x="3710101" y="2778994"/>
                </a:lnTo>
                <a:lnTo>
                  <a:pt x="0" y="277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6424" y="784356"/>
            <a:ext cx="1127798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Utilizing WebGPT: Practical Applications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0064" y="785581"/>
            <a:ext cx="1163859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WebGPT 2.0: Next Steps in Development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0" y="2019300"/>
            <a:ext cx="17412279" cy="7797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 App Development as a Client Chatbot: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a dedicated web application that integrates WebGPT as a chatbot for client interaction, allowing customers to easily find product information, ask questions, and receive instant responses, enhancing customer engagement and satisfaction.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Browser Extension and API Development: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Create a browser extension and a public API to allow users to access WebGPT functionalities directly from any webpage, increasing usability and accessibility.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E-commerce Integration: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capabilities to scrape product details from e-commerce sites, providing recommendations and comparisons to enhance the shopping experience.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Full RAG Capabilities:</a:t>
            </a:r>
            <a:endParaRPr lang="en-US" sz="3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Retrieval-Augmented Generation features to combine web-sourced data with internal knowledge bases, ensuring accurate and relevant answers.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46471" y="3264349"/>
            <a:ext cx="7009701" cy="3938561"/>
          </a:xfrm>
          <a:custGeom>
            <a:avLst/>
            <a:gdLst/>
            <a:ahLst/>
            <a:cxnLst/>
            <a:rect l="l" t="t" r="r" b="b"/>
            <a:pathLst>
              <a:path w="7009701" h="3938561">
                <a:moveTo>
                  <a:pt x="0" y="0"/>
                </a:moveTo>
                <a:lnTo>
                  <a:pt x="7009702" y="0"/>
                </a:lnTo>
                <a:lnTo>
                  <a:pt x="7009702" y="3938561"/>
                </a:lnTo>
                <a:lnTo>
                  <a:pt x="0" y="3938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1" y="2019299"/>
            <a:ext cx="10389110" cy="6371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Content Relevance: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AI-generated response may depend on the quality and relevance of the scraped content.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Webpage Structure: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Webpages with complex or dynamic content may not be fully processed.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API Dependency: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functionality of AI content generation depends on the availability and performance of the Gemini API.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NOTE: </a:t>
            </a:r>
            <a:r>
              <a:rPr lang="en-US" sz="3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But we can overcome this limitation in WebGPT 2.0</a:t>
            </a:r>
            <a:endParaRPr lang="en-US" sz="3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764672"/>
            <a:ext cx="1318067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Understanding the Limitations of WebGPT</a:t>
            </a:r>
            <a:endParaRPr lang="en-US" sz="4500" b="1" dirty="0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4002</Words>
  <Application>WPS Presentation</Application>
  <PresentationFormat>Custom</PresentationFormat>
  <Paragraphs>147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Arimo</vt:lpstr>
      <vt:lpstr>C059</vt:lpstr>
      <vt:lpstr>Arial Bold</vt:lpstr>
      <vt:lpstr>Arial</vt:lpstr>
      <vt:lpstr>Arimo Bold</vt:lpstr>
      <vt:lpstr>Microsoft YaHei</vt:lpstr>
      <vt:lpstr>Droid Sans Fallback</vt:lpstr>
      <vt:lpstr>Arial Unicode MS</vt:lpstr>
      <vt:lpstr>Calibri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LNRS_HACKATHON_2024_v1.pptx</dc:title>
  <dc:creator>ABIRAMI D</dc:creator>
  <cp:lastModifiedBy>navee</cp:lastModifiedBy>
  <cp:revision>4</cp:revision>
  <dcterms:created xsi:type="dcterms:W3CDTF">2024-10-01T18:21:16Z</dcterms:created>
  <dcterms:modified xsi:type="dcterms:W3CDTF">2024-10-01T18:21:16Z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