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9" r:id="rId23"/>
    <p:sldId id="280" r:id="rId24"/>
    <p:sldId id="281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80B5F-6D6E-4169-BA41-2EAE08C0701D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0A50E-7281-439D-BE0C-C8FC09B5C2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0A50E-7281-439D-BE0C-C8FC09B5C2B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6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6520-EAA8-0E39-19E9-45BB43965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BBFDC-1D53-1406-2FFD-4093DAFBF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AF6C2-80CB-64A6-4AE8-F34388CD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E487-E663-40E0-8B6F-09E670650BD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E7EA-9404-BF5C-EA8F-028A1723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1DB66-6B4E-8C09-C162-3B8CECEB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48311-DD71-4BF8-A88D-5AFA1F37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56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5B46-EF7A-E960-3546-F190C4B0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389D5-CD56-0EEE-E8C7-1B86BEF9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7D2DD-22EB-4D76-D30A-0B3EC9AD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E487-E663-40E0-8B6F-09E670650BD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3E40-5063-6EAF-389B-621155D4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F493-E71B-04EB-BC2C-9B74FD01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48311-DD71-4BF8-A88D-5AFA1F37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1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EFD83-01BA-AD57-FD0E-B2D18117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D2631-55B2-DBB1-595D-CCBA1D33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72350-3E2B-3F7A-771D-D608785D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E487-E663-40E0-8B6F-09E670650BD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C2CF-84ED-08B0-C236-C9E38C0B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D3B1-A654-CE1A-8DD9-76C1007A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48311-DD71-4BF8-A88D-5AFA1F37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8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9556-BE99-3F0D-ADD3-8CDB4A03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9843-C297-D93E-BE27-0603462E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E1614-7CBC-8CA5-ACC3-98BB6CE3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E487-E663-40E0-8B6F-09E670650BD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26A3-B525-5490-70D7-F5F3DB80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3F7F4-67A2-337E-EBE1-62BC4D9C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48311-DD71-4BF8-A88D-5AFA1F37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0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E265-133B-92D5-421F-D8E31105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A8CA-9F68-3E6D-CAEB-F20E441D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AD9F-4604-3505-635D-221E1068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E487-E663-40E0-8B6F-09E670650BD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5BF5-556F-EEDB-2719-3A177790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10D4-A676-F620-2FEB-02E4DCAE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48311-DD71-4BF8-A88D-5AFA1F37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7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8CB2-F32E-5A7D-AAF7-F1442E51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7316-FD82-927F-1227-CCCB91E5C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59C5-CD25-3C6C-83A9-47482A7F5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97FEF-A17C-7D43-8FDB-4D0E68AD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E487-E663-40E0-8B6F-09E670650BD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938C2-D606-9AD9-9C4A-C530614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D0BDF-C9AC-A61B-5DD2-73D6124B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48311-DD71-4BF8-A88D-5AFA1F37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8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4E5D-74FC-1162-71DA-1583672D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3F12D-CCEA-DAFE-66D8-B6BE28AFD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7842D-3083-184D-0E94-C339226B9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C60EA-33EA-8F6F-48CB-C486BA3B4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1643F-D940-7927-8FF9-0BD04BD6C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2D930-2501-94CF-D53E-745AFEF5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E487-E663-40E0-8B6F-09E670650BD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168A7-7DCA-0D2F-A83D-E322F9AE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7218B-AF92-7EBD-75C3-7E897F7D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48311-DD71-4BF8-A88D-5AFA1F37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9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074F-0C6C-7CC9-0534-43B14205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7982E-1F8E-469E-50DD-63D81786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E487-E663-40E0-8B6F-09E670650BD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8ACF-5A5C-2409-8A01-40EEEF9D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60B12-E347-AB15-6804-4AC20EA7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48311-DD71-4BF8-A88D-5AFA1F37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7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9BF05-BF90-1689-F031-FF16610E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E487-E663-40E0-8B6F-09E670650BD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7CF92-C17E-F3F6-47A5-75679A91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3C5A1-8865-18AC-91B6-1AF325F2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48311-DD71-4BF8-A88D-5AFA1F37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0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FECA-E3D0-1A21-9310-7776D696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E5BB-CFF6-072F-EE40-A719AEA6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93C9C-B9C2-E9F0-64C6-DCEEC88BB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3DCA0-C0CF-9778-80A1-9C5BBBD2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E487-E663-40E0-8B6F-09E670650BD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EF300-D086-B1BB-14E7-4F1028C9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24779-EB37-7E85-FCDD-F761272C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48311-DD71-4BF8-A88D-5AFA1F37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9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E36B-F38C-C703-F52F-08414EB2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72FE5-9D72-D669-8820-AFED5E8C9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364CD-911F-10A0-1DA4-BBACAC8C2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93D86-475C-4583-0EC4-19A46230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E487-E663-40E0-8B6F-09E670650BD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A4F96-184B-8F71-5263-BDCDCD43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704CD-8CD0-18AB-7908-536587A1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48311-DD71-4BF8-A88D-5AFA1F37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6ED22-589C-8E66-BB6D-55FBF5AF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4E581-2E06-356A-D30C-676390A5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DBD1B-D406-FFC2-77B8-A04AE2B3C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E487-E663-40E0-8B6F-09E670650BD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B779-3A4E-29B1-06B6-F49552F69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53C1-EEF3-4B50-4BCF-AA9B23D58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8311-DD71-4BF8-A88D-5AFA1F378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9DD5-3575-6423-B517-339E1191B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SQL SERVER</a:t>
            </a:r>
            <a:br>
              <a:rPr lang="en-US" dirty="0">
                <a:latin typeface="Arial Black" panose="020B0A04020102020204" pitchFamily="34" charset="0"/>
              </a:rPr>
            </a:br>
            <a:br>
              <a:rPr lang="en-US" dirty="0"/>
            </a:br>
            <a:r>
              <a:rPr lang="en-US" dirty="0">
                <a:latin typeface="Lucida Calligraphy" panose="03010101010101010101" pitchFamily="66" charset="0"/>
              </a:rPr>
              <a:t>JOINS</a:t>
            </a:r>
            <a:endParaRPr lang="en-IN" dirty="0">
              <a:latin typeface="Lucida Calligraphy" panose="03010101010101010101" pitchFamily="66" charset="0"/>
            </a:endParaRPr>
          </a:p>
        </p:txBody>
      </p:sp>
      <p:pic>
        <p:nvPicPr>
          <p:cNvPr id="1026" name="Picture 2" descr="SQL JOIN">
            <a:extLst>
              <a:ext uri="{FF2B5EF4-FFF2-40B4-BE49-F238E27FC236}">
                <a16:creationId xmlns:a16="http://schemas.microsoft.com/office/drawing/2014/main" id="{1571FE9D-FAFF-2B95-3890-E2F99CCE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78" y="96357"/>
            <a:ext cx="2813044" cy="206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C3D46E-0D78-51B4-775E-807CCC28A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689" y="3429000"/>
            <a:ext cx="5495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0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4D07F-6F61-208C-47D3-4581C380C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2" y="711130"/>
            <a:ext cx="6866215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C3AB0B-20EA-7E86-0A05-D018E643B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278" y="711130"/>
            <a:ext cx="4060002" cy="1809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2A121A-A351-1944-DD9D-725C2348D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2" y="3215466"/>
            <a:ext cx="5959356" cy="18823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96D3F7-AA69-5B99-196E-985203B53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278" y="2992282"/>
            <a:ext cx="4060002" cy="19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8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28D0-8356-4D35-9C58-F3890E37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130333"/>
            <a:ext cx="10347960" cy="1101408"/>
          </a:xfrm>
        </p:spPr>
        <p:txBody>
          <a:bodyPr/>
          <a:lstStyle/>
          <a:p>
            <a:r>
              <a:rPr lang="en-US" b="1" dirty="0"/>
              <a:t>RIGHT OUTER JOIN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A000-CDD0-958B-967B-627FDF7D8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" y="1131411"/>
            <a:ext cx="10515600" cy="4351338"/>
          </a:xfrm>
        </p:spPr>
        <p:txBody>
          <a:bodyPr/>
          <a:lstStyle/>
          <a:p>
            <a:r>
              <a:rPr lang="en-US" dirty="0"/>
              <a:t>The Right Outer Join in SQL Server is used to retrieve </a:t>
            </a:r>
            <a:r>
              <a:rPr lang="en-US" b="1" dirty="0"/>
              <a:t>all the matching records from both the tables </a:t>
            </a:r>
            <a:r>
              <a:rPr lang="en-US" dirty="0"/>
              <a:t>involved in the join as well as all the </a:t>
            </a:r>
            <a:r>
              <a:rPr lang="en-US" b="1" dirty="0"/>
              <a:t>non-matching records from the right-hand side table. 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  SYNTAX: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b="1" dirty="0"/>
              <a:t> columns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</a:rPr>
              <a:t>FROM</a:t>
            </a:r>
            <a:r>
              <a:rPr lang="en-US" b="1" dirty="0"/>
              <a:t> </a:t>
            </a:r>
            <a:r>
              <a:rPr lang="en-US" b="1" dirty="0" err="1"/>
              <a:t>TableA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RIGHT OUTER JOIN </a:t>
            </a:r>
            <a:r>
              <a:rPr lang="en-US" b="1" dirty="0" err="1"/>
              <a:t>TableB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ON</a:t>
            </a:r>
            <a:r>
              <a:rPr lang="en-US" b="1" dirty="0"/>
              <a:t> </a:t>
            </a:r>
            <a:r>
              <a:rPr lang="en-US" b="1" dirty="0" err="1"/>
              <a:t>TableA.CommonColumn</a:t>
            </a:r>
            <a:r>
              <a:rPr lang="en-US" b="1" dirty="0"/>
              <a:t> = </a:t>
            </a:r>
            <a:r>
              <a:rPr lang="en-US" b="1" dirty="0" err="1"/>
              <a:t>TableB.CommonColumn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b="1" dirty="0"/>
          </a:p>
          <a:p>
            <a:endParaRPr lang="en-IN" b="1" dirty="0"/>
          </a:p>
        </p:txBody>
      </p:sp>
      <p:pic>
        <p:nvPicPr>
          <p:cNvPr id="6146" name="Picture 2" descr="What is Right Outer Join in SQL Server?">
            <a:extLst>
              <a:ext uri="{FF2B5EF4-FFF2-40B4-BE49-F238E27FC236}">
                <a16:creationId xmlns:a16="http://schemas.microsoft.com/office/drawing/2014/main" id="{3E5EF293-9569-EA30-2C57-603D091C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65" y="2425065"/>
            <a:ext cx="3333115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122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BF3E-707C-ED8C-E344-062E898A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00965"/>
            <a:ext cx="10820400" cy="975995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6C3F-5C71-5599-CE68-84BA6CC4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360" y="931545"/>
            <a:ext cx="11211560" cy="1638935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Cand.CandidateId</a:t>
            </a:r>
            <a:r>
              <a:rPr lang="en-US" dirty="0"/>
              <a:t>, </a:t>
            </a:r>
            <a:r>
              <a:rPr lang="en-US" dirty="0" err="1"/>
              <a:t>Cand.FullName</a:t>
            </a:r>
            <a:r>
              <a:rPr lang="en-US" dirty="0"/>
              <a:t>, </a:t>
            </a:r>
            <a:r>
              <a:rPr lang="en-US" dirty="0" err="1"/>
              <a:t>Cand.CompanyId</a:t>
            </a:r>
            <a:r>
              <a:rPr lang="en-US" dirty="0"/>
              <a:t>, </a:t>
            </a:r>
            <a:r>
              <a:rPr lang="en-US" dirty="0" err="1"/>
              <a:t>Comp.CompanyId</a:t>
            </a:r>
            <a:r>
              <a:rPr lang="en-US" dirty="0"/>
              <a:t>, </a:t>
            </a:r>
            <a:r>
              <a:rPr lang="en-US" dirty="0" err="1"/>
              <a:t>Comp.CompanyName</a:t>
            </a:r>
            <a:r>
              <a:rPr lang="en-US" dirty="0"/>
              <a:t> 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Candidate Cand 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FF0000"/>
                </a:solidFill>
              </a:rPr>
              <a:t>RIGHT OUTER JOIN </a:t>
            </a:r>
            <a:r>
              <a:rPr lang="en-US" dirty="0"/>
              <a:t>Company Comp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Cand.CompanyId</a:t>
            </a:r>
            <a:r>
              <a:rPr lang="en-US" dirty="0"/>
              <a:t> = </a:t>
            </a:r>
            <a:r>
              <a:rPr lang="en-US" dirty="0" err="1"/>
              <a:t>Comp.CompanyId</a:t>
            </a:r>
            <a:br>
              <a:rPr lang="en-US" dirty="0"/>
            </a:br>
            <a:endParaRPr lang="en-IN" dirty="0"/>
          </a:p>
        </p:txBody>
      </p:sp>
      <p:pic>
        <p:nvPicPr>
          <p:cNvPr id="7170" name="Picture 2" descr="Example to Understand SQL Server Right Outer Join">
            <a:extLst>
              <a:ext uri="{FF2B5EF4-FFF2-40B4-BE49-F238E27FC236}">
                <a16:creationId xmlns:a16="http://schemas.microsoft.com/office/drawing/2014/main" id="{3A85482A-22D3-6148-8D7A-DAB1C25F6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" y="2815591"/>
            <a:ext cx="54197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QL Server Right Join Example">
            <a:extLst>
              <a:ext uri="{FF2B5EF4-FFF2-40B4-BE49-F238E27FC236}">
                <a16:creationId xmlns:a16="http://schemas.microsoft.com/office/drawing/2014/main" id="{09A7C99C-A577-89C7-9D1B-E9880295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51" y="2998470"/>
            <a:ext cx="5382286" cy="199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8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ED545D-40D4-09A0-6201-217A2D46E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0" y="369513"/>
            <a:ext cx="7317090" cy="1723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20EAC2-A03B-4274-C7C0-0746D495D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04" y="438947"/>
            <a:ext cx="4379076" cy="18038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8FD6DE-8BE8-01E3-FA75-03DF8F64D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0" y="3226864"/>
            <a:ext cx="6721422" cy="1470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746BF8-C14C-E410-B451-42F812A57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204" y="2993345"/>
            <a:ext cx="3708516" cy="20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8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76BA-5281-5465-0966-D17B4B29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16693"/>
            <a:ext cx="10358120" cy="928688"/>
          </a:xfrm>
        </p:spPr>
        <p:txBody>
          <a:bodyPr/>
          <a:lstStyle/>
          <a:p>
            <a:r>
              <a:rPr lang="en-US" b="1" dirty="0"/>
              <a:t>FULL OUTER JOIN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9499-AA71-9832-7D89-BE4B35B8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Full Outer Join in SQL Server is used to retrieve </a:t>
            </a:r>
            <a:r>
              <a:rPr lang="en-US" b="1" dirty="0"/>
              <a:t>all the matching records from both the tables </a:t>
            </a:r>
            <a:r>
              <a:rPr lang="en-US" dirty="0"/>
              <a:t>involved in the join </a:t>
            </a:r>
            <a:r>
              <a:rPr lang="en-US" b="1" dirty="0"/>
              <a:t>as well as all the non-matching records from both the tables.</a:t>
            </a:r>
          </a:p>
          <a:p>
            <a:r>
              <a:rPr lang="en-US" dirty="0"/>
              <a:t>The Un-matching data in such cases will take the null value. </a:t>
            </a:r>
          </a:p>
          <a:p>
            <a:r>
              <a:rPr lang="en-US" dirty="0"/>
              <a:t>FULL OUTER JOIN or FULL JOIN means the same.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SYNTAX: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columns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FULL OUTER JOIN </a:t>
            </a:r>
            <a:r>
              <a:rPr lang="en-US" dirty="0" err="1"/>
              <a:t>TableB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TableA.CommonColumn</a:t>
            </a:r>
            <a:r>
              <a:rPr lang="en-US" dirty="0"/>
              <a:t> = </a:t>
            </a:r>
            <a:r>
              <a:rPr lang="en-US" dirty="0" err="1"/>
              <a:t>TableB.CommonColumn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 descr="What is Full Outer Join in SQL Server?">
            <a:extLst>
              <a:ext uri="{FF2B5EF4-FFF2-40B4-BE49-F238E27FC236}">
                <a16:creationId xmlns:a16="http://schemas.microsoft.com/office/drawing/2014/main" id="{1B1FA31A-9450-D234-A1D6-2A316387C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60" y="2959894"/>
            <a:ext cx="39243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384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ull Outer Join in SQL Server with Examples">
            <a:extLst>
              <a:ext uri="{FF2B5EF4-FFF2-40B4-BE49-F238E27FC236}">
                <a16:creationId xmlns:a16="http://schemas.microsoft.com/office/drawing/2014/main" id="{A4DB8061-FBB8-6D8C-9820-6DF7DB4B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972310"/>
            <a:ext cx="54197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ull Outer Join in SQL Server">
            <a:extLst>
              <a:ext uri="{FF2B5EF4-FFF2-40B4-BE49-F238E27FC236}">
                <a16:creationId xmlns:a16="http://schemas.microsoft.com/office/drawing/2014/main" id="{46E38A24-8AE9-C8C7-F714-C43F99E0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70" y="2124710"/>
            <a:ext cx="45339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1A59D8-D2D5-2132-5C75-17BF7168E679}"/>
              </a:ext>
            </a:extLst>
          </p:cNvPr>
          <p:cNvSpPr txBox="1"/>
          <p:nvPr/>
        </p:nvSpPr>
        <p:spPr>
          <a:xfrm>
            <a:off x="396240" y="264160"/>
            <a:ext cx="108000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Cand.CandidateId</a:t>
            </a:r>
            <a:r>
              <a:rPr lang="en-US" dirty="0"/>
              <a:t>, </a:t>
            </a:r>
            <a:r>
              <a:rPr lang="en-US" dirty="0" err="1"/>
              <a:t>Cand.FullName</a:t>
            </a:r>
            <a:r>
              <a:rPr lang="en-US" dirty="0"/>
              <a:t>, </a:t>
            </a:r>
            <a:r>
              <a:rPr lang="en-US" dirty="0" err="1"/>
              <a:t>Cand.CompanyId</a:t>
            </a:r>
            <a:r>
              <a:rPr lang="en-US" dirty="0"/>
              <a:t>, </a:t>
            </a:r>
            <a:r>
              <a:rPr lang="en-US" dirty="0" err="1"/>
              <a:t>Comp.CompanyId</a:t>
            </a:r>
            <a:r>
              <a:rPr lang="en-US" dirty="0"/>
              <a:t>, </a:t>
            </a:r>
            <a:r>
              <a:rPr lang="en-US" dirty="0" err="1"/>
              <a:t>Comp.CompanyName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Candidate Cand </a:t>
            </a:r>
          </a:p>
          <a:p>
            <a:r>
              <a:rPr lang="en-US" dirty="0">
                <a:solidFill>
                  <a:srgbClr val="FF0000"/>
                </a:solidFill>
              </a:rPr>
              <a:t>FULL OUTER JOIN </a:t>
            </a:r>
            <a:r>
              <a:rPr lang="en-US" dirty="0"/>
              <a:t>Company Comp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Cand.CompanyId</a:t>
            </a:r>
            <a:r>
              <a:rPr lang="en-US" dirty="0"/>
              <a:t> = </a:t>
            </a:r>
            <a:r>
              <a:rPr lang="en-US" dirty="0" err="1"/>
              <a:t>Comp.CompanyId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1900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D03DF-C7CD-38AF-165C-4DB988BD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9" y="923232"/>
            <a:ext cx="7609005" cy="1251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AD948-A5F7-2C8C-A08F-0C7CB0A5F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69" y="679394"/>
            <a:ext cx="3600551" cy="1971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C87BF5-E63C-F32D-C8C7-5D8FAF40E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9" y="3211732"/>
            <a:ext cx="6828112" cy="2263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1E810E-20EE-7372-2900-06CD7E93A0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365" y="3429000"/>
            <a:ext cx="4556955" cy="19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6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1258-5F95-DD65-5A02-3E17A93F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SELF JOIN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4135-6227-8569-2440-AD3C11E2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05346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Self Join is nothing a concept where we need to join a table by itself. </a:t>
            </a:r>
          </a:p>
          <a:p>
            <a:r>
              <a:rPr lang="en-US" dirty="0"/>
              <a:t>You need to use Self Join when you have some relations between the columns of the same table.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SYNTAX: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SELECT</a:t>
            </a:r>
            <a:r>
              <a:rPr lang="en-IN" dirty="0"/>
              <a:t> </a:t>
            </a:r>
            <a:r>
              <a:rPr lang="en-IN" dirty="0" err="1"/>
              <a:t>A.columns</a:t>
            </a:r>
            <a:r>
              <a:rPr lang="en-IN" dirty="0"/>
              <a:t>, </a:t>
            </a:r>
            <a:r>
              <a:rPr lang="en-IN" dirty="0" err="1"/>
              <a:t>B.columns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FROM</a:t>
            </a:r>
            <a:r>
              <a:rPr lang="en-IN" dirty="0"/>
              <a:t> Table A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JOIN </a:t>
            </a:r>
            <a:r>
              <a:rPr lang="en-IN" dirty="0"/>
              <a:t>Table B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ON</a:t>
            </a:r>
            <a:r>
              <a:rPr lang="en-IN" dirty="0"/>
              <a:t> </a:t>
            </a:r>
            <a:r>
              <a:rPr lang="en-IN" dirty="0" err="1"/>
              <a:t>A.Column</a:t>
            </a:r>
            <a:r>
              <a:rPr lang="en-IN" dirty="0"/>
              <a:t> = </a:t>
            </a:r>
            <a:r>
              <a:rPr lang="en-IN" dirty="0" err="1"/>
              <a:t>B.ColumnInSameTable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2508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007B-D1B4-FC51-4236-DC9C6FE3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" y="313690"/>
            <a:ext cx="10947400" cy="2053590"/>
          </a:xfrm>
        </p:spPr>
        <p:txBody>
          <a:bodyPr>
            <a:noAutofit/>
          </a:bodyPr>
          <a:lstStyle/>
          <a:p>
            <a:r>
              <a:rPr lang="en-US" sz="3200" dirty="0"/>
              <a:t>Example</a:t>
            </a:r>
            <a:br>
              <a:rPr lang="en-US" sz="3200" dirty="0"/>
            </a:br>
            <a:r>
              <a:rPr lang="en-US" sz="3200" dirty="0">
                <a:solidFill>
                  <a:srgbClr val="0070C0"/>
                </a:solidFill>
              </a:rPr>
              <a:t>SELECT</a:t>
            </a:r>
            <a:r>
              <a:rPr lang="en-US" sz="3200" dirty="0"/>
              <a:t> </a:t>
            </a:r>
            <a:r>
              <a:rPr lang="en-US" sz="3200" dirty="0" err="1"/>
              <a:t>E.Name</a:t>
            </a:r>
            <a:r>
              <a:rPr lang="en-US" sz="3200" dirty="0"/>
              <a:t> as Employee, </a:t>
            </a:r>
            <a:r>
              <a:rPr lang="en-US" sz="3200" dirty="0" err="1"/>
              <a:t>M.Name</a:t>
            </a:r>
            <a:r>
              <a:rPr lang="en-US" sz="3200" dirty="0"/>
              <a:t> as Manager </a:t>
            </a:r>
            <a:br>
              <a:rPr lang="en-US" sz="3200" dirty="0"/>
            </a:br>
            <a:r>
              <a:rPr lang="en-US" sz="3200" dirty="0">
                <a:solidFill>
                  <a:srgbClr val="0070C0"/>
                </a:solidFill>
              </a:rPr>
              <a:t>FROM</a:t>
            </a:r>
            <a:r>
              <a:rPr lang="en-US" sz="3200" dirty="0"/>
              <a:t> Employee E 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INNER JOIN </a:t>
            </a:r>
            <a:r>
              <a:rPr lang="en-US" sz="3200" dirty="0"/>
              <a:t>Employee M </a:t>
            </a:r>
            <a:r>
              <a:rPr lang="en-US" sz="3200" dirty="0">
                <a:solidFill>
                  <a:srgbClr val="FF0000"/>
                </a:solidFill>
              </a:rPr>
              <a:t>ON</a:t>
            </a:r>
            <a:r>
              <a:rPr lang="en-US" sz="3200" dirty="0"/>
              <a:t> </a:t>
            </a:r>
            <a:r>
              <a:rPr lang="en-US" sz="3200" dirty="0" err="1"/>
              <a:t>E.ManagerId</a:t>
            </a:r>
            <a:r>
              <a:rPr lang="en-US" sz="3200" dirty="0"/>
              <a:t> = </a:t>
            </a:r>
            <a:r>
              <a:rPr lang="en-US" sz="3200" dirty="0" err="1"/>
              <a:t>M.EmployeeId</a:t>
            </a:r>
            <a:endParaRPr lang="en-IN" sz="3200" dirty="0"/>
          </a:p>
        </p:txBody>
      </p:sp>
      <p:pic>
        <p:nvPicPr>
          <p:cNvPr id="10242" name="Picture 2" descr="Self Join in SQL Server">
            <a:extLst>
              <a:ext uri="{FF2B5EF4-FFF2-40B4-BE49-F238E27FC236}">
                <a16:creationId xmlns:a16="http://schemas.microsoft.com/office/drawing/2014/main" id="{E8099E45-AE93-DC12-8B4F-649D1CDC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2748598"/>
            <a:ext cx="5154798" cy="2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ELF JOIN in SQL Server">
            <a:extLst>
              <a:ext uri="{FF2B5EF4-FFF2-40B4-BE49-F238E27FC236}">
                <a16:creationId xmlns:a16="http://schemas.microsoft.com/office/drawing/2014/main" id="{9BC4140A-F158-8539-8982-A5C14090A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923" y="2880678"/>
            <a:ext cx="3201254" cy="26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49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9804AE-AC4E-5841-F14D-DF07BCA0A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1" y="645088"/>
            <a:ext cx="8504657" cy="1646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DB4C2-3513-1B00-401E-AB4B30F2E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1" y="2470086"/>
            <a:ext cx="5136249" cy="339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7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F96-6BFA-C385-9A19-1C441B49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5CA6-0640-E49A-DCC2-E84254E83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874" y="1784985"/>
            <a:ext cx="6847205" cy="4351338"/>
          </a:xfrm>
        </p:spPr>
        <p:txBody>
          <a:bodyPr/>
          <a:lstStyle/>
          <a:p>
            <a:r>
              <a:rPr lang="en-US" dirty="0"/>
              <a:t>Joins are used to </a:t>
            </a:r>
            <a:r>
              <a:rPr lang="en-US" b="1" dirty="0"/>
              <a:t>retrieve the data </a:t>
            </a:r>
            <a:r>
              <a:rPr lang="en-US" dirty="0"/>
              <a:t>from </a:t>
            </a:r>
            <a:r>
              <a:rPr lang="en-US" b="1" dirty="0"/>
              <a:t>two or more related tables</a:t>
            </a:r>
            <a:r>
              <a:rPr lang="en-US" dirty="0"/>
              <a:t>.</a:t>
            </a:r>
          </a:p>
          <a:p>
            <a:r>
              <a:rPr lang="en-US" dirty="0"/>
              <a:t>Tables are related to each other using the </a:t>
            </a:r>
            <a:r>
              <a:rPr lang="en-US" b="1" dirty="0"/>
              <a:t>primary key and foreign key relationship</a:t>
            </a:r>
            <a:r>
              <a:rPr lang="en-US" dirty="0"/>
              <a:t> but it is </a:t>
            </a:r>
            <a:r>
              <a:rPr lang="en-US" b="1" dirty="0"/>
              <a:t>not mandatory</a:t>
            </a:r>
            <a:r>
              <a:rPr lang="en-US" dirty="0"/>
              <a:t>.</a:t>
            </a:r>
          </a:p>
          <a:p>
            <a:r>
              <a:rPr lang="en-US" dirty="0"/>
              <a:t>Using JOINs, we can also perform </a:t>
            </a:r>
            <a:r>
              <a:rPr lang="en-US" b="1" dirty="0"/>
              <a:t>UPDATE</a:t>
            </a:r>
            <a:r>
              <a:rPr lang="en-US" dirty="0"/>
              <a:t>, </a:t>
            </a:r>
            <a:r>
              <a:rPr lang="en-US" b="1" dirty="0"/>
              <a:t>DELETE</a:t>
            </a:r>
            <a:r>
              <a:rPr lang="en-US" dirty="0"/>
              <a:t>, and </a:t>
            </a:r>
            <a:r>
              <a:rPr lang="en-US" b="1" dirty="0"/>
              <a:t>INSERT</a:t>
            </a:r>
            <a:r>
              <a:rPr lang="en-US" dirty="0"/>
              <a:t> operations by combining data from multiple related tables.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6626B-20AE-FC7B-6B16-691A7699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1419691"/>
            <a:ext cx="4043045" cy="30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ADFF-24F1-8DA6-E91A-6063CA4B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94005"/>
            <a:ext cx="10114280" cy="925195"/>
          </a:xfrm>
        </p:spPr>
        <p:txBody>
          <a:bodyPr/>
          <a:lstStyle/>
          <a:p>
            <a:r>
              <a:rPr lang="en-US" dirty="0"/>
              <a:t>CROSS JOIN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ED67-2999-51DE-D516-00E233D6E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" y="1256665"/>
            <a:ext cx="10515600" cy="4351338"/>
          </a:xfrm>
        </p:spPr>
        <p:txBody>
          <a:bodyPr/>
          <a:lstStyle/>
          <a:p>
            <a:r>
              <a:rPr lang="en-US" dirty="0"/>
              <a:t>When we combine two or more tables with each other without any condition (where or on) then we call this type of joins Cartesian or cross join.</a:t>
            </a:r>
          </a:p>
          <a:p>
            <a:r>
              <a:rPr lang="en-US" dirty="0"/>
              <a:t>each record of a table is joined with each record of the other table involved in the join.  In SQL Server, the Cross Join should not have either ON or where clause.</a:t>
            </a:r>
          </a:p>
          <a:p>
            <a:r>
              <a:rPr lang="en-US" dirty="0"/>
              <a:t>Multiply of no of records in both tables</a:t>
            </a:r>
          </a:p>
          <a:p>
            <a:r>
              <a:rPr lang="en-US" dirty="0"/>
              <a:t>EX : Employee – 5 records and Department – 10 records then 50 records will be the output of cross join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5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38FC0B-C816-9A8A-AE2B-17C578D89742}"/>
              </a:ext>
            </a:extLst>
          </p:cNvPr>
          <p:cNvSpPr txBox="1"/>
          <p:nvPr/>
        </p:nvSpPr>
        <p:spPr>
          <a:xfrm>
            <a:off x="579120" y="66101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SELECT</a:t>
            </a:r>
            <a:r>
              <a:rPr lang="en-US" b="1" i="0" dirty="0">
                <a:effectLst/>
                <a:latin typeface="+mj-lt"/>
              </a:rPr>
              <a:t> </a:t>
            </a:r>
            <a:r>
              <a:rPr lang="en-US" b="1" i="0" dirty="0" err="1">
                <a:effectLst/>
                <a:latin typeface="+mj-lt"/>
              </a:rPr>
              <a:t>Cand.CandidateId</a:t>
            </a:r>
            <a:r>
              <a:rPr lang="en-US" b="1" i="0" dirty="0">
                <a:effectLst/>
                <a:latin typeface="+mj-lt"/>
              </a:rPr>
              <a:t>, </a:t>
            </a:r>
            <a:r>
              <a:rPr lang="en-US" b="1" i="0" dirty="0" err="1">
                <a:effectLst/>
                <a:latin typeface="+mj-lt"/>
              </a:rPr>
              <a:t>Cand.FullName</a:t>
            </a:r>
            <a:r>
              <a:rPr lang="en-US" b="1" i="0" dirty="0">
                <a:effectLst/>
                <a:latin typeface="+mj-lt"/>
              </a:rPr>
              <a:t>, </a:t>
            </a:r>
            <a:r>
              <a:rPr lang="en-US" b="1" i="0" dirty="0" err="1">
                <a:effectLst/>
                <a:latin typeface="+mj-lt"/>
              </a:rPr>
              <a:t>Cand.CompanyId</a:t>
            </a:r>
            <a:r>
              <a:rPr lang="en-US" b="1" i="0" dirty="0">
                <a:effectLst/>
                <a:latin typeface="+mj-lt"/>
              </a:rPr>
              <a:t>, </a:t>
            </a:r>
            <a:r>
              <a:rPr lang="en-US" b="1" i="0" dirty="0" err="1">
                <a:effectLst/>
                <a:latin typeface="+mj-lt"/>
              </a:rPr>
              <a:t>Comp.CompanyId</a:t>
            </a:r>
            <a:r>
              <a:rPr lang="en-US" b="1" i="0" dirty="0">
                <a:effectLst/>
                <a:latin typeface="+mj-lt"/>
              </a:rPr>
              <a:t>, </a:t>
            </a:r>
            <a:r>
              <a:rPr lang="en-US" b="1" i="0" dirty="0" err="1">
                <a:effectLst/>
                <a:latin typeface="+mj-lt"/>
              </a:rPr>
              <a:t>Comp.CompanyName</a:t>
            </a:r>
            <a:r>
              <a:rPr lang="en-US" b="1" i="0" dirty="0">
                <a:effectLst/>
                <a:latin typeface="+mj-lt"/>
              </a:rPr>
              <a:t> </a:t>
            </a:r>
          </a:p>
          <a:p>
            <a:r>
              <a:rPr lang="en-US" b="1" i="0" dirty="0">
                <a:solidFill>
                  <a:srgbClr val="0070C0"/>
                </a:solidFill>
                <a:effectLst/>
                <a:latin typeface="+mj-lt"/>
              </a:rPr>
              <a:t>FROM </a:t>
            </a:r>
            <a:r>
              <a:rPr lang="en-US" b="1" i="0" dirty="0">
                <a:effectLst/>
                <a:latin typeface="+mj-lt"/>
              </a:rPr>
              <a:t>Candidate Cand </a:t>
            </a: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+mj-lt"/>
              </a:rPr>
              <a:t>CROSS JOIN </a:t>
            </a:r>
            <a:r>
              <a:rPr lang="en-US" b="1" i="0" dirty="0">
                <a:effectLst/>
                <a:latin typeface="+mj-lt"/>
              </a:rPr>
              <a:t>Company Comp</a:t>
            </a:r>
            <a:endParaRPr lang="en-IN" b="1" dirty="0">
              <a:latin typeface="+mj-lt"/>
            </a:endParaRPr>
          </a:p>
        </p:txBody>
      </p:sp>
      <p:pic>
        <p:nvPicPr>
          <p:cNvPr id="11266" name="Picture 2" descr="Cross Join in SQL Server">
            <a:extLst>
              <a:ext uri="{FF2B5EF4-FFF2-40B4-BE49-F238E27FC236}">
                <a16:creationId xmlns:a16="http://schemas.microsoft.com/office/drawing/2014/main" id="{535ADEAD-E013-CB78-93C1-B1C9E6AB9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268826"/>
            <a:ext cx="4846002" cy="632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646D-FCC0-C627-F6A4-BF160302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 WITH JOIN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FA3DD-FEFE-C961-7675-72712F0A6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SYNTAX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UPDATE</a:t>
            </a:r>
            <a:r>
              <a:rPr lang="en-IN" dirty="0"/>
              <a:t> A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SET</a:t>
            </a:r>
            <a:r>
              <a:rPr lang="en-IN" dirty="0"/>
              <a:t> </a:t>
            </a:r>
            <a:r>
              <a:rPr lang="en-IN" dirty="0" err="1"/>
              <a:t>A.Column</a:t>
            </a:r>
            <a:r>
              <a:rPr lang="en-IN" dirty="0"/>
              <a:t> = </a:t>
            </a:r>
            <a:r>
              <a:rPr lang="en-IN" dirty="0" err="1"/>
              <a:t>B.Column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FROM</a:t>
            </a:r>
            <a:r>
              <a:rPr lang="en-IN" dirty="0"/>
              <a:t> </a:t>
            </a:r>
            <a:r>
              <a:rPr lang="en-IN" dirty="0" err="1"/>
              <a:t>TableA</a:t>
            </a:r>
            <a:r>
              <a:rPr lang="en-IN" dirty="0"/>
              <a:t> A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JOIN</a:t>
            </a:r>
            <a:r>
              <a:rPr lang="en-IN" dirty="0"/>
              <a:t> </a:t>
            </a:r>
            <a:r>
              <a:rPr lang="en-IN" dirty="0" err="1"/>
              <a:t>TableB</a:t>
            </a:r>
            <a:r>
              <a:rPr lang="en-IN" dirty="0"/>
              <a:t> B </a:t>
            </a:r>
            <a:r>
              <a:rPr lang="en-IN" dirty="0">
                <a:solidFill>
                  <a:srgbClr val="FF0000"/>
                </a:solidFill>
              </a:rPr>
              <a:t>ON</a:t>
            </a:r>
            <a:r>
              <a:rPr lang="en-IN" dirty="0"/>
              <a:t> A.ID = B.ID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WHERE</a:t>
            </a:r>
            <a:r>
              <a:rPr lang="en-IN" dirty="0"/>
              <a:t> </a:t>
            </a:r>
            <a:r>
              <a:rPr lang="en-IN" dirty="0" err="1"/>
              <a:t>B.SomeColumn</a:t>
            </a:r>
            <a:r>
              <a:rPr lang="en-IN" dirty="0"/>
              <a:t> = 'value';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C69AFC-7956-AF73-D970-B31F135EB3AE}"/>
              </a:ext>
            </a:extLst>
          </p:cNvPr>
          <p:cNvSpPr txBox="1">
            <a:spLocks/>
          </p:cNvSpPr>
          <p:nvPr/>
        </p:nvSpPr>
        <p:spPr>
          <a:xfrm>
            <a:off x="6294120" y="161956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Example </a:t>
            </a:r>
          </a:p>
          <a:p>
            <a:r>
              <a:rPr lang="en-US" u="sng" dirty="0"/>
              <a:t>When payment failed update booking = cancelled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UPDATE </a:t>
            </a:r>
            <a:r>
              <a:rPr lang="en-US" dirty="0"/>
              <a:t>B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SET </a:t>
            </a:r>
            <a:r>
              <a:rPr lang="en-US" dirty="0" err="1"/>
              <a:t>B.Status</a:t>
            </a:r>
            <a:r>
              <a:rPr lang="en-US" dirty="0"/>
              <a:t> = 'Cancelled'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/>
              <a:t>Booking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Payment 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B.PaymentID</a:t>
            </a:r>
            <a:r>
              <a:rPr lang="en-US" dirty="0"/>
              <a:t> = P.ID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/>
              <a:t>P.StatusID</a:t>
            </a:r>
            <a:r>
              <a:rPr lang="en-US" dirty="0"/>
              <a:t> = 3;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773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8743-0AB4-3F11-5990-9F46905B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 WITH JOIN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FF8D-8558-A358-5456-E4877C55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652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SYNTAX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UPDATE</a:t>
            </a:r>
            <a:r>
              <a:rPr lang="en-IN" dirty="0"/>
              <a:t> A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SET</a:t>
            </a:r>
            <a:r>
              <a:rPr lang="en-IN" dirty="0"/>
              <a:t> </a:t>
            </a:r>
            <a:r>
              <a:rPr lang="en-IN" dirty="0" err="1"/>
              <a:t>A.Column</a:t>
            </a:r>
            <a:r>
              <a:rPr lang="en-IN" dirty="0"/>
              <a:t> = </a:t>
            </a:r>
            <a:r>
              <a:rPr lang="en-IN" dirty="0" err="1"/>
              <a:t>B.Column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FROM</a:t>
            </a:r>
            <a:r>
              <a:rPr lang="en-IN" dirty="0"/>
              <a:t> </a:t>
            </a:r>
            <a:r>
              <a:rPr lang="en-IN" dirty="0" err="1"/>
              <a:t>TableA</a:t>
            </a:r>
            <a:r>
              <a:rPr lang="en-IN" dirty="0"/>
              <a:t> A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JOIN</a:t>
            </a:r>
            <a:r>
              <a:rPr lang="en-IN" dirty="0"/>
              <a:t> </a:t>
            </a:r>
            <a:r>
              <a:rPr lang="en-IN" dirty="0" err="1"/>
              <a:t>TableB</a:t>
            </a:r>
            <a:r>
              <a:rPr lang="en-IN" dirty="0"/>
              <a:t> B </a:t>
            </a:r>
            <a:r>
              <a:rPr lang="en-IN" dirty="0">
                <a:solidFill>
                  <a:srgbClr val="FF0000"/>
                </a:solidFill>
              </a:rPr>
              <a:t>ON</a:t>
            </a:r>
            <a:r>
              <a:rPr lang="en-IN" dirty="0"/>
              <a:t> A.ID = B.ID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WHERE</a:t>
            </a:r>
            <a:r>
              <a:rPr lang="en-IN" dirty="0"/>
              <a:t> </a:t>
            </a:r>
            <a:r>
              <a:rPr lang="en-IN" dirty="0" err="1"/>
              <a:t>B.SomeColumn</a:t>
            </a:r>
            <a:r>
              <a:rPr lang="en-IN" dirty="0"/>
              <a:t> = 'value';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8F9B36-6C5A-DE84-1B7F-87B51980356C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176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u="sng" dirty="0"/>
              <a:t>Example</a:t>
            </a:r>
            <a:r>
              <a:rPr lang="en-IN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u="sng" dirty="0"/>
              <a:t>Delete inactive users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 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Passenger P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LEFT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/>
              <a:t> Booking B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P.ID = </a:t>
            </a:r>
            <a:r>
              <a:rPr lang="en-US" dirty="0" err="1"/>
              <a:t>B.PassengerID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B.ID IS NULL;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406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EAFD-F9D5-02CE-5C31-534BA4FF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WITH JOIN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5106-B805-B7C0-A8F0-EA7997A1C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08040" cy="4351338"/>
          </a:xfrm>
        </p:spPr>
        <p:txBody>
          <a:bodyPr/>
          <a:lstStyle/>
          <a:p>
            <a:pPr marL="0" indent="0">
              <a:buNone/>
            </a:pPr>
            <a:r>
              <a:rPr lang="en-IN" u="sng" dirty="0"/>
              <a:t>SYNTAX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INSERT INTO </a:t>
            </a:r>
            <a:r>
              <a:rPr lang="en-IN" dirty="0" err="1"/>
              <a:t>TableC</a:t>
            </a:r>
            <a:r>
              <a:rPr lang="en-IN" dirty="0"/>
              <a:t> (Column1, Column2)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SELECT</a:t>
            </a:r>
            <a:r>
              <a:rPr lang="en-IN" dirty="0"/>
              <a:t> </a:t>
            </a:r>
            <a:r>
              <a:rPr lang="en-IN" dirty="0" err="1"/>
              <a:t>A.Col</a:t>
            </a:r>
            <a:r>
              <a:rPr lang="en-IN" dirty="0"/>
              <a:t>, </a:t>
            </a:r>
            <a:r>
              <a:rPr lang="en-IN" dirty="0" err="1"/>
              <a:t>B.Col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FROM</a:t>
            </a:r>
            <a:r>
              <a:rPr lang="en-IN" dirty="0"/>
              <a:t> </a:t>
            </a:r>
            <a:r>
              <a:rPr lang="en-IN" dirty="0" err="1"/>
              <a:t>TableA</a:t>
            </a:r>
            <a:r>
              <a:rPr lang="en-IN" dirty="0"/>
              <a:t> A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JOIN</a:t>
            </a:r>
            <a:r>
              <a:rPr lang="en-IN" dirty="0"/>
              <a:t> </a:t>
            </a:r>
            <a:r>
              <a:rPr lang="en-IN" dirty="0" err="1"/>
              <a:t>TableB</a:t>
            </a:r>
            <a:r>
              <a:rPr lang="en-IN" dirty="0"/>
              <a:t> B </a:t>
            </a:r>
            <a:r>
              <a:rPr lang="en-IN" dirty="0">
                <a:solidFill>
                  <a:srgbClr val="FF0000"/>
                </a:solidFill>
              </a:rPr>
              <a:t>ON</a:t>
            </a:r>
            <a:r>
              <a:rPr lang="en-IN" dirty="0"/>
              <a:t> A.ID = B.ID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WHERE</a:t>
            </a:r>
            <a:r>
              <a:rPr lang="en-IN" dirty="0"/>
              <a:t> </a:t>
            </a:r>
            <a:r>
              <a:rPr lang="en-IN" dirty="0" err="1"/>
              <a:t>A.Condition</a:t>
            </a:r>
            <a:r>
              <a:rPr lang="en-IN" dirty="0"/>
              <a:t> = 'value';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E083B0-2A24-88CD-0AEF-CA8B2AC7412D}"/>
              </a:ext>
            </a:extLst>
          </p:cNvPr>
          <p:cNvSpPr txBox="1">
            <a:spLocks/>
          </p:cNvSpPr>
          <p:nvPr/>
        </p:nvSpPr>
        <p:spPr>
          <a:xfrm>
            <a:off x="6527800" y="1690688"/>
            <a:ext cx="59080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u="sng" dirty="0"/>
              <a:t>Example</a:t>
            </a:r>
            <a:r>
              <a:rPr lang="en-IN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u="sng" dirty="0"/>
              <a:t>Insert all base seat price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INSERT INTO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SeatPrice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(BusID,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SeatTypeID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Price)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B.ID, S.ID, 500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CROSS JOIN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SeatType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S;</a:t>
            </a:r>
          </a:p>
        </p:txBody>
      </p:sp>
    </p:spTree>
    <p:extLst>
      <p:ext uri="{BB962C8B-B14F-4D97-AF65-F5344CB8AC3E}">
        <p14:creationId xmlns:p14="http://schemas.microsoft.com/office/powerpoint/2010/main" val="3505297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AFF2-9024-D6D2-53C7-999223A9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8"/>
            <a:ext cx="10515600" cy="1325563"/>
          </a:xfrm>
        </p:spPr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41A4E9-5690-D16C-FB79-BE4BBD47E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0120" y="998771"/>
            <a:ext cx="7360920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related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multiple tables in a single query.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readability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maintains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normalized database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subqueries in many cases.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data duplication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keeps storage efficient.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Powerful query capability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reporting and analytics.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0587EF-10A4-CD80-5CB9-978974F6250F}"/>
              </a:ext>
            </a:extLst>
          </p:cNvPr>
          <p:cNvSpPr txBox="1">
            <a:spLocks/>
          </p:cNvSpPr>
          <p:nvPr/>
        </p:nvSpPr>
        <p:spPr>
          <a:xfrm>
            <a:off x="960120" y="30144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BB002-8314-7EBD-A22E-06A90EF43654}"/>
              </a:ext>
            </a:extLst>
          </p:cNvPr>
          <p:cNvSpPr txBox="1"/>
          <p:nvPr/>
        </p:nvSpPr>
        <p:spPr>
          <a:xfrm>
            <a:off x="960120" y="4025037"/>
            <a:ext cx="762508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Complexity increases</a:t>
            </a:r>
            <a:r>
              <a:rPr lang="en-US" dirty="0"/>
              <a:t> with multiple joins and large schemas.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Performance issues</a:t>
            </a:r>
            <a:r>
              <a:rPr lang="en-US" dirty="0"/>
              <a:t> on large datasets if not indexed properly.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NULL values handling</a:t>
            </a:r>
            <a:r>
              <a:rPr lang="en-US" dirty="0"/>
              <a:t> can be tricky in outer joins.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Can produce large result sets</a:t>
            </a:r>
            <a:r>
              <a:rPr lang="en-US" dirty="0"/>
              <a:t> (especially with CROSS JOINs or missing filters).</a:t>
            </a:r>
          </a:p>
        </p:txBody>
      </p:sp>
    </p:spTree>
    <p:extLst>
      <p:ext uri="{BB962C8B-B14F-4D97-AF65-F5344CB8AC3E}">
        <p14:creationId xmlns:p14="http://schemas.microsoft.com/office/powerpoint/2010/main" val="3427103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F9D2-809C-C30D-53C7-5CDCA4A5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4F55-E8FD-3312-2ADE-329065EF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 queries – often slower than join in large data sets</a:t>
            </a:r>
          </a:p>
          <a:p>
            <a:r>
              <a:rPr lang="en-US" dirty="0"/>
              <a:t>Union / union all – works well when schema is same</a:t>
            </a:r>
          </a:p>
          <a:p>
            <a:r>
              <a:rPr lang="en-US" dirty="0"/>
              <a:t>Common table Expression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22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1A7-35D0-C5B9-0E8F-222B6480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7BD7-0F6C-7A97-2FF2-44DDB53A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05"/>
            <a:ext cx="7594600" cy="4351338"/>
          </a:xfrm>
        </p:spPr>
        <p:txBody>
          <a:bodyPr/>
          <a:lstStyle/>
          <a:p>
            <a:r>
              <a:rPr lang="en-US" dirty="0"/>
              <a:t>Joins are used to fetch meaningful, combined information from normalized tables using relationship like foreign key ,primary key.</a:t>
            </a:r>
          </a:p>
          <a:p>
            <a:r>
              <a:rPr lang="en-US" dirty="0"/>
              <a:t>EX: </a:t>
            </a:r>
          </a:p>
          <a:p>
            <a:pPr marL="0" indent="0">
              <a:buNone/>
            </a:pPr>
            <a:r>
              <a:rPr lang="en-US" dirty="0"/>
              <a:t>	Employee Table (</a:t>
            </a:r>
            <a:r>
              <a:rPr lang="en-US" dirty="0" err="1"/>
              <a:t>ID,Name,DeparmentID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Department (ID ,Name)</a:t>
            </a:r>
          </a:p>
          <a:p>
            <a:r>
              <a:rPr lang="en-US" dirty="0"/>
              <a:t>Without join we can’t get the employee’s department name directly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7C3C0-B06D-5E30-4C0F-E01A24862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02" y="1602105"/>
            <a:ext cx="3112189" cy="34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2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87EE-8E7D-2E55-8BEB-AE33386B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JOINS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702F-E851-CA9B-F1CD-A71A515E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/>
          <a:lstStyle/>
          <a:p>
            <a:r>
              <a:rPr lang="en-US" dirty="0"/>
              <a:t>INNER JOIN</a:t>
            </a:r>
          </a:p>
          <a:p>
            <a:r>
              <a:rPr lang="en-US" dirty="0"/>
              <a:t>OUTER JOIN </a:t>
            </a:r>
          </a:p>
          <a:p>
            <a:pPr lvl="1"/>
            <a:r>
              <a:rPr lang="en-IN" sz="2800" dirty="0"/>
              <a:t>LEFT OUTER JOIN</a:t>
            </a:r>
          </a:p>
          <a:p>
            <a:pPr lvl="1"/>
            <a:r>
              <a:rPr lang="en-IN" sz="2800" dirty="0"/>
              <a:t>RIGHT OUTER JOIN </a:t>
            </a:r>
          </a:p>
          <a:p>
            <a:pPr lvl="1"/>
            <a:r>
              <a:rPr lang="en-IN" sz="2800" dirty="0"/>
              <a:t>FULL OUTER JOIN</a:t>
            </a:r>
            <a:endParaRPr lang="en-US" dirty="0"/>
          </a:p>
          <a:p>
            <a:r>
              <a:rPr lang="en-IN" sz="2800" dirty="0"/>
              <a:t>CROSS JOIN</a:t>
            </a:r>
          </a:p>
          <a:p>
            <a:r>
              <a:rPr lang="en-IN" dirty="0"/>
              <a:t>SELF JOIN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922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27E1-8565-B48C-B284-5128EF74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4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INNER JOIN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D7EF-D1F4-584E-6F82-3B773C7E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The Inner Join in SQL Server is used to return only the </a:t>
            </a:r>
            <a:r>
              <a:rPr lang="en-US" b="1" dirty="0"/>
              <a:t>matching rows from both the tables </a:t>
            </a:r>
            <a:r>
              <a:rPr lang="en-US" dirty="0"/>
              <a:t>involved in the join by </a:t>
            </a:r>
            <a:r>
              <a:rPr lang="en-US" b="1" dirty="0"/>
              <a:t>removing the non-matching records. </a:t>
            </a:r>
          </a:p>
          <a:p>
            <a:pPr algn="just"/>
            <a:r>
              <a:rPr lang="en-US" dirty="0"/>
              <a:t>Instead of using the </a:t>
            </a:r>
            <a:r>
              <a:rPr lang="en-US" b="1" dirty="0"/>
              <a:t>INNER JOIN</a:t>
            </a:r>
            <a:r>
              <a:rPr lang="en-US" dirty="0"/>
              <a:t> keyword, we can also use the </a:t>
            </a:r>
            <a:r>
              <a:rPr lang="en-US" b="1" dirty="0"/>
              <a:t>JOIN</a:t>
            </a:r>
            <a:r>
              <a:rPr lang="en-US" dirty="0"/>
              <a:t> .</a:t>
            </a:r>
            <a:r>
              <a:rPr lang="en-US" b="1" dirty="0"/>
              <a:t>JOIN</a:t>
            </a:r>
            <a:r>
              <a:rPr lang="en-US" dirty="0"/>
              <a:t> or </a:t>
            </a:r>
            <a:r>
              <a:rPr lang="en-US" b="1" dirty="0"/>
              <a:t>INNER JOIN </a:t>
            </a:r>
            <a:r>
              <a:rPr lang="en-US" dirty="0"/>
              <a:t>means the same. 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  SYNTAX: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SELECT</a:t>
            </a:r>
            <a:r>
              <a:rPr lang="en-US" b="1" dirty="0"/>
              <a:t> columns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FROM</a:t>
            </a:r>
            <a:r>
              <a:rPr lang="en-US" b="1" dirty="0"/>
              <a:t> </a:t>
            </a:r>
            <a:r>
              <a:rPr lang="en-US" b="1" dirty="0" err="1"/>
              <a:t>TableA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INNER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JOIN</a:t>
            </a:r>
            <a:r>
              <a:rPr lang="en-US" b="1" dirty="0"/>
              <a:t> </a:t>
            </a:r>
            <a:r>
              <a:rPr lang="en-US" b="1" dirty="0" err="1"/>
              <a:t>TableB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ON</a:t>
            </a:r>
            <a:r>
              <a:rPr lang="en-US" b="1" dirty="0"/>
              <a:t> </a:t>
            </a:r>
            <a:r>
              <a:rPr lang="en-US" b="1" dirty="0" err="1"/>
              <a:t>TableA.CommonColumn</a:t>
            </a:r>
            <a:r>
              <a:rPr lang="en-US" b="1" dirty="0"/>
              <a:t> = </a:t>
            </a:r>
            <a:r>
              <a:rPr lang="en-US" b="1" dirty="0" err="1"/>
              <a:t>TableB.CommonColumn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3074" name="Picture 2" descr="What is Inner Join in SQL Server">
            <a:extLst>
              <a:ext uri="{FF2B5EF4-FFF2-40B4-BE49-F238E27FC236}">
                <a16:creationId xmlns:a16="http://schemas.microsoft.com/office/drawing/2014/main" id="{F93785A6-193D-69B9-6CCD-05C8B063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10" y="3134677"/>
            <a:ext cx="3211153" cy="209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7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6EAA-6D97-4CCB-FE59-08626834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" y="30789"/>
            <a:ext cx="10622280" cy="955675"/>
          </a:xfrm>
        </p:spPr>
        <p:txBody>
          <a:bodyPr/>
          <a:lstStyle/>
          <a:p>
            <a:r>
              <a:rPr lang="en-US" dirty="0"/>
              <a:t>Example :</a:t>
            </a:r>
            <a:endParaRPr lang="en-IN" dirty="0"/>
          </a:p>
        </p:txBody>
      </p:sp>
      <p:pic>
        <p:nvPicPr>
          <p:cNvPr id="2050" name="Picture 2" descr="Inner Join in SQL Server with Examples - Dot Net Tutorials">
            <a:extLst>
              <a:ext uri="{FF2B5EF4-FFF2-40B4-BE49-F238E27FC236}">
                <a16:creationId xmlns:a16="http://schemas.microsoft.com/office/drawing/2014/main" id="{A4EEBA37-8483-8DB3-3C56-CB47140777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" y="2365275"/>
            <a:ext cx="6078831" cy="260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ner JOIN Example in SQL Server">
            <a:extLst>
              <a:ext uri="{FF2B5EF4-FFF2-40B4-BE49-F238E27FC236}">
                <a16:creationId xmlns:a16="http://schemas.microsoft.com/office/drawing/2014/main" id="{D5BCC482-8CFA-9356-0C2D-B818E39B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231" y="2610646"/>
            <a:ext cx="5226646" cy="196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C2B950-D638-52E4-F233-6E529D724F6E}"/>
              </a:ext>
            </a:extLst>
          </p:cNvPr>
          <p:cNvSpPr txBox="1"/>
          <p:nvPr/>
        </p:nvSpPr>
        <p:spPr>
          <a:xfrm>
            <a:off x="1005840" y="870745"/>
            <a:ext cx="9977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SELECT</a:t>
            </a:r>
            <a:r>
              <a:rPr lang="en-US" sz="2000" dirty="0"/>
              <a:t> </a:t>
            </a:r>
            <a:r>
              <a:rPr lang="en-US" sz="2000" dirty="0" err="1"/>
              <a:t>Cand.CandidateId</a:t>
            </a:r>
            <a:r>
              <a:rPr lang="en-US" sz="2000" dirty="0"/>
              <a:t>, </a:t>
            </a:r>
            <a:r>
              <a:rPr lang="en-US" sz="2000" dirty="0" err="1"/>
              <a:t>Cand.FullName</a:t>
            </a:r>
            <a:r>
              <a:rPr lang="en-US" sz="2000" dirty="0"/>
              <a:t>, </a:t>
            </a:r>
            <a:r>
              <a:rPr lang="en-US" sz="2000" dirty="0" err="1"/>
              <a:t>Cand.CompanyId</a:t>
            </a:r>
            <a:r>
              <a:rPr lang="en-US" sz="2000" dirty="0"/>
              <a:t>, </a:t>
            </a:r>
            <a:r>
              <a:rPr lang="en-US" sz="2000" dirty="0" err="1"/>
              <a:t>Comp.CompanyName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dirty="0"/>
              <a:t> Candidate Cand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INNER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JOIN</a:t>
            </a:r>
            <a:r>
              <a:rPr lang="en-US" sz="2000" dirty="0"/>
              <a:t> Company Comp </a:t>
            </a:r>
            <a:r>
              <a:rPr lang="en-US" sz="2000" dirty="0">
                <a:solidFill>
                  <a:srgbClr val="FF0000"/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 err="1"/>
              <a:t>Cand.CompanyId</a:t>
            </a:r>
            <a:r>
              <a:rPr lang="en-US" sz="2000" dirty="0"/>
              <a:t> = </a:t>
            </a:r>
            <a:r>
              <a:rPr lang="en-US" sz="2000" dirty="0" err="1"/>
              <a:t>Comp.CompanyId</a:t>
            </a:r>
            <a:r>
              <a:rPr lang="en-US" sz="2000" dirty="0"/>
              <a:t>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1594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69CB3-7F56-C629-21BF-AC8532D8A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7" y="221340"/>
            <a:ext cx="11944846" cy="28977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24C85-6999-E4D0-BC38-44E2E29A0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63" y="3429000"/>
            <a:ext cx="11257068" cy="20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5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1B16-8530-FE57-979B-3D77E9CC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" y="131445"/>
            <a:ext cx="10515600" cy="1325563"/>
          </a:xfrm>
        </p:spPr>
        <p:txBody>
          <a:bodyPr/>
          <a:lstStyle/>
          <a:p>
            <a:r>
              <a:rPr lang="en-US" b="1" dirty="0"/>
              <a:t>OUTER JOIN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784A-049A-2051-DAB2-61EC346B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20" y="13684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LEFT OUTER JOIN:</a:t>
            </a:r>
          </a:p>
          <a:p>
            <a:r>
              <a:rPr lang="en-US" dirty="0"/>
              <a:t>A LEFT OUTER JOIN returns all records from the </a:t>
            </a:r>
            <a:r>
              <a:rPr lang="en-US" b="1" dirty="0"/>
              <a:t>left table </a:t>
            </a:r>
            <a:r>
              <a:rPr lang="en-US" dirty="0"/>
              <a:t>and the </a:t>
            </a:r>
            <a:r>
              <a:rPr lang="en-US" b="1" dirty="0"/>
              <a:t>matched records from the right table</a:t>
            </a:r>
            <a:r>
              <a:rPr lang="en-US" dirty="0"/>
              <a:t>. If there is </a:t>
            </a:r>
            <a:r>
              <a:rPr lang="en-US" b="1" dirty="0"/>
              <a:t>no match</a:t>
            </a:r>
            <a:r>
              <a:rPr lang="en-US" dirty="0"/>
              <a:t>, the result is </a:t>
            </a:r>
            <a:r>
              <a:rPr lang="en-US" b="1" dirty="0"/>
              <a:t>NULL</a:t>
            </a:r>
            <a:r>
              <a:rPr lang="en-US" dirty="0"/>
              <a:t> on the side of the right table.</a:t>
            </a:r>
          </a:p>
          <a:p>
            <a:r>
              <a:rPr lang="en-US" dirty="0"/>
              <a:t>LEFT OUTER JOIN or LEFT JOIN means the same.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SYNTAX: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</a:rPr>
              <a:t>SELECT</a:t>
            </a:r>
            <a:r>
              <a:rPr lang="en-US" b="1" dirty="0"/>
              <a:t> columns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>
                <a:solidFill>
                  <a:srgbClr val="0070C0"/>
                </a:solidFill>
              </a:rPr>
              <a:t>FROM</a:t>
            </a:r>
            <a:r>
              <a:rPr lang="en-US" b="1" dirty="0"/>
              <a:t> </a:t>
            </a:r>
            <a:r>
              <a:rPr lang="en-US" b="1" dirty="0" err="1"/>
              <a:t>TableA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LEFT OUTER JOIN </a:t>
            </a:r>
            <a:r>
              <a:rPr lang="en-US" b="1" dirty="0" err="1"/>
              <a:t>TableB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>
                <a:solidFill>
                  <a:srgbClr val="FF0000"/>
                </a:solidFill>
              </a:rPr>
              <a:t>ON</a:t>
            </a:r>
            <a:r>
              <a:rPr lang="en-US" b="1" dirty="0"/>
              <a:t> </a:t>
            </a:r>
            <a:r>
              <a:rPr lang="en-US" b="1" dirty="0" err="1"/>
              <a:t>TableA.CommonColumn</a:t>
            </a:r>
            <a:r>
              <a:rPr lang="en-US" b="1" dirty="0"/>
              <a:t> = </a:t>
            </a:r>
            <a:r>
              <a:rPr lang="en-US" b="1" dirty="0" err="1"/>
              <a:t>TableB.CommonColumn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 descr="What is Left Outer Join in SQL Server?">
            <a:extLst>
              <a:ext uri="{FF2B5EF4-FFF2-40B4-BE49-F238E27FC236}">
                <a16:creationId xmlns:a16="http://schemas.microsoft.com/office/drawing/2014/main" id="{6912DBD9-9D4D-D50A-7F3B-4829C2049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690" y="2852421"/>
            <a:ext cx="2724150" cy="218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8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8A41-690A-E371-CE0B-091DA25A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11125"/>
            <a:ext cx="10195560" cy="925195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C087-8185-FDDE-6331-F9D21B950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" y="1036320"/>
            <a:ext cx="11059160" cy="14630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Cand.CandidateId</a:t>
            </a:r>
            <a:r>
              <a:rPr lang="en-US" dirty="0"/>
              <a:t>, </a:t>
            </a:r>
            <a:r>
              <a:rPr lang="en-US" dirty="0" err="1"/>
              <a:t>Cand.FullName</a:t>
            </a:r>
            <a:r>
              <a:rPr lang="en-US" dirty="0"/>
              <a:t>, </a:t>
            </a:r>
            <a:r>
              <a:rPr lang="en-US" dirty="0" err="1"/>
              <a:t>Cand.CompanyId</a:t>
            </a:r>
            <a:r>
              <a:rPr lang="en-US" dirty="0"/>
              <a:t>, </a:t>
            </a:r>
            <a:r>
              <a:rPr lang="en-US" dirty="0" err="1"/>
              <a:t>Comp.CompanyId</a:t>
            </a:r>
            <a:r>
              <a:rPr lang="en-US" dirty="0"/>
              <a:t>, </a:t>
            </a:r>
            <a:r>
              <a:rPr lang="en-US" dirty="0" err="1"/>
              <a:t>Comp.CompanyName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Candidate Cand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LEFT OUTER JOIN </a:t>
            </a:r>
            <a:r>
              <a:rPr lang="en-US" dirty="0"/>
              <a:t>Company Comp ON </a:t>
            </a:r>
            <a:r>
              <a:rPr lang="en-US" dirty="0" err="1"/>
              <a:t>Cand.CompanyId</a:t>
            </a:r>
            <a:r>
              <a:rPr lang="en-US" dirty="0"/>
              <a:t> = </a:t>
            </a:r>
            <a:r>
              <a:rPr lang="en-US" dirty="0" err="1"/>
              <a:t>Comp.CompanyId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5122" name="Picture 2" descr="Example to Understand SQL Server Left Outer Join">
            <a:extLst>
              <a:ext uri="{FF2B5EF4-FFF2-40B4-BE49-F238E27FC236}">
                <a16:creationId xmlns:a16="http://schemas.microsoft.com/office/drawing/2014/main" id="{F13C8637-4159-7A2D-399F-17A9A1F4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" y="2673985"/>
            <a:ext cx="6394091" cy="274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ft Outer Join Example in SQL Server">
            <a:extLst>
              <a:ext uri="{FF2B5EF4-FFF2-40B4-BE49-F238E27FC236}">
                <a16:creationId xmlns:a16="http://schemas.microsoft.com/office/drawing/2014/main" id="{6ACF8E35-2811-0878-6C75-9AAA2B7A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79" y="2673985"/>
            <a:ext cx="5036833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6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Microsoft Office PowerPoint</Application>
  <PresentationFormat>Widescreen</PresentationFormat>
  <Paragraphs>148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Lucida Calligraphy</vt:lpstr>
      <vt:lpstr>Times New Roman</vt:lpstr>
      <vt:lpstr>Office Theme</vt:lpstr>
      <vt:lpstr>SQL SERVER  JOINS</vt:lpstr>
      <vt:lpstr>JOINS</vt:lpstr>
      <vt:lpstr>WHY ?</vt:lpstr>
      <vt:lpstr>TYPES OF JOINS</vt:lpstr>
      <vt:lpstr>INNER JOIN</vt:lpstr>
      <vt:lpstr>Example :</vt:lpstr>
      <vt:lpstr>PowerPoint Presentation</vt:lpstr>
      <vt:lpstr>OUTER JOIN </vt:lpstr>
      <vt:lpstr>Example</vt:lpstr>
      <vt:lpstr>PowerPoint Presentation</vt:lpstr>
      <vt:lpstr>RIGHT OUTER JOIN</vt:lpstr>
      <vt:lpstr>Example:</vt:lpstr>
      <vt:lpstr>PowerPoint Presentation</vt:lpstr>
      <vt:lpstr>FULL OUTER JOIN</vt:lpstr>
      <vt:lpstr>PowerPoint Presentation</vt:lpstr>
      <vt:lpstr>PowerPoint Presentation</vt:lpstr>
      <vt:lpstr>SELF JOIN </vt:lpstr>
      <vt:lpstr>Example SELECT E.Name as Employee, M.Name as Manager  FROM Employee E  INNER JOIN Employee M ON E.ManagerId = M.EmployeeId</vt:lpstr>
      <vt:lpstr>PowerPoint Presentation</vt:lpstr>
      <vt:lpstr>CROSS JOIN</vt:lpstr>
      <vt:lpstr>PowerPoint Presentation</vt:lpstr>
      <vt:lpstr>UPDATE WITH JOIN</vt:lpstr>
      <vt:lpstr>DELETE WITH JOIN</vt:lpstr>
      <vt:lpstr>INSERT WITH JOIN</vt:lpstr>
      <vt:lpstr>ADVANTAGES</vt:lpstr>
      <vt:lpstr>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Boobathi A</dc:creator>
  <cp:lastModifiedBy>Boobathi A</cp:lastModifiedBy>
  <cp:revision>1</cp:revision>
  <dcterms:created xsi:type="dcterms:W3CDTF">2025-06-12T18:07:05Z</dcterms:created>
  <dcterms:modified xsi:type="dcterms:W3CDTF">2025-06-12T18:07:05Z</dcterms:modified>
</cp:coreProperties>
</file>