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9" r:id="rId6"/>
    <p:sldId id="290" r:id="rId7"/>
    <p:sldId id="260" r:id="rId8"/>
    <p:sldId id="261" r:id="rId9"/>
    <p:sldId id="262" r:id="rId10"/>
    <p:sldId id="263" r:id="rId11"/>
    <p:sldId id="264" r:id="rId12"/>
    <p:sldId id="265" r:id="rId13"/>
    <p:sldId id="284" r:id="rId14"/>
    <p:sldId id="266" r:id="rId15"/>
    <p:sldId id="267" r:id="rId16"/>
    <p:sldId id="268" r:id="rId17"/>
    <p:sldId id="270" r:id="rId18"/>
    <p:sldId id="271" r:id="rId19"/>
    <p:sldId id="286" r:id="rId20"/>
    <p:sldId id="273" r:id="rId21"/>
    <p:sldId id="274" r:id="rId22"/>
    <p:sldId id="287" r:id="rId23"/>
    <p:sldId id="272" r:id="rId24"/>
    <p:sldId id="276" r:id="rId25"/>
    <p:sldId id="281" r:id="rId26"/>
    <p:sldId id="282" r:id="rId27"/>
    <p:sldId id="283" r:id="rId28"/>
    <p:sldId id="288" r:id="rId29"/>
    <p:sldId id="27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p:scale>
          <a:sx n="75" d="100"/>
          <a:sy n="75" d="100"/>
        </p:scale>
        <p:origin x="965"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33B9-46A3-1F79-9447-2D0ED3748B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AB27A79-4368-F17F-C983-693B76FDEB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49B734-3D24-A3A6-6B6F-7CF9962BC334}"/>
              </a:ext>
            </a:extLst>
          </p:cNvPr>
          <p:cNvSpPr>
            <a:spLocks noGrp="1"/>
          </p:cNvSpPr>
          <p:nvPr>
            <p:ph type="dt" sz="half" idx="10"/>
          </p:nvPr>
        </p:nvSpPr>
        <p:spPr/>
        <p:txBody>
          <a:bodyPr/>
          <a:lstStyle/>
          <a:p>
            <a:fld id="{DECA90C5-5857-45A1-8F3E-66AF948A02B8}" type="datetimeFigureOut">
              <a:rPr lang="en-IN" smtClean="0"/>
              <a:t>11-12-2024</a:t>
            </a:fld>
            <a:endParaRPr lang="en-IN"/>
          </a:p>
        </p:txBody>
      </p:sp>
      <p:sp>
        <p:nvSpPr>
          <p:cNvPr id="5" name="Footer Placeholder 4">
            <a:extLst>
              <a:ext uri="{FF2B5EF4-FFF2-40B4-BE49-F238E27FC236}">
                <a16:creationId xmlns:a16="http://schemas.microsoft.com/office/drawing/2014/main" id="{8E1A72F9-1D86-9B4B-7A8E-3C92AE31E1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E5D1F0-4121-F33A-2F90-2BFA8FC2E736}"/>
              </a:ext>
            </a:extLst>
          </p:cNvPr>
          <p:cNvSpPr>
            <a:spLocks noGrp="1"/>
          </p:cNvSpPr>
          <p:nvPr>
            <p:ph type="sldNum" sz="quarter" idx="12"/>
          </p:nvPr>
        </p:nvSpPr>
        <p:spPr/>
        <p:txBody>
          <a:bodyPr/>
          <a:lstStyle/>
          <a:p>
            <a:fld id="{F748613B-6A49-41D5-A859-F0E0D1917CDC}" type="slidenum">
              <a:rPr lang="en-IN" smtClean="0"/>
              <a:t>‹#›</a:t>
            </a:fld>
            <a:endParaRPr lang="en-IN"/>
          </a:p>
        </p:txBody>
      </p:sp>
    </p:spTree>
    <p:extLst>
      <p:ext uri="{BB962C8B-B14F-4D97-AF65-F5344CB8AC3E}">
        <p14:creationId xmlns:p14="http://schemas.microsoft.com/office/powerpoint/2010/main" val="1781697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51C1-1577-7DED-44AA-2C686C7527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128ABF-7800-2BAC-4970-2B1691D440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FE4120-4B23-6933-A6DB-BA62C6BFD75B}"/>
              </a:ext>
            </a:extLst>
          </p:cNvPr>
          <p:cNvSpPr>
            <a:spLocks noGrp="1"/>
          </p:cNvSpPr>
          <p:nvPr>
            <p:ph type="dt" sz="half" idx="10"/>
          </p:nvPr>
        </p:nvSpPr>
        <p:spPr/>
        <p:txBody>
          <a:bodyPr/>
          <a:lstStyle/>
          <a:p>
            <a:fld id="{DECA90C5-5857-45A1-8F3E-66AF948A02B8}" type="datetimeFigureOut">
              <a:rPr lang="en-IN" smtClean="0"/>
              <a:t>11-12-2024</a:t>
            </a:fld>
            <a:endParaRPr lang="en-IN"/>
          </a:p>
        </p:txBody>
      </p:sp>
      <p:sp>
        <p:nvSpPr>
          <p:cNvPr id="5" name="Footer Placeholder 4">
            <a:extLst>
              <a:ext uri="{FF2B5EF4-FFF2-40B4-BE49-F238E27FC236}">
                <a16:creationId xmlns:a16="http://schemas.microsoft.com/office/drawing/2014/main" id="{96060D55-4F06-76D2-9734-EF0510366F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DA886C-FB27-2860-39F6-0DC5A45A0B33}"/>
              </a:ext>
            </a:extLst>
          </p:cNvPr>
          <p:cNvSpPr>
            <a:spLocks noGrp="1"/>
          </p:cNvSpPr>
          <p:nvPr>
            <p:ph type="sldNum" sz="quarter" idx="12"/>
          </p:nvPr>
        </p:nvSpPr>
        <p:spPr/>
        <p:txBody>
          <a:bodyPr/>
          <a:lstStyle/>
          <a:p>
            <a:fld id="{F748613B-6A49-41D5-A859-F0E0D1917CDC}" type="slidenum">
              <a:rPr lang="en-IN" smtClean="0"/>
              <a:t>‹#›</a:t>
            </a:fld>
            <a:endParaRPr lang="en-IN"/>
          </a:p>
        </p:txBody>
      </p:sp>
    </p:spTree>
    <p:extLst>
      <p:ext uri="{BB962C8B-B14F-4D97-AF65-F5344CB8AC3E}">
        <p14:creationId xmlns:p14="http://schemas.microsoft.com/office/powerpoint/2010/main" val="1406983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C6B73B-E59C-F73D-1B86-A5F581C78F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A7C2A2-7D70-D2F9-6DA9-D2AD0C3F47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7CD50F-3EE7-F99E-D16D-3CCBD4AEDC3D}"/>
              </a:ext>
            </a:extLst>
          </p:cNvPr>
          <p:cNvSpPr>
            <a:spLocks noGrp="1"/>
          </p:cNvSpPr>
          <p:nvPr>
            <p:ph type="dt" sz="half" idx="10"/>
          </p:nvPr>
        </p:nvSpPr>
        <p:spPr/>
        <p:txBody>
          <a:bodyPr/>
          <a:lstStyle/>
          <a:p>
            <a:fld id="{DECA90C5-5857-45A1-8F3E-66AF948A02B8}" type="datetimeFigureOut">
              <a:rPr lang="en-IN" smtClean="0"/>
              <a:t>11-12-2024</a:t>
            </a:fld>
            <a:endParaRPr lang="en-IN"/>
          </a:p>
        </p:txBody>
      </p:sp>
      <p:sp>
        <p:nvSpPr>
          <p:cNvPr id="5" name="Footer Placeholder 4">
            <a:extLst>
              <a:ext uri="{FF2B5EF4-FFF2-40B4-BE49-F238E27FC236}">
                <a16:creationId xmlns:a16="http://schemas.microsoft.com/office/drawing/2014/main" id="{F748E577-ABDF-BDB8-B083-AE127F0ECF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C3B030-23D7-141E-8D73-74BAA0765A0F}"/>
              </a:ext>
            </a:extLst>
          </p:cNvPr>
          <p:cNvSpPr>
            <a:spLocks noGrp="1"/>
          </p:cNvSpPr>
          <p:nvPr>
            <p:ph type="sldNum" sz="quarter" idx="12"/>
          </p:nvPr>
        </p:nvSpPr>
        <p:spPr/>
        <p:txBody>
          <a:bodyPr/>
          <a:lstStyle/>
          <a:p>
            <a:fld id="{F748613B-6A49-41D5-A859-F0E0D1917CDC}" type="slidenum">
              <a:rPr lang="en-IN" smtClean="0"/>
              <a:t>‹#›</a:t>
            </a:fld>
            <a:endParaRPr lang="en-IN"/>
          </a:p>
        </p:txBody>
      </p:sp>
    </p:spTree>
    <p:extLst>
      <p:ext uri="{BB962C8B-B14F-4D97-AF65-F5344CB8AC3E}">
        <p14:creationId xmlns:p14="http://schemas.microsoft.com/office/powerpoint/2010/main" val="291015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ABAA-1068-68F0-8C94-16D8A64D80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222CAC-510C-A3FE-5707-F38210EEED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9A141A-FBC8-FDB8-38AC-FEFA9C21BB72}"/>
              </a:ext>
            </a:extLst>
          </p:cNvPr>
          <p:cNvSpPr>
            <a:spLocks noGrp="1"/>
          </p:cNvSpPr>
          <p:nvPr>
            <p:ph type="dt" sz="half" idx="10"/>
          </p:nvPr>
        </p:nvSpPr>
        <p:spPr/>
        <p:txBody>
          <a:bodyPr/>
          <a:lstStyle/>
          <a:p>
            <a:fld id="{DECA90C5-5857-45A1-8F3E-66AF948A02B8}" type="datetimeFigureOut">
              <a:rPr lang="en-IN" smtClean="0"/>
              <a:t>11-12-2024</a:t>
            </a:fld>
            <a:endParaRPr lang="en-IN"/>
          </a:p>
        </p:txBody>
      </p:sp>
      <p:sp>
        <p:nvSpPr>
          <p:cNvPr id="5" name="Footer Placeholder 4">
            <a:extLst>
              <a:ext uri="{FF2B5EF4-FFF2-40B4-BE49-F238E27FC236}">
                <a16:creationId xmlns:a16="http://schemas.microsoft.com/office/drawing/2014/main" id="{63AC7F2F-BED8-93EF-FFFD-9DA7C6A48F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9A38F0-89AD-CF41-1425-4033C38F68D6}"/>
              </a:ext>
            </a:extLst>
          </p:cNvPr>
          <p:cNvSpPr>
            <a:spLocks noGrp="1"/>
          </p:cNvSpPr>
          <p:nvPr>
            <p:ph type="sldNum" sz="quarter" idx="12"/>
          </p:nvPr>
        </p:nvSpPr>
        <p:spPr/>
        <p:txBody>
          <a:bodyPr/>
          <a:lstStyle/>
          <a:p>
            <a:fld id="{F748613B-6A49-41D5-A859-F0E0D1917CDC}" type="slidenum">
              <a:rPr lang="en-IN" smtClean="0"/>
              <a:t>‹#›</a:t>
            </a:fld>
            <a:endParaRPr lang="en-IN"/>
          </a:p>
        </p:txBody>
      </p:sp>
    </p:spTree>
    <p:extLst>
      <p:ext uri="{BB962C8B-B14F-4D97-AF65-F5344CB8AC3E}">
        <p14:creationId xmlns:p14="http://schemas.microsoft.com/office/powerpoint/2010/main" val="330472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77706-6BAE-C25A-F6FB-771E4FBD15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4E4DD2-14DD-5AD8-E8E7-7462A2C352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4B8AE6-F0A7-C4A1-10AF-D5A832875E29}"/>
              </a:ext>
            </a:extLst>
          </p:cNvPr>
          <p:cNvSpPr>
            <a:spLocks noGrp="1"/>
          </p:cNvSpPr>
          <p:nvPr>
            <p:ph type="dt" sz="half" idx="10"/>
          </p:nvPr>
        </p:nvSpPr>
        <p:spPr/>
        <p:txBody>
          <a:bodyPr/>
          <a:lstStyle/>
          <a:p>
            <a:fld id="{DECA90C5-5857-45A1-8F3E-66AF948A02B8}" type="datetimeFigureOut">
              <a:rPr lang="en-IN" smtClean="0"/>
              <a:t>11-12-2024</a:t>
            </a:fld>
            <a:endParaRPr lang="en-IN"/>
          </a:p>
        </p:txBody>
      </p:sp>
      <p:sp>
        <p:nvSpPr>
          <p:cNvPr id="5" name="Footer Placeholder 4">
            <a:extLst>
              <a:ext uri="{FF2B5EF4-FFF2-40B4-BE49-F238E27FC236}">
                <a16:creationId xmlns:a16="http://schemas.microsoft.com/office/drawing/2014/main" id="{43770B5A-E9B7-0095-F097-543DE726FC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7A34D7-C73B-25DC-6CFF-2C0F81847946}"/>
              </a:ext>
            </a:extLst>
          </p:cNvPr>
          <p:cNvSpPr>
            <a:spLocks noGrp="1"/>
          </p:cNvSpPr>
          <p:nvPr>
            <p:ph type="sldNum" sz="quarter" idx="12"/>
          </p:nvPr>
        </p:nvSpPr>
        <p:spPr/>
        <p:txBody>
          <a:bodyPr/>
          <a:lstStyle/>
          <a:p>
            <a:fld id="{F748613B-6A49-41D5-A859-F0E0D1917CDC}" type="slidenum">
              <a:rPr lang="en-IN" smtClean="0"/>
              <a:t>‹#›</a:t>
            </a:fld>
            <a:endParaRPr lang="en-IN"/>
          </a:p>
        </p:txBody>
      </p:sp>
    </p:spTree>
    <p:extLst>
      <p:ext uri="{BB962C8B-B14F-4D97-AF65-F5344CB8AC3E}">
        <p14:creationId xmlns:p14="http://schemas.microsoft.com/office/powerpoint/2010/main" val="332510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A00A-C985-4473-9483-C9D37738D3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584791-8EF0-A357-5D7C-5AF9DD3AAA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DCAAF8-BDC3-F204-1019-89C510588F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30B209-8B01-597E-45B0-75DDA59B53DC}"/>
              </a:ext>
            </a:extLst>
          </p:cNvPr>
          <p:cNvSpPr>
            <a:spLocks noGrp="1"/>
          </p:cNvSpPr>
          <p:nvPr>
            <p:ph type="dt" sz="half" idx="10"/>
          </p:nvPr>
        </p:nvSpPr>
        <p:spPr/>
        <p:txBody>
          <a:bodyPr/>
          <a:lstStyle/>
          <a:p>
            <a:fld id="{DECA90C5-5857-45A1-8F3E-66AF948A02B8}" type="datetimeFigureOut">
              <a:rPr lang="en-IN" smtClean="0"/>
              <a:t>11-12-2024</a:t>
            </a:fld>
            <a:endParaRPr lang="en-IN"/>
          </a:p>
        </p:txBody>
      </p:sp>
      <p:sp>
        <p:nvSpPr>
          <p:cNvPr id="6" name="Footer Placeholder 5">
            <a:extLst>
              <a:ext uri="{FF2B5EF4-FFF2-40B4-BE49-F238E27FC236}">
                <a16:creationId xmlns:a16="http://schemas.microsoft.com/office/drawing/2014/main" id="{CC054B74-E90E-E79C-4B06-F2BCAE63AE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F741E5-1487-3066-C2EC-0FF1DBB3174E}"/>
              </a:ext>
            </a:extLst>
          </p:cNvPr>
          <p:cNvSpPr>
            <a:spLocks noGrp="1"/>
          </p:cNvSpPr>
          <p:nvPr>
            <p:ph type="sldNum" sz="quarter" idx="12"/>
          </p:nvPr>
        </p:nvSpPr>
        <p:spPr/>
        <p:txBody>
          <a:bodyPr/>
          <a:lstStyle/>
          <a:p>
            <a:fld id="{F748613B-6A49-41D5-A859-F0E0D1917CDC}" type="slidenum">
              <a:rPr lang="en-IN" smtClean="0"/>
              <a:t>‹#›</a:t>
            </a:fld>
            <a:endParaRPr lang="en-IN"/>
          </a:p>
        </p:txBody>
      </p:sp>
    </p:spTree>
    <p:extLst>
      <p:ext uri="{BB962C8B-B14F-4D97-AF65-F5344CB8AC3E}">
        <p14:creationId xmlns:p14="http://schemas.microsoft.com/office/powerpoint/2010/main" val="1649262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A564-3A07-6550-D09C-7D564C88E2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7554CB-6715-AA7E-BC13-5FEA0A75AC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B9F2C6-00A4-55D8-AC98-E960A484D9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1C02B8-01CB-E134-CD49-4646C852EB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44ED7-3577-4537-054E-B437C1D949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390F0C-C78F-E5DA-AF11-A29353A36360}"/>
              </a:ext>
            </a:extLst>
          </p:cNvPr>
          <p:cNvSpPr>
            <a:spLocks noGrp="1"/>
          </p:cNvSpPr>
          <p:nvPr>
            <p:ph type="dt" sz="half" idx="10"/>
          </p:nvPr>
        </p:nvSpPr>
        <p:spPr/>
        <p:txBody>
          <a:bodyPr/>
          <a:lstStyle/>
          <a:p>
            <a:fld id="{DECA90C5-5857-45A1-8F3E-66AF948A02B8}" type="datetimeFigureOut">
              <a:rPr lang="en-IN" smtClean="0"/>
              <a:t>11-12-2024</a:t>
            </a:fld>
            <a:endParaRPr lang="en-IN"/>
          </a:p>
        </p:txBody>
      </p:sp>
      <p:sp>
        <p:nvSpPr>
          <p:cNvPr id="8" name="Footer Placeholder 7">
            <a:extLst>
              <a:ext uri="{FF2B5EF4-FFF2-40B4-BE49-F238E27FC236}">
                <a16:creationId xmlns:a16="http://schemas.microsoft.com/office/drawing/2014/main" id="{CBF3F269-7A1A-FFF6-3671-72262E2C643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15217E-7782-1BE2-6643-89944FC2D5B7}"/>
              </a:ext>
            </a:extLst>
          </p:cNvPr>
          <p:cNvSpPr>
            <a:spLocks noGrp="1"/>
          </p:cNvSpPr>
          <p:nvPr>
            <p:ph type="sldNum" sz="quarter" idx="12"/>
          </p:nvPr>
        </p:nvSpPr>
        <p:spPr/>
        <p:txBody>
          <a:bodyPr/>
          <a:lstStyle/>
          <a:p>
            <a:fld id="{F748613B-6A49-41D5-A859-F0E0D1917CDC}" type="slidenum">
              <a:rPr lang="en-IN" smtClean="0"/>
              <a:t>‹#›</a:t>
            </a:fld>
            <a:endParaRPr lang="en-IN"/>
          </a:p>
        </p:txBody>
      </p:sp>
    </p:spTree>
    <p:extLst>
      <p:ext uri="{BB962C8B-B14F-4D97-AF65-F5344CB8AC3E}">
        <p14:creationId xmlns:p14="http://schemas.microsoft.com/office/powerpoint/2010/main" val="265844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9E65-3061-1769-14CA-CF046C4F95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79DC8F-AB26-BE1D-08E8-C4D683C809E8}"/>
              </a:ext>
            </a:extLst>
          </p:cNvPr>
          <p:cNvSpPr>
            <a:spLocks noGrp="1"/>
          </p:cNvSpPr>
          <p:nvPr>
            <p:ph type="dt" sz="half" idx="10"/>
          </p:nvPr>
        </p:nvSpPr>
        <p:spPr/>
        <p:txBody>
          <a:bodyPr/>
          <a:lstStyle/>
          <a:p>
            <a:fld id="{DECA90C5-5857-45A1-8F3E-66AF948A02B8}" type="datetimeFigureOut">
              <a:rPr lang="en-IN" smtClean="0"/>
              <a:t>11-12-2024</a:t>
            </a:fld>
            <a:endParaRPr lang="en-IN"/>
          </a:p>
        </p:txBody>
      </p:sp>
      <p:sp>
        <p:nvSpPr>
          <p:cNvPr id="4" name="Footer Placeholder 3">
            <a:extLst>
              <a:ext uri="{FF2B5EF4-FFF2-40B4-BE49-F238E27FC236}">
                <a16:creationId xmlns:a16="http://schemas.microsoft.com/office/drawing/2014/main" id="{5FE95731-7B16-2C2C-EB86-C6E45EF9B00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7062545-9649-A544-453C-D2A90366309E}"/>
              </a:ext>
            </a:extLst>
          </p:cNvPr>
          <p:cNvSpPr>
            <a:spLocks noGrp="1"/>
          </p:cNvSpPr>
          <p:nvPr>
            <p:ph type="sldNum" sz="quarter" idx="12"/>
          </p:nvPr>
        </p:nvSpPr>
        <p:spPr/>
        <p:txBody>
          <a:bodyPr/>
          <a:lstStyle/>
          <a:p>
            <a:fld id="{F748613B-6A49-41D5-A859-F0E0D1917CDC}" type="slidenum">
              <a:rPr lang="en-IN" smtClean="0"/>
              <a:t>‹#›</a:t>
            </a:fld>
            <a:endParaRPr lang="en-IN"/>
          </a:p>
        </p:txBody>
      </p:sp>
    </p:spTree>
    <p:extLst>
      <p:ext uri="{BB962C8B-B14F-4D97-AF65-F5344CB8AC3E}">
        <p14:creationId xmlns:p14="http://schemas.microsoft.com/office/powerpoint/2010/main" val="428594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C02804-B57B-740C-0B4C-E2DA78B9E6D1}"/>
              </a:ext>
            </a:extLst>
          </p:cNvPr>
          <p:cNvSpPr>
            <a:spLocks noGrp="1"/>
          </p:cNvSpPr>
          <p:nvPr>
            <p:ph type="dt" sz="half" idx="10"/>
          </p:nvPr>
        </p:nvSpPr>
        <p:spPr/>
        <p:txBody>
          <a:bodyPr/>
          <a:lstStyle/>
          <a:p>
            <a:fld id="{DECA90C5-5857-45A1-8F3E-66AF948A02B8}" type="datetimeFigureOut">
              <a:rPr lang="en-IN" smtClean="0"/>
              <a:t>11-12-2024</a:t>
            </a:fld>
            <a:endParaRPr lang="en-IN"/>
          </a:p>
        </p:txBody>
      </p:sp>
      <p:sp>
        <p:nvSpPr>
          <p:cNvPr id="3" name="Footer Placeholder 2">
            <a:extLst>
              <a:ext uri="{FF2B5EF4-FFF2-40B4-BE49-F238E27FC236}">
                <a16:creationId xmlns:a16="http://schemas.microsoft.com/office/drawing/2014/main" id="{94A89907-89D8-9BB7-87C2-64A8597CE9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59C526-1A20-A0D5-AC19-DF575170CE1E}"/>
              </a:ext>
            </a:extLst>
          </p:cNvPr>
          <p:cNvSpPr>
            <a:spLocks noGrp="1"/>
          </p:cNvSpPr>
          <p:nvPr>
            <p:ph type="sldNum" sz="quarter" idx="12"/>
          </p:nvPr>
        </p:nvSpPr>
        <p:spPr/>
        <p:txBody>
          <a:bodyPr/>
          <a:lstStyle/>
          <a:p>
            <a:fld id="{F748613B-6A49-41D5-A859-F0E0D1917CDC}" type="slidenum">
              <a:rPr lang="en-IN" smtClean="0"/>
              <a:t>‹#›</a:t>
            </a:fld>
            <a:endParaRPr lang="en-IN"/>
          </a:p>
        </p:txBody>
      </p:sp>
    </p:spTree>
    <p:extLst>
      <p:ext uri="{BB962C8B-B14F-4D97-AF65-F5344CB8AC3E}">
        <p14:creationId xmlns:p14="http://schemas.microsoft.com/office/powerpoint/2010/main" val="3998724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C1CE-BD76-8011-5158-EB9FC0484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D80A7D-348C-CEE9-A8DC-D946124642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1ECACC-C225-0848-A393-B23274567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D53CB0-B2D1-48EA-E8B6-F56B09627107}"/>
              </a:ext>
            </a:extLst>
          </p:cNvPr>
          <p:cNvSpPr>
            <a:spLocks noGrp="1"/>
          </p:cNvSpPr>
          <p:nvPr>
            <p:ph type="dt" sz="half" idx="10"/>
          </p:nvPr>
        </p:nvSpPr>
        <p:spPr/>
        <p:txBody>
          <a:bodyPr/>
          <a:lstStyle/>
          <a:p>
            <a:fld id="{DECA90C5-5857-45A1-8F3E-66AF948A02B8}" type="datetimeFigureOut">
              <a:rPr lang="en-IN" smtClean="0"/>
              <a:t>11-12-2024</a:t>
            </a:fld>
            <a:endParaRPr lang="en-IN"/>
          </a:p>
        </p:txBody>
      </p:sp>
      <p:sp>
        <p:nvSpPr>
          <p:cNvPr id="6" name="Footer Placeholder 5">
            <a:extLst>
              <a:ext uri="{FF2B5EF4-FFF2-40B4-BE49-F238E27FC236}">
                <a16:creationId xmlns:a16="http://schemas.microsoft.com/office/drawing/2014/main" id="{941A9FDA-EF89-A7AB-AA8D-A823946691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2777EC-BB2A-11E7-A020-035A6B3D7742}"/>
              </a:ext>
            </a:extLst>
          </p:cNvPr>
          <p:cNvSpPr>
            <a:spLocks noGrp="1"/>
          </p:cNvSpPr>
          <p:nvPr>
            <p:ph type="sldNum" sz="quarter" idx="12"/>
          </p:nvPr>
        </p:nvSpPr>
        <p:spPr/>
        <p:txBody>
          <a:bodyPr/>
          <a:lstStyle/>
          <a:p>
            <a:fld id="{F748613B-6A49-41D5-A859-F0E0D1917CDC}" type="slidenum">
              <a:rPr lang="en-IN" smtClean="0"/>
              <a:t>‹#›</a:t>
            </a:fld>
            <a:endParaRPr lang="en-IN"/>
          </a:p>
        </p:txBody>
      </p:sp>
    </p:spTree>
    <p:extLst>
      <p:ext uri="{BB962C8B-B14F-4D97-AF65-F5344CB8AC3E}">
        <p14:creationId xmlns:p14="http://schemas.microsoft.com/office/powerpoint/2010/main" val="2578232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6F465-DADA-38AB-5CC0-403851D5DD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363B8C-D570-9196-40D1-0FC866D07A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6FE1C8-075C-2AE8-D39C-4EAA64356D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A960DA-EBA2-C092-D630-9F011E846516}"/>
              </a:ext>
            </a:extLst>
          </p:cNvPr>
          <p:cNvSpPr>
            <a:spLocks noGrp="1"/>
          </p:cNvSpPr>
          <p:nvPr>
            <p:ph type="dt" sz="half" idx="10"/>
          </p:nvPr>
        </p:nvSpPr>
        <p:spPr/>
        <p:txBody>
          <a:bodyPr/>
          <a:lstStyle/>
          <a:p>
            <a:fld id="{DECA90C5-5857-45A1-8F3E-66AF948A02B8}" type="datetimeFigureOut">
              <a:rPr lang="en-IN" smtClean="0"/>
              <a:t>11-12-2024</a:t>
            </a:fld>
            <a:endParaRPr lang="en-IN"/>
          </a:p>
        </p:txBody>
      </p:sp>
      <p:sp>
        <p:nvSpPr>
          <p:cNvPr id="6" name="Footer Placeholder 5">
            <a:extLst>
              <a:ext uri="{FF2B5EF4-FFF2-40B4-BE49-F238E27FC236}">
                <a16:creationId xmlns:a16="http://schemas.microsoft.com/office/drawing/2014/main" id="{16420D44-91BB-1C2B-D5C8-1301F683B4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BD5F30-EB82-AA74-91FE-C5C5F832AB7F}"/>
              </a:ext>
            </a:extLst>
          </p:cNvPr>
          <p:cNvSpPr>
            <a:spLocks noGrp="1"/>
          </p:cNvSpPr>
          <p:nvPr>
            <p:ph type="sldNum" sz="quarter" idx="12"/>
          </p:nvPr>
        </p:nvSpPr>
        <p:spPr/>
        <p:txBody>
          <a:bodyPr/>
          <a:lstStyle/>
          <a:p>
            <a:fld id="{F748613B-6A49-41D5-A859-F0E0D1917CDC}" type="slidenum">
              <a:rPr lang="en-IN" smtClean="0"/>
              <a:t>‹#›</a:t>
            </a:fld>
            <a:endParaRPr lang="en-IN"/>
          </a:p>
        </p:txBody>
      </p:sp>
    </p:spTree>
    <p:extLst>
      <p:ext uri="{BB962C8B-B14F-4D97-AF65-F5344CB8AC3E}">
        <p14:creationId xmlns:p14="http://schemas.microsoft.com/office/powerpoint/2010/main" val="1819575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40A99-A2EB-DF56-D8DE-EF05848B17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63C3645-C10F-9181-0D33-DEF7BB0DFD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1D6719-310A-E8E0-71F5-E23168A1DF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A90C5-5857-45A1-8F3E-66AF948A02B8}" type="datetimeFigureOut">
              <a:rPr lang="en-IN" smtClean="0"/>
              <a:t>11-12-2024</a:t>
            </a:fld>
            <a:endParaRPr lang="en-IN"/>
          </a:p>
        </p:txBody>
      </p:sp>
      <p:sp>
        <p:nvSpPr>
          <p:cNvPr id="5" name="Footer Placeholder 4">
            <a:extLst>
              <a:ext uri="{FF2B5EF4-FFF2-40B4-BE49-F238E27FC236}">
                <a16:creationId xmlns:a16="http://schemas.microsoft.com/office/drawing/2014/main" id="{12C97AF6-BF6E-36A3-DD0B-3FFCD30BA8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1A2477-677C-ADF0-6792-34DFB6829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8613B-6A49-41D5-A859-F0E0D1917CDC}" type="slidenum">
              <a:rPr lang="en-IN" smtClean="0"/>
              <a:t>‹#›</a:t>
            </a:fld>
            <a:endParaRPr lang="en-IN"/>
          </a:p>
        </p:txBody>
      </p:sp>
    </p:spTree>
    <p:extLst>
      <p:ext uri="{BB962C8B-B14F-4D97-AF65-F5344CB8AC3E}">
        <p14:creationId xmlns:p14="http://schemas.microsoft.com/office/powerpoint/2010/main" val="3639480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2CA8-98BA-FCB1-8B49-E83F4C4BEE70}"/>
              </a:ext>
            </a:extLst>
          </p:cNvPr>
          <p:cNvSpPr>
            <a:spLocks noGrp="1"/>
          </p:cNvSpPr>
          <p:nvPr>
            <p:ph type="ctrTitle"/>
          </p:nvPr>
        </p:nvSpPr>
        <p:spPr>
          <a:xfrm>
            <a:off x="0" y="433062"/>
            <a:ext cx="12191999" cy="1001405"/>
          </a:xfrm>
        </p:spPr>
        <p:txBody>
          <a:bodyPr>
            <a:noAutofit/>
          </a:bodyPr>
          <a:lstStyle/>
          <a:p>
            <a:r>
              <a:rPr lang="en-US" sz="5000" dirty="0">
                <a:latin typeface="Times New Roman" panose="02020603050405020304" pitchFamily="18" charset="0"/>
                <a:cs typeface="Times New Roman" panose="02020603050405020304" pitchFamily="18" charset="0"/>
              </a:rPr>
              <a:t>GROCERY LISTING APPLICATION</a:t>
            </a:r>
            <a:endParaRPr lang="en-IN" sz="5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823A0C4-3C76-989D-BEA0-A964C0B32E79}"/>
              </a:ext>
            </a:extLst>
          </p:cNvPr>
          <p:cNvSpPr>
            <a:spLocks noGrp="1"/>
          </p:cNvSpPr>
          <p:nvPr>
            <p:ph type="subTitle" idx="1"/>
          </p:nvPr>
        </p:nvSpPr>
        <p:spPr>
          <a:xfrm>
            <a:off x="0" y="1632626"/>
            <a:ext cx="12191999" cy="432148"/>
          </a:xfrm>
        </p:spPr>
        <p:txBody>
          <a:bodyPr>
            <a:normAutofit/>
          </a:bodyPr>
          <a:lstStyle/>
          <a:p>
            <a:r>
              <a:rPr lang="en-US" sz="2400" b="1" dirty="0">
                <a:latin typeface="Times New Roman"/>
                <a:cs typeface="Times New Roman"/>
              </a:rPr>
              <a:t>TEAM MEMBERS</a:t>
            </a:r>
          </a:p>
          <a:p>
            <a:endParaRPr lang="en-IN" dirty="0"/>
          </a:p>
        </p:txBody>
      </p:sp>
      <p:sp>
        <p:nvSpPr>
          <p:cNvPr id="5" name="TextBox 4">
            <a:extLst>
              <a:ext uri="{FF2B5EF4-FFF2-40B4-BE49-F238E27FC236}">
                <a16:creationId xmlns:a16="http://schemas.microsoft.com/office/drawing/2014/main" id="{B0F48C5E-0A08-E507-D4FD-1B74163367BB}"/>
              </a:ext>
            </a:extLst>
          </p:cNvPr>
          <p:cNvSpPr txBox="1"/>
          <p:nvPr/>
        </p:nvSpPr>
        <p:spPr>
          <a:xfrm>
            <a:off x="0" y="2242216"/>
            <a:ext cx="12192000" cy="1631216"/>
          </a:xfrm>
          <a:prstGeom prst="rect">
            <a:avLst/>
          </a:prstGeom>
          <a:noFill/>
        </p:spPr>
        <p:txBody>
          <a:bodyPr wrap="square">
            <a:spAutoFit/>
          </a:bodyPr>
          <a:lstStyle/>
          <a:p>
            <a:r>
              <a:rPr lang="en-US" sz="2000" dirty="0">
                <a:latin typeface="Times New Roman"/>
                <a:cs typeface="Times New Roman"/>
              </a:rPr>
              <a:t>                              		BOOBATHI .A			812421104015</a:t>
            </a:r>
          </a:p>
          <a:p>
            <a:r>
              <a:rPr lang="en-US" sz="2000" dirty="0">
                <a:latin typeface="Times New Roman"/>
                <a:cs typeface="Times New Roman"/>
              </a:rPr>
              <a:t> 		 		DURAIMURUGAN .G		812421104019</a:t>
            </a:r>
          </a:p>
          <a:p>
            <a:r>
              <a:rPr lang="en-US" sz="2000" dirty="0">
                <a:latin typeface="Times New Roman"/>
                <a:cs typeface="Times New Roman"/>
              </a:rPr>
              <a:t> 		 		ISMAIL.S			812421104035</a:t>
            </a:r>
          </a:p>
          <a:p>
            <a:r>
              <a:rPr lang="en-US" sz="2000" dirty="0">
                <a:latin typeface="Times New Roman"/>
                <a:cs typeface="Times New Roman"/>
              </a:rPr>
              <a:t>		 		MOHAMED FOUZI .M		812421104057</a:t>
            </a:r>
          </a:p>
          <a:p>
            <a:r>
              <a:rPr lang="en-US" sz="2000" dirty="0">
                <a:latin typeface="Times New Roman"/>
                <a:cs typeface="Times New Roman"/>
              </a:rPr>
              <a:t> 		 		MOHAMED THOUFIC .B	812421104061</a:t>
            </a:r>
          </a:p>
        </p:txBody>
      </p:sp>
      <p:sp>
        <p:nvSpPr>
          <p:cNvPr id="7" name="TextBox 6">
            <a:extLst>
              <a:ext uri="{FF2B5EF4-FFF2-40B4-BE49-F238E27FC236}">
                <a16:creationId xmlns:a16="http://schemas.microsoft.com/office/drawing/2014/main" id="{69887936-A222-7C37-9132-9CBFBEABA6E2}"/>
              </a:ext>
            </a:extLst>
          </p:cNvPr>
          <p:cNvSpPr txBox="1"/>
          <p:nvPr/>
        </p:nvSpPr>
        <p:spPr>
          <a:xfrm>
            <a:off x="-1" y="4311849"/>
            <a:ext cx="12192000" cy="1384995"/>
          </a:xfrm>
          <a:prstGeom prst="rect">
            <a:avLst/>
          </a:prstGeom>
          <a:noFill/>
        </p:spPr>
        <p:txBody>
          <a:bodyPr wrap="square">
            <a:spAutoFit/>
          </a:bodyPr>
          <a:lstStyle/>
          <a:p>
            <a:pPr algn="ctr"/>
            <a:r>
              <a:rPr lang="en-US" sz="2400" b="1" kern="1200" dirty="0">
                <a:solidFill>
                  <a:srgbClr val="000000"/>
                </a:solidFill>
                <a:effectLst/>
                <a:latin typeface="Times New Roman" panose="02020603050405020304" pitchFamily="18" charset="0"/>
                <a:cs typeface="Times New Roman" panose="02020603050405020304" pitchFamily="18" charset="0"/>
              </a:rPr>
              <a:t>PROJECT GUIDE</a:t>
            </a:r>
            <a:endParaRPr lang="en-IN" sz="2400" dirty="0">
              <a:effectLst/>
              <a:latin typeface="Times New Roman" panose="02020603050405020304" pitchFamily="18" charset="0"/>
              <a:cs typeface="Times New Roman" panose="02020603050405020304" pitchFamily="18" charset="0"/>
            </a:endParaRPr>
          </a:p>
          <a:p>
            <a:pPr algn="ctr"/>
            <a:r>
              <a:rPr lang="en-US" sz="2000" kern="1200" dirty="0">
                <a:solidFill>
                  <a:srgbClr val="000000"/>
                </a:solidFill>
                <a:effectLst/>
                <a:latin typeface="Times New Roman" panose="02020603050405020304" pitchFamily="18" charset="0"/>
                <a:ea typeface="+mn-ea"/>
                <a:cs typeface="Times New Roman" panose="02020603050405020304" pitchFamily="18" charset="0"/>
              </a:rPr>
              <a:t>Mrs. K. DASARATHI SHOHI M.E.,</a:t>
            </a:r>
            <a:endParaRPr lang="en-US" sz="2000" kern="1200" dirty="0">
              <a:solidFill>
                <a:srgbClr val="000000"/>
              </a:solidFill>
              <a:effectLst/>
              <a:latin typeface="Times New Roman"/>
              <a:ea typeface="+mn-ea"/>
              <a:cs typeface="Times New Roman"/>
            </a:endParaRPr>
          </a:p>
          <a:p>
            <a:pPr algn="ctr"/>
            <a:r>
              <a:rPr lang="en-US" sz="2000" kern="1200" dirty="0">
                <a:solidFill>
                  <a:srgbClr val="000000"/>
                </a:solidFill>
                <a:effectLst/>
                <a:latin typeface="Times New Roman" panose="02020603050405020304" pitchFamily="18" charset="0"/>
                <a:ea typeface="+mn-ea"/>
                <a:cs typeface="Times New Roman" panose="02020603050405020304" pitchFamily="18" charset="0"/>
              </a:rPr>
              <a:t>ASSISTANT PROFESSOR</a:t>
            </a:r>
            <a:endParaRPr lang="en-US" sz="2000" dirty="0">
              <a:solidFill>
                <a:srgbClr val="000000"/>
              </a:solidFill>
              <a:latin typeface="Times New Roman"/>
              <a:cs typeface="Times New Roman"/>
            </a:endParaRPr>
          </a:p>
          <a:p>
            <a:pPr algn="ctr"/>
            <a:r>
              <a:rPr lang="en-US" sz="2000" kern="1200" dirty="0">
                <a:solidFill>
                  <a:srgbClr val="000000"/>
                </a:solidFill>
                <a:effectLst/>
                <a:latin typeface="Times New Roman" panose="02020603050405020304" pitchFamily="18" charset="0"/>
                <a:ea typeface="+mn-ea"/>
                <a:cs typeface="Times New Roman" panose="02020603050405020304" pitchFamily="18" charset="0"/>
              </a:rPr>
              <a:t>Department of Computer Science and Engineering</a:t>
            </a:r>
            <a:endParaRPr lang="en-IN" sz="2000" dirty="0"/>
          </a:p>
        </p:txBody>
      </p:sp>
    </p:spTree>
    <p:extLst>
      <p:ext uri="{BB962C8B-B14F-4D97-AF65-F5344CB8AC3E}">
        <p14:creationId xmlns:p14="http://schemas.microsoft.com/office/powerpoint/2010/main" val="3237953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1BE7-2F56-1DBF-B28C-59D2A4311023}"/>
              </a:ext>
            </a:extLst>
          </p:cNvPr>
          <p:cNvSpPr>
            <a:spLocks noGrp="1"/>
          </p:cNvSpPr>
          <p:nvPr>
            <p:ph type="title"/>
          </p:nvPr>
        </p:nvSpPr>
        <p:spPr>
          <a:xfrm>
            <a:off x="953770" y="59892"/>
            <a:ext cx="10515600" cy="812956"/>
          </a:xfrm>
        </p:spPr>
        <p:txBody>
          <a:bodyPr>
            <a:normAutofit/>
          </a:bodyPr>
          <a:lstStyle/>
          <a:p>
            <a:pPr algn="ctr"/>
            <a:r>
              <a:rPr lang="en-IN" sz="4000" b="1" dirty="0">
                <a:latin typeface="Times New Roman" panose="02020603050405020304" pitchFamily="18" charset="0"/>
                <a:cs typeface="Times New Roman" panose="02020603050405020304" pitchFamily="18" charset="0"/>
              </a:rPr>
              <a:t>SYSTEM ARCHITECTURE</a:t>
            </a:r>
          </a:p>
        </p:txBody>
      </p:sp>
      <p:sp>
        <p:nvSpPr>
          <p:cNvPr id="9" name="Rectangle: Rounded Corners 8">
            <a:extLst>
              <a:ext uri="{FF2B5EF4-FFF2-40B4-BE49-F238E27FC236}">
                <a16:creationId xmlns:a16="http://schemas.microsoft.com/office/drawing/2014/main" id="{D5C8E8A1-CAC7-7012-7931-9C46EA72413C}"/>
              </a:ext>
            </a:extLst>
          </p:cNvPr>
          <p:cNvSpPr/>
          <p:nvPr/>
        </p:nvSpPr>
        <p:spPr>
          <a:xfrm>
            <a:off x="1165860" y="1274363"/>
            <a:ext cx="1402080" cy="54864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Sign up </a:t>
            </a:r>
            <a:endParaRPr lang="en-IN" dirty="0">
              <a:solidFill>
                <a:schemeClr val="tx1"/>
              </a:solidFill>
            </a:endParaRPr>
          </a:p>
        </p:txBody>
      </p:sp>
      <p:sp>
        <p:nvSpPr>
          <p:cNvPr id="10" name="Diamond 9">
            <a:extLst>
              <a:ext uri="{FF2B5EF4-FFF2-40B4-BE49-F238E27FC236}">
                <a16:creationId xmlns:a16="http://schemas.microsoft.com/office/drawing/2014/main" id="{3458EAD7-B2F2-E55C-860D-F6868B122BED}"/>
              </a:ext>
            </a:extLst>
          </p:cNvPr>
          <p:cNvSpPr/>
          <p:nvPr/>
        </p:nvSpPr>
        <p:spPr>
          <a:xfrm>
            <a:off x="5425440" y="1950402"/>
            <a:ext cx="1402080" cy="980124"/>
          </a:xfrm>
          <a:prstGeom prst="diamond">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rPr>
              <a:t>Login</a:t>
            </a:r>
            <a:endParaRPr lang="en-IN" dirty="0">
              <a:solidFill>
                <a:schemeClr val="tx1"/>
              </a:solidFill>
            </a:endParaRPr>
          </a:p>
        </p:txBody>
      </p:sp>
      <p:sp>
        <p:nvSpPr>
          <p:cNvPr id="11" name="Rectangle: Rounded Corners 10">
            <a:extLst>
              <a:ext uri="{FF2B5EF4-FFF2-40B4-BE49-F238E27FC236}">
                <a16:creationId xmlns:a16="http://schemas.microsoft.com/office/drawing/2014/main" id="{465D2B30-0E4C-D0E2-7DCD-95D8DCBFF1CC}"/>
              </a:ext>
            </a:extLst>
          </p:cNvPr>
          <p:cNvSpPr/>
          <p:nvPr/>
        </p:nvSpPr>
        <p:spPr>
          <a:xfrm>
            <a:off x="8117840" y="2115861"/>
            <a:ext cx="1402080" cy="5892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chemeClr val="tx1"/>
                </a:solidFill>
              </a:rPr>
              <a:t>Forgot password</a:t>
            </a:r>
            <a:endParaRPr lang="en-IN" sz="1600" dirty="0">
              <a:solidFill>
                <a:schemeClr val="tx1"/>
              </a:solidFill>
            </a:endParaRPr>
          </a:p>
        </p:txBody>
      </p:sp>
      <p:sp>
        <p:nvSpPr>
          <p:cNvPr id="12" name="Rectangle: Rounded Corners 11">
            <a:extLst>
              <a:ext uri="{FF2B5EF4-FFF2-40B4-BE49-F238E27FC236}">
                <a16:creationId xmlns:a16="http://schemas.microsoft.com/office/drawing/2014/main" id="{2EF20258-0D52-89F2-CC00-1B0A3BC6F313}"/>
              </a:ext>
            </a:extLst>
          </p:cNvPr>
          <p:cNvSpPr/>
          <p:nvPr/>
        </p:nvSpPr>
        <p:spPr>
          <a:xfrm>
            <a:off x="8117840" y="1140339"/>
            <a:ext cx="1402080" cy="5892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Reset password</a:t>
            </a:r>
            <a:endParaRPr lang="en-IN" dirty="0">
              <a:solidFill>
                <a:schemeClr val="tx1"/>
              </a:solidFill>
            </a:endParaRPr>
          </a:p>
        </p:txBody>
      </p:sp>
      <p:sp>
        <p:nvSpPr>
          <p:cNvPr id="13" name="Rectangle: Rounded Corners 12">
            <a:extLst>
              <a:ext uri="{FF2B5EF4-FFF2-40B4-BE49-F238E27FC236}">
                <a16:creationId xmlns:a16="http://schemas.microsoft.com/office/drawing/2014/main" id="{13FADBC0-90B1-1AED-FB8E-1BF3F6C50F7D}"/>
              </a:ext>
            </a:extLst>
          </p:cNvPr>
          <p:cNvSpPr/>
          <p:nvPr/>
        </p:nvSpPr>
        <p:spPr>
          <a:xfrm>
            <a:off x="5415280" y="3189368"/>
            <a:ext cx="1422400" cy="5384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Action</a:t>
            </a:r>
            <a:endParaRPr lang="en-IN" dirty="0">
              <a:solidFill>
                <a:schemeClr val="tx1"/>
              </a:solidFill>
            </a:endParaRPr>
          </a:p>
        </p:txBody>
      </p:sp>
      <p:sp>
        <p:nvSpPr>
          <p:cNvPr id="14" name="Rectangle: Rounded Corners 13">
            <a:extLst>
              <a:ext uri="{FF2B5EF4-FFF2-40B4-BE49-F238E27FC236}">
                <a16:creationId xmlns:a16="http://schemas.microsoft.com/office/drawing/2014/main" id="{310CF770-3793-0983-A6F1-57D3C518DE33}"/>
              </a:ext>
            </a:extLst>
          </p:cNvPr>
          <p:cNvSpPr/>
          <p:nvPr/>
        </p:nvSpPr>
        <p:spPr>
          <a:xfrm>
            <a:off x="838200" y="4312365"/>
            <a:ext cx="1422400" cy="47783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Settings</a:t>
            </a:r>
            <a:endParaRPr lang="en-IN" dirty="0">
              <a:solidFill>
                <a:schemeClr val="tx1"/>
              </a:solidFill>
            </a:endParaRPr>
          </a:p>
        </p:txBody>
      </p:sp>
      <p:sp>
        <p:nvSpPr>
          <p:cNvPr id="15" name="Rectangle: Rounded Corners 14">
            <a:extLst>
              <a:ext uri="{FF2B5EF4-FFF2-40B4-BE49-F238E27FC236}">
                <a16:creationId xmlns:a16="http://schemas.microsoft.com/office/drawing/2014/main" id="{4F367CEF-4DAA-75A1-93D9-6FB6403A5733}"/>
              </a:ext>
            </a:extLst>
          </p:cNvPr>
          <p:cNvSpPr/>
          <p:nvPr/>
        </p:nvSpPr>
        <p:spPr>
          <a:xfrm>
            <a:off x="1935480" y="3194211"/>
            <a:ext cx="1422400" cy="5384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Drawer Layout</a:t>
            </a:r>
            <a:endParaRPr lang="en-IN" dirty="0">
              <a:solidFill>
                <a:schemeClr val="tx1"/>
              </a:solidFill>
            </a:endParaRPr>
          </a:p>
        </p:txBody>
      </p:sp>
      <p:sp>
        <p:nvSpPr>
          <p:cNvPr id="16" name="Rectangle: Rounded Corners 15">
            <a:extLst>
              <a:ext uri="{FF2B5EF4-FFF2-40B4-BE49-F238E27FC236}">
                <a16:creationId xmlns:a16="http://schemas.microsoft.com/office/drawing/2014/main" id="{01C2CEF9-BFD8-0789-552F-0EFB51024BDA}"/>
              </a:ext>
            </a:extLst>
          </p:cNvPr>
          <p:cNvSpPr/>
          <p:nvPr/>
        </p:nvSpPr>
        <p:spPr>
          <a:xfrm>
            <a:off x="6096000" y="4208782"/>
            <a:ext cx="1422400" cy="442278"/>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Home</a:t>
            </a:r>
            <a:endParaRPr lang="en-IN" dirty="0">
              <a:solidFill>
                <a:schemeClr val="tx1"/>
              </a:solidFill>
            </a:endParaRPr>
          </a:p>
        </p:txBody>
      </p:sp>
      <p:sp>
        <p:nvSpPr>
          <p:cNvPr id="17" name="Rectangle: Rounded Corners 16">
            <a:extLst>
              <a:ext uri="{FF2B5EF4-FFF2-40B4-BE49-F238E27FC236}">
                <a16:creationId xmlns:a16="http://schemas.microsoft.com/office/drawing/2014/main" id="{E1F56F46-938B-E0F6-C5DE-68A7A6909B71}"/>
              </a:ext>
            </a:extLst>
          </p:cNvPr>
          <p:cNvSpPr/>
          <p:nvPr/>
        </p:nvSpPr>
        <p:spPr>
          <a:xfrm>
            <a:off x="2616200" y="4312365"/>
            <a:ext cx="1422400" cy="46227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Help</a:t>
            </a:r>
            <a:endParaRPr lang="en-IN" dirty="0">
              <a:solidFill>
                <a:schemeClr val="tx1"/>
              </a:solidFill>
            </a:endParaRPr>
          </a:p>
        </p:txBody>
      </p:sp>
      <p:sp>
        <p:nvSpPr>
          <p:cNvPr id="18" name="Rectangle: Rounded Corners 17">
            <a:extLst>
              <a:ext uri="{FF2B5EF4-FFF2-40B4-BE49-F238E27FC236}">
                <a16:creationId xmlns:a16="http://schemas.microsoft.com/office/drawing/2014/main" id="{BFDDB051-D690-97E1-334E-A4E4724A5F81}"/>
              </a:ext>
            </a:extLst>
          </p:cNvPr>
          <p:cNvSpPr/>
          <p:nvPr/>
        </p:nvSpPr>
        <p:spPr>
          <a:xfrm>
            <a:off x="1537969" y="5810884"/>
            <a:ext cx="1422400" cy="5384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Generate Excel</a:t>
            </a:r>
            <a:endParaRPr lang="en-IN" dirty="0">
              <a:solidFill>
                <a:schemeClr val="tx1"/>
              </a:solidFill>
            </a:endParaRPr>
          </a:p>
        </p:txBody>
      </p:sp>
      <p:sp>
        <p:nvSpPr>
          <p:cNvPr id="19" name="Rectangle: Rounded Corners 18">
            <a:extLst>
              <a:ext uri="{FF2B5EF4-FFF2-40B4-BE49-F238E27FC236}">
                <a16:creationId xmlns:a16="http://schemas.microsoft.com/office/drawing/2014/main" id="{75CB3D97-5D9B-0B12-7FD4-E6A13E0B67D3}"/>
              </a:ext>
            </a:extLst>
          </p:cNvPr>
          <p:cNvSpPr/>
          <p:nvPr/>
        </p:nvSpPr>
        <p:spPr>
          <a:xfrm>
            <a:off x="3357880" y="5809616"/>
            <a:ext cx="1422400" cy="5384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Select items</a:t>
            </a:r>
            <a:endParaRPr lang="en-IN" dirty="0">
              <a:solidFill>
                <a:schemeClr val="tx1"/>
              </a:solidFill>
            </a:endParaRPr>
          </a:p>
        </p:txBody>
      </p:sp>
      <p:sp>
        <p:nvSpPr>
          <p:cNvPr id="20" name="Rectangle: Rounded Corners 19">
            <a:extLst>
              <a:ext uri="{FF2B5EF4-FFF2-40B4-BE49-F238E27FC236}">
                <a16:creationId xmlns:a16="http://schemas.microsoft.com/office/drawing/2014/main" id="{0AE26A71-BE40-5203-9C38-C3C22C2939CE}"/>
              </a:ext>
            </a:extLst>
          </p:cNvPr>
          <p:cNvSpPr/>
          <p:nvPr/>
        </p:nvSpPr>
        <p:spPr>
          <a:xfrm>
            <a:off x="5080001" y="5833108"/>
            <a:ext cx="1422400" cy="5384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Add Row</a:t>
            </a:r>
            <a:endParaRPr lang="en-IN" dirty="0">
              <a:solidFill>
                <a:schemeClr val="tx1"/>
              </a:solidFill>
            </a:endParaRPr>
          </a:p>
        </p:txBody>
      </p:sp>
      <p:sp>
        <p:nvSpPr>
          <p:cNvPr id="21" name="Rectangle: Rounded Corners 20">
            <a:extLst>
              <a:ext uri="{FF2B5EF4-FFF2-40B4-BE49-F238E27FC236}">
                <a16:creationId xmlns:a16="http://schemas.microsoft.com/office/drawing/2014/main" id="{CDE26D2F-379B-6A3A-A421-DF67F0BAB116}"/>
              </a:ext>
            </a:extLst>
          </p:cNvPr>
          <p:cNvSpPr/>
          <p:nvPr/>
        </p:nvSpPr>
        <p:spPr>
          <a:xfrm>
            <a:off x="9949180" y="4863780"/>
            <a:ext cx="1493520" cy="782639"/>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Generated files[PDF or Excel]</a:t>
            </a:r>
            <a:endParaRPr lang="en-IN" dirty="0">
              <a:solidFill>
                <a:schemeClr val="tx1"/>
              </a:solidFill>
            </a:endParaRPr>
          </a:p>
        </p:txBody>
      </p:sp>
      <p:sp>
        <p:nvSpPr>
          <p:cNvPr id="22" name="Rectangle: Rounded Corners 21">
            <a:extLst>
              <a:ext uri="{FF2B5EF4-FFF2-40B4-BE49-F238E27FC236}">
                <a16:creationId xmlns:a16="http://schemas.microsoft.com/office/drawing/2014/main" id="{0CE0FEF8-8B7B-AB3B-E3E1-3150C8C6852C}"/>
              </a:ext>
            </a:extLst>
          </p:cNvPr>
          <p:cNvSpPr/>
          <p:nvPr/>
        </p:nvSpPr>
        <p:spPr>
          <a:xfrm>
            <a:off x="9984740" y="5833742"/>
            <a:ext cx="1422400" cy="5384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Open files</a:t>
            </a:r>
            <a:endParaRPr lang="en-IN" dirty="0">
              <a:solidFill>
                <a:schemeClr val="tx1"/>
              </a:solidFill>
            </a:endParaRPr>
          </a:p>
        </p:txBody>
      </p:sp>
      <p:sp>
        <p:nvSpPr>
          <p:cNvPr id="23" name="Rectangle: Rounded Corners 22">
            <a:extLst>
              <a:ext uri="{FF2B5EF4-FFF2-40B4-BE49-F238E27FC236}">
                <a16:creationId xmlns:a16="http://schemas.microsoft.com/office/drawing/2014/main" id="{4FF42F63-37C8-2A4E-F18E-C5007447EB87}"/>
              </a:ext>
            </a:extLst>
          </p:cNvPr>
          <p:cNvSpPr/>
          <p:nvPr/>
        </p:nvSpPr>
        <p:spPr>
          <a:xfrm>
            <a:off x="8117840" y="4201477"/>
            <a:ext cx="1422400" cy="43148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Import</a:t>
            </a:r>
            <a:endParaRPr lang="en-IN" dirty="0">
              <a:solidFill>
                <a:schemeClr val="tx1"/>
              </a:solidFill>
            </a:endParaRPr>
          </a:p>
        </p:txBody>
      </p:sp>
      <p:sp>
        <p:nvSpPr>
          <p:cNvPr id="24" name="Rectangle: Rounded Corners 23">
            <a:extLst>
              <a:ext uri="{FF2B5EF4-FFF2-40B4-BE49-F238E27FC236}">
                <a16:creationId xmlns:a16="http://schemas.microsoft.com/office/drawing/2014/main" id="{B8EE56B4-B9D9-700A-D53D-40FE1225CCA5}"/>
              </a:ext>
            </a:extLst>
          </p:cNvPr>
          <p:cNvSpPr/>
          <p:nvPr/>
        </p:nvSpPr>
        <p:spPr>
          <a:xfrm>
            <a:off x="8117840" y="5801994"/>
            <a:ext cx="1422400" cy="5384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Share</a:t>
            </a:r>
            <a:endParaRPr lang="en-IN" dirty="0"/>
          </a:p>
        </p:txBody>
      </p:sp>
      <p:sp>
        <p:nvSpPr>
          <p:cNvPr id="25" name="Rectangle: Rounded Corners 24">
            <a:extLst>
              <a:ext uri="{FF2B5EF4-FFF2-40B4-BE49-F238E27FC236}">
                <a16:creationId xmlns:a16="http://schemas.microsoft.com/office/drawing/2014/main" id="{41C9DAC2-C96C-A266-B969-CBFA34F3E67E}"/>
              </a:ext>
            </a:extLst>
          </p:cNvPr>
          <p:cNvSpPr/>
          <p:nvPr/>
        </p:nvSpPr>
        <p:spPr>
          <a:xfrm>
            <a:off x="838200" y="5131750"/>
            <a:ext cx="1422400" cy="5384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Change theme </a:t>
            </a:r>
            <a:endParaRPr lang="en-IN" dirty="0"/>
          </a:p>
        </p:txBody>
      </p:sp>
      <p:sp>
        <p:nvSpPr>
          <p:cNvPr id="26" name="Rectangle: Rounded Corners 25">
            <a:extLst>
              <a:ext uri="{FF2B5EF4-FFF2-40B4-BE49-F238E27FC236}">
                <a16:creationId xmlns:a16="http://schemas.microsoft.com/office/drawing/2014/main" id="{9062DF37-B890-BE29-4EA2-7D3315FC6578}"/>
              </a:ext>
            </a:extLst>
          </p:cNvPr>
          <p:cNvSpPr/>
          <p:nvPr/>
        </p:nvSpPr>
        <p:spPr>
          <a:xfrm>
            <a:off x="6625590" y="5833108"/>
            <a:ext cx="1422400" cy="5384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Save Excel</a:t>
            </a:r>
            <a:endParaRPr lang="en-IN" dirty="0">
              <a:solidFill>
                <a:schemeClr val="tx1"/>
              </a:solidFill>
            </a:endParaRPr>
          </a:p>
        </p:txBody>
      </p:sp>
      <p:sp>
        <p:nvSpPr>
          <p:cNvPr id="27" name="Rectangle: Rounded Corners 26">
            <a:extLst>
              <a:ext uri="{FF2B5EF4-FFF2-40B4-BE49-F238E27FC236}">
                <a16:creationId xmlns:a16="http://schemas.microsoft.com/office/drawing/2014/main" id="{74736B26-7CE0-E5A4-CD01-08799E863365}"/>
              </a:ext>
            </a:extLst>
          </p:cNvPr>
          <p:cNvSpPr/>
          <p:nvPr/>
        </p:nvSpPr>
        <p:spPr>
          <a:xfrm>
            <a:off x="8117840" y="3173976"/>
            <a:ext cx="1422400" cy="5384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1"/>
                </a:solidFill>
              </a:rPr>
              <a:t>Bottom Menu</a:t>
            </a:r>
            <a:endParaRPr lang="en-IN" dirty="0">
              <a:solidFill>
                <a:schemeClr val="tx1"/>
              </a:solidFill>
            </a:endParaRPr>
          </a:p>
        </p:txBody>
      </p:sp>
      <p:sp>
        <p:nvSpPr>
          <p:cNvPr id="28" name="Rectangle: Rounded Corners 27">
            <a:extLst>
              <a:ext uri="{FF2B5EF4-FFF2-40B4-BE49-F238E27FC236}">
                <a16:creationId xmlns:a16="http://schemas.microsoft.com/office/drawing/2014/main" id="{A8A83F12-62AF-9706-714A-A95664F76905}"/>
              </a:ext>
            </a:extLst>
          </p:cNvPr>
          <p:cNvSpPr/>
          <p:nvPr/>
        </p:nvSpPr>
        <p:spPr>
          <a:xfrm>
            <a:off x="8117840" y="4862511"/>
            <a:ext cx="1422400" cy="538480"/>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Excel files at user Mobile</a:t>
            </a:r>
            <a:endParaRPr lang="en-IN" dirty="0"/>
          </a:p>
        </p:txBody>
      </p:sp>
      <p:sp>
        <p:nvSpPr>
          <p:cNvPr id="31" name="Oval 30">
            <a:extLst>
              <a:ext uri="{FF2B5EF4-FFF2-40B4-BE49-F238E27FC236}">
                <a16:creationId xmlns:a16="http://schemas.microsoft.com/office/drawing/2014/main" id="{9E5DEEF8-3299-29EC-DE42-45019446DF37}"/>
              </a:ext>
            </a:extLst>
          </p:cNvPr>
          <p:cNvSpPr/>
          <p:nvPr/>
        </p:nvSpPr>
        <p:spPr>
          <a:xfrm>
            <a:off x="5473700" y="976630"/>
            <a:ext cx="1305560" cy="645477"/>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Splash screen</a:t>
            </a:r>
            <a:endParaRPr lang="en-IN" dirty="0"/>
          </a:p>
        </p:txBody>
      </p:sp>
      <p:sp>
        <p:nvSpPr>
          <p:cNvPr id="32" name="Oval 31">
            <a:extLst>
              <a:ext uri="{FF2B5EF4-FFF2-40B4-BE49-F238E27FC236}">
                <a16:creationId xmlns:a16="http://schemas.microsoft.com/office/drawing/2014/main" id="{CC0C566D-A823-ACF7-8CA9-19BC27A1748E}"/>
              </a:ext>
            </a:extLst>
          </p:cNvPr>
          <p:cNvSpPr/>
          <p:nvPr/>
        </p:nvSpPr>
        <p:spPr>
          <a:xfrm>
            <a:off x="1165860" y="2262265"/>
            <a:ext cx="1353820" cy="569438"/>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Logout</a:t>
            </a:r>
            <a:endParaRPr lang="en-IN" dirty="0"/>
          </a:p>
        </p:txBody>
      </p:sp>
      <p:sp>
        <p:nvSpPr>
          <p:cNvPr id="33" name="Rectangle: Rounded Corners 32">
            <a:extLst>
              <a:ext uri="{FF2B5EF4-FFF2-40B4-BE49-F238E27FC236}">
                <a16:creationId xmlns:a16="http://schemas.microsoft.com/office/drawing/2014/main" id="{644C4BCB-3AB9-E848-4187-F55426F5D473}"/>
              </a:ext>
            </a:extLst>
          </p:cNvPr>
          <p:cNvSpPr/>
          <p:nvPr/>
        </p:nvSpPr>
        <p:spPr>
          <a:xfrm>
            <a:off x="10002520" y="4219577"/>
            <a:ext cx="1386840" cy="431483"/>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Your files</a:t>
            </a:r>
          </a:p>
        </p:txBody>
      </p:sp>
      <p:cxnSp>
        <p:nvCxnSpPr>
          <p:cNvPr id="37" name="Straight Arrow Connector 36">
            <a:extLst>
              <a:ext uri="{FF2B5EF4-FFF2-40B4-BE49-F238E27FC236}">
                <a16:creationId xmlns:a16="http://schemas.microsoft.com/office/drawing/2014/main" id="{49420370-F19E-4B91-EB57-BCE3A9CC727F}"/>
              </a:ext>
            </a:extLst>
          </p:cNvPr>
          <p:cNvCxnSpPr>
            <a:stCxn id="31" idx="4"/>
            <a:endCxn id="10" idx="0"/>
          </p:cNvCxnSpPr>
          <p:nvPr/>
        </p:nvCxnSpPr>
        <p:spPr>
          <a:xfrm>
            <a:off x="6126480" y="1622107"/>
            <a:ext cx="0" cy="328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80AF9883-7A24-B8E4-FF76-8FEFF6AA78C3}"/>
              </a:ext>
            </a:extLst>
          </p:cNvPr>
          <p:cNvCxnSpPr>
            <a:stCxn id="9" idx="3"/>
            <a:endCxn id="10" idx="1"/>
          </p:cNvCxnSpPr>
          <p:nvPr/>
        </p:nvCxnSpPr>
        <p:spPr>
          <a:xfrm>
            <a:off x="2567940" y="1548683"/>
            <a:ext cx="2857500" cy="891781"/>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4" name="Connector: Elbow 43">
            <a:extLst>
              <a:ext uri="{FF2B5EF4-FFF2-40B4-BE49-F238E27FC236}">
                <a16:creationId xmlns:a16="http://schemas.microsoft.com/office/drawing/2014/main" id="{B8FA9F41-6C3A-5105-ADCA-E6E95D283417}"/>
              </a:ext>
            </a:extLst>
          </p:cNvPr>
          <p:cNvCxnSpPr>
            <a:stCxn id="32" idx="6"/>
            <a:endCxn id="10" idx="1"/>
          </p:cNvCxnSpPr>
          <p:nvPr/>
        </p:nvCxnSpPr>
        <p:spPr>
          <a:xfrm flipV="1">
            <a:off x="2519680" y="2440464"/>
            <a:ext cx="2905760" cy="10652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723965B4-147C-D4C1-AEE3-A98404E97E21}"/>
              </a:ext>
            </a:extLst>
          </p:cNvPr>
          <p:cNvCxnSpPr>
            <a:stCxn id="10" idx="2"/>
            <a:endCxn id="13" idx="0"/>
          </p:cNvCxnSpPr>
          <p:nvPr/>
        </p:nvCxnSpPr>
        <p:spPr>
          <a:xfrm>
            <a:off x="6126480" y="2930526"/>
            <a:ext cx="0" cy="2588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522BCEF3-1A7D-49D2-2DEB-2CE303175B2E}"/>
              </a:ext>
            </a:extLst>
          </p:cNvPr>
          <p:cNvCxnSpPr>
            <a:stCxn id="10" idx="3"/>
            <a:endCxn id="11" idx="1"/>
          </p:cNvCxnSpPr>
          <p:nvPr/>
        </p:nvCxnSpPr>
        <p:spPr>
          <a:xfrm flipV="1">
            <a:off x="6827520" y="2410501"/>
            <a:ext cx="1290320" cy="299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E8B05B46-7DE2-BEC5-44AF-9CA1178EE649}"/>
              </a:ext>
            </a:extLst>
          </p:cNvPr>
          <p:cNvCxnSpPr>
            <a:stCxn id="11" idx="0"/>
            <a:endCxn id="12" idx="2"/>
          </p:cNvCxnSpPr>
          <p:nvPr/>
        </p:nvCxnSpPr>
        <p:spPr>
          <a:xfrm flipV="1">
            <a:off x="8818880" y="1729619"/>
            <a:ext cx="0" cy="386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F95B022D-CBA0-8B10-D725-D3478665A188}"/>
              </a:ext>
            </a:extLst>
          </p:cNvPr>
          <p:cNvCxnSpPr>
            <a:cxnSpLocks/>
          </p:cNvCxnSpPr>
          <p:nvPr/>
        </p:nvCxnSpPr>
        <p:spPr>
          <a:xfrm rot="10800000" flipV="1">
            <a:off x="6803390" y="1427836"/>
            <a:ext cx="1290320" cy="100548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A343717-92BE-AC90-5B15-15BA07BA5D31}"/>
              </a:ext>
            </a:extLst>
          </p:cNvPr>
          <p:cNvCxnSpPr>
            <a:stCxn id="13" idx="1"/>
            <a:endCxn id="15" idx="3"/>
          </p:cNvCxnSpPr>
          <p:nvPr/>
        </p:nvCxnSpPr>
        <p:spPr>
          <a:xfrm flipH="1">
            <a:off x="3357880" y="3458608"/>
            <a:ext cx="2057400" cy="4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943F0C92-3404-861E-870F-33F3F69D84FA}"/>
              </a:ext>
            </a:extLst>
          </p:cNvPr>
          <p:cNvCxnSpPr>
            <a:stCxn id="13" idx="3"/>
            <a:endCxn id="27" idx="1"/>
          </p:cNvCxnSpPr>
          <p:nvPr/>
        </p:nvCxnSpPr>
        <p:spPr>
          <a:xfrm flipV="1">
            <a:off x="6837680" y="3443216"/>
            <a:ext cx="1280160" cy="15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Connector: Elbow 72">
            <a:extLst>
              <a:ext uri="{FF2B5EF4-FFF2-40B4-BE49-F238E27FC236}">
                <a16:creationId xmlns:a16="http://schemas.microsoft.com/office/drawing/2014/main" id="{8ACA2920-B544-EC57-F552-AF795954CE6F}"/>
              </a:ext>
            </a:extLst>
          </p:cNvPr>
          <p:cNvCxnSpPr>
            <a:stCxn id="15" idx="1"/>
            <a:endCxn id="32" idx="2"/>
          </p:cNvCxnSpPr>
          <p:nvPr/>
        </p:nvCxnSpPr>
        <p:spPr>
          <a:xfrm rot="10800000">
            <a:off x="1165860" y="2546985"/>
            <a:ext cx="769620" cy="916467"/>
          </a:xfrm>
          <a:prstGeom prst="bentConnector3">
            <a:avLst>
              <a:gd name="adj1" fmla="val 129703"/>
            </a:avLst>
          </a:prstGeom>
          <a:ln>
            <a:tailEnd type="triangle"/>
          </a:ln>
        </p:spPr>
        <p:style>
          <a:lnRef idx="1">
            <a:schemeClr val="dk1"/>
          </a:lnRef>
          <a:fillRef idx="0">
            <a:schemeClr val="dk1"/>
          </a:fillRef>
          <a:effectRef idx="0">
            <a:schemeClr val="dk1"/>
          </a:effectRef>
          <a:fontRef idx="minor">
            <a:schemeClr val="tx1"/>
          </a:fontRef>
        </p:style>
      </p:cxnSp>
      <p:cxnSp>
        <p:nvCxnSpPr>
          <p:cNvPr id="75" name="Connector: Elbow 74">
            <a:extLst>
              <a:ext uri="{FF2B5EF4-FFF2-40B4-BE49-F238E27FC236}">
                <a16:creationId xmlns:a16="http://schemas.microsoft.com/office/drawing/2014/main" id="{E80915E9-C678-F108-083E-5A5B8BD3491C}"/>
              </a:ext>
            </a:extLst>
          </p:cNvPr>
          <p:cNvCxnSpPr>
            <a:stCxn id="27" idx="2"/>
            <a:endCxn id="16" idx="0"/>
          </p:cNvCxnSpPr>
          <p:nvPr/>
        </p:nvCxnSpPr>
        <p:spPr>
          <a:xfrm rot="5400000">
            <a:off x="7569957" y="2949699"/>
            <a:ext cx="496326" cy="202184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7" name="Connector: Elbow 76">
            <a:extLst>
              <a:ext uri="{FF2B5EF4-FFF2-40B4-BE49-F238E27FC236}">
                <a16:creationId xmlns:a16="http://schemas.microsoft.com/office/drawing/2014/main" id="{21047AD6-E476-0A08-60BB-9506A299A4B3}"/>
              </a:ext>
            </a:extLst>
          </p:cNvPr>
          <p:cNvCxnSpPr>
            <a:stCxn id="27" idx="2"/>
            <a:endCxn id="33" idx="0"/>
          </p:cNvCxnSpPr>
          <p:nvPr/>
        </p:nvCxnSpPr>
        <p:spPr>
          <a:xfrm rot="16200000" flipH="1">
            <a:off x="9508930" y="3032566"/>
            <a:ext cx="507121" cy="18669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94B85653-0876-E2A3-9547-E741E287EE9F}"/>
              </a:ext>
            </a:extLst>
          </p:cNvPr>
          <p:cNvCxnSpPr>
            <a:stCxn id="27" idx="2"/>
            <a:endCxn id="23" idx="0"/>
          </p:cNvCxnSpPr>
          <p:nvPr/>
        </p:nvCxnSpPr>
        <p:spPr>
          <a:xfrm>
            <a:off x="8829040" y="3712456"/>
            <a:ext cx="0" cy="489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643577D7-CCD8-579E-7C18-21CB1DC111BF}"/>
              </a:ext>
            </a:extLst>
          </p:cNvPr>
          <p:cNvCxnSpPr>
            <a:stCxn id="23" idx="2"/>
            <a:endCxn id="28" idx="0"/>
          </p:cNvCxnSpPr>
          <p:nvPr/>
        </p:nvCxnSpPr>
        <p:spPr>
          <a:xfrm>
            <a:off x="8829040" y="4632960"/>
            <a:ext cx="0" cy="229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F75E3595-AE3A-34D2-41A3-9B0FFD8D5AE5}"/>
              </a:ext>
            </a:extLst>
          </p:cNvPr>
          <p:cNvCxnSpPr>
            <a:stCxn id="28" idx="2"/>
            <a:endCxn id="24" idx="0"/>
          </p:cNvCxnSpPr>
          <p:nvPr/>
        </p:nvCxnSpPr>
        <p:spPr>
          <a:xfrm>
            <a:off x="8829040" y="5400991"/>
            <a:ext cx="0" cy="401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Connector: Elbow 85">
            <a:extLst>
              <a:ext uri="{FF2B5EF4-FFF2-40B4-BE49-F238E27FC236}">
                <a16:creationId xmlns:a16="http://schemas.microsoft.com/office/drawing/2014/main" id="{40BA44DC-56BE-3FB5-0604-F47A24FECF1C}"/>
              </a:ext>
            </a:extLst>
          </p:cNvPr>
          <p:cNvCxnSpPr>
            <a:stCxn id="28" idx="2"/>
            <a:endCxn id="26" idx="0"/>
          </p:cNvCxnSpPr>
          <p:nvPr/>
        </p:nvCxnSpPr>
        <p:spPr>
          <a:xfrm rot="5400000">
            <a:off x="7866857" y="4870924"/>
            <a:ext cx="432117" cy="14922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8" name="Connector: Elbow 87">
            <a:extLst>
              <a:ext uri="{FF2B5EF4-FFF2-40B4-BE49-F238E27FC236}">
                <a16:creationId xmlns:a16="http://schemas.microsoft.com/office/drawing/2014/main" id="{9E397179-8C37-9811-5C66-1269FE933104}"/>
              </a:ext>
            </a:extLst>
          </p:cNvPr>
          <p:cNvCxnSpPr>
            <a:stCxn id="28" idx="2"/>
            <a:endCxn id="20" idx="0"/>
          </p:cNvCxnSpPr>
          <p:nvPr/>
        </p:nvCxnSpPr>
        <p:spPr>
          <a:xfrm rot="5400000">
            <a:off x="7094063" y="4098130"/>
            <a:ext cx="432117" cy="303783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0" name="Connector: Elbow 89">
            <a:extLst>
              <a:ext uri="{FF2B5EF4-FFF2-40B4-BE49-F238E27FC236}">
                <a16:creationId xmlns:a16="http://schemas.microsoft.com/office/drawing/2014/main" id="{76FBE76D-2B83-6D45-29A7-36B8DCCDEE29}"/>
              </a:ext>
            </a:extLst>
          </p:cNvPr>
          <p:cNvCxnSpPr>
            <a:stCxn id="15" idx="2"/>
            <a:endCxn id="17" idx="0"/>
          </p:cNvCxnSpPr>
          <p:nvPr/>
        </p:nvCxnSpPr>
        <p:spPr>
          <a:xfrm rot="16200000" flipH="1">
            <a:off x="2697203" y="3682168"/>
            <a:ext cx="579674" cy="68072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2" name="Connector: Elbow 91">
            <a:extLst>
              <a:ext uri="{FF2B5EF4-FFF2-40B4-BE49-F238E27FC236}">
                <a16:creationId xmlns:a16="http://schemas.microsoft.com/office/drawing/2014/main" id="{A101E7F4-ED74-AF80-6D36-273A70C4BAF5}"/>
              </a:ext>
            </a:extLst>
          </p:cNvPr>
          <p:cNvCxnSpPr>
            <a:stCxn id="15" idx="2"/>
            <a:endCxn id="14" idx="0"/>
          </p:cNvCxnSpPr>
          <p:nvPr/>
        </p:nvCxnSpPr>
        <p:spPr>
          <a:xfrm rot="5400000">
            <a:off x="1808203" y="3473888"/>
            <a:ext cx="579674" cy="109728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49629AB1-A81D-7DAE-CE2D-87E2B020294C}"/>
              </a:ext>
            </a:extLst>
          </p:cNvPr>
          <p:cNvCxnSpPr>
            <a:stCxn id="14" idx="2"/>
            <a:endCxn id="25" idx="0"/>
          </p:cNvCxnSpPr>
          <p:nvPr/>
        </p:nvCxnSpPr>
        <p:spPr>
          <a:xfrm>
            <a:off x="1549400" y="4790201"/>
            <a:ext cx="0" cy="3415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5" name="Rectangle: Rounded Corners 94">
            <a:extLst>
              <a:ext uri="{FF2B5EF4-FFF2-40B4-BE49-F238E27FC236}">
                <a16:creationId xmlns:a16="http://schemas.microsoft.com/office/drawing/2014/main" id="{562C5ED4-F9A0-F757-2FFE-45E1A037462F}"/>
              </a:ext>
            </a:extLst>
          </p:cNvPr>
          <p:cNvSpPr/>
          <p:nvPr/>
        </p:nvSpPr>
        <p:spPr>
          <a:xfrm>
            <a:off x="4386580" y="4834694"/>
            <a:ext cx="1219200" cy="457436"/>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Grocery items</a:t>
            </a:r>
            <a:endParaRPr lang="en-IN" dirty="0"/>
          </a:p>
        </p:txBody>
      </p:sp>
      <p:cxnSp>
        <p:nvCxnSpPr>
          <p:cNvPr id="97" name="Connector: Elbow 96">
            <a:extLst>
              <a:ext uri="{FF2B5EF4-FFF2-40B4-BE49-F238E27FC236}">
                <a16:creationId xmlns:a16="http://schemas.microsoft.com/office/drawing/2014/main" id="{CAC80B26-E043-1DC7-4852-578F9F9852A3}"/>
              </a:ext>
            </a:extLst>
          </p:cNvPr>
          <p:cNvCxnSpPr>
            <a:stCxn id="16" idx="1"/>
            <a:endCxn id="95" idx="3"/>
          </p:cNvCxnSpPr>
          <p:nvPr/>
        </p:nvCxnSpPr>
        <p:spPr>
          <a:xfrm rot="10800000" flipV="1">
            <a:off x="5605780" y="4429920"/>
            <a:ext cx="490220" cy="63349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99" name="Connector: Elbow 98">
            <a:extLst>
              <a:ext uri="{FF2B5EF4-FFF2-40B4-BE49-F238E27FC236}">
                <a16:creationId xmlns:a16="http://schemas.microsoft.com/office/drawing/2014/main" id="{63BDA663-1CB0-9CC2-DD54-E61809BEFC03}"/>
              </a:ext>
            </a:extLst>
          </p:cNvPr>
          <p:cNvCxnSpPr>
            <a:stCxn id="95" idx="2"/>
            <a:endCxn id="19" idx="0"/>
          </p:cNvCxnSpPr>
          <p:nvPr/>
        </p:nvCxnSpPr>
        <p:spPr>
          <a:xfrm rot="5400000">
            <a:off x="4273887" y="5087323"/>
            <a:ext cx="517486" cy="92710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B864E643-F77B-E609-D803-B5E7B622F29A}"/>
              </a:ext>
            </a:extLst>
          </p:cNvPr>
          <p:cNvCxnSpPr>
            <a:stCxn id="19" idx="1"/>
            <a:endCxn id="18" idx="3"/>
          </p:cNvCxnSpPr>
          <p:nvPr/>
        </p:nvCxnSpPr>
        <p:spPr>
          <a:xfrm flipH="1">
            <a:off x="2960369" y="6078856"/>
            <a:ext cx="397511" cy="1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F5232DC1-D083-DDA1-C77A-3F7792074627}"/>
              </a:ext>
            </a:extLst>
          </p:cNvPr>
          <p:cNvCxnSpPr>
            <a:stCxn id="33" idx="2"/>
            <a:endCxn id="21" idx="0"/>
          </p:cNvCxnSpPr>
          <p:nvPr/>
        </p:nvCxnSpPr>
        <p:spPr>
          <a:xfrm>
            <a:off x="10695940" y="4651060"/>
            <a:ext cx="0" cy="2127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40AA0860-9AD1-8A4C-0E2F-03D085728428}"/>
              </a:ext>
            </a:extLst>
          </p:cNvPr>
          <p:cNvCxnSpPr>
            <a:stCxn id="21" idx="2"/>
            <a:endCxn id="22" idx="0"/>
          </p:cNvCxnSpPr>
          <p:nvPr/>
        </p:nvCxnSpPr>
        <p:spPr>
          <a:xfrm>
            <a:off x="10695940" y="5646419"/>
            <a:ext cx="0" cy="1873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66479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B5A8-5EF6-7885-AB16-8C41C971163A}"/>
              </a:ext>
            </a:extLst>
          </p:cNvPr>
          <p:cNvSpPr>
            <a:spLocks noGrp="1"/>
          </p:cNvSpPr>
          <p:nvPr>
            <p:ph type="title"/>
          </p:nvPr>
        </p:nvSpPr>
        <p:spPr>
          <a:xfrm>
            <a:off x="838200" y="286077"/>
            <a:ext cx="10515600" cy="866141"/>
          </a:xfrm>
        </p:spPr>
        <p:txBody>
          <a:bodyPr/>
          <a:lstStyle/>
          <a:p>
            <a:pPr algn="ctr"/>
            <a:r>
              <a:rPr lang="en-IN" b="1" dirty="0">
                <a:latin typeface="Times New Roman" panose="02020603050405020304" pitchFamily="18" charset="0"/>
                <a:cs typeface="Times New Roman" panose="02020603050405020304" pitchFamily="18" charset="0"/>
              </a:rPr>
              <a:t>SOFTWARE </a:t>
            </a:r>
            <a:r>
              <a:rPr lang="en-IN" sz="4000" b="1" dirty="0">
                <a:latin typeface="Times New Roman" panose="02020603050405020304" pitchFamily="18" charset="0"/>
                <a:cs typeface="Times New Roman" panose="02020603050405020304" pitchFamily="18" charset="0"/>
              </a:rPr>
              <a:t>REQUIREMENTS</a:t>
            </a:r>
          </a:p>
        </p:txBody>
      </p:sp>
      <p:sp>
        <p:nvSpPr>
          <p:cNvPr id="4" name="Rectangle 1">
            <a:extLst>
              <a:ext uri="{FF2B5EF4-FFF2-40B4-BE49-F238E27FC236}">
                <a16:creationId xmlns:a16="http://schemas.microsoft.com/office/drawing/2014/main" id="{C9331196-9795-43C3-5AD1-930BDC363BB1}"/>
              </a:ext>
            </a:extLst>
          </p:cNvPr>
          <p:cNvSpPr>
            <a:spLocks noGrp="1" noChangeArrowheads="1"/>
          </p:cNvSpPr>
          <p:nvPr>
            <p:ph idx="1"/>
          </p:nvPr>
        </p:nvSpPr>
        <p:spPr bwMode="auto">
          <a:xfrm>
            <a:off x="1178888" y="1213524"/>
            <a:ext cx="877316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Operating System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400" b="0" i="0" dirty="0">
                <a:solidFill>
                  <a:srgbClr val="EEF0FF"/>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64-bit Windows 10 or higher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macOS / Linux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XML (User Interface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Kotlin (Application Logic and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Shared Preferences (For Local Storage of User Data and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Android Studio </a:t>
            </a:r>
          </a:p>
        </p:txBody>
      </p:sp>
      <p:sp>
        <p:nvSpPr>
          <p:cNvPr id="5" name="Rectangle 1">
            <a:extLst>
              <a:ext uri="{FF2B5EF4-FFF2-40B4-BE49-F238E27FC236}">
                <a16:creationId xmlns:a16="http://schemas.microsoft.com/office/drawing/2014/main" id="{DECC2FFA-C7EB-F674-D758-C2ACF9E4909D}"/>
              </a:ext>
            </a:extLst>
          </p:cNvPr>
          <p:cNvSpPr txBox="1">
            <a:spLocks noChangeArrowheads="1"/>
          </p:cNvSpPr>
          <p:nvPr/>
        </p:nvSpPr>
        <p:spPr bwMode="auto">
          <a:xfrm>
            <a:off x="1311296" y="4226601"/>
            <a:ext cx="930148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Processor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x86_64 CPU architecture; 2nd generation Intel Core or 	        newer, or AMD CPU</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 Disk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Minimum 10GB (to accommodate Android Studio and 	         project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Memory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Minimum 8 GB, recommended 16 GB or more</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FontTx/>
              <a:buChar char="•"/>
            </a:pPr>
            <a:endParaRPr lang="en-US" altLang="en-US" sz="1800" dirty="0">
              <a:latin typeface="Arial" panose="020B0604020202020204" pitchFamily="34" charset="0"/>
            </a:endParaRPr>
          </a:p>
        </p:txBody>
      </p:sp>
      <p:sp>
        <p:nvSpPr>
          <p:cNvPr id="8" name="Rectangle 3">
            <a:extLst>
              <a:ext uri="{FF2B5EF4-FFF2-40B4-BE49-F238E27FC236}">
                <a16:creationId xmlns:a16="http://schemas.microsoft.com/office/drawing/2014/main" id="{45931916-6884-8E2D-DA54-10FA067ACFBE}"/>
              </a:ext>
            </a:extLst>
          </p:cNvPr>
          <p:cNvSpPr>
            <a:spLocks noChangeArrowheads="1"/>
          </p:cNvSpPr>
          <p:nvPr/>
        </p:nvSpPr>
        <p:spPr bwMode="auto">
          <a:xfrm>
            <a:off x="1046480" y="3857269"/>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itle 1">
            <a:extLst>
              <a:ext uri="{FF2B5EF4-FFF2-40B4-BE49-F238E27FC236}">
                <a16:creationId xmlns:a16="http://schemas.microsoft.com/office/drawing/2014/main" id="{0C15E105-20C4-930B-7990-A0F352E620B7}"/>
              </a:ext>
            </a:extLst>
          </p:cNvPr>
          <p:cNvSpPr txBox="1">
            <a:spLocks/>
          </p:cNvSpPr>
          <p:nvPr/>
        </p:nvSpPr>
        <p:spPr>
          <a:xfrm>
            <a:off x="629920" y="3344941"/>
            <a:ext cx="10515600" cy="10142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000" b="1" dirty="0">
                <a:latin typeface="Times New Roman" panose="02020603050405020304" pitchFamily="18" charset="0"/>
                <a:cs typeface="Times New Roman" panose="02020603050405020304" pitchFamily="18" charset="0"/>
              </a:rPr>
              <a:t>HARDWARE</a:t>
            </a:r>
            <a:r>
              <a:rPr lang="en-IN" b="1" dirty="0">
                <a:latin typeface="Times New Roman" panose="02020603050405020304" pitchFamily="18" charset="0"/>
                <a:cs typeface="Times New Roman" panose="02020603050405020304" pitchFamily="18" charset="0"/>
              </a:rPr>
              <a:t> REQUIREMENTS</a:t>
            </a:r>
          </a:p>
        </p:txBody>
      </p:sp>
    </p:spTree>
    <p:extLst>
      <p:ext uri="{BB962C8B-B14F-4D97-AF65-F5344CB8AC3E}">
        <p14:creationId xmlns:p14="http://schemas.microsoft.com/office/powerpoint/2010/main" val="1403786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93A7-D310-B26B-5BA6-94013025AC67}"/>
              </a:ext>
            </a:extLst>
          </p:cNvPr>
          <p:cNvSpPr>
            <a:spLocks noGrp="1"/>
          </p:cNvSpPr>
          <p:nvPr>
            <p:ph type="title"/>
          </p:nvPr>
        </p:nvSpPr>
        <p:spPr>
          <a:xfrm>
            <a:off x="838200" y="365125"/>
            <a:ext cx="10515600" cy="925195"/>
          </a:xfrm>
        </p:spPr>
        <p:txBody>
          <a:bodyPr/>
          <a:lstStyle/>
          <a:p>
            <a:pPr algn="ctr"/>
            <a:r>
              <a:rPr lang="en-IN" b="1" dirty="0">
                <a:latin typeface="Times New Roman" panose="02020603050405020304" pitchFamily="18" charset="0"/>
                <a:cs typeface="Times New Roman" panose="02020603050405020304" pitchFamily="18" charset="0"/>
              </a:rPr>
              <a:t>MODULES WITH DESCRIPTION</a:t>
            </a:r>
          </a:p>
        </p:txBody>
      </p:sp>
      <p:sp>
        <p:nvSpPr>
          <p:cNvPr id="3" name="Content Placeholder 2">
            <a:extLst>
              <a:ext uri="{FF2B5EF4-FFF2-40B4-BE49-F238E27FC236}">
                <a16:creationId xmlns:a16="http://schemas.microsoft.com/office/drawing/2014/main" id="{B91A40D0-4890-8E82-B44A-03D18C6AAD69}"/>
              </a:ext>
            </a:extLst>
          </p:cNvPr>
          <p:cNvSpPr>
            <a:spLocks noGrp="1"/>
          </p:cNvSpPr>
          <p:nvPr>
            <p:ph idx="1"/>
          </p:nvPr>
        </p:nvSpPr>
        <p:spPr>
          <a:xfrm>
            <a:off x="838200" y="1282782"/>
            <a:ext cx="10515600" cy="4886643"/>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1.Login/Signup Module</a:t>
            </a:r>
          </a:p>
          <a:p>
            <a:pPr marL="0" indent="0">
              <a:buNone/>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Ensures secure access to the app by allowing users to log in or sign up for a new account. This module offers a personalized experience, saving user preferences and maintaining session data for convenience.</a:t>
            </a:r>
          </a:p>
          <a:p>
            <a:pPr marL="0" indent="0">
              <a:buNone/>
            </a:pPr>
            <a:r>
              <a:rPr lang="en-US" b="1" dirty="0">
                <a:latin typeface="Times New Roman" panose="02020603050405020304" pitchFamily="18" charset="0"/>
                <a:cs typeface="Times New Roman" panose="02020603050405020304" pitchFamily="18" charset="0"/>
              </a:rPr>
              <a:t>  Features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Shared Preferences for storing user login credentials securely.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Automatic login for returning users.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Password recovery and account creation features.</a:t>
            </a:r>
          </a:p>
          <a:p>
            <a:pPr marL="0" indent="0">
              <a:buNone/>
            </a:pPr>
            <a:endParaRPr lang="en-IN" dirty="0"/>
          </a:p>
        </p:txBody>
      </p:sp>
    </p:spTree>
    <p:extLst>
      <p:ext uri="{BB962C8B-B14F-4D97-AF65-F5344CB8AC3E}">
        <p14:creationId xmlns:p14="http://schemas.microsoft.com/office/powerpoint/2010/main" val="2804618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BC541-D672-28F9-2A42-882ACAB1E0D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B493F0-464B-6BE3-A0B0-16977349D1FC}"/>
              </a:ext>
            </a:extLst>
          </p:cNvPr>
          <p:cNvSpPr>
            <a:spLocks noGrp="1"/>
          </p:cNvSpPr>
          <p:nvPr>
            <p:ph idx="1"/>
          </p:nvPr>
        </p:nvSpPr>
        <p:spPr>
          <a:xfrm>
            <a:off x="1054510" y="877523"/>
            <a:ext cx="10515600" cy="4886643"/>
          </a:xfrm>
        </p:spPr>
        <p:txBody>
          <a:bodyPr>
            <a:normAutofit fontScale="92500" lnSpcReduction="10000"/>
          </a:bodyPr>
          <a:lstStyle/>
          <a:p>
            <a:pPr marL="0" indent="0">
              <a:lnSpc>
                <a:spcPct val="110000"/>
              </a:lnSpc>
              <a:buNone/>
            </a:pPr>
            <a:r>
              <a:rPr lang="en-US" b="1" dirty="0">
                <a:latin typeface="Times New Roman" panose="02020603050405020304" pitchFamily="18" charset="0"/>
                <a:cs typeface="Times New Roman" panose="02020603050405020304" pitchFamily="18" charset="0"/>
              </a:rPr>
              <a:t>2. Home Module</a:t>
            </a:r>
          </a:p>
          <a:p>
            <a:pPr marL="0" indent="0">
              <a:lnSpc>
                <a:spcPct val="110000"/>
              </a:lnSpc>
              <a:buNone/>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This module serves as the starting point for users, providing preloaded grocery categories to help them quickly create a customized list. Users can select items from predefined options or add new ones, enabling them to efficiently manage their grocery planning.</a:t>
            </a:r>
          </a:p>
          <a:p>
            <a:pPr marL="0" indent="0">
              <a:lnSpc>
                <a:spcPct val="110000"/>
              </a:lnSpc>
              <a:buNone/>
            </a:pPr>
            <a:r>
              <a:rPr lang="en-US" b="1" dirty="0">
                <a:latin typeface="Times New Roman" panose="02020603050405020304" pitchFamily="18" charset="0"/>
                <a:cs typeface="Times New Roman" panose="02020603050405020304" pitchFamily="18" charset="0"/>
              </a:rPr>
              <a:t>   Features</a:t>
            </a:r>
            <a:r>
              <a:rPr lang="en-US" dirty="0">
                <a:latin typeface="Times New Roman" panose="02020603050405020304" pitchFamily="18" charset="0"/>
                <a:cs typeface="Times New Roman" panose="02020603050405020304" pitchFamily="18" charset="0"/>
              </a:rPr>
              <a:t>:</a:t>
            </a:r>
          </a:p>
          <a:p>
            <a:pPr>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Preloaded grocery categories with editable item lists.</a:t>
            </a:r>
          </a:p>
          <a:p>
            <a:pPr>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Checkbox options to select required items.</a:t>
            </a:r>
          </a:p>
          <a:p>
            <a:pPr>
              <a:lnSpc>
                <a:spcPct val="11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and save the list as an Excel file stored in the device's downloads folder.</a:t>
            </a:r>
          </a:p>
          <a:p>
            <a:endParaRPr lang="en-IN" dirty="0"/>
          </a:p>
        </p:txBody>
      </p:sp>
    </p:spTree>
    <p:extLst>
      <p:ext uri="{BB962C8B-B14F-4D97-AF65-F5344CB8AC3E}">
        <p14:creationId xmlns:p14="http://schemas.microsoft.com/office/powerpoint/2010/main" val="1101772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57D7BC-21D5-A8A9-C494-DC430DF0C9DF}"/>
              </a:ext>
            </a:extLst>
          </p:cNvPr>
          <p:cNvSpPr>
            <a:spLocks noGrp="1"/>
          </p:cNvSpPr>
          <p:nvPr>
            <p:ph idx="1"/>
          </p:nvPr>
        </p:nvSpPr>
        <p:spPr>
          <a:xfrm>
            <a:off x="956187" y="1066518"/>
            <a:ext cx="10515600" cy="435133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3. Import Excel Module</a:t>
            </a:r>
          </a:p>
          <a:p>
            <a:pPr marL="0" indent="0">
              <a:buNone/>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This module simplifies the process of importing existing or previously created grocery lists. Users can load files directly from their device storage, making it easy to update or edit lists without starting from scratch.</a:t>
            </a: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Features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Easy file import from the device’s storage.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Dynamic display of imported Excel data in a grid format.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 edit, or delete items within the list.</a:t>
            </a:r>
          </a:p>
          <a:p>
            <a:endParaRPr lang="en-IN" dirty="0"/>
          </a:p>
        </p:txBody>
      </p:sp>
    </p:spTree>
    <p:extLst>
      <p:ext uri="{BB962C8B-B14F-4D97-AF65-F5344CB8AC3E}">
        <p14:creationId xmlns:p14="http://schemas.microsoft.com/office/powerpoint/2010/main" val="35095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3AC923-2745-B2BD-84AF-BCE4C03BB69D}"/>
              </a:ext>
            </a:extLst>
          </p:cNvPr>
          <p:cNvSpPr>
            <a:spLocks noGrp="1"/>
          </p:cNvSpPr>
          <p:nvPr>
            <p:ph idx="1"/>
          </p:nvPr>
        </p:nvSpPr>
        <p:spPr>
          <a:xfrm>
            <a:off x="838200" y="956781"/>
            <a:ext cx="10515600" cy="4351338"/>
          </a:xfrm>
        </p:spPr>
        <p:txBody>
          <a:bodyPr/>
          <a:lstStyle/>
          <a:p>
            <a:pPr marL="0" indent="0">
              <a:buNone/>
            </a:pPr>
            <a:r>
              <a:rPr lang="en-US" b="1" dirty="0">
                <a:latin typeface="Times New Roman" panose="02020603050405020304" pitchFamily="18" charset="0"/>
                <a:cs typeface="Times New Roman" panose="02020603050405020304" pitchFamily="18" charset="0"/>
              </a:rPr>
              <a:t>4. Your Files Module</a:t>
            </a:r>
          </a:p>
          <a:p>
            <a:pPr marL="0" indent="0">
              <a:buNone/>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A central repository for managing and displaying all files created or edited through the app. Users can browse their saved Excel and PDF files, ensuring easy access for future modifications or sharing.</a:t>
            </a:r>
          </a:p>
          <a:p>
            <a:pPr marL="0" indent="0">
              <a:buNone/>
            </a:pPr>
            <a:r>
              <a:rPr lang="en-US" b="1" dirty="0">
                <a:latin typeface="Times New Roman" panose="02020603050405020304" pitchFamily="18" charset="0"/>
                <a:cs typeface="Times New Roman" panose="02020603050405020304" pitchFamily="18" charset="0"/>
              </a:rPr>
              <a:t>  Features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List view of all saved Excel and PDF files.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Open and modify any saved file directly within the app.</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Buttons to share PDF files for easy communication with shopkeepers.</a:t>
            </a:r>
          </a:p>
          <a:p>
            <a:endParaRPr lang="en-IN" dirty="0"/>
          </a:p>
        </p:txBody>
      </p:sp>
    </p:spTree>
    <p:extLst>
      <p:ext uri="{BB962C8B-B14F-4D97-AF65-F5344CB8AC3E}">
        <p14:creationId xmlns:p14="http://schemas.microsoft.com/office/powerpoint/2010/main" val="1031395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9E6861-BA38-4210-E7B5-0A2DCA33C8CD}"/>
              </a:ext>
            </a:extLst>
          </p:cNvPr>
          <p:cNvSpPr>
            <a:spLocks noGrp="1"/>
          </p:cNvSpPr>
          <p:nvPr>
            <p:ph idx="1"/>
          </p:nvPr>
        </p:nvSpPr>
        <p:spPr>
          <a:xfrm>
            <a:off x="838200" y="1171452"/>
            <a:ext cx="10515600" cy="4351338"/>
          </a:xfrm>
        </p:spPr>
        <p:txBody>
          <a:bodyPr/>
          <a:lstStyle/>
          <a:p>
            <a:pPr marL="0" indent="0">
              <a:buNone/>
            </a:pPr>
            <a:r>
              <a:rPr lang="en-US" b="1" dirty="0">
                <a:latin typeface="Times New Roman" panose="02020603050405020304" pitchFamily="18" charset="0"/>
                <a:cs typeface="Times New Roman" panose="02020603050405020304" pitchFamily="18" charset="0"/>
              </a:rPr>
              <a:t>5. PDF Export Module</a:t>
            </a:r>
          </a:p>
          <a:p>
            <a:pPr marL="0" indent="0">
              <a:buNone/>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This module allows users to finalize their grocery list in a professional and portable format. With the click of a button, users can generate a well-structured PDF that can be shared directly with shopkeepers or other stakeholders.</a:t>
            </a:r>
          </a:p>
          <a:p>
            <a:pPr marL="0" indent="0">
              <a:buNone/>
            </a:pPr>
            <a:r>
              <a:rPr lang="en-US" b="1" dirty="0">
                <a:latin typeface="Times New Roman" panose="02020603050405020304" pitchFamily="18" charset="0"/>
                <a:cs typeface="Times New Roman" panose="02020603050405020304" pitchFamily="18" charset="0"/>
              </a:rPr>
              <a:t>  Features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Convert edited lists into a well-structured PDF.</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Direct sharing options for seamless communication.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Retains formatting for professional appearance.</a:t>
            </a:r>
          </a:p>
          <a:p>
            <a:endParaRPr lang="en-IN" dirty="0"/>
          </a:p>
        </p:txBody>
      </p:sp>
    </p:spTree>
    <p:extLst>
      <p:ext uri="{BB962C8B-B14F-4D97-AF65-F5344CB8AC3E}">
        <p14:creationId xmlns:p14="http://schemas.microsoft.com/office/powerpoint/2010/main" val="918969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93F925-51FB-B267-C7E4-96AFCDD3B0C4}"/>
              </a:ext>
            </a:extLst>
          </p:cNvPr>
          <p:cNvSpPr>
            <a:spLocks noGrp="1"/>
          </p:cNvSpPr>
          <p:nvPr>
            <p:ph idx="1"/>
          </p:nvPr>
        </p:nvSpPr>
        <p:spPr>
          <a:xfrm>
            <a:off x="838200" y="1182595"/>
            <a:ext cx="10515600" cy="4351338"/>
          </a:xfrm>
        </p:spPr>
        <p:txBody>
          <a:bodyPr/>
          <a:lstStyle/>
          <a:p>
            <a:pPr marL="0" indent="0">
              <a:buNone/>
            </a:pPr>
            <a:r>
              <a:rPr lang="en-US" b="1" dirty="0">
                <a:latin typeface="Times New Roman" panose="02020603050405020304" pitchFamily="18" charset="0"/>
                <a:cs typeface="Times New Roman" panose="02020603050405020304" pitchFamily="18" charset="0"/>
              </a:rPr>
              <a:t>6. Settings Module</a:t>
            </a:r>
          </a:p>
          <a:p>
            <a:pPr marL="0" indent="0">
              <a:buNone/>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Offers personalization and customization options to enhance user experience. This module allows users to adjust the app's theme, manage their account, and ensure a comfortable interface tailored to their preferences.</a:t>
            </a:r>
          </a:p>
          <a:p>
            <a:pPr marL="0" indent="0">
              <a:buNone/>
            </a:pPr>
            <a:r>
              <a:rPr lang="en-US" b="1" dirty="0">
                <a:latin typeface="Times New Roman" panose="02020603050405020304" pitchFamily="18" charset="0"/>
                <a:cs typeface="Times New Roman" panose="02020603050405020304" pitchFamily="18" charset="0"/>
              </a:rPr>
              <a:t>  Features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Light/Dark mode switching.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Option to log out or reset the app.</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Preference management for theme and UI settings.</a:t>
            </a:r>
          </a:p>
          <a:p>
            <a:endParaRPr lang="en-IN" dirty="0"/>
          </a:p>
        </p:txBody>
      </p:sp>
    </p:spTree>
    <p:extLst>
      <p:ext uri="{BB962C8B-B14F-4D97-AF65-F5344CB8AC3E}">
        <p14:creationId xmlns:p14="http://schemas.microsoft.com/office/powerpoint/2010/main" val="970431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3F443-56CB-A550-352F-EB2C634234B0}"/>
              </a:ext>
            </a:extLst>
          </p:cNvPr>
          <p:cNvSpPr>
            <a:spLocks noGrp="1"/>
          </p:cNvSpPr>
          <p:nvPr>
            <p:ph type="title"/>
          </p:nvPr>
        </p:nvSpPr>
        <p:spPr>
          <a:xfrm>
            <a:off x="838200" y="0"/>
            <a:ext cx="10515600" cy="755752"/>
          </a:xfrm>
        </p:spPr>
        <p:txBody>
          <a:bodyPr/>
          <a:lstStyle/>
          <a:p>
            <a:pPr algn="ctr"/>
            <a:r>
              <a:rPr lang="en-IN" b="1" dirty="0">
                <a:latin typeface="Times New Roman" panose="02020603050405020304" pitchFamily="18" charset="0"/>
                <a:cs typeface="Times New Roman" panose="02020603050405020304" pitchFamily="18" charset="0"/>
              </a:rPr>
              <a:t>ADVANTAGES</a:t>
            </a:r>
          </a:p>
        </p:txBody>
      </p:sp>
      <p:sp>
        <p:nvSpPr>
          <p:cNvPr id="4" name="Rectangle 2">
            <a:extLst>
              <a:ext uri="{FF2B5EF4-FFF2-40B4-BE49-F238E27FC236}">
                <a16:creationId xmlns:a16="http://schemas.microsoft.com/office/drawing/2014/main" id="{C2613D47-F8B9-C63E-EAB7-3126B18A8F9A}"/>
              </a:ext>
            </a:extLst>
          </p:cNvPr>
          <p:cNvSpPr>
            <a:spLocks noGrp="1" noChangeArrowheads="1"/>
          </p:cNvSpPr>
          <p:nvPr>
            <p:ph idx="1"/>
          </p:nvPr>
        </p:nvSpPr>
        <p:spPr bwMode="auto">
          <a:xfrm>
            <a:off x="838200" y="731466"/>
            <a:ext cx="10783529"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Organization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users systematically manage grocery items, ensuring all essential products are included in the list.</a:t>
            </a: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clean and intuitive design allows users of all skill levels</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easily navigate  and operate the app.</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Time-Saving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Quickly import, edit, and export lists without the need for manual effort or repetitive tasks.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Accessible Anytime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access their saved lists and files anytime, directly from their mobile device.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9992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3B83D-0B06-E720-0A50-8A1C4FE5336B}"/>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BFB12726-F66F-E912-E76D-35AA2EF5AB6B}"/>
              </a:ext>
            </a:extLst>
          </p:cNvPr>
          <p:cNvSpPr>
            <a:spLocks noGrp="1" noChangeArrowheads="1"/>
          </p:cNvSpPr>
          <p:nvPr>
            <p:ph idx="1"/>
          </p:nvPr>
        </p:nvSpPr>
        <p:spPr bwMode="auto">
          <a:xfrm>
            <a:off x="619432" y="797510"/>
            <a:ext cx="1095313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Customizable Lists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 allows dynamic editing of grocery lists, giving users flexibility to add, update, or remove items as needed.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Seamless Sharing</a:t>
            </a:r>
            <a:r>
              <a:rPr lang="en-US" altLang="en-US" sz="24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Export lists to PDF and share with shopkeepers or others with just a few clicks, simplifying communication.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Experience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use of Shared Preferences ensures safe storage of user credentials and preferences.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Portable Convenience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Manage grocery lists on the go, eliminating the need for paper-based lists</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383986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8C04-8874-4829-0ACE-B3FA87D21614}"/>
              </a:ext>
            </a:extLst>
          </p:cNvPr>
          <p:cNvSpPr>
            <a:spLocks noGrp="1"/>
          </p:cNvSpPr>
          <p:nvPr>
            <p:ph type="title"/>
          </p:nvPr>
        </p:nvSpPr>
        <p:spPr>
          <a:xfrm>
            <a:off x="1025013" y="1181099"/>
            <a:ext cx="10515600" cy="1325563"/>
          </a:xfrm>
        </p:spPr>
        <p:txBody>
          <a:bodyPr/>
          <a:lstStyle/>
          <a:p>
            <a:pPr algn="ctr"/>
            <a:r>
              <a:rPr lang="en-US" b="1" dirty="0">
                <a:latin typeface="Times New Roman" panose="02020603050405020304" pitchFamily="18" charset="0"/>
                <a:cs typeface="Times New Roman" panose="02020603050405020304" pitchFamily="18" charset="0"/>
              </a:rPr>
              <a:t>OBJECTIVE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82FD58-0E52-7B92-1870-CF86158F3441}"/>
              </a:ext>
            </a:extLst>
          </p:cNvPr>
          <p:cNvSpPr>
            <a:spLocks noGrp="1"/>
          </p:cNvSpPr>
          <p:nvPr>
            <p:ph idx="1"/>
          </p:nvPr>
        </p:nvSpPr>
        <p:spPr>
          <a:xfrm>
            <a:off x="1025013" y="2506662"/>
            <a:ext cx="10515600" cy="4351338"/>
          </a:xfrm>
        </p:spPr>
        <p:txBody>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To streamline grocery list management by providing a user-friendly mobile application that allows users to create, modify, and share grocery lists effortlessly. The app integrates advanced features like Excel file handling, PDF generation, and secure user authentication to enhance efficiency and accessibility for everyday shopping needs.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707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BE98C-149D-DA70-8EC9-0D26DF386D81}"/>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id="{C1117D6F-0F1D-93E1-CB1F-41EA5FEF0920}"/>
              </a:ext>
            </a:extLst>
          </p:cNvPr>
          <p:cNvSpPr>
            <a:spLocks noGrp="1"/>
          </p:cNvSpPr>
          <p:nvPr>
            <p:ph idx="1"/>
          </p:nvPr>
        </p:nvSpPr>
        <p:spPr>
          <a:xfrm>
            <a:off x="838200" y="1690688"/>
            <a:ext cx="10515600" cy="4351338"/>
          </a:xfrm>
        </p:spPr>
        <p:txBody>
          <a:bodyPr/>
          <a:lstStyle/>
          <a:p>
            <a:pPr marL="0" indent="0">
              <a:buNone/>
            </a:pPr>
            <a:r>
              <a:rPr lang="en-US" b="1" dirty="0">
                <a:latin typeface="Times New Roman" panose="02020603050405020304" pitchFamily="18" charset="0"/>
                <a:cs typeface="Times New Roman" panose="02020603050405020304" pitchFamily="18" charset="0"/>
              </a:rPr>
              <a:t>  Online Shopping Cart</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Allow users to add selected grocery items to a cart for an easy and organized checkout process.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Users can edit quantities, remove items, and review their selections before completing the purchase.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Enable users to save their cart for future purchases or modifications.</a:t>
            </a:r>
          </a:p>
          <a:p>
            <a:endParaRPr lang="en-IN" dirty="0"/>
          </a:p>
        </p:txBody>
      </p:sp>
    </p:spTree>
    <p:extLst>
      <p:ext uri="{BB962C8B-B14F-4D97-AF65-F5344CB8AC3E}">
        <p14:creationId xmlns:p14="http://schemas.microsoft.com/office/powerpoint/2010/main" val="1882929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BCC8B-BD05-22B1-BDB7-CB3DAE7770D4}"/>
              </a:ext>
            </a:extLst>
          </p:cNvPr>
          <p:cNvSpPr>
            <a:spLocks noGrp="1"/>
          </p:cNvSpPr>
          <p:nvPr>
            <p:ph idx="1"/>
          </p:nvPr>
        </p:nvSpPr>
        <p:spPr>
          <a:xfrm>
            <a:off x="838200" y="1068541"/>
            <a:ext cx="10515600" cy="4351338"/>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Synchronization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users to access their grocery lists from multiple devices by syncing with the cloud.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real-time updates across all devices, so users can make changes wherever they are.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Sharing</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 users to share grocery lists in multiple formats like Excel, PDF,                 or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direct sharing via social media platforms, email, and messaging apps.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03575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95650-7252-E5EF-3971-216642ED78D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D6D5F-A5E2-A6E7-EE53-665FCBE72C7F}"/>
              </a:ext>
            </a:extLst>
          </p:cNvPr>
          <p:cNvSpPr>
            <a:spLocks noGrp="1"/>
          </p:cNvSpPr>
          <p:nvPr>
            <p:ph idx="1"/>
          </p:nvPr>
        </p:nvSpPr>
        <p:spPr>
          <a:xfrm>
            <a:off x="759541" y="399947"/>
            <a:ext cx="10724535" cy="5646891"/>
          </a:xfrm>
        </p:spPr>
        <p:txBody>
          <a:bodyPr>
            <a:normAutofit fontScale="25000" lnSpcReduction="20000"/>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r>
              <a:rPr lang="en-US" sz="11200" b="1" dirty="0">
                <a:latin typeface="Times New Roman" panose="02020603050405020304" pitchFamily="18" charset="0"/>
                <a:cs typeface="Times New Roman" panose="02020603050405020304" pitchFamily="18" charset="0"/>
              </a:rPr>
              <a:t>File Import Flexibility</a:t>
            </a:r>
            <a:endParaRPr lang="en-US" sz="1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1200" dirty="0">
                <a:latin typeface="Times New Roman" panose="02020603050405020304" pitchFamily="18" charset="0"/>
                <a:cs typeface="Times New Roman" panose="02020603050405020304" pitchFamily="18" charset="0"/>
              </a:rPr>
              <a:t>Enable users to import grocery lists in any file </a:t>
            </a:r>
          </a:p>
          <a:p>
            <a:pPr marL="0" indent="0">
              <a:buNone/>
            </a:pPr>
            <a:r>
              <a:rPr lang="en-US" sz="11200" dirty="0">
                <a:latin typeface="Times New Roman" panose="02020603050405020304" pitchFamily="18" charset="0"/>
                <a:cs typeface="Times New Roman" panose="02020603050405020304" pitchFamily="18" charset="0"/>
              </a:rPr>
              <a:t>   format (e.g., Excel, CSV, PDF).</a:t>
            </a:r>
          </a:p>
          <a:p>
            <a:pPr>
              <a:buFont typeface="Arial" panose="020B0604020202020204" pitchFamily="34" charset="0"/>
              <a:buChar char="•"/>
            </a:pPr>
            <a:r>
              <a:rPr lang="en-US" sz="11200" dirty="0">
                <a:latin typeface="Times New Roman" panose="02020603050405020304" pitchFamily="18" charset="0"/>
                <a:cs typeface="Times New Roman" panose="02020603050405020304" pitchFamily="18" charset="0"/>
              </a:rPr>
              <a:t>Automatically detect and convert the imported files into </a:t>
            </a:r>
          </a:p>
          <a:p>
            <a:pPr marL="0" indent="0">
              <a:buNone/>
            </a:pPr>
            <a:r>
              <a:rPr lang="en-US" sz="11200" dirty="0">
                <a:latin typeface="Times New Roman" panose="02020603050405020304" pitchFamily="18" charset="0"/>
                <a:cs typeface="Times New Roman" panose="02020603050405020304" pitchFamily="18" charset="0"/>
              </a:rPr>
              <a:t>   editable formats within the app.</a:t>
            </a:r>
          </a:p>
          <a:p>
            <a:pPr>
              <a:buFont typeface="Arial" panose="020B0604020202020204" pitchFamily="34" charset="0"/>
              <a:buChar char="•"/>
            </a:pPr>
            <a:r>
              <a:rPr lang="en-US" sz="11200" dirty="0">
                <a:latin typeface="Times New Roman" panose="02020603050405020304" pitchFamily="18" charset="0"/>
                <a:cs typeface="Times New Roman" panose="02020603050405020304" pitchFamily="18" charset="0"/>
              </a:rPr>
              <a:t>Provide a simple interface to view and modify imported files seamlessly.</a:t>
            </a:r>
          </a:p>
          <a:p>
            <a:pPr>
              <a:buFont typeface="Arial" panose="020B0604020202020204" pitchFamily="34" charset="0"/>
              <a:buChar char="•"/>
            </a:pPr>
            <a:endParaRPr lang="en-US" sz="11200" dirty="0">
              <a:latin typeface="Times New Roman" panose="02020603050405020304" pitchFamily="18" charset="0"/>
              <a:cs typeface="Times New Roman" panose="02020603050405020304" pitchFamily="18" charset="0"/>
            </a:endParaRPr>
          </a:p>
          <a:p>
            <a:pPr marL="0" indent="0">
              <a:buNone/>
            </a:pPr>
            <a:r>
              <a:rPr lang="en-US" sz="11200" b="1" dirty="0">
                <a:latin typeface="Times New Roman" panose="02020603050405020304" pitchFamily="18" charset="0"/>
                <a:cs typeface="Times New Roman" panose="02020603050405020304" pitchFamily="18" charset="0"/>
              </a:rPr>
              <a:t>AI Recommendations</a:t>
            </a:r>
            <a:endParaRPr lang="en-US" sz="1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1200" dirty="0">
                <a:latin typeface="Times New Roman" panose="02020603050405020304" pitchFamily="18" charset="0"/>
                <a:cs typeface="Times New Roman" panose="02020603050405020304" pitchFamily="18" charset="0"/>
              </a:rPr>
              <a:t>Suggest grocery items based on the user's shopping history and preferences.</a:t>
            </a:r>
          </a:p>
          <a:p>
            <a:pPr>
              <a:buFont typeface="Arial" panose="020B0604020202020204" pitchFamily="34" charset="0"/>
              <a:buChar char="•"/>
            </a:pPr>
            <a:r>
              <a:rPr lang="en-US" sz="11200" dirty="0">
                <a:latin typeface="Times New Roman" panose="02020603050405020304" pitchFamily="18" charset="0"/>
                <a:cs typeface="Times New Roman" panose="02020603050405020304" pitchFamily="18" charset="0"/>
              </a:rPr>
              <a:t>Offer recipe ideas or meal plans based on the items selected, </a:t>
            </a:r>
          </a:p>
          <a:p>
            <a:pPr marL="0" indent="0">
              <a:buNone/>
            </a:pPr>
            <a:r>
              <a:rPr lang="en-US" sz="11200" dirty="0">
                <a:latin typeface="Times New Roman" panose="02020603050405020304" pitchFamily="18" charset="0"/>
                <a:cs typeface="Times New Roman" panose="02020603050405020304" pitchFamily="18" charset="0"/>
              </a:rPr>
              <a:t>    enhancing the shopping experience.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35034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47DD9-5089-B5EB-859E-2D9835E2E82B}"/>
              </a:ext>
            </a:extLst>
          </p:cNvPr>
          <p:cNvSpPr>
            <a:spLocks noGrp="1"/>
          </p:cNvSpPr>
          <p:nvPr>
            <p:ph type="title"/>
          </p:nvPr>
        </p:nvSpPr>
        <p:spPr>
          <a:xfrm>
            <a:off x="998550" y="202894"/>
            <a:ext cx="10515600" cy="1325563"/>
          </a:xfrm>
        </p:spPr>
        <p:txBody>
          <a:bodyPr/>
          <a:lstStyle/>
          <a:p>
            <a:pPr algn="ctr"/>
            <a:r>
              <a:rPr lang="en-US" b="1" dirty="0">
                <a:latin typeface="Times New Roman" panose="02020603050405020304" pitchFamily="18" charset="0"/>
                <a:cs typeface="Times New Roman" panose="02020603050405020304" pitchFamily="18" charset="0"/>
              </a:rPr>
              <a:t>C</a:t>
            </a:r>
            <a:r>
              <a:rPr lang="en-IN" b="1" dirty="0">
                <a:latin typeface="Times New Roman" panose="02020603050405020304" pitchFamily="18" charset="0"/>
                <a:cs typeface="Times New Roman" panose="02020603050405020304" pitchFamily="18" charset="0"/>
              </a:rPr>
              <a:t>ONCLUSION</a:t>
            </a:r>
          </a:p>
        </p:txBody>
      </p:sp>
      <p:sp>
        <p:nvSpPr>
          <p:cNvPr id="5" name="Rectangle 2">
            <a:extLst>
              <a:ext uri="{FF2B5EF4-FFF2-40B4-BE49-F238E27FC236}">
                <a16:creationId xmlns:a16="http://schemas.microsoft.com/office/drawing/2014/main" id="{FB1D6661-EC68-542C-00E5-2FEF5665AE9A}"/>
              </a:ext>
            </a:extLst>
          </p:cNvPr>
          <p:cNvSpPr>
            <a:spLocks noGrp="1" noChangeArrowheads="1"/>
          </p:cNvSpPr>
          <p:nvPr>
            <p:ph idx="1"/>
          </p:nvPr>
        </p:nvSpPr>
        <p:spPr bwMode="auto">
          <a:xfrm>
            <a:off x="786138" y="1566573"/>
            <a:ext cx="1094042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Grocery Listing Application</a:t>
            </a:r>
            <a:r>
              <a:rPr lang="en-US" sz="2400" dirty="0">
                <a:latin typeface="Times New Roman" panose="02020603050405020304" pitchFamily="18" charset="0"/>
                <a:cs typeface="Times New Roman" panose="02020603050405020304" pitchFamily="18" charset="0"/>
              </a:rPr>
              <a:t> provides a comprehensive and user-friendly solution for managing grocery lists. It simplifies the process of list creation, modification, and sharing through features like Excel import/</a:t>
            </a:r>
            <a:r>
              <a:rPr lang="en-US" sz="2400" dirty="0" err="1">
                <a:latin typeface="Times New Roman" panose="02020603050405020304" pitchFamily="18" charset="0"/>
                <a:cs typeface="Times New Roman" panose="02020603050405020304" pitchFamily="18" charset="0"/>
              </a:rPr>
              <a:t>export,dynamic</a:t>
            </a:r>
            <a:r>
              <a:rPr lang="en-US" sz="2400" dirty="0">
                <a:latin typeface="Times New Roman" panose="02020603050405020304" pitchFamily="18" charset="0"/>
                <a:cs typeface="Times New Roman" panose="02020603050405020304" pitchFamily="18" charset="0"/>
              </a:rPr>
              <a:t> list editing, and PDF generation. The integration of secure user authentication ensures a personalized and seamless experience, while the addition of theme customization enhances usability.by offering an intuitive interface and robust functionalities, the application saves time and effort for users, making it an ideal tool for everyday grocery </a:t>
            </a:r>
            <a:r>
              <a:rPr lang="en-US" sz="2400" dirty="0" err="1">
                <a:latin typeface="Times New Roman" panose="02020603050405020304" pitchFamily="18" charset="0"/>
                <a:cs typeface="Times New Roman" panose="02020603050405020304" pitchFamily="18" charset="0"/>
              </a:rPr>
              <a:t>management.Its</a:t>
            </a:r>
            <a:r>
              <a:rPr lang="en-US" sz="2400" dirty="0">
                <a:latin typeface="Times New Roman" panose="02020603050405020304" pitchFamily="18" charset="0"/>
                <a:cs typeface="Times New Roman" panose="02020603050405020304" pitchFamily="18" charset="0"/>
              </a:rPr>
              <a:t> modular design and scalability provide ample scope for future enhancements, making it a reliable and efficient solution for both individuals and families.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0362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24D4-2162-ABF5-A338-05ADD6F7470D}"/>
              </a:ext>
            </a:extLst>
          </p:cNvPr>
          <p:cNvSpPr>
            <a:spLocks noGrp="1"/>
          </p:cNvSpPr>
          <p:nvPr>
            <p:ph type="title"/>
          </p:nvPr>
        </p:nvSpPr>
        <p:spPr>
          <a:xfrm>
            <a:off x="838199" y="109486"/>
            <a:ext cx="10515600" cy="795081"/>
          </a:xfrm>
        </p:spPr>
        <p:txBody>
          <a:bodyPr/>
          <a:lstStyle/>
          <a:p>
            <a:pPr algn="ctr"/>
            <a:r>
              <a:rPr lang="en-IN" b="1" dirty="0">
                <a:latin typeface="Times New Roman" panose="02020603050405020304" pitchFamily="18" charset="0"/>
                <a:cs typeface="Times New Roman" panose="02020603050405020304" pitchFamily="18" charset="0"/>
              </a:rPr>
              <a:t>SCREENSHOTS</a:t>
            </a:r>
          </a:p>
        </p:txBody>
      </p:sp>
      <p:pic>
        <p:nvPicPr>
          <p:cNvPr id="6" name="Picture 5">
            <a:extLst>
              <a:ext uri="{FF2B5EF4-FFF2-40B4-BE49-F238E27FC236}">
                <a16:creationId xmlns:a16="http://schemas.microsoft.com/office/drawing/2014/main" id="{3CF0CE4A-03FC-F286-E1D3-073C1298E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453" y="1160205"/>
            <a:ext cx="2457449" cy="5460997"/>
          </a:xfrm>
          <a:prstGeom prst="rect">
            <a:avLst/>
          </a:prstGeom>
        </p:spPr>
      </p:pic>
      <p:pic>
        <p:nvPicPr>
          <p:cNvPr id="8" name="Picture 7">
            <a:extLst>
              <a:ext uri="{FF2B5EF4-FFF2-40B4-BE49-F238E27FC236}">
                <a16:creationId xmlns:a16="http://schemas.microsoft.com/office/drawing/2014/main" id="{4635F4B1-AA7D-5BE1-D4B1-A5563E449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7275" y="1160205"/>
            <a:ext cx="2457449" cy="5460999"/>
          </a:xfrm>
          <a:prstGeom prst="rect">
            <a:avLst/>
          </a:prstGeom>
        </p:spPr>
      </p:pic>
      <p:pic>
        <p:nvPicPr>
          <p:cNvPr id="9" name="Picture 8">
            <a:extLst>
              <a:ext uri="{FF2B5EF4-FFF2-40B4-BE49-F238E27FC236}">
                <a16:creationId xmlns:a16="http://schemas.microsoft.com/office/drawing/2014/main" id="{49F7100A-2255-AC60-9DD5-C7911873DD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59097" y="1160204"/>
            <a:ext cx="2457449" cy="5461309"/>
          </a:xfrm>
          <a:prstGeom prst="rect">
            <a:avLst/>
          </a:prstGeom>
        </p:spPr>
      </p:pic>
    </p:spTree>
    <p:extLst>
      <p:ext uri="{BB962C8B-B14F-4D97-AF65-F5344CB8AC3E}">
        <p14:creationId xmlns:p14="http://schemas.microsoft.com/office/powerpoint/2010/main" val="622527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B01A12-2740-011C-4468-05947257C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139" y="687577"/>
            <a:ext cx="2467281" cy="5482846"/>
          </a:xfrm>
          <a:prstGeom prst="rect">
            <a:avLst/>
          </a:prstGeom>
        </p:spPr>
      </p:pic>
      <p:pic>
        <p:nvPicPr>
          <p:cNvPr id="7" name="Picture 6">
            <a:extLst>
              <a:ext uri="{FF2B5EF4-FFF2-40B4-BE49-F238E27FC236}">
                <a16:creationId xmlns:a16="http://schemas.microsoft.com/office/drawing/2014/main" id="{115C6878-0659-C8CA-93E9-EBB77432C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6220" y="703073"/>
            <a:ext cx="2467281" cy="5482847"/>
          </a:xfrm>
          <a:prstGeom prst="rect">
            <a:avLst/>
          </a:prstGeom>
        </p:spPr>
      </p:pic>
      <p:pic>
        <p:nvPicPr>
          <p:cNvPr id="16" name="Picture 15">
            <a:extLst>
              <a:ext uri="{FF2B5EF4-FFF2-40B4-BE49-F238E27FC236}">
                <a16:creationId xmlns:a16="http://schemas.microsoft.com/office/drawing/2014/main" id="{A052C810-6849-EB6F-CF50-F6DC2E9384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058" y="703073"/>
            <a:ext cx="2467282" cy="5482848"/>
          </a:xfrm>
          <a:prstGeom prst="rect">
            <a:avLst/>
          </a:prstGeom>
        </p:spPr>
      </p:pic>
    </p:spTree>
    <p:extLst>
      <p:ext uri="{BB962C8B-B14F-4D97-AF65-F5344CB8AC3E}">
        <p14:creationId xmlns:p14="http://schemas.microsoft.com/office/powerpoint/2010/main" val="4200988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78D53E-5686-6DC5-481B-0EF2F8B65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359" y="591027"/>
            <a:ext cx="2467282" cy="5482847"/>
          </a:xfrm>
          <a:prstGeom prst="rect">
            <a:avLst/>
          </a:prstGeom>
        </p:spPr>
      </p:pic>
      <p:pic>
        <p:nvPicPr>
          <p:cNvPr id="7" name="Picture 6">
            <a:extLst>
              <a:ext uri="{FF2B5EF4-FFF2-40B4-BE49-F238E27FC236}">
                <a16:creationId xmlns:a16="http://schemas.microsoft.com/office/drawing/2014/main" id="{DA4C47A8-27C3-6DE6-AEC9-A52CF7E8B1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6324" y="591028"/>
            <a:ext cx="2467282" cy="5482847"/>
          </a:xfrm>
          <a:prstGeom prst="rect">
            <a:avLst/>
          </a:prstGeom>
        </p:spPr>
      </p:pic>
      <p:pic>
        <p:nvPicPr>
          <p:cNvPr id="13" name="Picture 12">
            <a:extLst>
              <a:ext uri="{FF2B5EF4-FFF2-40B4-BE49-F238E27FC236}">
                <a16:creationId xmlns:a16="http://schemas.microsoft.com/office/drawing/2014/main" id="{A2F6182C-3228-C6B7-8491-74CB00F8E6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8394" y="591026"/>
            <a:ext cx="2467282" cy="5482848"/>
          </a:xfrm>
          <a:prstGeom prst="rect">
            <a:avLst/>
          </a:prstGeom>
        </p:spPr>
      </p:pic>
    </p:spTree>
    <p:extLst>
      <p:ext uri="{BB962C8B-B14F-4D97-AF65-F5344CB8AC3E}">
        <p14:creationId xmlns:p14="http://schemas.microsoft.com/office/powerpoint/2010/main" val="3089678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8C07324-D8DA-9565-CA93-89757260AA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6875" y="741517"/>
            <a:ext cx="2414680" cy="5365956"/>
          </a:xfrm>
        </p:spPr>
      </p:pic>
      <p:pic>
        <p:nvPicPr>
          <p:cNvPr id="7" name="Picture 6">
            <a:extLst>
              <a:ext uri="{FF2B5EF4-FFF2-40B4-BE49-F238E27FC236}">
                <a16:creationId xmlns:a16="http://schemas.microsoft.com/office/drawing/2014/main" id="{7B96B149-328C-42EA-564F-4812110BF2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7363" y="741517"/>
            <a:ext cx="2414681" cy="5365958"/>
          </a:xfrm>
          <a:prstGeom prst="rect">
            <a:avLst/>
          </a:prstGeom>
        </p:spPr>
      </p:pic>
      <p:pic>
        <p:nvPicPr>
          <p:cNvPr id="9" name="Picture 8">
            <a:extLst>
              <a:ext uri="{FF2B5EF4-FFF2-40B4-BE49-F238E27FC236}">
                <a16:creationId xmlns:a16="http://schemas.microsoft.com/office/drawing/2014/main" id="{0C47C5F0-291F-6F1E-2CF2-F4B4F4233F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6387" y="741517"/>
            <a:ext cx="2414680" cy="5365954"/>
          </a:xfrm>
          <a:prstGeom prst="rect">
            <a:avLst/>
          </a:prstGeom>
        </p:spPr>
      </p:pic>
    </p:spTree>
    <p:extLst>
      <p:ext uri="{BB962C8B-B14F-4D97-AF65-F5344CB8AC3E}">
        <p14:creationId xmlns:p14="http://schemas.microsoft.com/office/powerpoint/2010/main" val="1831611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E655-A60F-FC0A-F7BD-768B0C84B17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228A6F7B-1593-9564-FD62-26E61D326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8970" y="400664"/>
            <a:ext cx="2732539" cy="6072309"/>
          </a:xfrm>
          <a:prstGeom prst="rect">
            <a:avLst/>
          </a:prstGeom>
        </p:spPr>
      </p:pic>
    </p:spTree>
    <p:extLst>
      <p:ext uri="{BB962C8B-B14F-4D97-AF65-F5344CB8AC3E}">
        <p14:creationId xmlns:p14="http://schemas.microsoft.com/office/powerpoint/2010/main" val="3204897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FC5C-0708-59C4-94BC-E3F72BC135EB}"/>
              </a:ext>
            </a:extLst>
          </p:cNvPr>
          <p:cNvSpPr>
            <a:spLocks noGrp="1"/>
          </p:cNvSpPr>
          <p:nvPr>
            <p:ph type="title"/>
          </p:nvPr>
        </p:nvSpPr>
        <p:spPr>
          <a:xfrm>
            <a:off x="838200" y="2305685"/>
            <a:ext cx="10515600" cy="1325563"/>
          </a:xfrm>
        </p:spPr>
        <p:txBody>
          <a:bodyPr/>
          <a:lstStyle/>
          <a:p>
            <a:pPr algn="ct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074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2A12-C235-257A-3723-43DB2C2DFA16}"/>
              </a:ext>
            </a:extLst>
          </p:cNvPr>
          <p:cNvSpPr>
            <a:spLocks noGrp="1"/>
          </p:cNvSpPr>
          <p:nvPr>
            <p:ph type="title"/>
          </p:nvPr>
        </p:nvSpPr>
        <p:spPr>
          <a:xfrm>
            <a:off x="929148" y="0"/>
            <a:ext cx="10515600" cy="1325563"/>
          </a:xfrm>
        </p:spPr>
        <p:txBody>
          <a:bodyPr/>
          <a:lstStyle/>
          <a:p>
            <a:pPr algn="ctr"/>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A5E6AE5B-0250-3D47-1BB1-1B1C89C88657}"/>
              </a:ext>
            </a:extLst>
          </p:cNvPr>
          <p:cNvSpPr>
            <a:spLocks noGrp="1"/>
          </p:cNvSpPr>
          <p:nvPr>
            <p:ph idx="1"/>
          </p:nvPr>
        </p:nvSpPr>
        <p:spPr>
          <a:xfrm>
            <a:off x="838200" y="1253331"/>
            <a:ext cx="10606548" cy="5265456"/>
          </a:xfrm>
        </p:spPr>
        <p:txBody>
          <a:bodyPr>
            <a:normAutofit fontScale="92500" lnSpcReduction="20000"/>
          </a:bodyPr>
          <a:lstStyle/>
          <a:p>
            <a:pPr>
              <a:lnSpc>
                <a:spcPct val="120000"/>
              </a:lnSpc>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Grocery Listing Application</a:t>
            </a:r>
            <a:r>
              <a:rPr lang="en-US" dirty="0">
                <a:latin typeface="Times New Roman" panose="02020603050405020304" pitchFamily="18" charset="0"/>
                <a:cs typeface="Times New Roman" panose="02020603050405020304" pitchFamily="18" charset="0"/>
              </a:rPr>
              <a:t> is a comprehensive mobile solution designed to revolutionize the way users manage their grocery shopping. By offering advanced features and a user-friendly interface, the app empowers users to handle their grocery lists effortlessly and efficiently.</a:t>
            </a:r>
          </a:p>
          <a:p>
            <a:pPr>
              <a:lnSpc>
                <a:spcPct val="120000"/>
              </a:lnSpc>
            </a:pPr>
            <a:r>
              <a:rPr lang="en-US" dirty="0">
                <a:latin typeface="Times New Roman" panose="02020603050405020304" pitchFamily="18" charset="0"/>
                <a:cs typeface="Times New Roman" panose="02020603050405020304" pitchFamily="18" charset="0"/>
              </a:rPr>
              <a:t>The application allows users to </a:t>
            </a:r>
            <a:r>
              <a:rPr lang="en-US" b="1" dirty="0">
                <a:latin typeface="Times New Roman" panose="02020603050405020304" pitchFamily="18" charset="0"/>
                <a:cs typeface="Times New Roman" panose="02020603050405020304" pitchFamily="18" charset="0"/>
              </a:rPr>
              <a:t>import data directly from Excel files</a:t>
            </a:r>
            <a:r>
              <a:rPr lang="en-US" dirty="0">
                <a:latin typeface="Times New Roman" panose="02020603050405020304" pitchFamily="18" charset="0"/>
                <a:cs typeface="Times New Roman" panose="02020603050405020304" pitchFamily="18" charset="0"/>
              </a:rPr>
              <a:t>, enabling quick setup for grocery lists based on pre-existing data. Once imported, users can dynamically update their lists by adding new items, removing unnecessary ones, or editing quantities and details.</a:t>
            </a:r>
          </a:p>
          <a:p>
            <a:pPr>
              <a:lnSpc>
                <a:spcPct val="120000"/>
              </a:lnSpc>
            </a:pPr>
            <a:r>
              <a:rPr lang="en-US" dirty="0">
                <a:latin typeface="Times New Roman" panose="02020603050405020304" pitchFamily="18" charset="0"/>
                <a:cs typeface="Times New Roman" panose="02020603050405020304" pitchFamily="18" charset="0"/>
              </a:rPr>
              <a:t>After completing their updates, users can </a:t>
            </a:r>
            <a:r>
              <a:rPr lang="en-US" b="1" dirty="0">
                <a:latin typeface="Times New Roman" panose="02020603050405020304" pitchFamily="18" charset="0"/>
                <a:cs typeface="Times New Roman" panose="02020603050405020304" pitchFamily="18" charset="0"/>
              </a:rPr>
              <a:t>export the final list in PDF format</a:t>
            </a:r>
            <a:r>
              <a:rPr lang="en-US" dirty="0">
                <a:latin typeface="Times New Roman" panose="02020603050405020304" pitchFamily="18" charset="0"/>
                <a:cs typeface="Times New Roman" panose="02020603050405020304" pitchFamily="18" charset="0"/>
              </a:rPr>
              <a:t>, enabling seamless sharing with shopkeepers, family members, or friends. This functionality eliminates the hassle of manual list creation and promotes a more professional and organized approach to shopping.</a:t>
            </a:r>
          </a:p>
          <a:p>
            <a:pPr>
              <a:lnSpc>
                <a:spcPct val="120000"/>
              </a:lnSpc>
            </a:pPr>
            <a:endParaRPr lang="en-IN" dirty="0"/>
          </a:p>
        </p:txBody>
      </p:sp>
    </p:spTree>
    <p:extLst>
      <p:ext uri="{BB962C8B-B14F-4D97-AF65-F5344CB8AC3E}">
        <p14:creationId xmlns:p14="http://schemas.microsoft.com/office/powerpoint/2010/main" val="422726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79B52-868B-79D2-0E3F-94A2FA12E49B}"/>
              </a:ext>
            </a:extLst>
          </p:cNvPr>
          <p:cNvSpPr>
            <a:spLocks noGrp="1"/>
          </p:cNvSpPr>
          <p:nvPr>
            <p:ph idx="1"/>
          </p:nvPr>
        </p:nvSpPr>
        <p:spPr>
          <a:xfrm>
            <a:off x="838200" y="481781"/>
            <a:ext cx="10515600" cy="5695182"/>
          </a:xfrm>
        </p:spPr>
        <p:txBody>
          <a:bodyPr>
            <a:normAutofit fontScale="92500" lnSpcReduction="10000"/>
          </a:bodyPr>
          <a:lstStyle/>
          <a:p>
            <a:pPr>
              <a:lnSpc>
                <a:spcPct val="110000"/>
              </a:lnSpc>
            </a:pPr>
            <a:r>
              <a:rPr lang="en-US" dirty="0">
                <a:latin typeface="Times New Roman" panose="02020603050405020304" pitchFamily="18" charset="0"/>
                <a:cs typeface="Times New Roman" panose="02020603050405020304" pitchFamily="18" charset="0"/>
              </a:rPr>
              <a:t>Secure </a:t>
            </a:r>
            <a:r>
              <a:rPr lang="en-US" b="1" dirty="0">
                <a:latin typeface="Times New Roman" panose="02020603050405020304" pitchFamily="18" charset="0"/>
                <a:cs typeface="Times New Roman" panose="02020603050405020304" pitchFamily="18" charset="0"/>
              </a:rPr>
              <a:t>login and signup features</a:t>
            </a:r>
            <a:r>
              <a:rPr lang="en-US" dirty="0">
                <a:latin typeface="Times New Roman" panose="02020603050405020304" pitchFamily="18" charset="0"/>
                <a:cs typeface="Times New Roman" panose="02020603050405020304" pitchFamily="18" charset="0"/>
              </a:rPr>
              <a:t> are implemented using Shared Preferences, ensuring users can safely access their personalized settings and grocery data. Additional features like </a:t>
            </a:r>
            <a:r>
              <a:rPr lang="en-US" b="1" dirty="0">
                <a:latin typeface="Times New Roman" panose="02020603050405020304" pitchFamily="18" charset="0"/>
                <a:cs typeface="Times New Roman" panose="02020603050405020304" pitchFamily="18" charset="0"/>
              </a:rPr>
              <a:t>Light/Dark Mode</a:t>
            </a:r>
            <a:r>
              <a:rPr lang="en-US" dirty="0">
                <a:latin typeface="Times New Roman" panose="02020603050405020304" pitchFamily="18" charset="0"/>
                <a:cs typeface="Times New Roman" panose="02020603050405020304" pitchFamily="18" charset="0"/>
              </a:rPr>
              <a:t> customization enhance the app’s usability, catering to user preferences and providing an optimal experience in various environments.</a:t>
            </a:r>
          </a:p>
          <a:p>
            <a:pPr>
              <a:lnSpc>
                <a:spcPct val="110000"/>
              </a:lnSpc>
            </a:pPr>
            <a:r>
              <a:rPr lang="en-US" dirty="0">
                <a:latin typeface="Times New Roman" panose="02020603050405020304" pitchFamily="18" charset="0"/>
                <a:cs typeface="Times New Roman" panose="02020603050405020304" pitchFamily="18" charset="0"/>
              </a:rPr>
              <a:t>Designed using modern technologies and best practices, the Grocery Listing Application focuses on delivering </a:t>
            </a:r>
            <a:r>
              <a:rPr lang="en-US" b="1" dirty="0">
                <a:latin typeface="Times New Roman" panose="02020603050405020304" pitchFamily="18" charset="0"/>
                <a:cs typeface="Times New Roman" panose="02020603050405020304" pitchFamily="18" charset="0"/>
              </a:rPr>
              <a:t>performance, reliability, and scalability</a:t>
            </a:r>
            <a:r>
              <a:rPr lang="en-US" dirty="0">
                <a:latin typeface="Times New Roman" panose="02020603050405020304" pitchFamily="18" charset="0"/>
                <a:cs typeface="Times New Roman" panose="02020603050405020304" pitchFamily="18" charset="0"/>
              </a:rPr>
              <a:t>. It offers an all-in-one platform for managing grocery lists, making it an invaluable tool for individuals and families seeking to streamline their shopping processes.</a:t>
            </a:r>
          </a:p>
          <a:p>
            <a:pPr>
              <a:lnSpc>
                <a:spcPct val="110000"/>
              </a:lnSpc>
            </a:pPr>
            <a:r>
              <a:rPr lang="en-US" dirty="0">
                <a:latin typeface="Times New Roman" panose="02020603050405020304" pitchFamily="18" charset="0"/>
                <a:cs typeface="Times New Roman" panose="02020603050405020304" pitchFamily="18" charset="0"/>
              </a:rPr>
              <a:t>By combining convenience with practicality, the Grocery Listing Application sets a new standard for grocery planning, saving time and effort while offering a seamless, tech-driven solution.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414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EFED-E5F0-BEB8-0439-2B7575141ED0}"/>
              </a:ext>
            </a:extLst>
          </p:cNvPr>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66629429-16EA-E8D1-4083-2A6B1BCC084B}"/>
              </a:ext>
            </a:extLst>
          </p:cNvPr>
          <p:cNvGraphicFramePr>
            <a:graphicFrameLocks noGrp="1"/>
          </p:cNvGraphicFramePr>
          <p:nvPr>
            <p:extLst>
              <p:ext uri="{D42A27DB-BD31-4B8C-83A1-F6EECF244321}">
                <p14:modId xmlns:p14="http://schemas.microsoft.com/office/powerpoint/2010/main" val="4271691023"/>
              </p:ext>
            </p:extLst>
          </p:nvPr>
        </p:nvGraphicFramePr>
        <p:xfrm>
          <a:off x="838200" y="1562868"/>
          <a:ext cx="10970342" cy="4802189"/>
        </p:xfrm>
        <a:graphic>
          <a:graphicData uri="http://schemas.openxmlformats.org/drawingml/2006/table">
            <a:tbl>
              <a:tblPr firstRow="1" bandRow="1">
                <a:tableStyleId>{5940675A-B579-460E-94D1-54222C63F5DA}</a:tableStyleId>
              </a:tblPr>
              <a:tblGrid>
                <a:gridCol w="668335">
                  <a:extLst>
                    <a:ext uri="{9D8B030D-6E8A-4147-A177-3AD203B41FA5}">
                      <a16:colId xmlns:a16="http://schemas.microsoft.com/office/drawing/2014/main" val="1911990255"/>
                    </a:ext>
                  </a:extLst>
                </a:gridCol>
                <a:gridCol w="2232573">
                  <a:extLst>
                    <a:ext uri="{9D8B030D-6E8A-4147-A177-3AD203B41FA5}">
                      <a16:colId xmlns:a16="http://schemas.microsoft.com/office/drawing/2014/main" val="720033512"/>
                    </a:ext>
                  </a:extLst>
                </a:gridCol>
                <a:gridCol w="1775383">
                  <a:extLst>
                    <a:ext uri="{9D8B030D-6E8A-4147-A177-3AD203B41FA5}">
                      <a16:colId xmlns:a16="http://schemas.microsoft.com/office/drawing/2014/main" val="1930799514"/>
                    </a:ext>
                  </a:extLst>
                </a:gridCol>
                <a:gridCol w="1271649">
                  <a:extLst>
                    <a:ext uri="{9D8B030D-6E8A-4147-A177-3AD203B41FA5}">
                      <a16:colId xmlns:a16="http://schemas.microsoft.com/office/drawing/2014/main" val="1933281936"/>
                    </a:ext>
                  </a:extLst>
                </a:gridCol>
                <a:gridCol w="1494770">
                  <a:extLst>
                    <a:ext uri="{9D8B030D-6E8A-4147-A177-3AD203B41FA5}">
                      <a16:colId xmlns:a16="http://schemas.microsoft.com/office/drawing/2014/main" val="1898132685"/>
                    </a:ext>
                  </a:extLst>
                </a:gridCol>
                <a:gridCol w="1909873">
                  <a:extLst>
                    <a:ext uri="{9D8B030D-6E8A-4147-A177-3AD203B41FA5}">
                      <a16:colId xmlns:a16="http://schemas.microsoft.com/office/drawing/2014/main" val="1055431688"/>
                    </a:ext>
                  </a:extLst>
                </a:gridCol>
                <a:gridCol w="1617759">
                  <a:extLst>
                    <a:ext uri="{9D8B030D-6E8A-4147-A177-3AD203B41FA5}">
                      <a16:colId xmlns:a16="http://schemas.microsoft.com/office/drawing/2014/main" val="1954440065"/>
                    </a:ext>
                  </a:extLst>
                </a:gridCol>
              </a:tblGrid>
              <a:tr h="1058083">
                <a:tc>
                  <a:txBody>
                    <a:bodyPr/>
                    <a:lstStyle/>
                    <a:p>
                      <a:pPr algn="ctr"/>
                      <a:r>
                        <a:rPr lang="en-US" b="1" dirty="0">
                          <a:latin typeface="Times New Roman" panose="02020603050405020304" pitchFamily="18" charset="0"/>
                          <a:cs typeface="Times New Roman" panose="02020603050405020304" pitchFamily="18" charset="0"/>
                        </a:rPr>
                        <a:t>S/N</a:t>
                      </a:r>
                      <a:endParaRPr lang="en-IN" b="1" dirty="0">
                        <a:ln>
                          <a:solidFill>
                            <a:sysClr val="windowText" lastClr="000000"/>
                          </a:solidFill>
                        </a:ln>
                        <a:solidFill>
                          <a:sysClr val="windowText" lastClr="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 Title</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Author &amp; Year of Publication</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Concept</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Techniques </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92650681"/>
                  </a:ext>
                </a:extLst>
              </a:tr>
              <a:tr h="1058083">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Optimized Grocery List Management</a:t>
                      </a:r>
                    </a:p>
                  </a:txBody>
                  <a:tcPr/>
                </a:tc>
                <a:tc>
                  <a:txBody>
                    <a:bodyPr/>
                    <a:lstStyle/>
                    <a:p>
                      <a:r>
                        <a:rPr lang="en-IN" dirty="0">
                          <a:latin typeface="Times New Roman" panose="02020603050405020304" pitchFamily="18" charset="0"/>
                          <a:cs typeface="Times New Roman" panose="02020603050405020304" pitchFamily="18" charset="0"/>
                        </a:rPr>
                        <a:t>James Carter, 2024</a:t>
                      </a:r>
                    </a:p>
                  </a:txBody>
                  <a:tcPr/>
                </a:tc>
                <a:tc>
                  <a:txBody>
                    <a:bodyPr/>
                    <a:lstStyle/>
                    <a:p>
                      <a:r>
                        <a:rPr lang="en-IN" dirty="0">
                          <a:latin typeface="Times New Roman" panose="02020603050405020304" pitchFamily="18" charset="0"/>
                          <a:cs typeface="Times New Roman" panose="02020603050405020304" pitchFamily="18" charset="0"/>
                        </a:rPr>
                        <a:t>Efficient list creation</a:t>
                      </a:r>
                    </a:p>
                  </a:txBody>
                  <a:tcPr/>
                </a:tc>
                <a:tc>
                  <a:txBody>
                    <a:bodyPr/>
                    <a:lstStyle/>
                    <a:p>
                      <a:r>
                        <a:rPr lang="en-IN" dirty="0">
                          <a:latin typeface="Times New Roman" panose="02020603050405020304" pitchFamily="18" charset="0"/>
                          <a:cs typeface="Times New Roman" panose="02020603050405020304" pitchFamily="18" charset="0"/>
                        </a:rPr>
                        <a:t>Use of shared preferences</a:t>
                      </a:r>
                    </a:p>
                  </a:txBody>
                  <a:tcPr/>
                </a:tc>
                <a:tc>
                  <a:txBody>
                    <a:bodyPr/>
                    <a:lstStyle/>
                    <a:p>
                      <a:r>
                        <a:rPr lang="en-US" dirty="0">
                          <a:latin typeface="Times New Roman" panose="02020603050405020304" pitchFamily="18" charset="0"/>
                          <a:cs typeface="Times New Roman" panose="02020603050405020304" pitchFamily="18" charset="0"/>
                        </a:rPr>
                        <a:t>Faster access to personalized lists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Limited to device storage</a:t>
                      </a:r>
                    </a:p>
                  </a:txBody>
                  <a:tcPr/>
                </a:tc>
                <a:extLst>
                  <a:ext uri="{0D108BD9-81ED-4DB2-BD59-A6C34878D82A}">
                    <a16:rowId xmlns:a16="http://schemas.microsoft.com/office/drawing/2014/main" val="577391900"/>
                  </a:ext>
                </a:extLst>
              </a:tr>
              <a:tr h="1208837">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PDF Generation for User Applications</a:t>
                      </a:r>
                    </a:p>
                  </a:txBody>
                  <a:tcPr anchor="ctr"/>
                </a:tc>
                <a:tc>
                  <a:txBody>
                    <a:bodyPr/>
                    <a:lstStyle/>
                    <a:p>
                      <a:r>
                        <a:rPr lang="en-IN" dirty="0">
                          <a:latin typeface="Times New Roman" panose="02020603050405020304" pitchFamily="18" charset="0"/>
                          <a:cs typeface="Times New Roman" panose="02020603050405020304" pitchFamily="18" charset="0"/>
                        </a:rPr>
                        <a:t>Linda Wilson, 2023</a:t>
                      </a:r>
                    </a:p>
                  </a:txBody>
                  <a:tcPr anchor="ctr"/>
                </a:tc>
                <a:tc>
                  <a:txBody>
                    <a:bodyPr/>
                    <a:lstStyle/>
                    <a:p>
                      <a:r>
                        <a:rPr lang="en-IN">
                          <a:latin typeface="Times New Roman" panose="02020603050405020304" pitchFamily="18" charset="0"/>
                          <a:cs typeface="Times New Roman" panose="02020603050405020304" pitchFamily="18" charset="0"/>
                        </a:rPr>
                        <a:t>PDF export integration</a:t>
                      </a:r>
                    </a:p>
                  </a:txBody>
                  <a:tcPr anchor="ctr"/>
                </a:tc>
                <a:tc>
                  <a:txBody>
                    <a:bodyPr/>
                    <a:lstStyle/>
                    <a:p>
                      <a:r>
                        <a:rPr lang="en-IN">
                          <a:latin typeface="Times New Roman" panose="02020603050405020304" pitchFamily="18" charset="0"/>
                          <a:cs typeface="Times New Roman" panose="02020603050405020304" pitchFamily="18" charset="0"/>
                        </a:rPr>
                        <a:t>iText library</a:t>
                      </a:r>
                    </a:p>
                  </a:txBody>
                  <a:tcPr anchor="ctr"/>
                </a:tc>
                <a:tc>
                  <a:txBody>
                    <a:bodyPr/>
                    <a:lstStyle/>
                    <a:p>
                      <a:r>
                        <a:rPr lang="en-IN">
                          <a:latin typeface="Times New Roman" panose="02020603050405020304" pitchFamily="18" charset="0"/>
                          <a:cs typeface="Times New Roman" panose="02020603050405020304" pitchFamily="18" charset="0"/>
                        </a:rPr>
                        <a:t>Simplifies list sharing</a:t>
                      </a:r>
                    </a:p>
                  </a:txBody>
                  <a:tcPr anchor="ctr"/>
                </a:tc>
                <a:tc>
                  <a:txBody>
                    <a:bodyPr/>
                    <a:lstStyle/>
                    <a:p>
                      <a:r>
                        <a:rPr lang="en-IN" dirty="0">
                          <a:latin typeface="Times New Roman" panose="02020603050405020304" pitchFamily="18" charset="0"/>
                          <a:cs typeface="Times New Roman" panose="02020603050405020304" pitchFamily="18" charset="0"/>
                        </a:rPr>
                        <a:t>Formatting limitations in complex data</a:t>
                      </a:r>
                    </a:p>
                  </a:txBody>
                  <a:tcPr anchor="ctr"/>
                </a:tc>
                <a:extLst>
                  <a:ext uri="{0D108BD9-81ED-4DB2-BD59-A6C34878D82A}">
                    <a16:rowId xmlns:a16="http://schemas.microsoft.com/office/drawing/2014/main" val="3698890492"/>
                  </a:ext>
                </a:extLst>
              </a:tr>
              <a:tr h="1477186">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Dynamic File Handling in Mobile Apps</a:t>
                      </a:r>
                    </a:p>
                  </a:txBody>
                  <a:tcPr anchor="ctr"/>
                </a:tc>
                <a:tc>
                  <a:txBody>
                    <a:bodyPr/>
                    <a:lstStyle/>
                    <a:p>
                      <a:r>
                        <a:rPr lang="en-IN" dirty="0">
                          <a:latin typeface="Times New Roman" panose="02020603050405020304" pitchFamily="18" charset="0"/>
                          <a:cs typeface="Times New Roman" panose="02020603050405020304" pitchFamily="18" charset="0"/>
                        </a:rPr>
                        <a:t>Robert Harris, 2022</a:t>
                      </a:r>
                    </a:p>
                  </a:txBody>
                  <a:tcPr anchor="ctr"/>
                </a:tc>
                <a:tc>
                  <a:txBody>
                    <a:bodyPr/>
                    <a:lstStyle/>
                    <a:p>
                      <a:r>
                        <a:rPr lang="en-IN" dirty="0">
                          <a:latin typeface="Times New Roman" panose="02020603050405020304" pitchFamily="18" charset="0"/>
                          <a:cs typeface="Times New Roman" panose="02020603050405020304" pitchFamily="18" charset="0"/>
                        </a:rPr>
                        <a:t>File import/</a:t>
                      </a:r>
                    </a:p>
                    <a:p>
                      <a:r>
                        <a:rPr lang="en-IN" dirty="0">
                          <a:latin typeface="Times New Roman" panose="02020603050405020304" pitchFamily="18" charset="0"/>
                          <a:cs typeface="Times New Roman" panose="02020603050405020304" pitchFamily="18" charset="0"/>
                        </a:rPr>
                        <a:t>export</a:t>
                      </a:r>
                    </a:p>
                  </a:txBody>
                  <a:tcPr anchor="ctr"/>
                </a:tc>
                <a:tc>
                  <a:txBody>
                    <a:bodyPr/>
                    <a:lstStyle/>
                    <a:p>
                      <a:r>
                        <a:rPr lang="en-IN">
                          <a:latin typeface="Times New Roman" panose="02020603050405020304" pitchFamily="18" charset="0"/>
                          <a:cs typeface="Times New Roman" panose="02020603050405020304" pitchFamily="18" charset="0"/>
                        </a:rPr>
                        <a:t>Integration with Apache POI</a:t>
                      </a:r>
                    </a:p>
                  </a:txBody>
                  <a:tcPr anchor="ctr"/>
                </a:tc>
                <a:tc>
                  <a:txBody>
                    <a:bodyPr/>
                    <a:lstStyle/>
                    <a:p>
                      <a:r>
                        <a:rPr lang="en-IN">
                          <a:latin typeface="Times New Roman" panose="02020603050405020304" pitchFamily="18" charset="0"/>
                          <a:cs typeface="Times New Roman" panose="02020603050405020304" pitchFamily="18" charset="0"/>
                        </a:rPr>
                        <a:t>Seamless Excel file handling</a:t>
                      </a:r>
                    </a:p>
                  </a:txBody>
                  <a:tcPr anchor="ctr"/>
                </a:tc>
                <a:tc>
                  <a:txBody>
                    <a:bodyPr/>
                    <a:lstStyle/>
                    <a:p>
                      <a:r>
                        <a:rPr lang="en-US" dirty="0">
                          <a:latin typeface="Times New Roman" panose="02020603050405020304" pitchFamily="18" charset="0"/>
                          <a:cs typeface="Times New Roman" panose="02020603050405020304" pitchFamily="18" charset="0"/>
                        </a:rPr>
                        <a:t>Large files may impact performance</a:t>
                      </a:r>
                    </a:p>
                  </a:txBody>
                  <a:tcPr anchor="ctr"/>
                </a:tc>
                <a:extLst>
                  <a:ext uri="{0D108BD9-81ED-4DB2-BD59-A6C34878D82A}">
                    <a16:rowId xmlns:a16="http://schemas.microsoft.com/office/drawing/2014/main" val="3715732102"/>
                  </a:ext>
                </a:extLst>
              </a:tr>
            </a:tbl>
          </a:graphicData>
        </a:graphic>
      </p:graphicFrame>
    </p:spTree>
    <p:extLst>
      <p:ext uri="{BB962C8B-B14F-4D97-AF65-F5344CB8AC3E}">
        <p14:creationId xmlns:p14="http://schemas.microsoft.com/office/powerpoint/2010/main" val="2548900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F1CA7-24AE-A268-98ED-3872D6128BB6}"/>
            </a:ext>
          </a:extLst>
        </p:cNvPr>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630D4099-705D-4B00-669C-0DB5DD0B0A7B}"/>
              </a:ext>
            </a:extLst>
          </p:cNvPr>
          <p:cNvGraphicFramePr>
            <a:graphicFrameLocks noGrp="1"/>
          </p:cNvGraphicFramePr>
          <p:nvPr>
            <p:extLst>
              <p:ext uri="{D42A27DB-BD31-4B8C-83A1-F6EECF244321}">
                <p14:modId xmlns:p14="http://schemas.microsoft.com/office/powerpoint/2010/main" val="4264479869"/>
              </p:ext>
            </p:extLst>
          </p:nvPr>
        </p:nvGraphicFramePr>
        <p:xfrm>
          <a:off x="475021" y="924975"/>
          <a:ext cx="11241958" cy="3563141"/>
        </p:xfrm>
        <a:graphic>
          <a:graphicData uri="http://schemas.openxmlformats.org/drawingml/2006/table">
            <a:tbl>
              <a:tblPr firstRow="1" bandRow="1">
                <a:tableStyleId>{5940675A-B579-460E-94D1-54222C63F5DA}</a:tableStyleId>
              </a:tblPr>
              <a:tblGrid>
                <a:gridCol w="688585">
                  <a:extLst>
                    <a:ext uri="{9D8B030D-6E8A-4147-A177-3AD203B41FA5}">
                      <a16:colId xmlns:a16="http://schemas.microsoft.com/office/drawing/2014/main" val="1911990255"/>
                    </a:ext>
                  </a:extLst>
                </a:gridCol>
                <a:gridCol w="2300220">
                  <a:extLst>
                    <a:ext uri="{9D8B030D-6E8A-4147-A177-3AD203B41FA5}">
                      <a16:colId xmlns:a16="http://schemas.microsoft.com/office/drawing/2014/main" val="720033512"/>
                    </a:ext>
                  </a:extLst>
                </a:gridCol>
                <a:gridCol w="1829177">
                  <a:extLst>
                    <a:ext uri="{9D8B030D-6E8A-4147-A177-3AD203B41FA5}">
                      <a16:colId xmlns:a16="http://schemas.microsoft.com/office/drawing/2014/main" val="1930799514"/>
                    </a:ext>
                  </a:extLst>
                </a:gridCol>
                <a:gridCol w="1310180">
                  <a:extLst>
                    <a:ext uri="{9D8B030D-6E8A-4147-A177-3AD203B41FA5}">
                      <a16:colId xmlns:a16="http://schemas.microsoft.com/office/drawing/2014/main" val="1933281936"/>
                    </a:ext>
                  </a:extLst>
                </a:gridCol>
                <a:gridCol w="1540061">
                  <a:extLst>
                    <a:ext uri="{9D8B030D-6E8A-4147-A177-3AD203B41FA5}">
                      <a16:colId xmlns:a16="http://schemas.microsoft.com/office/drawing/2014/main" val="1898132685"/>
                    </a:ext>
                  </a:extLst>
                </a:gridCol>
                <a:gridCol w="1967741">
                  <a:extLst>
                    <a:ext uri="{9D8B030D-6E8A-4147-A177-3AD203B41FA5}">
                      <a16:colId xmlns:a16="http://schemas.microsoft.com/office/drawing/2014/main" val="1055431688"/>
                    </a:ext>
                  </a:extLst>
                </a:gridCol>
                <a:gridCol w="1605994">
                  <a:extLst>
                    <a:ext uri="{9D8B030D-6E8A-4147-A177-3AD203B41FA5}">
                      <a16:colId xmlns:a16="http://schemas.microsoft.com/office/drawing/2014/main" val="1954440065"/>
                    </a:ext>
                  </a:extLst>
                </a:gridCol>
              </a:tblGrid>
              <a:tr h="1105609">
                <a:tc>
                  <a:txBody>
                    <a:bodyPr/>
                    <a:lstStyle/>
                    <a:p>
                      <a:pPr algn="ctr"/>
                      <a:r>
                        <a:rPr lang="en-US" b="1" dirty="0">
                          <a:latin typeface="Times New Roman" panose="02020603050405020304" pitchFamily="18" charset="0"/>
                          <a:cs typeface="Times New Roman" panose="02020603050405020304" pitchFamily="18" charset="0"/>
                        </a:rPr>
                        <a:t>S/N</a:t>
                      </a:r>
                      <a:endParaRPr lang="en-IN" b="1" dirty="0">
                        <a:ln>
                          <a:solidFill>
                            <a:sysClr val="windowText" lastClr="000000"/>
                          </a:solidFill>
                        </a:ln>
                        <a:solidFill>
                          <a:sysClr val="windowText" lastClr="00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 Title</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Author &amp; Year of Publication</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Concept</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Techniques </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US" b="1" dirty="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92650681"/>
                  </a:ext>
                </a:extLst>
              </a:tr>
              <a:tr h="1194397">
                <a:tc>
                  <a:txBody>
                    <a:bodyPr/>
                    <a:lstStyle/>
                    <a:p>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b="0" dirty="0">
                          <a:latin typeface="Times New Roman" panose="02020603050405020304" pitchFamily="18" charset="0"/>
                          <a:cs typeface="Times New Roman" panose="02020603050405020304" pitchFamily="18" charset="0"/>
                        </a:rPr>
                        <a:t>Improving User Experience in Mobile Applications</a:t>
                      </a:r>
                    </a:p>
                  </a:txBody>
                  <a:tcPr/>
                </a:tc>
                <a:tc>
                  <a:txBody>
                    <a:bodyPr/>
                    <a:lstStyle/>
                    <a:p>
                      <a:r>
                        <a:rPr lang="en-IN" dirty="0">
                          <a:latin typeface="Times New Roman" panose="02020603050405020304" pitchFamily="18" charset="0"/>
                          <a:cs typeface="Times New Roman" panose="02020603050405020304" pitchFamily="18" charset="0"/>
                        </a:rPr>
                        <a:t>Emily Davis, 2023</a:t>
                      </a:r>
                    </a:p>
                  </a:txBody>
                  <a:tcPr/>
                </a:tc>
                <a:tc>
                  <a:txBody>
                    <a:bodyPr/>
                    <a:lstStyle/>
                    <a:p>
                      <a:r>
                        <a:rPr lang="en-IN" dirty="0">
                          <a:latin typeface="Times New Roman" panose="02020603050405020304" pitchFamily="18" charset="0"/>
                          <a:cs typeface="Times New Roman" panose="02020603050405020304" pitchFamily="18" charset="0"/>
                        </a:rPr>
                        <a:t>UI/UX enhancements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latin typeface="Times New Roman" panose="02020603050405020304" pitchFamily="18" charset="0"/>
                          <a:cs typeface="Times New Roman" panose="02020603050405020304" pitchFamily="18" charset="0"/>
                        </a:rPr>
                        <a:t>RecyclerView</a:t>
                      </a:r>
                      <a:r>
                        <a:rPr lang="en-IN" dirty="0">
                          <a:latin typeface="Times New Roman" panose="02020603050405020304" pitchFamily="18" charset="0"/>
                          <a:cs typeface="Times New Roman" panose="02020603050405020304" pitchFamily="18" charset="0"/>
                        </a:rPr>
                        <a:t> for data display</a:t>
                      </a:r>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Interactive and user-friendly interface</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Higher initial design complexity</a:t>
                      </a:r>
                    </a:p>
                  </a:txBody>
                  <a:tcPr/>
                </a:tc>
                <a:extLst>
                  <a:ext uri="{0D108BD9-81ED-4DB2-BD59-A6C34878D82A}">
                    <a16:rowId xmlns:a16="http://schemas.microsoft.com/office/drawing/2014/main" val="4144427524"/>
                  </a:ext>
                </a:extLst>
              </a:tr>
              <a:tr h="1263135">
                <a:tc>
                  <a:txBody>
                    <a:bodyPr/>
                    <a:lstStyle/>
                    <a:p>
                      <a:r>
                        <a:rPr lang="en-US" b="0" dirty="0">
                          <a:latin typeface="Times New Roman" panose="02020603050405020304" pitchFamily="18" charset="0"/>
                          <a:cs typeface="Times New Roman" panose="02020603050405020304" pitchFamily="18" charset="0"/>
                        </a:rPr>
                        <a:t>5</a:t>
                      </a:r>
                      <a:endParaRPr lang="en-IN"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Data Synchronization in Offline Applications</a:t>
                      </a:r>
                    </a:p>
                  </a:txBody>
                  <a:tcPr/>
                </a:tc>
                <a:tc>
                  <a:txBody>
                    <a:bodyPr/>
                    <a:lstStyle/>
                    <a:p>
                      <a:r>
                        <a:rPr lang="en-IN">
                          <a:latin typeface="Times New Roman" panose="02020603050405020304" pitchFamily="18" charset="0"/>
                          <a:cs typeface="Times New Roman" panose="02020603050405020304" pitchFamily="18" charset="0"/>
                        </a:rPr>
                        <a:t>Sarah Green, 2024</a:t>
                      </a:r>
                    </a:p>
                  </a:txBody>
                  <a:tcPr/>
                </a:tc>
                <a:tc>
                  <a:txBody>
                    <a:bodyPr/>
                    <a:lstStyle/>
                    <a:p>
                      <a:r>
                        <a:rPr lang="en-IN">
                          <a:latin typeface="Times New Roman" panose="02020603050405020304" pitchFamily="18" charset="0"/>
                          <a:cs typeface="Times New Roman" panose="02020603050405020304" pitchFamily="18" charset="0"/>
                        </a:rPr>
                        <a:t>Offline mode support</a:t>
                      </a:r>
                    </a:p>
                  </a:txBody>
                  <a:tcPr/>
                </a:tc>
                <a:tc>
                  <a:txBody>
                    <a:bodyPr/>
                    <a:lstStyle/>
                    <a:p>
                      <a:r>
                        <a:rPr lang="en-IN">
                          <a:latin typeface="Times New Roman" panose="02020603050405020304" pitchFamily="18" charset="0"/>
                          <a:cs typeface="Times New Roman" panose="02020603050405020304" pitchFamily="18" charset="0"/>
                        </a:rPr>
                        <a:t>Data caching techniques</a:t>
                      </a:r>
                    </a:p>
                  </a:txBody>
                  <a:tcPr/>
                </a:tc>
                <a:tc>
                  <a:txBody>
                    <a:bodyPr/>
                    <a:lstStyle/>
                    <a:p>
                      <a:r>
                        <a:rPr lang="en-IN">
                          <a:latin typeface="Times New Roman" panose="02020603050405020304" pitchFamily="18" charset="0"/>
                          <a:cs typeface="Times New Roman" panose="02020603050405020304" pitchFamily="18" charset="0"/>
                        </a:rPr>
                        <a:t>Uninterrupted usage without network</a:t>
                      </a:r>
                    </a:p>
                  </a:txBody>
                  <a:tcPr/>
                </a:tc>
                <a:tc>
                  <a:txBody>
                    <a:bodyPr/>
                    <a:lstStyle/>
                    <a:p>
                      <a:r>
                        <a:rPr lang="en-US" dirty="0">
                          <a:latin typeface="Times New Roman" panose="02020603050405020304" pitchFamily="18" charset="0"/>
                          <a:cs typeface="Times New Roman" panose="02020603050405020304" pitchFamily="18" charset="0"/>
                        </a:rPr>
                        <a:t>Risk of outdated data if not synced</a:t>
                      </a:r>
                    </a:p>
                  </a:txBody>
                  <a:tcPr/>
                </a:tc>
                <a:extLst>
                  <a:ext uri="{0D108BD9-81ED-4DB2-BD59-A6C34878D82A}">
                    <a16:rowId xmlns:a16="http://schemas.microsoft.com/office/drawing/2014/main" val="1629099660"/>
                  </a:ext>
                </a:extLst>
              </a:tr>
            </a:tbl>
          </a:graphicData>
        </a:graphic>
      </p:graphicFrame>
    </p:spTree>
    <p:extLst>
      <p:ext uri="{BB962C8B-B14F-4D97-AF65-F5344CB8AC3E}">
        <p14:creationId xmlns:p14="http://schemas.microsoft.com/office/powerpoint/2010/main" val="1501245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776B6-3BF0-CB0E-1E58-7124CFF99EFD}"/>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BB68D03C-EF5C-0019-E142-488B3CDB5FF1}"/>
              </a:ext>
            </a:extLst>
          </p:cNvPr>
          <p:cNvSpPr>
            <a:spLocks noGrp="1"/>
          </p:cNvSpPr>
          <p:nvPr>
            <p:ph idx="1"/>
          </p:nvPr>
        </p:nvSpPr>
        <p:spPr>
          <a:xfrm>
            <a:off x="838200" y="1690688"/>
            <a:ext cx="10515600" cy="4351338"/>
          </a:xfrm>
        </p:spPr>
        <p:txBody>
          <a:bodyPr>
            <a:noAutofit/>
          </a:bodyPr>
          <a:lstStyle/>
          <a:p>
            <a:pPr>
              <a:lnSpc>
                <a:spcPct val="100000"/>
              </a:lnSpc>
            </a:pPr>
            <a:r>
              <a:rPr lang="en-US" sz="2400" dirty="0">
                <a:latin typeface="Times New Roman" panose="02020603050405020304" pitchFamily="18" charset="0"/>
                <a:cs typeface="Times New Roman" panose="02020603050405020304" pitchFamily="18" charset="0"/>
              </a:rPr>
              <a:t>Traditional methods like </a:t>
            </a:r>
            <a:r>
              <a:rPr lang="en-US" sz="2400" b="1" dirty="0">
                <a:latin typeface="Times New Roman" panose="02020603050405020304" pitchFamily="18" charset="0"/>
                <a:cs typeface="Times New Roman" panose="02020603050405020304" pitchFamily="18" charset="0"/>
              </a:rPr>
              <a:t>handwritten notes</a:t>
            </a:r>
            <a:r>
              <a:rPr lang="en-US" sz="2400" dirty="0">
                <a:latin typeface="Times New Roman" panose="02020603050405020304" pitchFamily="18" charset="0"/>
                <a:cs typeface="Times New Roman" panose="02020603050405020304" pitchFamily="18" charset="0"/>
              </a:rPr>
              <a:t> or basic apps are inefficient and error-prone.</a:t>
            </a:r>
          </a:p>
          <a:p>
            <a:pPr>
              <a:lnSpc>
                <a:spcPct val="100000"/>
              </a:lnSpc>
            </a:pPr>
            <a:r>
              <a:rPr lang="en-US" sz="2400" dirty="0">
                <a:latin typeface="Times New Roman" panose="02020603050405020304" pitchFamily="18" charset="0"/>
                <a:cs typeface="Times New Roman" panose="02020603050405020304" pitchFamily="18" charset="0"/>
              </a:rPr>
              <a:t>Most systems </a:t>
            </a:r>
            <a:r>
              <a:rPr lang="en-US" sz="2400" b="1" dirty="0">
                <a:latin typeface="Times New Roman" panose="02020603050405020304" pitchFamily="18" charset="0"/>
                <a:cs typeface="Times New Roman" panose="02020603050405020304" pitchFamily="18" charset="0"/>
              </a:rPr>
              <a:t>lack Excel integration</a:t>
            </a:r>
            <a:r>
              <a:rPr lang="en-US" sz="2400" dirty="0">
                <a:latin typeface="Times New Roman" panose="02020603050405020304" pitchFamily="18" charset="0"/>
                <a:cs typeface="Times New Roman" panose="02020603050405020304" pitchFamily="18" charset="0"/>
              </a:rPr>
              <a:t>, requiring </a:t>
            </a:r>
            <a:r>
              <a:rPr lang="en-US" sz="2400" b="1" dirty="0">
                <a:latin typeface="Times New Roman" panose="02020603050405020304" pitchFamily="18" charset="0"/>
                <a:cs typeface="Times New Roman" panose="02020603050405020304" pitchFamily="18" charset="0"/>
              </a:rPr>
              <a:t>manual data entry</a:t>
            </a:r>
            <a:r>
              <a:rPr lang="en-US" sz="2400" dirty="0">
                <a:latin typeface="Times New Roman" panose="02020603050405020304" pitchFamily="18" charset="0"/>
                <a:cs typeface="Times New Roman" panose="02020603050405020304" pitchFamily="18" charset="0"/>
              </a:rPr>
              <a:t>, which is time-consuming.</a:t>
            </a:r>
          </a:p>
          <a:p>
            <a:pPr>
              <a:lnSpc>
                <a:spcPct val="100000"/>
              </a:lnSpc>
            </a:pPr>
            <a:r>
              <a:rPr lang="en-US" sz="2400" dirty="0">
                <a:latin typeface="Times New Roman" panose="02020603050405020304" pitchFamily="18" charset="0"/>
                <a:cs typeface="Times New Roman" panose="02020603050405020304" pitchFamily="18" charset="0"/>
              </a:rPr>
              <a:t>Customization options are </a:t>
            </a:r>
            <a:r>
              <a:rPr lang="en-US" sz="2400" b="1" dirty="0">
                <a:latin typeface="Times New Roman" panose="02020603050405020304" pitchFamily="18" charset="0"/>
                <a:cs typeface="Times New Roman" panose="02020603050405020304" pitchFamily="18" charset="0"/>
              </a:rPr>
              <a:t>limited</a:t>
            </a:r>
            <a:r>
              <a:rPr lang="en-US" sz="2400" dirty="0">
                <a:latin typeface="Times New Roman" panose="02020603050405020304" pitchFamily="18" charset="0"/>
                <a:cs typeface="Times New Roman" panose="02020603050405020304" pitchFamily="18" charset="0"/>
              </a:rPr>
              <a:t>, with static interfaces that don’t support </a:t>
            </a:r>
            <a:r>
              <a:rPr lang="en-US" sz="2400" b="1" dirty="0">
                <a:latin typeface="Times New Roman" panose="02020603050405020304" pitchFamily="18" charset="0"/>
                <a:cs typeface="Times New Roman" panose="02020603050405020304" pitchFamily="18" charset="0"/>
              </a:rPr>
              <a:t>dynamic edits</a:t>
            </a:r>
            <a:r>
              <a:rPr lang="en-US" sz="2400" dirty="0">
                <a:latin typeface="Times New Roman" panose="02020603050405020304" pitchFamily="18" charset="0"/>
                <a:cs typeface="Times New Roman" panose="02020603050405020304" pitchFamily="18" charset="0"/>
              </a:rPr>
              <a:t>.</a:t>
            </a:r>
          </a:p>
          <a:p>
            <a:pPr>
              <a:lnSpc>
                <a:spcPct val="100000"/>
              </a:lnSpc>
            </a:pPr>
            <a:r>
              <a:rPr lang="en-US" sz="2400" dirty="0">
                <a:latin typeface="Times New Roman" panose="02020603050405020304" pitchFamily="18" charset="0"/>
                <a:cs typeface="Times New Roman" panose="02020603050405020304" pitchFamily="18" charset="0"/>
              </a:rPr>
              <a:t>Sharing lists is difficult, with no easy way to </a:t>
            </a:r>
            <a:r>
              <a:rPr lang="en-US" sz="2400" b="1" dirty="0">
                <a:latin typeface="Times New Roman" panose="02020603050405020304" pitchFamily="18" charset="0"/>
                <a:cs typeface="Times New Roman" panose="02020603050405020304" pitchFamily="18" charset="0"/>
              </a:rPr>
              <a:t>export them as PDFs </a:t>
            </a:r>
            <a:r>
              <a:rPr lang="en-US" sz="2400" dirty="0">
                <a:latin typeface="Times New Roman" panose="02020603050405020304" pitchFamily="18" charset="0"/>
                <a:cs typeface="Times New Roman" panose="02020603050405020304" pitchFamily="18" charset="0"/>
              </a:rPr>
              <a:t>for sharing.</a:t>
            </a:r>
          </a:p>
          <a:p>
            <a:pPr>
              <a:lnSpc>
                <a:spcPct val="100000"/>
              </a:lnSpc>
            </a:pPr>
            <a:r>
              <a:rPr lang="en-US" sz="2400" dirty="0">
                <a:latin typeface="Times New Roman" panose="02020603050405020304" pitchFamily="18" charset="0"/>
                <a:cs typeface="Times New Roman" panose="02020603050405020304" pitchFamily="18" charset="0"/>
              </a:rPr>
              <a:t>Secure login and personalized features are often missing, leaving </a:t>
            </a:r>
            <a:r>
              <a:rPr lang="en-US" sz="2400" b="1" dirty="0">
                <a:latin typeface="Times New Roman" panose="02020603050405020304" pitchFamily="18" charset="0"/>
                <a:cs typeface="Times New Roman" panose="02020603050405020304" pitchFamily="18" charset="0"/>
              </a:rPr>
              <a:t>user data unsecured.</a:t>
            </a:r>
          </a:p>
        </p:txBody>
      </p:sp>
    </p:spTree>
    <p:extLst>
      <p:ext uri="{BB962C8B-B14F-4D97-AF65-F5344CB8AC3E}">
        <p14:creationId xmlns:p14="http://schemas.microsoft.com/office/powerpoint/2010/main" val="1159922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40180-F58C-5084-6E87-9DDD8BB76B6E}"/>
              </a:ext>
            </a:extLst>
          </p:cNvPr>
          <p:cNvSpPr>
            <a:spLocks noGrp="1"/>
          </p:cNvSpPr>
          <p:nvPr>
            <p:ph type="title"/>
          </p:nvPr>
        </p:nvSpPr>
        <p:spPr>
          <a:xfrm>
            <a:off x="838200" y="224759"/>
            <a:ext cx="10515600" cy="1325563"/>
          </a:xfrm>
        </p:spPr>
        <p:txBody>
          <a:bodyPr/>
          <a:lstStyle/>
          <a:p>
            <a:pPr algn="ctr"/>
            <a:r>
              <a:rPr lang="en-IN"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37A96552-822C-C657-68F6-4658E29548ED}"/>
              </a:ext>
            </a:extLst>
          </p:cNvPr>
          <p:cNvSpPr>
            <a:spLocks noGrp="1"/>
          </p:cNvSpPr>
          <p:nvPr>
            <p:ph idx="1"/>
          </p:nvPr>
        </p:nvSpPr>
        <p:spPr>
          <a:xfrm>
            <a:off x="838200" y="1253330"/>
            <a:ext cx="10515600" cy="5068811"/>
          </a:xfrm>
        </p:spPr>
        <p:txBody>
          <a:bodyPr>
            <a:normAutofit fontScale="40000" lnSpcReduction="20000"/>
          </a:bodyPr>
          <a:lstStyle/>
          <a:p>
            <a:pPr marL="0" indent="0">
              <a:lnSpc>
                <a:spcPct val="100000"/>
              </a:lnSpc>
              <a:buNone/>
            </a:pPr>
            <a:r>
              <a:rPr lang="en-US" sz="6000" b="1" dirty="0">
                <a:latin typeface="Times New Roman" panose="02020603050405020304" pitchFamily="18" charset="0"/>
                <a:cs typeface="Times New Roman" panose="02020603050405020304" pitchFamily="18" charset="0"/>
              </a:rPr>
              <a:t>User-Friendly Interface</a:t>
            </a:r>
            <a:r>
              <a:rPr lang="en-US" sz="6000" dirty="0">
                <a:latin typeface="Times New Roman" panose="02020603050405020304" pitchFamily="18" charset="0"/>
                <a:cs typeface="Times New Roman" panose="02020603050405020304" pitchFamily="18" charset="0"/>
              </a:rPr>
              <a:t>: </a:t>
            </a:r>
          </a:p>
          <a:p>
            <a:pPr marL="0" indent="0">
              <a:lnSpc>
                <a:spcPct val="100000"/>
              </a:lnSpc>
              <a:buNone/>
            </a:pPr>
            <a:r>
              <a:rPr lang="en-US" sz="6000" dirty="0">
                <a:latin typeface="Times New Roman" panose="02020603050405020304" pitchFamily="18" charset="0"/>
                <a:cs typeface="Times New Roman" panose="02020603050405020304" pitchFamily="18" charset="0"/>
              </a:rPr>
              <a:t>	The Grocery Listing Application offers a simple and intuitive interface that makes it easy for users to create, modify, and manage their grocery lists. The design ensures a </a:t>
            </a:r>
            <a:r>
              <a:rPr lang="en-US" sz="6000" b="1" dirty="0">
                <a:latin typeface="Times New Roman" panose="02020603050405020304" pitchFamily="18" charset="0"/>
                <a:cs typeface="Times New Roman" panose="02020603050405020304" pitchFamily="18" charset="0"/>
              </a:rPr>
              <a:t>smooth and efficient experience</a:t>
            </a:r>
            <a:r>
              <a:rPr lang="en-US" sz="6000" dirty="0">
                <a:latin typeface="Times New Roman" panose="02020603050405020304" pitchFamily="18" charset="0"/>
                <a:cs typeface="Times New Roman" panose="02020603050405020304" pitchFamily="18" charset="0"/>
              </a:rPr>
              <a:t>, allowing users to navigate through the app effortlessly.</a:t>
            </a:r>
          </a:p>
          <a:p>
            <a:pPr marL="0" indent="0">
              <a:lnSpc>
                <a:spcPct val="100000"/>
              </a:lnSpc>
              <a:buNone/>
            </a:pPr>
            <a:r>
              <a:rPr lang="en-US" sz="6000" b="1" dirty="0">
                <a:latin typeface="Times New Roman" panose="02020603050405020304" pitchFamily="18" charset="0"/>
                <a:cs typeface="Times New Roman" panose="02020603050405020304" pitchFamily="18" charset="0"/>
              </a:rPr>
              <a:t>Dynamic Grocery List Management</a:t>
            </a:r>
            <a:r>
              <a:rPr lang="en-US" sz="6000" dirty="0">
                <a:latin typeface="Times New Roman" panose="02020603050405020304" pitchFamily="18" charset="0"/>
                <a:cs typeface="Times New Roman" panose="02020603050405020304" pitchFamily="18" charset="0"/>
              </a:rPr>
              <a:t>: </a:t>
            </a:r>
          </a:p>
          <a:p>
            <a:pPr marL="0" indent="0">
              <a:lnSpc>
                <a:spcPct val="100000"/>
              </a:lnSpc>
              <a:buNone/>
            </a:pPr>
            <a:r>
              <a:rPr lang="en-US" sz="6000" dirty="0">
                <a:latin typeface="Times New Roman" panose="02020603050405020304" pitchFamily="18" charset="0"/>
                <a:cs typeface="Times New Roman" panose="02020603050405020304" pitchFamily="18" charset="0"/>
              </a:rPr>
              <a:t>	Users can import grocery data from Excel files and edit their lists by </a:t>
            </a:r>
            <a:r>
              <a:rPr lang="en-US" sz="6000" b="1" dirty="0">
                <a:latin typeface="Times New Roman" panose="02020603050405020304" pitchFamily="18" charset="0"/>
                <a:cs typeface="Times New Roman" panose="02020603050405020304" pitchFamily="18" charset="0"/>
              </a:rPr>
              <a:t>adding, removing, or modifying items</a:t>
            </a:r>
            <a:r>
              <a:rPr lang="en-US" sz="6000" dirty="0">
                <a:latin typeface="Times New Roman" panose="02020603050405020304" pitchFamily="18" charset="0"/>
                <a:cs typeface="Times New Roman" panose="02020603050405020304" pitchFamily="18" charset="0"/>
              </a:rPr>
              <a:t>. This flexibility allows users to tailor their grocery lists to their needs without limitations.</a:t>
            </a:r>
          </a:p>
          <a:p>
            <a:pPr marL="0" indent="0">
              <a:lnSpc>
                <a:spcPct val="100000"/>
              </a:lnSpc>
              <a:buNone/>
            </a:pPr>
            <a:r>
              <a:rPr lang="en-US" sz="6000" b="1" dirty="0">
                <a:latin typeface="Times New Roman" panose="02020603050405020304" pitchFamily="18" charset="0"/>
                <a:cs typeface="Times New Roman" panose="02020603050405020304" pitchFamily="18" charset="0"/>
              </a:rPr>
              <a:t>Excel Integration</a:t>
            </a:r>
            <a:r>
              <a:rPr lang="en-US" sz="6000" dirty="0">
                <a:latin typeface="Times New Roman" panose="02020603050405020304" pitchFamily="18" charset="0"/>
                <a:cs typeface="Times New Roman" panose="02020603050405020304" pitchFamily="18" charset="0"/>
              </a:rPr>
              <a:t>: </a:t>
            </a:r>
          </a:p>
          <a:p>
            <a:pPr marL="0" indent="0">
              <a:lnSpc>
                <a:spcPct val="100000"/>
              </a:lnSpc>
              <a:buNone/>
            </a:pPr>
            <a:r>
              <a:rPr lang="en-US" sz="6000" dirty="0">
                <a:latin typeface="Times New Roman" panose="02020603050405020304" pitchFamily="18" charset="0"/>
                <a:cs typeface="Times New Roman" panose="02020603050405020304" pitchFamily="18" charset="0"/>
              </a:rPr>
              <a:t>	The app supports seamless integration with Excel files. Users can create a grocery list, export it to Excel, and make changes as necessary. The app also allows users to </a:t>
            </a:r>
            <a:r>
              <a:rPr lang="en-US" sz="6000" b="1" dirty="0">
                <a:latin typeface="Times New Roman" panose="02020603050405020304" pitchFamily="18" charset="0"/>
                <a:cs typeface="Times New Roman" panose="02020603050405020304" pitchFamily="18" charset="0"/>
              </a:rPr>
              <a:t>re-import the modified files </a:t>
            </a:r>
            <a:r>
              <a:rPr lang="en-US" sz="6000" dirty="0">
                <a:latin typeface="Times New Roman" panose="02020603050405020304" pitchFamily="18" charset="0"/>
                <a:cs typeface="Times New Roman" panose="02020603050405020304" pitchFamily="18" charset="0"/>
              </a:rPr>
              <a:t>to keep their grocery lists </a:t>
            </a:r>
            <a:r>
              <a:rPr lang="en-US" sz="6000" b="1" dirty="0">
                <a:latin typeface="Times New Roman" panose="02020603050405020304" pitchFamily="18" charset="0"/>
                <a:cs typeface="Times New Roman" panose="02020603050405020304" pitchFamily="18" charset="0"/>
              </a:rPr>
              <a:t>up-to-date</a:t>
            </a:r>
            <a:r>
              <a:rPr lang="en-IN" sz="6000" dirty="0">
                <a:latin typeface="Times New Roman" panose="02020603050405020304" pitchFamily="18" charset="0"/>
                <a:cs typeface="Times New Roman" panose="02020603050405020304" pitchFamily="18" charset="0"/>
              </a:rPr>
              <a:t>.</a:t>
            </a:r>
          </a:p>
          <a:p>
            <a:pPr>
              <a:lnSpc>
                <a:spcPct val="100000"/>
              </a:lnSpc>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4534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505275-06A6-6584-367E-C5F10CBD6F1F}"/>
              </a:ext>
            </a:extLst>
          </p:cNvPr>
          <p:cNvSpPr>
            <a:spLocks noGrp="1"/>
          </p:cNvSpPr>
          <p:nvPr>
            <p:ph idx="1"/>
          </p:nvPr>
        </p:nvSpPr>
        <p:spPr>
          <a:xfrm>
            <a:off x="838200" y="927176"/>
            <a:ext cx="10515600" cy="5770563"/>
          </a:xfrm>
        </p:spPr>
        <p:txBody>
          <a:bodyPr>
            <a:noAutofit/>
          </a:bodyPr>
          <a:lstStyle/>
          <a:p>
            <a:pPr marL="0" indent="0">
              <a:lnSpc>
                <a:spcPct val="120000"/>
              </a:lnSpc>
              <a:buNone/>
            </a:pPr>
            <a:r>
              <a:rPr lang="en-US" sz="2400" b="1" dirty="0">
                <a:latin typeface="Times New Roman" panose="02020603050405020304" pitchFamily="18" charset="0"/>
                <a:cs typeface="Times New Roman" panose="02020603050405020304" pitchFamily="18" charset="0"/>
              </a:rPr>
              <a:t>PDF Export</a:t>
            </a:r>
            <a:r>
              <a:rPr lang="en-US" sz="2400" dirty="0">
                <a:latin typeface="Times New Roman" panose="02020603050405020304" pitchFamily="18" charset="0"/>
                <a:cs typeface="Times New Roman" panose="02020603050405020304" pitchFamily="18" charset="0"/>
              </a:rPr>
              <a:t>: </a:t>
            </a:r>
          </a:p>
          <a:p>
            <a:pPr marL="0" indent="0">
              <a:lnSpc>
                <a:spcPct val="120000"/>
              </a:lnSpc>
              <a:buNone/>
            </a:pPr>
            <a:r>
              <a:rPr lang="en-US" sz="2400" dirty="0">
                <a:latin typeface="Times New Roman" panose="02020603050405020304" pitchFamily="18" charset="0"/>
                <a:cs typeface="Times New Roman" panose="02020603050405020304" pitchFamily="18" charset="0"/>
              </a:rPr>
              <a:t>       Once users have updated their grocery lists, they can export the list into a PDF format. This feature makes it easy to share the list with others, such as grocery shopkeepers or family members, for </a:t>
            </a:r>
            <a:r>
              <a:rPr lang="en-US" sz="2400" b="1" dirty="0">
                <a:latin typeface="Times New Roman" panose="02020603050405020304" pitchFamily="18" charset="0"/>
                <a:cs typeface="Times New Roman" panose="02020603050405020304" pitchFamily="18" charset="0"/>
              </a:rPr>
              <a:t>placing orders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lnSpc>
                <a:spcPct val="120000"/>
              </a:lnSpc>
              <a:buNone/>
            </a:pPr>
            <a:r>
              <a:rPr lang="en-US" sz="2400" b="1" dirty="0">
                <a:latin typeface="Times New Roman" panose="02020603050405020304" pitchFamily="18" charset="0"/>
                <a:cs typeface="Times New Roman" panose="02020603050405020304" pitchFamily="18" charset="0"/>
              </a:rPr>
              <a:t>Future Enhancements</a:t>
            </a:r>
            <a:r>
              <a:rPr lang="en-US" sz="2400" dirty="0">
                <a:latin typeface="Times New Roman" panose="02020603050405020304" pitchFamily="18" charset="0"/>
                <a:cs typeface="Times New Roman" panose="02020603050405020304" pitchFamily="18" charset="0"/>
              </a:rPr>
              <a:t>: </a:t>
            </a:r>
          </a:p>
          <a:p>
            <a:pPr marL="0" indent="0">
              <a:lnSpc>
                <a:spcPct val="120000"/>
              </a:lnSpc>
              <a:buNone/>
            </a:pPr>
            <a:r>
              <a:rPr lang="en-US" sz="2400" dirty="0">
                <a:latin typeface="Times New Roman" panose="02020603050405020304" pitchFamily="18" charset="0"/>
                <a:cs typeface="Times New Roman" panose="02020603050405020304" pitchFamily="18" charset="0"/>
              </a:rPr>
              <a:t>        Future versions of the app could include additional features like </a:t>
            </a:r>
            <a:r>
              <a:rPr lang="en-US" sz="2400" b="1" dirty="0">
                <a:latin typeface="Times New Roman" panose="02020603050405020304" pitchFamily="18" charset="0"/>
                <a:cs typeface="Times New Roman" panose="02020603050405020304" pitchFamily="18" charset="0"/>
              </a:rPr>
              <a:t>cloud synchronization</a:t>
            </a:r>
            <a:r>
              <a:rPr lang="en-US" sz="2400" dirty="0">
                <a:latin typeface="Times New Roman" panose="02020603050405020304" pitchFamily="18" charset="0"/>
                <a:cs typeface="Times New Roman" panose="02020603050405020304" pitchFamily="18" charset="0"/>
              </a:rPr>
              <a:t> for easier access to grocery lists across multiple devices, as well as advanced sharing options to allow users to share their lists in different formats and platforms.</a:t>
            </a:r>
          </a:p>
        </p:txBody>
      </p:sp>
    </p:spTree>
    <p:extLst>
      <p:ext uri="{BB962C8B-B14F-4D97-AF65-F5344CB8AC3E}">
        <p14:creationId xmlns:p14="http://schemas.microsoft.com/office/powerpoint/2010/main" val="1196393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1963</Words>
  <Application>Microsoft Office PowerPoint</Application>
  <PresentationFormat>Widescreen</PresentationFormat>
  <Paragraphs>211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Times New Roman</vt:lpstr>
      <vt:lpstr>Office Theme</vt:lpstr>
      <vt:lpstr>GROCERY LISTING APPLICATION</vt:lpstr>
      <vt:lpstr>OBJECTIVE </vt:lpstr>
      <vt:lpstr>INTRODUCTION</vt:lpstr>
      <vt:lpstr>PowerPoint Presentation</vt:lpstr>
      <vt:lpstr>LITERATURE SURVEY</vt:lpstr>
      <vt:lpstr>PowerPoint Presentation</vt:lpstr>
      <vt:lpstr>EXISTING SYSTEM</vt:lpstr>
      <vt:lpstr>PROPOSED SYSTEM</vt:lpstr>
      <vt:lpstr>PowerPoint Presentation</vt:lpstr>
      <vt:lpstr>SYSTEM ARCHITECTURE</vt:lpstr>
      <vt:lpstr>SOFTWARE REQUIREMENTS</vt:lpstr>
      <vt:lpstr>MODULES WITH DESCRIPTION</vt:lpstr>
      <vt:lpstr>PowerPoint Presentation</vt:lpstr>
      <vt:lpstr>PowerPoint Presentation</vt:lpstr>
      <vt:lpstr>PowerPoint Presentation</vt:lpstr>
      <vt:lpstr>PowerPoint Presentation</vt:lpstr>
      <vt:lpstr>PowerPoint Presentation</vt:lpstr>
      <vt:lpstr>ADVANTAGES</vt:lpstr>
      <vt:lpstr>PowerPoint Presentation</vt:lpstr>
      <vt:lpstr>FUTURE ENHANCEMENT</vt:lpstr>
      <vt:lpstr>PowerPoint Presentation</vt:lpstr>
      <vt:lpstr>PowerPoint Presentation</vt:lpstr>
      <vt:lpstr>CONCLUSION</vt:lpstr>
      <vt:lpstr>SCREENSHOTS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Boobathi A</dc:creator>
  <cp:lastModifiedBy>Boobathi A</cp:lastModifiedBy>
  <cp:revision>8</cp:revision>
  <dcterms:created xsi:type="dcterms:W3CDTF">2024-12-09T10:03:26Z</dcterms:created>
  <dcterms:modified xsi:type="dcterms:W3CDTF">2024-12-11T14:30:01Z</dcterms:modified>
</cp:coreProperties>
</file>