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860C8-71F1-4E8F-8319-11561E62A4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C2F518-F3A4-4C63-AA11-92E4E96801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B5B2CA-FB1A-4E55-B257-A911D238CC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306D38-6193-46E6-9BDD-3E8CBE3765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56F273-C364-42CF-8230-095A13BB5A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8671A3-45C5-4610-8515-37657733D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0EEEF2-7DC4-4E32-AB3E-2972A56CB1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8A5296-2BA2-4E72-8856-BAD5FF2CA2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FCC738-FC88-4889-94A7-08784D6AB1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BE59C4-AC65-426E-9854-F4E4606EEE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8C1046-A020-4D7A-ADA7-BBBF3885EA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9AE795-DD9C-4A12-860F-4B05F90D6D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99160A-C846-431A-BCFE-7BAEBEAB91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642622-594B-4E81-9201-28122CEEF2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74EAD6B-F288-4F8A-99BF-C524ECD336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547F47-B17C-49AA-8BFB-D6CCFBD773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BCB076-7716-41F1-954B-504DCBEC9B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83E495-47DD-48B1-AF7D-56707B1854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DD535C-4300-4291-9AB7-2DF01FAA80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9DA6FF-377B-41B1-AF15-4C9B4D44B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7217C8-7B8E-426A-8F4E-90AC45C6FE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59830C-F615-42DE-8C11-51AC745772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5A8ACF-648E-460F-A3FC-85B795119D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E5FB66-51EF-4EFB-8F27-3EB778AA60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Second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Third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Fourth Outline Level</a:t>
            </a:r>
            <a:endParaRPr b="0" lang="en-US" sz="1600" spc="-1" strike="noStrike">
              <a:solidFill>
                <a:srgbClr val="ffffff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Gill Sans MT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2800" spc="199" strike="noStrike" cap="all">
                <a:solidFill>
                  <a:srgbClr val="262626"/>
                </a:solidFill>
                <a:latin typeface="Gill Sans MT"/>
              </a:rPr>
              <a:t>Click to edit Master title style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62626"/>
                </a:solidFill>
                <a:latin typeface="Gill Sans MT"/>
              </a:rPr>
              <a:t>Click to edit Master text styles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Second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2" marL="6858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Third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3" marL="9144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Fourth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  <a:p>
            <a:pPr lvl="4" marL="1143000" indent="-2286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62626"/>
                </a:solidFill>
                <a:latin typeface="Gill Sans MT"/>
              </a:rPr>
              <a:t>Fifth level</a:t>
            </a:r>
            <a:endParaRPr b="0" lang="en-US" sz="1600" spc="-1" strike="noStrike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anchor="ctr">
            <a:noAutofit/>
          </a:bodyPr>
          <a:lstStyle>
            <a:lvl1pPr>
              <a:defRPr b="0" lang="en-IN" sz="2400" spc="-1" strike="noStrike">
                <a:latin typeface="Times New Roman"/>
              </a:defRPr>
            </a:lvl1pPr>
          </a:lstStyle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19760" y="256680"/>
            <a:ext cx="9143640" cy="23871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800" spc="199" strike="noStrike" cap="all">
                <a:solidFill>
                  <a:srgbClr val="262626"/>
                </a:solidFill>
                <a:latin typeface="Times New Roman"/>
              </a:rPr>
              <a:t>KEYLOGGER</a:t>
            </a:r>
            <a:r>
              <a:rPr b="0" lang="en-US" sz="3800" spc="199" strike="noStrike" cap="all">
                <a:solidFill>
                  <a:srgbClr val="262626"/>
                </a:solidFill>
                <a:latin typeface="Gill Sans MT"/>
              </a:rPr>
              <a:t> </a:t>
            </a:r>
            <a:endParaRPr b="0" lang="en-US" sz="3800" spc="-1" strike="noStrike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42900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</a:rPr>
              <a:t>Presented By: BOOBATHI .A - M.I.E.T   ENGINEERING COLLEGE - CSE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 cap="all">
                <a:solidFill>
                  <a:srgbClr val="262626"/>
                </a:solidFill>
                <a:latin typeface="Times New Roman"/>
              </a:rPr>
              <a:t>Result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40000" cy="30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058480" y="92412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>
                <a:solidFill>
                  <a:srgbClr val="0d0d0d"/>
                </a:solidFill>
                <a:latin typeface="Times New Roman"/>
              </a:rPr>
              <a:t>CONCLUSION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00800" y="1916280"/>
            <a:ext cx="10515240" cy="39787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Times New Roman"/>
              </a:rPr>
              <a:t>In conclusion, the developed keylogger provides users with a flexible and efficient solution for logging keystrokes. By leveraging Python and the </a:t>
            </a:r>
            <a:r>
              <a:rPr b="1" lang="en-US" sz="2400" spc="-1" strike="noStrike">
                <a:solidFill>
                  <a:srgbClr val="0d0d0d"/>
                </a:solidFill>
                <a:latin typeface="Times New Roman"/>
              </a:rPr>
              <a:t>pynput</a:t>
            </a:r>
            <a:r>
              <a:rPr b="0" lang="en-US" sz="2400" spc="-1" strike="noStrike">
                <a:solidFill>
                  <a:srgbClr val="0d0d0d"/>
                </a:solidFill>
                <a:latin typeface="Times New Roman"/>
              </a:rPr>
              <a:t> library, the system offers real-time monitoring capabilities and customizable logging options. The graphical user interface enhances usability, making it accessible to users with varying technical backgrounds.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/>
          </p:nvPr>
        </p:nvSpPr>
        <p:spPr>
          <a:xfrm>
            <a:off x="838080" y="3429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500" spc="-1" strike="noStrike">
                <a:solidFill>
                  <a:srgbClr val="002060"/>
                </a:solidFill>
                <a:latin typeface="Times New Roman"/>
              </a:rPr>
              <a:t>THANK YOU</a:t>
            </a:r>
            <a:endParaRPr b="0" lang="en-US" sz="45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 cap="all">
                <a:solidFill>
                  <a:srgbClr val="262626"/>
                </a:solidFill>
                <a:latin typeface="Times New Roman"/>
              </a:rPr>
              <a:t>OUTLINE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Problem Statement 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Proposed System/Solution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System Development Approach 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Algorithm &amp; Deployment  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Result 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Conclusion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Future Scope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 marL="305280" indent="-30528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62626"/>
                </a:solidFill>
                <a:latin typeface="Times New Roman"/>
                <a:ea typeface="Gill Sans MT"/>
              </a:rPr>
              <a:t>References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 cap="all">
                <a:solidFill>
                  <a:srgbClr val="0d0d0d"/>
                </a:solidFill>
                <a:latin typeface="Times New Roman"/>
              </a:rPr>
              <a:t>User Problem Statement</a:t>
            </a:r>
            <a:r>
              <a:rPr b="0" lang="en-US" sz="3000" spc="199" strike="noStrike" cap="all">
                <a:solidFill>
                  <a:srgbClr val="0d0d0d"/>
                </a:solidFill>
                <a:latin typeface="Times New Roman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91280" y="2885400"/>
            <a:ext cx="10515240" cy="315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d0d0d"/>
                </a:solidFill>
                <a:latin typeface="Times New Roman"/>
              </a:rPr>
              <a:t>Users often face the need for reliable methods to fulfill two distinct yet critical requirements: logging keystrokes for various purposes, such as tracking computer activity or debugging, and predicting the required bike count at each hour to ensure a stable supply of rental bikes. Existing solutions for both challenges may lack flexibility or customization options, compelling users to seek efficient and customizable solutions tailored to their specific needs.</a:t>
            </a: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78040" y="633240"/>
            <a:ext cx="10515240" cy="13251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>
                <a:solidFill>
                  <a:srgbClr val="0d0d0d"/>
                </a:solidFill>
                <a:latin typeface="Times New Roman"/>
              </a:rPr>
              <a:t>PROPOSED SYSTEM/SOLUTION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521360" y="2205000"/>
            <a:ext cx="9149040" cy="428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198360" bIns="19836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The proposed system offers a customizable keylogging solution implemented in Python using the </a:t>
            </a: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pynput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 library. The system consists of the following components: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Data Collection: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 Captures keyboard input events in real-time, recording pressed, held, and released keys.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Data Preprocessing: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 Cleans and preprocesses the collected keystroke data to ensure accuracy and consistency.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Deployment: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 Offers a user-friendly interface for initiating and terminating the keylogging process, ensuring ease of use for users.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Result: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 Logs keystrokes in both text and JSON formats, providing users with flexibility in accessing and analyzing the recorded data.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 cap="all">
                <a:solidFill>
                  <a:srgbClr val="262626"/>
                </a:solidFill>
                <a:latin typeface="Times New Roman"/>
              </a:rPr>
              <a:t>System approach</a:t>
            </a: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03840" y="2268000"/>
            <a:ext cx="10053000" cy="428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198360" bIns="19836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Data Collection: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Utilize the </a:t>
            </a: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pynput</a:t>
            </a: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 library to capture keyboard input events in real-time.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Record pressed, held, and released keys, along with timestamps.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Data Preprocessing: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Clean and preprocess the captured keystroke data to handle any inconsistencies or anomalies.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Transform the data into a structured format suitable for analysis.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Algorithm Implementation: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Develop event-driven functions to capture and log keystrokes.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Implement logic to distinguish between different key events (pressed, held, released).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2800" spc="199" strike="noStrike" cap="all">
                <a:solidFill>
                  <a:srgbClr val="262626"/>
                </a:solidFill>
                <a:latin typeface="Times New Roman"/>
              </a:rPr>
              <a:t>System approach[contd]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Deployment: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Create a user-friendly interface using Tkinter or similar libraries to initiate and terminate the keylogging process.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Ensure the application's compatibility and usability across different operating systems.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d0d0d"/>
                </a:solidFill>
                <a:latin typeface="Times New Roman"/>
              </a:rPr>
              <a:t>Evaluation: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Assess the performance of the keylogging system based on metrics such as accuracy, efficiency, and resource usage.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 lvl="1" marL="45720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d0d0d"/>
                </a:solidFill>
                <a:latin typeface="Times New Roman"/>
              </a:rPr>
              <a:t>Gather user feedback to identify areas for improvement and optimization.</a:t>
            </a: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b="0" lang="en-US" sz="18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94000"/>
          </a:bodyPr>
          <a:p>
            <a:pPr algn="ctr">
              <a:lnSpc>
                <a:spcPct val="90000"/>
              </a:lnSpc>
              <a:buNone/>
            </a:pPr>
            <a:r>
              <a:rPr b="1" lang="en-US" sz="3000" spc="199" strike="noStrike">
                <a:solidFill>
                  <a:srgbClr val="0d0d0d"/>
                </a:solidFill>
                <a:latin typeface="Times New Roman"/>
              </a:rPr>
              <a:t>ALGORITHM &amp; DEPLOYMENT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61440" y="2160360"/>
            <a:ext cx="10154160" cy="428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0" rIns="0" tIns="198360" bIns="198360" anchor="ctr">
            <a:noAutofit/>
          </a:bodyPr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Keylogger Algorithm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: The system employs event-driven programming to capture keyboard input events using the </a:t>
            </a: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pynput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 library. It distinguishes between pressed, held, and released keys, generating corresponding log entries.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d0d0d"/>
                </a:solidFill>
                <a:latin typeface="Times New Roman"/>
              </a:rPr>
              <a:t>Deployment</a:t>
            </a:r>
            <a:r>
              <a:rPr b="0" lang="en-US" sz="2000" spc="-1" strike="noStrike">
                <a:solidFill>
                  <a:srgbClr val="0d0d0d"/>
                </a:solidFill>
                <a:latin typeface="Times New Roman"/>
              </a:rPr>
              <a:t>: The keylogger can be deployed on any system with Python installed. It operates in the background, logging keystrokes discreetly while the user continues with their regular activities.</a:t>
            </a:r>
            <a:endParaRPr b="0" lang="en-US" sz="2000" spc="-1" strike="noStrike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262626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800" y="-108360"/>
            <a:ext cx="772920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Gill Sans MT"/>
              </a:rPr>
              <a:t>PROGRAM</a:t>
            </a:r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80000" y="720000"/>
            <a:ext cx="11160000" cy="570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import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json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import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import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threading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class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Keylogger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def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__init__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log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[]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stop_keylogger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False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def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append_to_keylog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,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string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log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append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string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def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on_press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,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''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try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+=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str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.char)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except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AttributeError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esc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return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False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elif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space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+=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 '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elif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enter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+=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</a:t>
            </a:r>
            <a:r>
              <a:rPr b="0" lang="en-IN" sz="1050" spc="-1" strike="noStrike">
                <a:solidFill>
                  <a:srgbClr val="d7ba7d"/>
                </a:solidFill>
                <a:latin typeface="Consolas"/>
                <a:ea typeface="Times New Roman"/>
              </a:rPr>
              <a:t>\n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elif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backspace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[: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-</a:t>
            </a:r>
            <a:r>
              <a:rPr b="0" lang="en-IN" sz="1050" spc="-1" strike="noStrike">
                <a:solidFill>
                  <a:srgbClr val="b5cea8"/>
                </a:solidFill>
                <a:latin typeface="Consolas"/>
                <a:ea typeface="Times New Roman"/>
              </a:rPr>
              <a:t>1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]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elif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tab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+=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</a:t>
            </a:r>
            <a:r>
              <a:rPr b="0" lang="en-IN" sz="1050" spc="-1" strike="noStrike">
                <a:solidFill>
                  <a:srgbClr val="d7ba7d"/>
                </a:solidFill>
                <a:latin typeface="Consolas"/>
                <a:ea typeface="Times New Roman"/>
              </a:rPr>
              <a:t>\t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elif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shift_l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or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fc1ff"/>
                </a:solidFill>
                <a:latin typeface="Consolas"/>
                <a:ea typeface="Times New Roman"/>
              </a:rPr>
              <a:t>shift_r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pass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else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+=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 '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+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str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</a:t>
            </a:r>
            <a:endParaRPr b="0" lang="en-IN" sz="1050" spc="-1" strike="noStrike">
              <a:latin typeface="Consolas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0" y="540000"/>
            <a:ext cx="12192120" cy="52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latin typeface="Arial"/>
              </a:rPr>
              <a:t>    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append_to_keylog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current_key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</a:t>
            </a:r>
            <a:endParaRPr b="0" lang="en-IN" sz="105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6a9955"/>
                </a:solidFill>
                <a:latin typeface="Consolas"/>
                <a:ea typeface="Times New Roman"/>
              </a:rPr>
              <a:t># Check for "exit" keyword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"exit"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in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''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join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log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lower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():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stop_keylogger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True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return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False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def report(self):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       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print(self.log)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       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self.log = ''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       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if not self.stop_keylogger: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           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timer = threading.Timer(10, self.report)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           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timer.start()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569cd6"/>
                </a:solidFill>
                <a:latin typeface="Consolas"/>
                <a:ea typeface="Times New Roman"/>
              </a:rPr>
              <a:t>def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start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keyboard_input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pynput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keyboard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Listener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on_press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on_press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</a:t>
            </a: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with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keyboard_input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self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report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    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keyboard_input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join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</a:rPr>
              <a:t>    </a:t>
            </a:r>
            <a:endParaRPr b="0" lang="en-IN" sz="1050" spc="-1" strike="noStrike">
              <a:solidFill>
                <a:srgbClr val="cccccc"/>
              </a:solidFill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586c0"/>
                </a:solidFill>
                <a:latin typeface="Consolas"/>
                <a:ea typeface="Times New Roman"/>
              </a:rPr>
              <a:t>if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__name__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ce9178"/>
                </a:solidFill>
                <a:latin typeface="Consolas"/>
                <a:ea typeface="Times New Roman"/>
              </a:rPr>
              <a:t>'__main__'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: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keylogger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d4d4d4"/>
                </a:solidFill>
                <a:latin typeface="Consolas"/>
                <a:ea typeface="Times New Roman"/>
              </a:rPr>
              <a:t>=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 </a:t>
            </a:r>
            <a:r>
              <a:rPr b="0" lang="en-IN" sz="1050" spc="-1" strike="noStrike">
                <a:solidFill>
                  <a:srgbClr val="4ec9b0"/>
                </a:solidFill>
                <a:latin typeface="Consolas"/>
                <a:ea typeface="Times New Roman"/>
              </a:rPr>
              <a:t>Keylogger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()</a:t>
            </a:r>
            <a:endParaRPr b="0" lang="en-IN" sz="1050" spc="-1" strike="noStrike">
              <a:latin typeface="Consolas"/>
              <a:ea typeface="Times New Roman"/>
            </a:endParaRPr>
          </a:p>
          <a:p>
            <a:pPr>
              <a:lnSpc>
                <a:spcPts val="1426"/>
              </a:lnSpc>
              <a:buNone/>
            </a:pP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    </a:t>
            </a:r>
            <a:r>
              <a:rPr b="0" lang="en-IN" sz="1050" spc="-1" strike="noStrike">
                <a:solidFill>
                  <a:srgbClr val="9cdcfe"/>
                </a:solidFill>
                <a:latin typeface="Consolas"/>
                <a:ea typeface="Times New Roman"/>
              </a:rPr>
              <a:t>keylogger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.</a:t>
            </a:r>
            <a:r>
              <a:rPr b="0" lang="en-IN" sz="1050" spc="-1" strike="noStrike">
                <a:solidFill>
                  <a:srgbClr val="dcdcaa"/>
                </a:solidFill>
                <a:latin typeface="Consolas"/>
                <a:ea typeface="Times New Roman"/>
              </a:rPr>
              <a:t>start</a:t>
            </a:r>
            <a:r>
              <a:rPr b="0" lang="en-IN" sz="1050" spc="-1" strike="noStrike">
                <a:solidFill>
                  <a:srgbClr val="cccccc"/>
                </a:solidFill>
                <a:latin typeface="Consolas"/>
                <a:ea typeface="Times New Roman"/>
              </a:rPr>
              <a:t>()</a:t>
            </a:r>
            <a:endParaRPr b="0" lang="en-IN" sz="1050" spc="-1" strike="noStrike">
              <a:latin typeface="Consolas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</TotalTime>
  <Application>LibreOffice/7.3.7.2$Linux_X86_64 LibreOffice_project/30$Build-2</Application>
  <AppVersion>15.0000</AppVersion>
  <Words>3512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2024-04-04T14:06:00Z</dcterms:created>
  <dc:creator>arumugam k</dc:creator>
  <dc:description/>
  <dc:language>en-IN</dc:language>
  <cp:lastModifiedBy/>
  <dcterms:modified xsi:type="dcterms:W3CDTF">2024-05-08T06:34:09Z</dcterms:modified>
  <cp:revision>7</cp:revision>
  <dc:subject/>
  <dc:title>KEYLOGGER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55CFEE7A998E4F2EB042D8395F3A7B3A_13</vt:lpwstr>
  </property>
  <property fmtid="{D5CDD505-2E9C-101B-9397-08002B2CF9AE}" pid="3" name="KSOProductBuildVer">
    <vt:lpwstr>1033-12.2.0.13489</vt:lpwstr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