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0591-4CE7-15E9-7E82-81DCDAB9B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66CD-32EA-328E-A1F6-872D629E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C6F7-1EC3-5B80-40F1-A305EC3B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61EF-2D74-3DD8-2C45-848A1F31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606E-3F5E-F969-F7E4-34C5125C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A1F4-918C-D10F-AE31-206E1D8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E0101-FBB0-6441-363A-41C935A86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366-A02F-36A6-C3E5-EB7B947D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EB41-912E-CEE9-11ED-F610CFE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A05A-6A80-E5CE-20AC-7B94B6F8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2CCD-61AD-4922-1CBA-2627F2308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8774-F1EA-E7D9-8499-8A3CCDAB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B2DF-0BE8-5EDD-EC0E-BC23555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E7FC-1107-0270-0F4C-366F1B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2B15-ABE9-5043-9937-22EA5CB0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4B9D-3266-215C-83FD-313F069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E5B9-72C4-4F5D-850C-4B46FC78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936F-2429-5D99-C5FC-53E19104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DC11-E48E-650E-5388-9DB91B41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2B8-3CA8-05C4-97C2-43336264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309-EF41-E461-3263-1825F749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159A-7872-2BF6-6BCB-7DD3E29F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0341-2441-795B-9161-54AA6F7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9EB0-F736-C30D-C466-A37C9179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37E8-71AD-8493-6708-52E02A7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EE68-0076-AD50-13A6-C12CDFDE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D577-BF37-38C3-35E3-993B0551F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6C42F-D6E7-8AE0-EA0A-E415FA07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04DC7-BA2A-0B36-AAE8-5E428BFD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74F8-B117-CE20-139A-185F33AE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AA651-7960-5465-91DA-53E233B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1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5D08-6305-189B-2284-14369523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C14D9-5C0B-505A-593A-CB2F1D7F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1D4FD-E642-1DD0-CC46-170C3AC0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E06A-B1E0-18A8-231A-DDCB696B5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B2852-7E2D-FFF7-EABE-E0476D5A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2AD26-8848-A45C-D691-1E1EDAE8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AFD0A-06DA-5241-D178-F91F1A08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F6DEA-32DC-FE9D-A64E-8A9243FF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F44A-EEE6-10E6-9260-2E95B2B2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81BEB-8AB9-EFB6-E875-D473D987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FDAD-5443-3FEE-2EA9-A75BBC46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55D3D-08EC-2D38-4B8C-6AD1BD0C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B8193-8F1C-7F74-B1F0-5511421E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35202-9E50-9C2D-5883-4B7D2888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BBBC0-EE9D-1F35-0002-92216FEF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1B88-9D34-1134-516F-1AA89A60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E8E8-8E18-CC30-E303-685EF3BB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D687F-E81B-0AE0-1241-41AF4626F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695F7-8DD9-46D4-F356-C7A9351E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05E6-8862-4F37-BDBC-AF33F9A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8C39-5796-48F9-CE46-F284430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1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A7FC-D262-FDAD-E403-0E891819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12496-FE36-9FA3-E0B7-7408DC042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637BF-83FD-EC1F-39FB-765C26290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394B7-615D-44E6-1AE9-ECE0BDC6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B7F95-38D6-1AA9-2DA1-14348EBB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7E0A-486C-C1F2-691F-38C67549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8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C5F9F-AC9C-8623-55E6-486BA3A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35A24-6CB8-3AD5-B2A3-CA3FD67B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3A95-69AE-E88E-D215-1D29A9F4F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E6A2-31FF-4110-BE95-A3F8F4465AF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1593-CE72-F5AB-1DAD-D6296183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314E-5FEF-3C6A-88F6-AD8579EC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6A09-C130-4D20-93C9-05D25F82B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1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8215-47D0-C5E5-7C7A-A8D92573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Eras Bold ITC" panose="020B0907030504020204" pitchFamily="34" charset="0"/>
              </a:rPr>
              <a:t>USER INTERFACE DESIGN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D38E-D288-2916-FC94-BCE294F2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87125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Add computer based system requires two things its </a:t>
            </a:r>
            <a:r>
              <a:rPr lang="en-IN" u="sng" dirty="0"/>
              <a:t>computational  ability</a:t>
            </a:r>
            <a:r>
              <a:rPr lang="en-IN" dirty="0"/>
              <a:t> and </a:t>
            </a:r>
            <a:r>
              <a:rPr lang="en-IN" u="sng" dirty="0"/>
              <a:t>functionality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computer based systems are typically used by causal users.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purpose of user interface design is to have effective communication medium between the computerized system and the user.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36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FD66-9E67-1F43-45FB-2E383F8D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608"/>
            <a:ext cx="10515600" cy="55213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dirty="0"/>
              <a:t>Maintain consistency across family of product</a:t>
            </a:r>
          </a:p>
          <a:p>
            <a:pPr marL="514350" indent="-514350">
              <a:buFont typeface="+mj-lt"/>
              <a:buAutoNum type="arabicPeriod" startAt="2"/>
            </a:pPr>
            <a:endParaRPr lang="en-IN" dirty="0"/>
          </a:p>
          <a:p>
            <a:pPr lvl="1"/>
            <a:r>
              <a:rPr lang="en-IN" dirty="0"/>
              <a:t>If an application come in a packaged manner then every product of that application family should posses the consistent user  interface.</a:t>
            </a:r>
          </a:p>
          <a:p>
            <a:pPr lvl="1"/>
            <a:r>
              <a:rPr lang="en-IN" dirty="0"/>
              <a:t>EX : MICROSOFT has MS_WORD,MS_POWER_POINT etc….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 startAt="3"/>
            </a:pPr>
            <a:r>
              <a:rPr lang="en-IN" dirty="0"/>
              <a:t>If certain standards are maintained in previous model of application do not change it until and unless it is necessary</a:t>
            </a:r>
          </a:p>
          <a:p>
            <a:pPr marL="514350" indent="-514350">
              <a:buFont typeface="+mj-lt"/>
              <a:buAutoNum type="arabicPeriod" startAt="3"/>
            </a:pPr>
            <a:endParaRPr lang="en-IN" dirty="0"/>
          </a:p>
          <a:p>
            <a:pPr lvl="1"/>
            <a:r>
              <a:rPr lang="en-IN" dirty="0"/>
              <a:t>Certain sequence of operation becomes a standard for the user, then do not change these standards because user becomes habitual with such practices.</a:t>
            </a:r>
          </a:p>
          <a:p>
            <a:pPr lvl="1"/>
            <a:r>
              <a:rPr lang="en-IN" dirty="0"/>
              <a:t>EX : CTRL + S is for saving file and then it has  become a standard rule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0F6C-0618-F30D-6140-0A882760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Eras Bold ITC" panose="020B0907030504020204" pitchFamily="34" charset="0"/>
              </a:rPr>
              <a:t>GOLDEN RULES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D794-5C16-94BD-21C4-E9308B87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Place the user in control</a:t>
            </a:r>
          </a:p>
          <a:p>
            <a:endParaRPr lang="en-IN" dirty="0"/>
          </a:p>
          <a:p>
            <a:r>
              <a:rPr lang="en-IN" dirty="0"/>
              <a:t>Reduce the user’s memory load</a:t>
            </a:r>
          </a:p>
          <a:p>
            <a:endParaRPr lang="en-IN" dirty="0"/>
          </a:p>
          <a:p>
            <a:r>
              <a:rPr lang="en-IN" dirty="0"/>
              <a:t>Make the interface consistent</a:t>
            </a:r>
          </a:p>
        </p:txBody>
      </p:sp>
    </p:spTree>
    <p:extLst>
      <p:ext uri="{BB962C8B-B14F-4D97-AF65-F5344CB8AC3E}">
        <p14:creationId xmlns:p14="http://schemas.microsoft.com/office/powerpoint/2010/main" val="76273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A13F-2EFD-589F-5F40-7185D2DC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590550"/>
            <a:ext cx="11630024" cy="57721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kind of interface design is necessary because of many reasons such as :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Software is difficult to use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The use of software forces the user to make mistakes due to lack of understandings about the system.</a:t>
            </a:r>
          </a:p>
          <a:p>
            <a:endParaRPr lang="en-IN" dirty="0"/>
          </a:p>
          <a:p>
            <a:r>
              <a:rPr lang="en-IN" dirty="0"/>
              <a:t>While designing for user interface the very first step is to identify </a:t>
            </a:r>
            <a:r>
              <a:rPr lang="en-IN" u="sng" dirty="0"/>
              <a:t>user, task and environment techniques.</a:t>
            </a:r>
          </a:p>
          <a:p>
            <a:endParaRPr lang="en-IN" dirty="0"/>
          </a:p>
          <a:p>
            <a:r>
              <a:rPr lang="en-IN" dirty="0"/>
              <a:t>Based on user tasks, </a:t>
            </a:r>
            <a:r>
              <a:rPr lang="en-IN" u="sng" dirty="0"/>
              <a:t>user scenarios </a:t>
            </a:r>
            <a:r>
              <a:rPr lang="en-IN" dirty="0"/>
              <a:t>are prepared.</a:t>
            </a:r>
          </a:p>
          <a:p>
            <a:endParaRPr lang="en-IN" dirty="0"/>
          </a:p>
          <a:p>
            <a:r>
              <a:rPr lang="en-IN" dirty="0"/>
              <a:t>This set of objects and actions help in deciding the </a:t>
            </a:r>
            <a:r>
              <a:rPr lang="en-IN" u="sng" dirty="0"/>
              <a:t>screen layout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44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B3AE-8F29-47B6-00FC-3CCE8B51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Eras Bold ITC" panose="020B0907030504020204" pitchFamily="34" charset="0"/>
              </a:rPr>
              <a:t>PLACE THE USER IN CONTROL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21A-F556-C0E8-FEB6-B9A27149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8" y="1483743"/>
            <a:ext cx="10603302" cy="522760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While analysing any requirement during requirement analysis the user often demands for the system which will satisfy user requirements and help  him to get the things done.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the interaction modes in such a way that user will be restricted from during </a:t>
            </a:r>
            <a:r>
              <a:rPr lang="en-IN" b="0" i="0" dirty="0">
                <a:effectLst/>
                <a:latin typeface="Roboto" panose="02000000000000000000" pitchFamily="2" charset="0"/>
              </a:rPr>
              <a:t>the unnecessary actions.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0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00000000000000000" pitchFamily="2" charset="0"/>
              </a:rPr>
              <a:t>U</a:t>
            </a:r>
            <a:r>
              <a:rPr lang="en-US" b="0" i="0" dirty="0">
                <a:effectLst/>
                <a:latin typeface="Roboto" panose="02000000000000000000" pitchFamily="2" charset="0"/>
              </a:rPr>
              <a:t>ser is supposed to do the noted tasks only if the user has to perform </a:t>
            </a:r>
            <a:r>
              <a:rPr lang="en-US" dirty="0">
                <a:latin typeface="Roboto" panose="02000000000000000000" pitchFamily="2" charset="0"/>
              </a:rPr>
              <a:t>unnecessary ac</a:t>
            </a:r>
            <a:r>
              <a:rPr lang="en-US" b="0" i="0" dirty="0">
                <a:effectLst/>
                <a:latin typeface="Roboto" panose="02000000000000000000" pitchFamily="2" charset="0"/>
              </a:rPr>
              <a:t>tions at such time then the GUI becomes </a:t>
            </a:r>
            <a:r>
              <a:rPr lang="en-US" dirty="0">
                <a:latin typeface="Roboto" panose="02000000000000000000" pitchFamily="2" charset="0"/>
              </a:rPr>
              <a:t>f</a:t>
            </a:r>
            <a:r>
              <a:rPr lang="en-US" b="0" i="0" dirty="0">
                <a:effectLst/>
                <a:latin typeface="Roboto" panose="02000000000000000000" pitchFamily="2" charset="0"/>
              </a:rPr>
              <a:t>rustrating.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b="0" i="0" dirty="0"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Roboto" panose="02000000000000000000" pitchFamily="2" charset="0"/>
              </a:rPr>
              <a:t>The interaction should be flexible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Roboto" panose="02000000000000000000" pitchFamily="2" charset="0"/>
              </a:rPr>
              <a:t>Mouse click and using Keyboard is flexible in PPT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5F4-BEC5-29D9-147E-2A29B16E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88" y="1006115"/>
            <a:ext cx="11034623" cy="6654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Roboto" panose="02000000000000000000" pitchFamily="2" charset="0"/>
              </a:rPr>
              <a:t>Provide the facility of ‘undo’ or ‘interruption’ in user interaction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0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Roboto" panose="02000000000000000000" pitchFamily="2" charset="0"/>
              </a:rPr>
              <a:t>This is the feature which allows the user to correct himself whenever necessary without loosing his previous work.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Roboto" panose="02000000000000000000" pitchFamily="2" charset="0"/>
              </a:rPr>
              <a:t>EX: PAINT --- redo and undo</a:t>
            </a:r>
          </a:p>
          <a:p>
            <a:pPr marL="457200" lvl="1" indent="0">
              <a:buNone/>
            </a:pPr>
            <a:endParaRPr lang="en-IN" b="0" i="0" dirty="0"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Roboto" panose="02000000000000000000" pitchFamily="2" charset="0"/>
              </a:rPr>
              <a:t>Allow user to customize the interaction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Roboto" panose="02000000000000000000" pitchFamily="2" charset="0"/>
              </a:rPr>
              <a:t>It is observed that in while handling user interface certain actions need to be done repeatedly.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Roboto" panose="02000000000000000000" pitchFamily="2" charset="0"/>
              </a:rPr>
              <a:t>It saves the time if these actions are collected in a MACRO.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6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ADB4-56B1-D22C-61C2-29D97525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905774"/>
            <a:ext cx="11025996" cy="52711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Roboto" panose="02000000000000000000" pitchFamily="2" charset="0"/>
              </a:rPr>
              <a:t>Hide technical details fro</a:t>
            </a:r>
            <a:r>
              <a:rPr lang="en-IN" dirty="0">
                <a:latin typeface="Roboto" panose="02000000000000000000" pitchFamily="2" charset="0"/>
              </a:rPr>
              <a:t>m the user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Roboto" panose="02000000000000000000" pitchFamily="2" charset="0"/>
              </a:rPr>
              <a:t>This feature is essential for a casual order. User should not be aware of a system </a:t>
            </a:r>
            <a:r>
              <a:rPr lang="en-IN" dirty="0" err="1">
                <a:latin typeface="Roboto" panose="02000000000000000000" pitchFamily="2" charset="0"/>
              </a:rPr>
              <a:t>commands,operating</a:t>
            </a:r>
            <a:r>
              <a:rPr lang="en-IN" dirty="0">
                <a:latin typeface="Roboto" panose="02000000000000000000" pitchFamily="2" charset="0"/>
              </a:rPr>
              <a:t> system functions and file management functions.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Roboto" panose="02000000000000000000" pitchFamily="2" charset="0"/>
              </a:rPr>
              <a:t>The objects appearing on the screen should be interactive with the user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IN" dirty="0"/>
              <a:t>This also means that user should be in position to adjust the object appearing on the screen.</a:t>
            </a:r>
          </a:p>
          <a:p>
            <a:pPr lvl="1"/>
            <a:r>
              <a:rPr lang="en-IN" dirty="0"/>
              <a:t>For example in ‘Paint’ one should be able to stretch the oval or edit the text written in object.</a:t>
            </a:r>
          </a:p>
        </p:txBody>
      </p:sp>
    </p:spTree>
    <p:extLst>
      <p:ext uri="{BB962C8B-B14F-4D97-AF65-F5344CB8AC3E}">
        <p14:creationId xmlns:p14="http://schemas.microsoft.com/office/powerpoint/2010/main" val="15248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AFB1-7A36-9E28-691F-FEAD8C99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5868" cy="1325563"/>
          </a:xfrm>
        </p:spPr>
        <p:txBody>
          <a:bodyPr/>
          <a:lstStyle/>
          <a:p>
            <a:r>
              <a:rPr lang="en-IN" dirty="0">
                <a:latin typeface="Eras Bold ITC" panose="020B0907030504020204" pitchFamily="34" charset="0"/>
              </a:rPr>
              <a:t>REDUCE THE USER’S MEMORY LOAD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E5E9-3459-8B77-AF47-CECF3832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the user interface is good then user has to remember very less.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 not force the user to have short term memory</a:t>
            </a:r>
          </a:p>
          <a:p>
            <a:pPr lvl="1"/>
            <a:r>
              <a:rPr lang="en-IN" dirty="0"/>
              <a:t>When user is involved in complex tasks then he has to remember more.</a:t>
            </a:r>
          </a:p>
          <a:p>
            <a:pPr lvl="1"/>
            <a:r>
              <a:rPr lang="en-IN" dirty="0"/>
              <a:t>The user interface should be such that the user need not have to remember past actions and results.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Establish meaningful defaults</a:t>
            </a:r>
          </a:p>
          <a:p>
            <a:pPr lvl="1"/>
            <a:r>
              <a:rPr lang="en-IN" dirty="0"/>
              <a:t>Meaningful default options should be available to the user</a:t>
            </a:r>
          </a:p>
          <a:p>
            <a:pPr lvl="1"/>
            <a:r>
              <a:rPr lang="en-IN" dirty="0"/>
              <a:t>EX : In WORD user set default font</a:t>
            </a:r>
          </a:p>
          <a:p>
            <a:pPr lvl="1"/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Use intuitive shortcuts</a:t>
            </a:r>
          </a:p>
          <a:p>
            <a:pPr lvl="1"/>
            <a:r>
              <a:rPr lang="en-IN" dirty="0"/>
              <a:t>For quick handling of the system such short cuts are required in the user interface.</a:t>
            </a:r>
          </a:p>
          <a:p>
            <a:pPr lvl="1"/>
            <a:r>
              <a:rPr lang="en-IN" dirty="0"/>
              <a:t>EX : CTRL + S is used to save the file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31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448B-D2CB-2D0A-9A7F-51738CC0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30" y="491706"/>
            <a:ext cx="11017370" cy="5685257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The visual layout of the interface should be realistic </a:t>
            </a:r>
          </a:p>
          <a:p>
            <a:pPr marL="514350" indent="-514350">
              <a:buFont typeface="+mj-lt"/>
              <a:buAutoNum type="arabicPeriod" startAt="4"/>
            </a:pPr>
            <a:endParaRPr lang="en-IN" dirty="0"/>
          </a:p>
          <a:p>
            <a:pPr lvl="1"/>
            <a:r>
              <a:rPr lang="en-IN" dirty="0"/>
              <a:t>When certain aspect/feature of the system needs to be highlighted then use of proper visual layout helps a casual user to handle the system with ease.</a:t>
            </a:r>
          </a:p>
          <a:p>
            <a:pPr lvl="1"/>
            <a:r>
              <a:rPr lang="en-IN" dirty="0"/>
              <a:t>EX : online purchase app – credit/debit card shows the payment method</a:t>
            </a:r>
          </a:p>
          <a:p>
            <a:pPr lvl="1"/>
            <a:endParaRPr lang="en-IN" dirty="0"/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Disclose the information gradually</a:t>
            </a:r>
          </a:p>
          <a:p>
            <a:pPr marL="514350" indent="-514350">
              <a:buFont typeface="+mj-lt"/>
              <a:buAutoNum type="arabicPeriod" startAt="4"/>
            </a:pPr>
            <a:endParaRPr lang="en-IN" dirty="0"/>
          </a:p>
          <a:p>
            <a:pPr lvl="1"/>
            <a:r>
              <a:rPr lang="en-IN" dirty="0"/>
              <a:t>There should not be bombarding of information on user.</a:t>
            </a:r>
          </a:p>
          <a:p>
            <a:pPr lvl="1"/>
            <a:r>
              <a:rPr lang="en-IN" dirty="0"/>
              <a:t>It should be presented to the user in a systematic  manner.</a:t>
            </a:r>
          </a:p>
        </p:txBody>
      </p:sp>
    </p:spTree>
    <p:extLst>
      <p:ext uri="{BB962C8B-B14F-4D97-AF65-F5344CB8AC3E}">
        <p14:creationId xmlns:p14="http://schemas.microsoft.com/office/powerpoint/2010/main" val="167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0E2E-28FD-1404-5F92-F9FA501C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" y="365125"/>
            <a:ext cx="10844842" cy="1325563"/>
          </a:xfrm>
        </p:spPr>
        <p:txBody>
          <a:bodyPr/>
          <a:lstStyle/>
          <a:p>
            <a:r>
              <a:rPr lang="en-IN" dirty="0">
                <a:latin typeface="Eras Bold ITC" panose="020B0907030504020204" pitchFamily="34" charset="0"/>
              </a:rPr>
              <a:t>MAKE THE INTERFACE CONSISTENT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B4D7-A17E-272C-5252-43E196E4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79" y="1808372"/>
            <a:ext cx="10515600" cy="50496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user interface should be consistent.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This consistency can be maintained at three levels such as following,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Allow user to direct the current task info meaningful manner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lvl="1"/>
            <a:r>
              <a:rPr lang="en-IN" dirty="0"/>
              <a:t>This principle suggests that creates a user interface with proper indicators on it so that user can understand his current task and how to proceed for new task.</a:t>
            </a:r>
          </a:p>
          <a:p>
            <a:pPr lvl="1"/>
            <a:endParaRPr lang="en-IN" dirty="0"/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7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759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Eras Bold ITC</vt:lpstr>
      <vt:lpstr>Roboto</vt:lpstr>
      <vt:lpstr>Wingdings</vt:lpstr>
      <vt:lpstr>Office Theme</vt:lpstr>
      <vt:lpstr>USER INTERFACE DESIGN :</vt:lpstr>
      <vt:lpstr>GOLDEN RULES :</vt:lpstr>
      <vt:lpstr>PowerPoint Presentation</vt:lpstr>
      <vt:lpstr>PLACE THE USER IN CONTROL :</vt:lpstr>
      <vt:lpstr>PowerPoint Presentation</vt:lpstr>
      <vt:lpstr>PowerPoint Presentation</vt:lpstr>
      <vt:lpstr>REDUCE THE USER’S MEMORY LOAD :</vt:lpstr>
      <vt:lpstr>PowerPoint Presentation</vt:lpstr>
      <vt:lpstr>MAKE THE INTERFACE CONSISTENT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:</dc:title>
  <dc:creator>duraidurai42006@gmail.com</dc:creator>
  <cp:lastModifiedBy>duraidurai42006@gmail.com</cp:lastModifiedBy>
  <cp:revision>1</cp:revision>
  <dcterms:created xsi:type="dcterms:W3CDTF">2024-03-19T15:47:09Z</dcterms:created>
  <dcterms:modified xsi:type="dcterms:W3CDTF">2024-03-19T17:16:52Z</dcterms:modified>
</cp:coreProperties>
</file>