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diagrams/layout1.xml" ContentType="application/vnd.openxmlformats-officedocument.drawingml.diagramLayout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806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Copy%20of%20employee_data(1).csv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[Copy of employee_data(1).csv.xlsx]Sheet3!PivotTable2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0787809349220898"/>
          <c:y val="0.336353338939282"/>
          <c:w val="0.654032997250229"/>
          <c:h val="0.45988675263297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Sheet3!$B$5:$B$15</c:f>
              <c:numCache>
                <c:formatCode>General</c:formatCode>
                <c:ptCount val="10"/>
                <c:pt idx="0">
                  <c:v>13.0</c:v>
                </c:pt>
                <c:pt idx="1">
                  <c:v>15.0</c:v>
                </c:pt>
                <c:pt idx="2">
                  <c:v>8.0</c:v>
                </c:pt>
                <c:pt idx="3">
                  <c:v>12.0</c:v>
                </c:pt>
                <c:pt idx="4">
                  <c:v>15.0</c:v>
                </c:pt>
                <c:pt idx="5">
                  <c:v>11.0</c:v>
                </c:pt>
                <c:pt idx="6">
                  <c:v>14.0</c:v>
                </c:pt>
                <c:pt idx="7">
                  <c:v>19.0</c:v>
                </c:pt>
                <c:pt idx="8">
                  <c:v>17.0</c:v>
                </c:pt>
                <c:pt idx="9">
                  <c:v>16.0</c:v>
                </c:pt>
              </c:numCache>
            </c:numRef>
          </c:val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Sheet3!$C$5:$C$15</c:f>
              <c:numCache>
                <c:formatCode>General</c:formatCode>
                <c:ptCount val="10"/>
                <c:pt idx="0">
                  <c:v>23.0</c:v>
                </c:pt>
                <c:pt idx="1">
                  <c:v>31.0</c:v>
                </c:pt>
                <c:pt idx="2">
                  <c:v>29.0</c:v>
                </c:pt>
                <c:pt idx="3">
                  <c:v>24.0</c:v>
                </c:pt>
                <c:pt idx="4">
                  <c:v>33.0</c:v>
                </c:pt>
                <c:pt idx="5">
                  <c:v>25.0</c:v>
                </c:pt>
                <c:pt idx="6">
                  <c:v>22.0</c:v>
                </c:pt>
                <c:pt idx="7">
                  <c:v>18.0</c:v>
                </c:pt>
                <c:pt idx="8">
                  <c:v>18.0</c:v>
                </c:pt>
                <c:pt idx="9">
                  <c:v>33.0</c:v>
                </c:pt>
              </c:numCache>
            </c:numRef>
          </c:val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Sheet3!$D$5:$D$15</c:f>
              <c:numCache>
                <c:formatCode>General</c:formatCode>
                <c:ptCount val="10"/>
                <c:pt idx="0">
                  <c:v>43.0</c:v>
                </c:pt>
                <c:pt idx="1">
                  <c:v>46.0</c:v>
                </c:pt>
                <c:pt idx="2">
                  <c:v>53.0</c:v>
                </c:pt>
                <c:pt idx="3">
                  <c:v>49.0</c:v>
                </c:pt>
                <c:pt idx="4">
                  <c:v>65.0</c:v>
                </c:pt>
                <c:pt idx="5">
                  <c:v>48.0</c:v>
                </c:pt>
                <c:pt idx="6">
                  <c:v>48.0</c:v>
                </c:pt>
                <c:pt idx="7">
                  <c:v>58.0</c:v>
                </c:pt>
                <c:pt idx="8">
                  <c:v>57.0</c:v>
                </c:pt>
                <c:pt idx="9">
                  <c:v>53.0</c:v>
                </c:pt>
              </c:numCache>
            </c:numRef>
          </c:val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Sheet3!$E$5:$E$15</c:f>
              <c:numCache>
                <c:formatCode>General</c:formatCode>
                <c:ptCount val="10"/>
                <c:pt idx="0">
                  <c:v>9.0</c:v>
                </c:pt>
                <c:pt idx="1">
                  <c:v>3.0</c:v>
                </c:pt>
                <c:pt idx="2">
                  <c:v>10.0</c:v>
                </c:pt>
                <c:pt idx="3">
                  <c:v>13.0</c:v>
                </c:pt>
                <c:pt idx="4">
                  <c:v>13.0</c:v>
                </c:pt>
                <c:pt idx="5">
                  <c:v>6.0</c:v>
                </c:pt>
                <c:pt idx="6">
                  <c:v>11.0</c:v>
                </c:pt>
                <c:pt idx="7">
                  <c:v>11.0</c:v>
                </c:pt>
                <c:pt idx="8">
                  <c:v>6.0</c:v>
                </c:pt>
                <c:pt idx="9">
                  <c:v>10.0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64946346"/>
        <c:axId val="53678277"/>
      </c:barChart>
      <c:catAx>
        <c:axId val="6494634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678277"/>
        <c:crosses val="autoZero"/>
        <c:auto val="1"/>
        <c:lblAlgn val="ctr"/>
        <c:lblOffset val="100"/>
        <c:noMultiLvlLbl val="0"/>
      </c:catAx>
      <c:valAx>
        <c:axId val="5367827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94634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D53CF3-C940-4F4E-B7A2-986AECD430D4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B359CB6-DEF3-4C71-8CBF-3C01D1FA384C}">
      <dgm:prSet phldrT="[Text]" custT="1"/>
      <dgm:spPr/>
      <dgm:t>
        <a:bodyPr/>
        <a:lstStyle/>
        <a:p>
          <a:pPr algn="l"/>
          <a:r>
            <a:rPr lang="en-US" sz="1050" dirty="0"/>
            <a:t>Create the performance level for showing rating employee by using the Formula of =@IFS(Z3&amp;amp;amp;gt;=5,”VERYHIGH”,Z3&amp;amp;amp;gt;=4,”HIGH”,Z3&amp;amp;amp;gt;=3,”MED”,TRUE,”LOW”)Drag the value each every row to apply it for all.</a:t>
          </a:r>
          <a:endParaRPr lang="en-IN" sz="200" dirty="0"/>
        </a:p>
        <a:p>
          <a:pPr algn="ctr"/>
          <a:endParaRPr lang="en-IN" sz="100" dirty="0"/>
        </a:p>
        <a:p>
          <a:pPr algn="ctr"/>
          <a:endParaRPr lang="en-IN" sz="100" dirty="0"/>
        </a:p>
      </dgm:t>
    </dgm:pt>
    <dgm:pt modelId="{F066E879-3DB7-45F5-A869-65FFC3621863}" type="parTrans" cxnId="{7CA42D4E-8D9F-4AE2-996F-518C6068889C}">
      <dgm:prSet/>
      <dgm:spPr/>
      <dgm:t>
        <a:bodyPr/>
        <a:lstStyle/>
        <a:p>
          <a:endParaRPr lang="en-IN"/>
        </a:p>
      </dgm:t>
    </dgm:pt>
    <dgm:pt modelId="{1AAF173C-43FE-4047-A92B-E891459A1201}" type="sibTrans" cxnId="{7CA42D4E-8D9F-4AE2-996F-518C6068889C}">
      <dgm:prSet/>
      <dgm:spPr/>
      <dgm:t>
        <a:bodyPr/>
        <a:lstStyle/>
        <a:p>
          <a:endParaRPr lang="en-IN"/>
        </a:p>
      </dgm:t>
    </dgm:pt>
    <dgm:pt modelId="{70FE870B-6A9B-4975-ABEF-3581B0EE7517}">
      <dgm:prSet phldrT="[Text]"/>
      <dgm:spPr/>
      <dgm:t>
        <a:bodyPr/>
        <a:lstStyle/>
        <a:p>
          <a:endParaRPr lang="en-IN" dirty="0"/>
        </a:p>
      </dgm:t>
    </dgm:pt>
    <dgm:pt modelId="{E27CCE37-159E-42DA-B962-6DFC953665D7}" type="parTrans" cxnId="{A2E6B3BD-A59B-4594-A5B1-5CDD9A531463}">
      <dgm:prSet/>
      <dgm:spPr/>
      <dgm:t>
        <a:bodyPr/>
        <a:lstStyle/>
        <a:p>
          <a:endParaRPr lang="en-IN"/>
        </a:p>
      </dgm:t>
    </dgm:pt>
    <dgm:pt modelId="{1D9E70C9-E3F1-4A0C-93E0-48182A3F27FF}" type="sibTrans" cxnId="{A2E6B3BD-A59B-4594-A5B1-5CDD9A531463}">
      <dgm:prSet/>
      <dgm:spPr/>
      <dgm:t>
        <a:bodyPr/>
        <a:lstStyle/>
        <a:p>
          <a:endParaRPr lang="en-IN"/>
        </a:p>
      </dgm:t>
    </dgm:pt>
    <dgm:pt modelId="{0D731982-7784-44E2-B4A3-4C6088E2A58A}">
      <dgm:prSet phldrT="[Text]" custT="1"/>
      <dgm:spPr/>
      <dgm:t>
        <a:bodyPr/>
        <a:lstStyle/>
        <a:p>
          <a:pPr algn="l"/>
          <a:r>
            <a:rPr lang="en-US" sz="900" dirty="0"/>
            <a:t>To summarize this you have to create pivot table in that enter</a:t>
          </a:r>
          <a:endParaRPr lang="en-IN" sz="900" dirty="0"/>
        </a:p>
        <a:p>
          <a:pPr algn="l"/>
          <a:r>
            <a:rPr lang="en-US" sz="900" dirty="0"/>
            <a:t>Enter business until in rows, performance level in columns, put gender in</a:t>
          </a:r>
          <a:endParaRPr lang="en-IN" sz="900" dirty="0"/>
        </a:p>
        <a:p>
          <a:pPr algn="l"/>
          <a:r>
            <a:rPr lang="en-US" sz="900" dirty="0"/>
            <a:t>Filters and remove the blank in the filter</a:t>
          </a:r>
          <a:endParaRPr lang="en-IN" sz="900" dirty="0"/>
        </a:p>
      </dgm:t>
    </dgm:pt>
    <dgm:pt modelId="{5E599CD0-BD94-4F17-8483-1A7A82A01B76}" type="parTrans" cxnId="{A6429A23-77CD-4105-BCDB-DCA2DBF058AE}">
      <dgm:prSet/>
      <dgm:spPr/>
      <dgm:t>
        <a:bodyPr/>
        <a:lstStyle/>
        <a:p>
          <a:endParaRPr lang="en-IN"/>
        </a:p>
      </dgm:t>
    </dgm:pt>
    <dgm:pt modelId="{D2F02387-B7DC-42A0-B070-2023A6F027BC}" type="sibTrans" cxnId="{A6429A23-77CD-4105-BCDB-DCA2DBF058AE}">
      <dgm:prSet/>
      <dgm:spPr/>
      <dgm:t>
        <a:bodyPr/>
        <a:lstStyle/>
        <a:p>
          <a:endParaRPr lang="en-IN"/>
        </a:p>
      </dgm:t>
    </dgm:pt>
    <dgm:pt modelId="{82516BBF-0442-4C4B-903A-6BD2E3759FDD}">
      <dgm:prSet phldrT="[Text]"/>
      <dgm:spPr/>
      <dgm:t>
        <a:bodyPr/>
        <a:lstStyle/>
        <a:p>
          <a:endParaRPr lang="en-IN" dirty="0"/>
        </a:p>
      </dgm:t>
    </dgm:pt>
    <dgm:pt modelId="{636F3A82-8370-4103-9CE2-DD380DF338FC}" type="parTrans" cxnId="{D1027B06-DB0D-4AF6-8452-5A98D4197CD4}">
      <dgm:prSet/>
      <dgm:spPr/>
      <dgm:t>
        <a:bodyPr/>
        <a:lstStyle/>
        <a:p>
          <a:endParaRPr lang="en-IN"/>
        </a:p>
      </dgm:t>
    </dgm:pt>
    <dgm:pt modelId="{E61FFAAD-D919-43E5-B4F2-046FCC99DC44}" type="sibTrans" cxnId="{D1027B06-DB0D-4AF6-8452-5A98D4197CD4}">
      <dgm:prSet/>
      <dgm:spPr/>
      <dgm:t>
        <a:bodyPr/>
        <a:lstStyle/>
        <a:p>
          <a:endParaRPr lang="en-IN"/>
        </a:p>
      </dgm:t>
    </dgm:pt>
    <dgm:pt modelId="{5F5AA0B8-0246-41C8-B968-73C7BD24EC02}">
      <dgm:prSet phldrT="[Text]" custT="1"/>
      <dgm:spPr/>
      <dgm:t>
        <a:bodyPr/>
        <a:lstStyle/>
        <a:p>
          <a:pPr algn="l"/>
          <a:r>
            <a:rPr lang="en-US" sz="1000" dirty="0"/>
            <a:t>Slicer option is used to know what type of employee are working in the Organizations When click on  any type it generated in the pivot table too.</a:t>
          </a:r>
          <a:endParaRPr lang="en-IN" sz="1000" dirty="0"/>
        </a:p>
      </dgm:t>
    </dgm:pt>
    <dgm:pt modelId="{1AF9B312-225B-48FD-8126-177318B0A7F0}" type="parTrans" cxnId="{1FDEE72D-DD8D-4DD4-B664-043EC88F75DF}">
      <dgm:prSet/>
      <dgm:spPr/>
      <dgm:t>
        <a:bodyPr/>
        <a:lstStyle/>
        <a:p>
          <a:endParaRPr lang="en-IN"/>
        </a:p>
      </dgm:t>
    </dgm:pt>
    <dgm:pt modelId="{F55BB9A2-DBB8-493D-87DC-C483C3CE9A82}" type="sibTrans" cxnId="{1FDEE72D-DD8D-4DD4-B664-043EC88F75DF}">
      <dgm:prSet/>
      <dgm:spPr/>
      <dgm:t>
        <a:bodyPr/>
        <a:lstStyle/>
        <a:p>
          <a:endParaRPr lang="en-IN"/>
        </a:p>
      </dgm:t>
    </dgm:pt>
    <dgm:pt modelId="{E8FC0C60-3796-4D6B-B221-26331968731B}">
      <dgm:prSet phldrT="[Text]"/>
      <dgm:spPr/>
      <dgm:t>
        <a:bodyPr/>
        <a:lstStyle/>
        <a:p>
          <a:endParaRPr lang="en-IN" dirty="0"/>
        </a:p>
      </dgm:t>
    </dgm:pt>
    <dgm:pt modelId="{17D071AC-BBCF-4771-BD58-E2A6C11B65E9}" type="parTrans" cxnId="{72CDA1D2-82E3-4612-BC83-14AB3B22BD86}">
      <dgm:prSet/>
      <dgm:spPr/>
      <dgm:t>
        <a:bodyPr/>
        <a:lstStyle/>
        <a:p>
          <a:endParaRPr lang="en-IN"/>
        </a:p>
      </dgm:t>
    </dgm:pt>
    <dgm:pt modelId="{40AD5FEE-6AB4-4EE7-BD5B-02B7F762F791}" type="sibTrans" cxnId="{72CDA1D2-82E3-4612-BC83-14AB3B22BD86}">
      <dgm:prSet/>
      <dgm:spPr/>
      <dgm:t>
        <a:bodyPr/>
        <a:lstStyle/>
        <a:p>
          <a:endParaRPr lang="en-IN"/>
        </a:p>
      </dgm:t>
    </dgm:pt>
    <dgm:pt modelId="{051A450A-1CEB-49ED-8220-2C4A8AD29B0D}">
      <dgm:prSet custT="1"/>
      <dgm:spPr/>
      <dgm:t>
        <a:bodyPr/>
        <a:lstStyle/>
        <a:p>
          <a:pPr algn="l"/>
          <a:r>
            <a:rPr lang="en-US" sz="800" dirty="0"/>
            <a:t>Create the graph using the pivot table in that you have trend line show which</a:t>
          </a:r>
          <a:endParaRPr lang="en-IN" sz="800" dirty="0"/>
        </a:p>
        <a:p>
          <a:pPr algn="l"/>
          <a:r>
            <a:rPr lang="en-US" sz="800" dirty="0"/>
            <a:t>Higher whether Very high,</a:t>
          </a:r>
          <a:r>
            <a:rPr lang="en-US" sz="800" dirty="0" err="1"/>
            <a:t>High,Med,Low</a:t>
          </a:r>
          <a:r>
            <a:rPr lang="en-US" sz="800" dirty="0"/>
            <a:t>.</a:t>
          </a:r>
          <a:endParaRPr lang="en-IN" sz="800" dirty="0"/>
        </a:p>
        <a:p>
          <a:pPr algn="l"/>
          <a:endParaRPr lang="en-IN" sz="800" dirty="0"/>
        </a:p>
        <a:p>
          <a:pPr algn="l"/>
          <a:r>
            <a:rPr lang="en-US" sz="800" dirty="0"/>
            <a:t>This analysis to find performance of employees .</a:t>
          </a:r>
          <a:endParaRPr lang="en-IN" sz="800" dirty="0"/>
        </a:p>
        <a:p>
          <a:pPr algn="l"/>
          <a:endParaRPr lang="en-IN" sz="800" dirty="0"/>
        </a:p>
      </dgm:t>
    </dgm:pt>
    <dgm:pt modelId="{4D368D7B-9C0C-4FE2-A81C-394B9865417F}" type="parTrans" cxnId="{123A3BA1-177D-4971-AF2D-C0B3596F74D5}">
      <dgm:prSet/>
      <dgm:spPr/>
      <dgm:t>
        <a:bodyPr/>
        <a:lstStyle/>
        <a:p>
          <a:endParaRPr lang="en-IN"/>
        </a:p>
      </dgm:t>
    </dgm:pt>
    <dgm:pt modelId="{57B62BE8-C8D9-41E1-AEC3-91D4481A1C15}" type="sibTrans" cxnId="{123A3BA1-177D-4971-AF2D-C0B3596F74D5}">
      <dgm:prSet/>
      <dgm:spPr/>
      <dgm:t>
        <a:bodyPr/>
        <a:lstStyle/>
        <a:p>
          <a:endParaRPr lang="en-IN"/>
        </a:p>
      </dgm:t>
    </dgm:pt>
    <dgm:pt modelId="{9A2A5908-D796-4B55-8E11-A93B03EE2485}" type="pres">
      <dgm:prSet presAssocID="{2AD53CF3-C940-4F4E-B7A2-986AECD430D4}" presName="rootnode" presStyleCnt="0">
        <dgm:presLayoutVars>
          <dgm:chMax/>
          <dgm:chPref/>
          <dgm:dir/>
          <dgm:animLvl val="lvl"/>
        </dgm:presLayoutVars>
      </dgm:prSet>
      <dgm:spPr/>
    </dgm:pt>
    <dgm:pt modelId="{2845E8DE-2A42-4996-9C0B-243E212FB2EB}" type="pres">
      <dgm:prSet presAssocID="{5B359CB6-DEF3-4C71-8CBF-3C01D1FA384C}" presName="composite" presStyleCnt="0"/>
      <dgm:spPr/>
    </dgm:pt>
    <dgm:pt modelId="{E68EF665-E802-4575-B1F5-4BF8251182A4}" type="pres">
      <dgm:prSet presAssocID="{5B359CB6-DEF3-4C71-8CBF-3C01D1FA384C}" presName="bentUpArrow1" presStyleLbl="alignImgPlace1" presStyleIdx="0" presStyleCnt="3"/>
      <dgm:spPr/>
    </dgm:pt>
    <dgm:pt modelId="{1654545C-43B4-473B-BCF8-8A5099F7C1F6}" type="pres">
      <dgm:prSet presAssocID="{5B359CB6-DEF3-4C71-8CBF-3C01D1FA384C}" presName="ParentText" presStyleLbl="node1" presStyleIdx="0" presStyleCnt="4" custScaleY="142991" custLinFactNeighborX="2342" custLinFactNeighborY="2152">
        <dgm:presLayoutVars>
          <dgm:chMax val="1"/>
          <dgm:chPref val="1"/>
          <dgm:bulletEnabled val="1"/>
        </dgm:presLayoutVars>
      </dgm:prSet>
      <dgm:spPr/>
    </dgm:pt>
    <dgm:pt modelId="{25A876B1-F79A-4A16-BB99-3948CDC31631}" type="pres">
      <dgm:prSet presAssocID="{5B359CB6-DEF3-4C71-8CBF-3C01D1FA384C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08D944C5-2C11-47D4-90EC-D9ADEA9BC6DD}" type="pres">
      <dgm:prSet presAssocID="{1AAF173C-43FE-4047-A92B-E891459A1201}" presName="sibTrans" presStyleCnt="0"/>
      <dgm:spPr/>
    </dgm:pt>
    <dgm:pt modelId="{575A312A-D891-4AEA-8381-CBB962DFFBD3}" type="pres">
      <dgm:prSet presAssocID="{0D731982-7784-44E2-B4A3-4C6088E2A58A}" presName="composite" presStyleCnt="0"/>
      <dgm:spPr/>
    </dgm:pt>
    <dgm:pt modelId="{6D211CC6-5598-46C1-BB52-3D8A10545709}" type="pres">
      <dgm:prSet presAssocID="{0D731982-7784-44E2-B4A3-4C6088E2A58A}" presName="bentUpArrow1" presStyleLbl="alignImgPlace1" presStyleIdx="1" presStyleCnt="3"/>
      <dgm:spPr/>
    </dgm:pt>
    <dgm:pt modelId="{D7BD515C-9F8B-4147-BB16-1DD7088D1042}" type="pres">
      <dgm:prSet presAssocID="{0D731982-7784-44E2-B4A3-4C6088E2A58A}" presName="ParentText" presStyleLbl="node1" presStyleIdx="1" presStyleCnt="4" custScaleX="111024" custScaleY="115268">
        <dgm:presLayoutVars>
          <dgm:chMax val="1"/>
          <dgm:chPref val="1"/>
          <dgm:bulletEnabled val="1"/>
        </dgm:presLayoutVars>
      </dgm:prSet>
      <dgm:spPr/>
    </dgm:pt>
    <dgm:pt modelId="{C30701B7-09AF-456F-89AC-A12A5B6C15AA}" type="pres">
      <dgm:prSet presAssocID="{0D731982-7784-44E2-B4A3-4C6088E2A58A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255AA59D-9AB7-475E-B717-2DC708199535}" type="pres">
      <dgm:prSet presAssocID="{D2F02387-B7DC-42A0-B070-2023A6F027BC}" presName="sibTrans" presStyleCnt="0"/>
      <dgm:spPr/>
    </dgm:pt>
    <dgm:pt modelId="{EC782CF6-B3B3-4F10-9C51-8AF7E49D2108}" type="pres">
      <dgm:prSet presAssocID="{5F5AA0B8-0246-41C8-B968-73C7BD24EC02}" presName="composite" presStyleCnt="0"/>
      <dgm:spPr/>
    </dgm:pt>
    <dgm:pt modelId="{DFC78795-4D92-4B4E-98D1-634EEA906223}" type="pres">
      <dgm:prSet presAssocID="{5F5AA0B8-0246-41C8-B968-73C7BD24EC02}" presName="bentUpArrow1" presStyleLbl="alignImgPlace1" presStyleIdx="2" presStyleCnt="3"/>
      <dgm:spPr/>
    </dgm:pt>
    <dgm:pt modelId="{687AE9B5-67EE-48D0-A694-B1F8656FDEFA}" type="pres">
      <dgm:prSet presAssocID="{5F5AA0B8-0246-41C8-B968-73C7BD24EC02}" presName="ParentText" presStyleLbl="node1" presStyleIdx="2" presStyleCnt="4" custScaleX="121322" custScaleY="111040" custLinFactNeighborX="-12499" custLinFactNeighborY="-6169">
        <dgm:presLayoutVars>
          <dgm:chMax val="1"/>
          <dgm:chPref val="1"/>
          <dgm:bulletEnabled val="1"/>
        </dgm:presLayoutVars>
      </dgm:prSet>
      <dgm:spPr/>
    </dgm:pt>
    <dgm:pt modelId="{07BCC62C-DC93-452F-B847-0813B5E0F0C8}" type="pres">
      <dgm:prSet presAssocID="{5F5AA0B8-0246-41C8-B968-73C7BD24EC02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4F891BD7-835A-4266-A61C-1902222F7DAB}" type="pres">
      <dgm:prSet presAssocID="{F55BB9A2-DBB8-493D-87DC-C483C3CE9A82}" presName="sibTrans" presStyleCnt="0"/>
      <dgm:spPr/>
    </dgm:pt>
    <dgm:pt modelId="{B0A675CA-2419-4EC9-B777-D9C516E98B37}" type="pres">
      <dgm:prSet presAssocID="{051A450A-1CEB-49ED-8220-2C4A8AD29B0D}" presName="composite" presStyleCnt="0"/>
      <dgm:spPr/>
    </dgm:pt>
    <dgm:pt modelId="{FAED8214-13FA-496D-9BCF-01F96B8A28D9}" type="pres">
      <dgm:prSet presAssocID="{051A450A-1CEB-49ED-8220-2C4A8AD29B0D}" presName="ParentText" presStyleLbl="node1" presStyleIdx="3" presStyleCnt="4" custScaleX="111030" custScaleY="111459">
        <dgm:presLayoutVars>
          <dgm:chMax val="1"/>
          <dgm:chPref val="1"/>
          <dgm:bulletEnabled val="1"/>
        </dgm:presLayoutVars>
      </dgm:prSet>
      <dgm:spPr/>
    </dgm:pt>
  </dgm:ptLst>
  <dgm:cxnLst>
    <dgm:cxn modelId="{D1027B06-DB0D-4AF6-8452-5A98D4197CD4}" srcId="{0D731982-7784-44E2-B4A3-4C6088E2A58A}" destId="{82516BBF-0442-4C4B-903A-6BD2E3759FDD}" srcOrd="0" destOrd="0" parTransId="{636F3A82-8370-4103-9CE2-DD380DF338FC}" sibTransId="{E61FFAAD-D919-43E5-B4F2-046FCC99DC44}"/>
    <dgm:cxn modelId="{B22E7F0E-4B7E-4678-99C1-4E8A9FC26B28}" type="presOf" srcId="{82516BBF-0442-4C4B-903A-6BD2E3759FDD}" destId="{C30701B7-09AF-456F-89AC-A12A5B6C15AA}" srcOrd="0" destOrd="0" presId="urn:microsoft.com/office/officeart/2005/8/layout/StepDownProcess"/>
    <dgm:cxn modelId="{27CE1317-DDC0-4D9F-95BC-ACBEE0F97974}" type="presOf" srcId="{E8FC0C60-3796-4D6B-B221-26331968731B}" destId="{07BCC62C-DC93-452F-B847-0813B5E0F0C8}" srcOrd="0" destOrd="0" presId="urn:microsoft.com/office/officeart/2005/8/layout/StepDownProcess"/>
    <dgm:cxn modelId="{8C042723-9664-4DC4-9CC3-3EEBBA85E4D1}" type="presOf" srcId="{051A450A-1CEB-49ED-8220-2C4A8AD29B0D}" destId="{FAED8214-13FA-496D-9BCF-01F96B8A28D9}" srcOrd="0" destOrd="0" presId="urn:microsoft.com/office/officeart/2005/8/layout/StepDownProcess"/>
    <dgm:cxn modelId="{A6429A23-77CD-4105-BCDB-DCA2DBF058AE}" srcId="{2AD53CF3-C940-4F4E-B7A2-986AECD430D4}" destId="{0D731982-7784-44E2-B4A3-4C6088E2A58A}" srcOrd="1" destOrd="0" parTransId="{5E599CD0-BD94-4F17-8483-1A7A82A01B76}" sibTransId="{D2F02387-B7DC-42A0-B070-2023A6F027BC}"/>
    <dgm:cxn modelId="{8BDB3D28-7976-45EF-9D4F-19772A570684}" type="presOf" srcId="{5B359CB6-DEF3-4C71-8CBF-3C01D1FA384C}" destId="{1654545C-43B4-473B-BCF8-8A5099F7C1F6}" srcOrd="0" destOrd="0" presId="urn:microsoft.com/office/officeart/2005/8/layout/StepDownProcess"/>
    <dgm:cxn modelId="{1FDEE72D-DD8D-4DD4-B664-043EC88F75DF}" srcId="{2AD53CF3-C940-4F4E-B7A2-986AECD430D4}" destId="{5F5AA0B8-0246-41C8-B968-73C7BD24EC02}" srcOrd="2" destOrd="0" parTransId="{1AF9B312-225B-48FD-8126-177318B0A7F0}" sibTransId="{F55BB9A2-DBB8-493D-87DC-C483C3CE9A82}"/>
    <dgm:cxn modelId="{7CA42D4E-8D9F-4AE2-996F-518C6068889C}" srcId="{2AD53CF3-C940-4F4E-B7A2-986AECD430D4}" destId="{5B359CB6-DEF3-4C71-8CBF-3C01D1FA384C}" srcOrd="0" destOrd="0" parTransId="{F066E879-3DB7-45F5-A869-65FFC3621863}" sibTransId="{1AAF173C-43FE-4047-A92B-E891459A1201}"/>
    <dgm:cxn modelId="{D05DE874-6EA4-4050-837F-9220D99EC775}" type="presOf" srcId="{70FE870B-6A9B-4975-ABEF-3581B0EE7517}" destId="{25A876B1-F79A-4A16-BB99-3948CDC31631}" srcOrd="0" destOrd="0" presId="urn:microsoft.com/office/officeart/2005/8/layout/StepDownProcess"/>
    <dgm:cxn modelId="{A68F627A-3BD3-43A2-AD64-00E871EE9EF7}" type="presOf" srcId="{2AD53CF3-C940-4F4E-B7A2-986AECD430D4}" destId="{9A2A5908-D796-4B55-8E11-A93B03EE2485}" srcOrd="0" destOrd="0" presId="urn:microsoft.com/office/officeart/2005/8/layout/StepDownProcess"/>
    <dgm:cxn modelId="{DF424B83-6218-4B22-8329-8F5612B4DA13}" type="presOf" srcId="{0D731982-7784-44E2-B4A3-4C6088E2A58A}" destId="{D7BD515C-9F8B-4147-BB16-1DD7088D1042}" srcOrd="0" destOrd="0" presId="urn:microsoft.com/office/officeart/2005/8/layout/StepDownProcess"/>
    <dgm:cxn modelId="{123A3BA1-177D-4971-AF2D-C0B3596F74D5}" srcId="{2AD53CF3-C940-4F4E-B7A2-986AECD430D4}" destId="{051A450A-1CEB-49ED-8220-2C4A8AD29B0D}" srcOrd="3" destOrd="0" parTransId="{4D368D7B-9C0C-4FE2-A81C-394B9865417F}" sibTransId="{57B62BE8-C8D9-41E1-AEC3-91D4481A1C15}"/>
    <dgm:cxn modelId="{54C452B1-99ED-46EB-B3C2-8F96297DBC8F}" type="presOf" srcId="{5F5AA0B8-0246-41C8-B968-73C7BD24EC02}" destId="{687AE9B5-67EE-48D0-A694-B1F8656FDEFA}" srcOrd="0" destOrd="0" presId="urn:microsoft.com/office/officeart/2005/8/layout/StepDownProcess"/>
    <dgm:cxn modelId="{A2E6B3BD-A59B-4594-A5B1-5CDD9A531463}" srcId="{5B359CB6-DEF3-4C71-8CBF-3C01D1FA384C}" destId="{70FE870B-6A9B-4975-ABEF-3581B0EE7517}" srcOrd="0" destOrd="0" parTransId="{E27CCE37-159E-42DA-B962-6DFC953665D7}" sibTransId="{1D9E70C9-E3F1-4A0C-93E0-48182A3F27FF}"/>
    <dgm:cxn modelId="{72CDA1D2-82E3-4612-BC83-14AB3B22BD86}" srcId="{5F5AA0B8-0246-41C8-B968-73C7BD24EC02}" destId="{E8FC0C60-3796-4D6B-B221-26331968731B}" srcOrd="0" destOrd="0" parTransId="{17D071AC-BBCF-4771-BD58-E2A6C11B65E9}" sibTransId="{40AD5FEE-6AB4-4EE7-BD5B-02B7F762F791}"/>
    <dgm:cxn modelId="{D76BF844-59DE-4151-BF98-B0BB30B466BF}" type="presParOf" srcId="{9A2A5908-D796-4B55-8E11-A93B03EE2485}" destId="{2845E8DE-2A42-4996-9C0B-243E212FB2EB}" srcOrd="0" destOrd="0" presId="urn:microsoft.com/office/officeart/2005/8/layout/StepDownProcess"/>
    <dgm:cxn modelId="{FEBBA9AB-8766-4F9E-B735-FA6EB6E2C1D0}" type="presParOf" srcId="{2845E8DE-2A42-4996-9C0B-243E212FB2EB}" destId="{E68EF665-E802-4575-B1F5-4BF8251182A4}" srcOrd="0" destOrd="0" presId="urn:microsoft.com/office/officeart/2005/8/layout/StepDownProcess"/>
    <dgm:cxn modelId="{E5F6272F-9F79-46BF-AF24-B37BBFC2BBB0}" type="presParOf" srcId="{2845E8DE-2A42-4996-9C0B-243E212FB2EB}" destId="{1654545C-43B4-473B-BCF8-8A5099F7C1F6}" srcOrd="1" destOrd="0" presId="urn:microsoft.com/office/officeart/2005/8/layout/StepDownProcess"/>
    <dgm:cxn modelId="{3EA2E6B1-174F-446E-BED9-EA784A374210}" type="presParOf" srcId="{2845E8DE-2A42-4996-9C0B-243E212FB2EB}" destId="{25A876B1-F79A-4A16-BB99-3948CDC31631}" srcOrd="2" destOrd="0" presId="urn:microsoft.com/office/officeart/2005/8/layout/StepDownProcess"/>
    <dgm:cxn modelId="{8E1D70E6-D352-4370-A545-490A96AC39D7}" type="presParOf" srcId="{9A2A5908-D796-4B55-8E11-A93B03EE2485}" destId="{08D944C5-2C11-47D4-90EC-D9ADEA9BC6DD}" srcOrd="1" destOrd="0" presId="urn:microsoft.com/office/officeart/2005/8/layout/StepDownProcess"/>
    <dgm:cxn modelId="{E0349686-D534-4792-A8C7-6506C2B52C79}" type="presParOf" srcId="{9A2A5908-D796-4B55-8E11-A93B03EE2485}" destId="{575A312A-D891-4AEA-8381-CBB962DFFBD3}" srcOrd="2" destOrd="0" presId="urn:microsoft.com/office/officeart/2005/8/layout/StepDownProcess"/>
    <dgm:cxn modelId="{D161180F-A734-4BAF-87D2-10DEA17E26DF}" type="presParOf" srcId="{575A312A-D891-4AEA-8381-CBB962DFFBD3}" destId="{6D211CC6-5598-46C1-BB52-3D8A10545709}" srcOrd="0" destOrd="0" presId="urn:microsoft.com/office/officeart/2005/8/layout/StepDownProcess"/>
    <dgm:cxn modelId="{3119C17E-84A0-45AD-8091-ED007D68DB59}" type="presParOf" srcId="{575A312A-D891-4AEA-8381-CBB962DFFBD3}" destId="{D7BD515C-9F8B-4147-BB16-1DD7088D1042}" srcOrd="1" destOrd="0" presId="urn:microsoft.com/office/officeart/2005/8/layout/StepDownProcess"/>
    <dgm:cxn modelId="{3BFC212B-3BA7-41A9-B208-5F740626C50B}" type="presParOf" srcId="{575A312A-D891-4AEA-8381-CBB962DFFBD3}" destId="{C30701B7-09AF-456F-89AC-A12A5B6C15AA}" srcOrd="2" destOrd="0" presId="urn:microsoft.com/office/officeart/2005/8/layout/StepDownProcess"/>
    <dgm:cxn modelId="{3C728217-6026-480E-8226-A7D8E8025F17}" type="presParOf" srcId="{9A2A5908-D796-4B55-8E11-A93B03EE2485}" destId="{255AA59D-9AB7-475E-B717-2DC708199535}" srcOrd="3" destOrd="0" presId="urn:microsoft.com/office/officeart/2005/8/layout/StepDownProcess"/>
    <dgm:cxn modelId="{11F6F73C-E5EA-4E25-82F8-DEFE5F5A7CC2}" type="presParOf" srcId="{9A2A5908-D796-4B55-8E11-A93B03EE2485}" destId="{EC782CF6-B3B3-4F10-9C51-8AF7E49D2108}" srcOrd="4" destOrd="0" presId="urn:microsoft.com/office/officeart/2005/8/layout/StepDownProcess"/>
    <dgm:cxn modelId="{139FFF54-BECF-40DD-92AA-7DCEC5B97D19}" type="presParOf" srcId="{EC782CF6-B3B3-4F10-9C51-8AF7E49D2108}" destId="{DFC78795-4D92-4B4E-98D1-634EEA906223}" srcOrd="0" destOrd="0" presId="urn:microsoft.com/office/officeart/2005/8/layout/StepDownProcess"/>
    <dgm:cxn modelId="{875BE4F7-3EF9-42D6-8F83-5BD1679588F4}" type="presParOf" srcId="{EC782CF6-B3B3-4F10-9C51-8AF7E49D2108}" destId="{687AE9B5-67EE-48D0-A694-B1F8656FDEFA}" srcOrd="1" destOrd="0" presId="urn:microsoft.com/office/officeart/2005/8/layout/StepDownProcess"/>
    <dgm:cxn modelId="{0CE773DF-364F-4A2B-8948-DAE52E7328E0}" type="presParOf" srcId="{EC782CF6-B3B3-4F10-9C51-8AF7E49D2108}" destId="{07BCC62C-DC93-452F-B847-0813B5E0F0C8}" srcOrd="2" destOrd="0" presId="urn:microsoft.com/office/officeart/2005/8/layout/StepDownProcess"/>
    <dgm:cxn modelId="{C5A081D2-16EF-4057-977C-991B15ECF756}" type="presParOf" srcId="{9A2A5908-D796-4B55-8E11-A93B03EE2485}" destId="{4F891BD7-835A-4266-A61C-1902222F7DAB}" srcOrd="5" destOrd="0" presId="urn:microsoft.com/office/officeart/2005/8/layout/StepDownProcess"/>
    <dgm:cxn modelId="{FBBB4F74-19DD-4291-A8F4-7C6690293BC0}" type="presParOf" srcId="{9A2A5908-D796-4B55-8E11-A93B03EE2485}" destId="{B0A675CA-2419-4EC9-B777-D9C516E98B37}" srcOrd="6" destOrd="0" presId="urn:microsoft.com/office/officeart/2005/8/layout/StepDownProcess"/>
    <dgm:cxn modelId="{FF7A2E59-406E-4928-A910-5A10D5ED78D6}" type="presParOf" srcId="{B0A675CA-2419-4EC9-B777-D9C516E98B37}" destId="{FAED8214-13FA-496D-9BCF-01F96B8A28D9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8EF665-E802-4575-B1F5-4BF8251182A4}">
      <dsp:nvSpPr>
        <dsp:cNvPr id="0" name=""/>
        <dsp:cNvSpPr/>
      </dsp:nvSpPr>
      <dsp:spPr>
        <a:xfrm rot="5400000">
          <a:off x="1541251" y="1385216"/>
          <a:ext cx="996119" cy="113404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54545C-43B4-473B-BCF8-8A5099F7C1F6}">
      <dsp:nvSpPr>
        <dsp:cNvPr id="0" name=""/>
        <dsp:cNvSpPr/>
      </dsp:nvSpPr>
      <dsp:spPr>
        <a:xfrm>
          <a:off x="1316612" y="53951"/>
          <a:ext cx="1676878" cy="167837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Create the performance level for showing rating employee by using the Formula of =@IFS(Z3&gt;=5,”VERYHIGH”,Z3&gt;=4,”HIGH”,Z3&gt;=3,”MED”,TRUE,”LOW”)Drag the value each every row to apply it for all.</a:t>
          </a:r>
          <a:endParaRPr lang="en-IN" sz="200" kern="1200" dirty="0"/>
        </a:p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" kern="1200" dirty="0"/>
        </a:p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" kern="1200" dirty="0"/>
        </a:p>
      </dsp:txBody>
      <dsp:txXfrm>
        <a:off x="1398485" y="135824"/>
        <a:ext cx="1513132" cy="1514626"/>
      </dsp:txXfrm>
    </dsp:sp>
    <dsp:sp modelId="{25A876B1-F79A-4A16-BB99-3948CDC31631}">
      <dsp:nvSpPr>
        <dsp:cNvPr id="0" name=""/>
        <dsp:cNvSpPr/>
      </dsp:nvSpPr>
      <dsp:spPr>
        <a:xfrm>
          <a:off x="2954218" y="392942"/>
          <a:ext cx="1219601" cy="948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2800" kern="1200" dirty="0"/>
        </a:p>
      </dsp:txBody>
      <dsp:txXfrm>
        <a:off x="2954218" y="392942"/>
        <a:ext cx="1219601" cy="948685"/>
      </dsp:txXfrm>
    </dsp:sp>
    <dsp:sp modelId="{6D211CC6-5598-46C1-BB52-3D8A10545709}">
      <dsp:nvSpPr>
        <dsp:cNvPr id="0" name=""/>
        <dsp:cNvSpPr/>
      </dsp:nvSpPr>
      <dsp:spPr>
        <a:xfrm rot="5400000">
          <a:off x="3023991" y="2793342"/>
          <a:ext cx="996119" cy="113404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BD515C-9F8B-4147-BB16-1DD7088D1042}">
      <dsp:nvSpPr>
        <dsp:cNvPr id="0" name=""/>
        <dsp:cNvSpPr/>
      </dsp:nvSpPr>
      <dsp:spPr>
        <a:xfrm>
          <a:off x="2667650" y="1599518"/>
          <a:ext cx="1861738" cy="135297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To summarize this you have to create pivot table in that enter</a:t>
          </a:r>
          <a:endParaRPr lang="en-IN" sz="900" kern="1200" dirty="0"/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Enter business until in rows, performance level in columns, put gender in</a:t>
          </a:r>
          <a:endParaRPr lang="en-IN" sz="900" kern="1200" dirty="0"/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 Filters and remove the blank in the filter</a:t>
          </a:r>
          <a:endParaRPr lang="en-IN" sz="900" kern="1200" dirty="0"/>
        </a:p>
      </dsp:txBody>
      <dsp:txXfrm>
        <a:off x="2733708" y="1665576"/>
        <a:ext cx="1729622" cy="1220854"/>
      </dsp:txXfrm>
    </dsp:sp>
    <dsp:sp modelId="{C30701B7-09AF-456F-89AC-A12A5B6C15AA}">
      <dsp:nvSpPr>
        <dsp:cNvPr id="0" name=""/>
        <dsp:cNvSpPr/>
      </dsp:nvSpPr>
      <dsp:spPr>
        <a:xfrm>
          <a:off x="4436959" y="1801068"/>
          <a:ext cx="1219601" cy="948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2800" kern="1200" dirty="0"/>
        </a:p>
      </dsp:txBody>
      <dsp:txXfrm>
        <a:off x="4436959" y="1801068"/>
        <a:ext cx="1219601" cy="948685"/>
      </dsp:txXfrm>
    </dsp:sp>
    <dsp:sp modelId="{DFC78795-4D92-4B4E-98D1-634EEA906223}">
      <dsp:nvSpPr>
        <dsp:cNvPr id="0" name=""/>
        <dsp:cNvSpPr/>
      </dsp:nvSpPr>
      <dsp:spPr>
        <a:xfrm rot="5400000">
          <a:off x="4500644" y="4176654"/>
          <a:ext cx="996119" cy="113404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7AE9B5-67EE-48D0-A694-B1F8656FDEFA}">
      <dsp:nvSpPr>
        <dsp:cNvPr id="0" name=""/>
        <dsp:cNvSpPr/>
      </dsp:nvSpPr>
      <dsp:spPr>
        <a:xfrm>
          <a:off x="3848368" y="2935235"/>
          <a:ext cx="2034423" cy="130334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Slicer option is used to know what type of employee are working in the Organizations When click on  any type it generated in the pivot table too. </a:t>
          </a:r>
          <a:endParaRPr lang="en-IN" sz="1000" kern="1200" dirty="0"/>
        </a:p>
      </dsp:txBody>
      <dsp:txXfrm>
        <a:off x="3912003" y="2998870"/>
        <a:ext cx="1907153" cy="1176074"/>
      </dsp:txXfrm>
    </dsp:sp>
    <dsp:sp modelId="{07BCC62C-DC93-452F-B847-0813B5E0F0C8}">
      <dsp:nvSpPr>
        <dsp:cNvPr id="0" name=""/>
        <dsp:cNvSpPr/>
      </dsp:nvSpPr>
      <dsp:spPr>
        <a:xfrm>
          <a:off x="5913612" y="3184380"/>
          <a:ext cx="1219601" cy="948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2800" kern="1200" dirty="0"/>
        </a:p>
      </dsp:txBody>
      <dsp:txXfrm>
        <a:off x="5913612" y="3184380"/>
        <a:ext cx="1219601" cy="948685"/>
      </dsp:txXfrm>
    </dsp:sp>
    <dsp:sp modelId="{FAED8214-13FA-496D-9BCF-01F96B8A28D9}">
      <dsp:nvSpPr>
        <dsp:cNvPr id="0" name=""/>
        <dsp:cNvSpPr/>
      </dsp:nvSpPr>
      <dsp:spPr>
        <a:xfrm>
          <a:off x="5448272" y="4390956"/>
          <a:ext cx="1861838" cy="130826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Create the graph using the pivot table in that you have trend line show which </a:t>
          </a:r>
          <a:endParaRPr lang="en-IN" sz="800" kern="1200" dirty="0"/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Higher whether Very high, </a:t>
          </a:r>
          <a:r>
            <a:rPr lang="en-US" sz="800" kern="1200" dirty="0" err="1"/>
            <a:t>High,Med,Low</a:t>
          </a:r>
          <a:r>
            <a:rPr lang="en-US" sz="800" kern="1200" dirty="0"/>
            <a:t>.</a:t>
          </a:r>
          <a:endParaRPr lang="en-IN" sz="800" kern="1200" dirty="0"/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 dirty="0"/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This analysis to find performance of employees .</a:t>
          </a:r>
          <a:endParaRPr lang="en-IN" sz="800" kern="1200" dirty="0"/>
        </a:p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 dirty="0"/>
        </a:p>
      </dsp:txBody>
      <dsp:txXfrm>
        <a:off x="5512148" y="4454832"/>
        <a:ext cx="1734086" cy="11805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26-08-2024</a:t>
            </a:fld>
            <a:endParaRPr lang="en-IN"/>
          </a:p>
        </p:txBody>
      </p:sp>
      <p:sp>
        <p:nvSpPr>
          <p:cNvPr id="104869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7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7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8/26/2024</a:t>
            </a:fld>
            <a:endParaRPr lang="en-US"/>
          </a:p>
        </p:txBody>
      </p:sp>
      <p:sp>
        <p:nvSpPr>
          <p:cNvPr id="104867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8/26/2024</a:t>
            </a:fld>
            <a:endParaRPr lang="en-US"/>
          </a:p>
        </p:txBody>
      </p:sp>
      <p:sp>
        <p:nvSpPr>
          <p:cNvPr id="104869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8/26/2024</a:t>
            </a:fld>
            <a:endParaRPr lang="en-US"/>
          </a:p>
        </p:txBody>
      </p:sp>
      <p:sp>
        <p:nvSpPr>
          <p:cNvPr id="104869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3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6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  </a:t>
            </a:r>
            <a:r>
              <a:rPr altLang="en-IN" dirty="0" sz="2400" lang="en-US"/>
              <a:t>B</a:t>
            </a:r>
            <a:r>
              <a:rPr altLang="en-IN" dirty="0" sz="2400" lang="en-US"/>
              <a:t>O</a:t>
            </a:r>
            <a:r>
              <a:rPr altLang="en-IN" dirty="0" sz="2400" lang="en-US"/>
              <a:t>O</a:t>
            </a:r>
            <a:r>
              <a:rPr altLang="en-IN" dirty="0" sz="2400" lang="en-US"/>
              <a:t>B</a:t>
            </a:r>
            <a:r>
              <a:rPr altLang="en-IN" dirty="0" sz="2400" lang="en-US"/>
              <a:t>E</a:t>
            </a:r>
            <a:r>
              <a:rPr altLang="en-IN" dirty="0" sz="2400" lang="en-US"/>
              <a:t>S</a:t>
            </a:r>
            <a:r>
              <a:rPr altLang="en-IN" dirty="0" sz="2400" lang="en-US"/>
              <a:t>H</a:t>
            </a:r>
            <a:r>
              <a:rPr altLang="en-IN" dirty="0" sz="2400" lang="en-US"/>
              <a:t>C</a:t>
            </a:r>
            <a:endParaRPr altLang="en-US" lang="zh-CN"/>
          </a:p>
          <a:p>
            <a:r>
              <a:rPr dirty="0" sz="2400" lang="en-US"/>
              <a:t>REGISTER NO:  </a:t>
            </a:r>
            <a:r>
              <a:rPr altLang="en-IN" dirty="0" sz="2400" lang="en-US"/>
              <a:t>3</a:t>
            </a:r>
            <a:r>
              <a:rPr altLang="en-IN" dirty="0" sz="2400" lang="en-US"/>
              <a:t>1</a:t>
            </a:r>
            <a:r>
              <a:rPr altLang="en-IN" dirty="0" sz="2400" lang="en-US"/>
              <a:t>2</a:t>
            </a:r>
            <a:r>
              <a:rPr altLang="en-IN" dirty="0" sz="2400" lang="en-US"/>
              <a:t>2</a:t>
            </a:r>
            <a:r>
              <a:rPr altLang="en-IN" dirty="0" sz="2400" lang="en-US"/>
              <a:t>0</a:t>
            </a:r>
            <a:r>
              <a:rPr altLang="en-IN" dirty="0" sz="2400" lang="en-US"/>
              <a:t>6</a:t>
            </a:r>
            <a:r>
              <a:rPr altLang="en-IN" dirty="0" sz="2400" lang="en-US"/>
              <a:t>9</a:t>
            </a:r>
            <a:r>
              <a:rPr altLang="en-IN" dirty="0" sz="2400" lang="en-US"/>
              <a:t>0</a:t>
            </a:r>
            <a:r>
              <a:rPr altLang="en-IN" dirty="0" sz="2400" lang="en-US"/>
              <a:t>7</a:t>
            </a:r>
            <a:endParaRPr altLang="en-US" lang="zh-CN"/>
          </a:p>
          <a:p>
            <a:r>
              <a:rPr dirty="0" sz="2400" lang="en-US"/>
              <a:t>DEPARTMENT:  III YEAR B.COM GENERAL</a:t>
            </a:r>
          </a:p>
          <a:p>
            <a:r>
              <a:rPr dirty="0" sz="2400" lang="en-US"/>
              <a:t>COLLEGE:  AGURCUAND MANMULL JAIN COLLEGE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0" dirty="0" lang="en-US"/>
              <a:t>EXPLANATION</a:t>
            </a:r>
          </a:p>
        </p:txBody>
      </p:sp>
      <p:graphicFrame>
        <p:nvGraphicFramePr>
          <p:cNvPr id="4194304" name="Diagram 3"/>
          <p:cNvGraphicFramePr>
            <a:graphicFrameLocks/>
          </p:cNvGraphicFramePr>
          <p:nvPr/>
        </p:nvGraphicFramePr>
        <p:xfrm>
          <a:off x="785148" y="1053889"/>
          <a:ext cx="8587451" cy="5727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2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TextBox 7"/>
          <p:cNvSpPr txBox="1"/>
          <p:nvPr/>
        </p:nvSpPr>
        <p:spPr>
          <a:xfrm>
            <a:off x="755332" y="1297289"/>
            <a:ext cx="8598218" cy="4522486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graphicFrame>
        <p:nvGraphicFramePr>
          <p:cNvPr id="4194305" name="Chart 11"/>
          <p:cNvGraphicFramePr>
            <a:graphicFrameLocks/>
          </p:cNvGraphicFramePr>
          <p:nvPr/>
        </p:nvGraphicFramePr>
        <p:xfrm>
          <a:off x="881653" y="1143634"/>
          <a:ext cx="9144000" cy="4417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 flipH="1">
            <a:off x="777338" y="1695449"/>
            <a:ext cx="6200583" cy="2763195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noFill/>
        </p:spPr>
        <p:txBody>
          <a:bodyPr bIns="0" lIns="0" rIns="0" rtlCol="0" tIns="0" wrap="square"/>
          <a:p>
            <a:r>
              <a:rPr dirty="0" lang="en-US"/>
              <a:t>Employees performance analysis know employees  performance, And  to help them by giving incentives to them.  The employee helps us to track whether  employees working effectively or not by rating </a:t>
            </a:r>
            <a:r>
              <a:rPr dirty="0" lang="en-US" err="1"/>
              <a:t>them.Effective</a:t>
            </a:r>
            <a:r>
              <a:rPr dirty="0" lang="en-US"/>
              <a:t> or not. This performance helps us to growth </a:t>
            </a:r>
            <a:r>
              <a:rPr dirty="0" lang="en-US" err="1"/>
              <a:t>ourEconomy</a:t>
            </a:r>
            <a:r>
              <a:rPr dirty="0" lang="en-US"/>
              <a:t> of our company.</a:t>
            </a:r>
          </a:p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 flipH="1">
            <a:off x="676275" y="1695449"/>
            <a:ext cx="7485311" cy="402270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noFill/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856462" y="1921966"/>
            <a:ext cx="7166579" cy="47142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Employees performance analysis is to know</a:t>
            </a:r>
          </a:p>
          <a:p>
            <a:pPr algn="l"/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by rating it.</a:t>
            </a: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pivot table to analysis what are the</a:t>
            </a:r>
          </a:p>
          <a:p>
            <a:pPr algn="l"/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Fields that you going to insert for business </a:t>
            </a:r>
          </a:p>
          <a:p>
            <a:pPr algn="l"/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Purpose.</a:t>
            </a: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 this I have inserted gender wise, performance rating, business unit, employ first name</a:t>
            </a:r>
          </a:p>
          <a:p>
            <a:pPr algn="l"/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analyzing the performance of employee.</a:t>
            </a:r>
          </a:p>
          <a:p>
            <a:pPr algn="l" indent="-342900" marL="342900">
              <a:buFont typeface="Arial" panose="020B0604020202020204" pitchFamily="34" charset="0"/>
              <a:buChar char="•"/>
            </a:pPr>
            <a:endParaRPr dirty="0" sz="2400" lang="en-US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Arial" panose="020B0604020202020204" pitchFamily="34" charset="0"/>
              <a:buChar char="•"/>
            </a:pPr>
            <a:endParaRPr dirty="0" sz="2400" lang="en-US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 flipH="1">
            <a:off x="466017" y="1695449"/>
            <a:ext cx="9068507" cy="4777888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63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466017" y="1695449"/>
            <a:ext cx="9068507" cy="4962526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3602182" y="1695449"/>
            <a:ext cx="6612397" cy="3367758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noFill/>
        </p:spPr>
        <p:txBody>
          <a:bodyPr bIns="0" lIns="0" rIns="0" rtlCol="0" tIns="0" wrap="square"/>
          <a:p>
            <a:r>
              <a:rPr dirty="0" lang="en-US"/>
              <a:t>Conditional formatting: it’s </a:t>
            </a:r>
            <a:r>
              <a:rPr dirty="0" lang="en-US" err="1"/>
              <a:t>ueed</a:t>
            </a:r>
            <a:r>
              <a:rPr dirty="0" lang="en-US"/>
              <a:t> find the missing value</a:t>
            </a:r>
          </a:p>
          <a:p>
            <a:endParaRPr dirty="0" lang="en-US"/>
          </a:p>
          <a:p>
            <a:r>
              <a:rPr dirty="0" lang="en-US"/>
              <a:t>Sort &amp;filter:  It is used remove missing value and to fill it.</a:t>
            </a:r>
          </a:p>
          <a:p>
            <a:endParaRPr dirty="0" lang="en-US"/>
          </a:p>
          <a:p>
            <a:r>
              <a:rPr dirty="0" lang="en-US"/>
              <a:t>IPS: This formula is used for multiple condition</a:t>
            </a:r>
          </a:p>
          <a:p>
            <a:r>
              <a:rPr dirty="0" lang="en-US"/>
              <a:t>And to rate the employee performance through this formula</a:t>
            </a:r>
          </a:p>
          <a:p>
            <a:endParaRPr dirty="0" lang="en-US"/>
          </a:p>
          <a:p>
            <a:r>
              <a:rPr dirty="0" lang="en-US"/>
              <a:t>Pivot table: It is used to summarize  what we have done.</a:t>
            </a:r>
          </a:p>
          <a:p>
            <a:endParaRPr dirty="0" lang="en-US"/>
          </a:p>
          <a:p>
            <a:r>
              <a:rPr dirty="0" lang="en-US"/>
              <a:t>Graph: This  is used for visual</a:t>
            </a:r>
          </a:p>
          <a:p>
            <a:r>
              <a:rPr dirty="0" lang="en-US"/>
              <a:t> </a:t>
            </a:r>
          </a:p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6" name="TextBox 2"/>
          <p:cNvSpPr txBox="1"/>
          <p:nvPr/>
        </p:nvSpPr>
        <p:spPr>
          <a:xfrm flipH="1">
            <a:off x="409338" y="1206609"/>
            <a:ext cx="7613703" cy="341632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dirty="0" lang="en-US"/>
              <a:t>Employee=kaggle</a:t>
            </a:r>
          </a:p>
          <a:p>
            <a:pPr algn="l"/>
            <a:r>
              <a:rPr dirty="0" lang="en-US"/>
              <a:t>26 features </a:t>
            </a:r>
          </a:p>
          <a:p>
            <a:pPr algn="l"/>
            <a:r>
              <a:rPr dirty="0" lang="en-US"/>
              <a:t>9 features</a:t>
            </a:r>
          </a:p>
          <a:p>
            <a:pPr algn="l"/>
            <a:r>
              <a:rPr dirty="0" lang="en-US"/>
              <a:t>Employ Id  : Number</a:t>
            </a:r>
          </a:p>
          <a:p>
            <a:pPr algn="l"/>
            <a:r>
              <a:rPr dirty="0" lang="en-US"/>
              <a:t>Name: Text </a:t>
            </a:r>
          </a:p>
          <a:p>
            <a:pPr algn="l"/>
            <a:r>
              <a:rPr dirty="0" lang="en-US"/>
              <a:t>Business unit: Text</a:t>
            </a:r>
          </a:p>
          <a:p>
            <a:pPr algn="l"/>
            <a:r>
              <a:rPr dirty="0" lang="en-US"/>
              <a:t>Employee type: full time, contract, part time</a:t>
            </a:r>
          </a:p>
          <a:p>
            <a:pPr algn="l"/>
            <a:r>
              <a:rPr dirty="0" lang="en-US"/>
              <a:t>Performance level: Very high, High,Med,Low</a:t>
            </a:r>
          </a:p>
          <a:p>
            <a:pPr algn="l"/>
            <a:r>
              <a:rPr dirty="0" lang="en-US"/>
              <a:t>Gender: male, female</a:t>
            </a:r>
          </a:p>
          <a:p>
            <a:pPr algn="l"/>
            <a:endParaRPr dirty="0" lang="en-US"/>
          </a:p>
          <a:p>
            <a:pPr algn="l"/>
            <a:endParaRPr dirty="0" lang="en-US"/>
          </a:p>
          <a:p>
            <a:pPr algn="l"/>
            <a:endParaRPr dirty="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9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1" name="TextBox 1"/>
          <p:cNvSpPr txBox="1"/>
          <p:nvPr/>
        </p:nvSpPr>
        <p:spPr>
          <a:xfrm rot="10800000" flipV="1">
            <a:off x="587553" y="1082469"/>
            <a:ext cx="8765996" cy="4247317"/>
          </a:xfrm>
          <a:prstGeom prst="rect"/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wrap="square">
            <a:spAutoFit/>
          </a:bodyPr>
          <a:p>
            <a:pPr algn="l" indent="-285750" marL="285750">
              <a:buFont typeface="Arial" panose="020B0604020202020204" pitchFamily="34" charset="0"/>
              <a:buChar char="•"/>
            </a:pPr>
            <a:r>
              <a:rPr dirty="0" lang="en-US">
                <a:solidFill>
                  <a:schemeClr val="tx1"/>
                </a:solidFill>
              </a:rPr>
              <a:t> Collect the data which you are going to use it.</a:t>
            </a:r>
          </a:p>
          <a:p>
            <a:pPr algn="l" indent="-285750" marL="285750">
              <a:buFont typeface="Arial" panose="020B0604020202020204" pitchFamily="34" charset="0"/>
              <a:buChar char="•"/>
            </a:pPr>
            <a:endParaRPr dirty="0" lang="en-US">
              <a:solidFill>
                <a:schemeClr val="tx1"/>
              </a:solidFill>
            </a:endParaRPr>
          </a:p>
          <a:p>
            <a:pPr algn="l" indent="-285750" marL="285750">
              <a:buFont typeface="Arial" panose="020B0604020202020204" pitchFamily="34" charset="0"/>
              <a:buChar char="•"/>
            </a:pPr>
            <a:r>
              <a:rPr dirty="0" lang="en-US">
                <a:solidFill>
                  <a:schemeClr val="tx1"/>
                </a:solidFill>
              </a:rPr>
              <a:t>Select the column and fill it with color so it can be identified.</a:t>
            </a:r>
          </a:p>
          <a:p>
            <a:pPr algn="l" indent="-285750" marL="285750">
              <a:buFont typeface="Arial" panose="020B0604020202020204" pitchFamily="34" charset="0"/>
              <a:buChar char="•"/>
            </a:pPr>
            <a:endParaRPr dirty="0" lang="en-US">
              <a:solidFill>
                <a:schemeClr val="tx1"/>
              </a:solidFill>
            </a:endParaRPr>
          </a:p>
          <a:p>
            <a:pPr algn="l" indent="-285750" marL="285750">
              <a:buFont typeface="Arial" panose="020B0604020202020204" pitchFamily="34" charset="0"/>
              <a:buChar char="•"/>
            </a:pPr>
            <a:r>
              <a:rPr dirty="0" lang="en-US">
                <a:solidFill>
                  <a:schemeClr val="tx1"/>
                </a:solidFill>
              </a:rPr>
              <a:t>If there is missing number in </a:t>
            </a:r>
            <a:r>
              <a:rPr dirty="0" lang="en-US" err="1">
                <a:solidFill>
                  <a:schemeClr val="tx1"/>
                </a:solidFill>
              </a:rPr>
              <a:t>seIected</a:t>
            </a:r>
            <a:r>
              <a:rPr dirty="0" lang="en-US">
                <a:solidFill>
                  <a:schemeClr val="tx1"/>
                </a:solidFill>
              </a:rPr>
              <a:t> column use conditional formatting</a:t>
            </a:r>
          </a:p>
          <a:p>
            <a:pPr algn="l"/>
            <a:r>
              <a:rPr dirty="0" lang="en-US">
                <a:solidFill>
                  <a:schemeClr val="tx1"/>
                </a:solidFill>
              </a:rPr>
              <a:t>To fill it.  Click on highlight in that more rules click on blank and choose format and click on the any color that you want to fill on the blanks.</a:t>
            </a:r>
          </a:p>
          <a:p>
            <a:pPr algn="l" indent="-285750" marL="285750">
              <a:buFont typeface="Arial" panose="020B0604020202020204" pitchFamily="34" charset="0"/>
              <a:buChar char="•"/>
            </a:pPr>
            <a:endParaRPr dirty="0" lang="en-US">
              <a:solidFill>
                <a:schemeClr val="tx1"/>
              </a:solidFill>
            </a:endParaRPr>
          </a:p>
          <a:p>
            <a:pPr algn="l" indent="-285750" marL="285750">
              <a:buFont typeface="Arial" panose="020B0604020202020204" pitchFamily="34" charset="0"/>
              <a:buChar char="•"/>
            </a:pPr>
            <a:r>
              <a:rPr dirty="0" lang="en-US">
                <a:solidFill>
                  <a:schemeClr val="tx1"/>
                </a:solidFill>
              </a:rPr>
              <a:t>If you want to identify the missing value click on sort&amp;filter to remove the blanks it</a:t>
            </a:r>
          </a:p>
          <a:p>
            <a:pPr algn="l"/>
            <a:r>
              <a:rPr dirty="0" lang="en-US">
                <a:solidFill>
                  <a:schemeClr val="tx1"/>
                </a:solidFill>
              </a:rPr>
              <a:t>fill the blank. Click on the column which has blank value&amp; click on sort &amp;filter</a:t>
            </a:r>
          </a:p>
          <a:p>
            <a:pPr algn="l"/>
            <a:r>
              <a:rPr dirty="0" lang="en-US">
                <a:solidFill>
                  <a:schemeClr val="tx1"/>
                </a:solidFill>
              </a:rPr>
              <a:t>In that click no fill to remove the blank.</a:t>
            </a:r>
          </a:p>
          <a:p>
            <a:pPr algn="l"/>
            <a:endParaRPr dirty="0" lang="en-US">
              <a:solidFill>
                <a:schemeClr val="tx1"/>
              </a:solidFill>
            </a:endParaRPr>
          </a:p>
          <a:p>
            <a:pPr algn="l"/>
            <a:endParaRPr dirty="0" lang="en-US">
              <a:solidFill>
                <a:schemeClr val="tx1"/>
              </a:solidFill>
            </a:endParaRPr>
          </a:p>
          <a:p>
            <a:pPr algn="l" indent="-285750" marL="285750">
              <a:buFont typeface="Arial" panose="020B0604020202020204" pitchFamily="34" charset="0"/>
              <a:buChar char="•"/>
            </a:pPr>
            <a:endParaRPr dirty="0" lang="en-US">
              <a:solidFill>
                <a:schemeClr val="tx1"/>
              </a:solidFill>
            </a:endParaRPr>
          </a:p>
          <a:p>
            <a:pPr algn="l"/>
            <a:endParaRPr dirty="0" lang="en-US">
              <a:solidFill>
                <a:schemeClr val="tx1"/>
              </a:solidFill>
            </a:endParaRPr>
          </a:p>
        </p:txBody>
      </p:sp>
      <p:sp>
        <p:nvSpPr>
          <p:cNvPr id="1048672" name="TextBox 2"/>
          <p:cNvSpPr txBox="1"/>
          <p:nvPr/>
        </p:nvSpPr>
        <p:spPr>
          <a:xfrm>
            <a:off x="8987480" y="10150343"/>
            <a:ext cx="2518338" cy="920698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Hemavarthini S</cp:lastModifiedBy>
  <dcterms:created xsi:type="dcterms:W3CDTF">2024-03-28T06:07:22Z</dcterms:created>
  <dcterms:modified xsi:type="dcterms:W3CDTF">2024-11-07T08:33:51Z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ed04d876039742b3886a20b0e68b94ea</vt:lpwstr>
  </property>
</Properties>
</file>