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57" r:id="rId6"/>
    <p:sldId id="258" r:id="rId7"/>
    <p:sldId id="259" r:id="rId8"/>
    <p:sldId id="269" r:id="rId9"/>
    <p:sldId id="270" r:id="rId10"/>
    <p:sldId id="272" r:id="rId11"/>
    <p:sldId id="260" r:id="rId12"/>
    <p:sldId id="267" r:id="rId13"/>
    <p:sldId id="261" r:id="rId14"/>
    <p:sldId id="268" r:id="rId15"/>
    <p:sldId id="271" r:id="rId16"/>
    <p:sldId id="266" r:id="rId17"/>
    <p:sldId id="262"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09" d="100"/>
          <a:sy n="109" d="100"/>
        </p:scale>
        <p:origin x="6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34870-6AA9-46C4-9AAD-A7A908BC468D}" type="datetimeFigureOut">
              <a:rPr lang="en-IN" smtClean="0"/>
              <a:t>28-05-2023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42C19-E692-40B6-812B-6663D5B70C25}" type="slidenum">
              <a:rPr lang="en-IN" smtClean="0"/>
              <a:t>‹#›</a:t>
            </a:fld>
            <a:endParaRPr lang="en-IN"/>
          </a:p>
        </p:txBody>
      </p:sp>
    </p:spTree>
    <p:extLst>
      <p:ext uri="{BB962C8B-B14F-4D97-AF65-F5344CB8AC3E}">
        <p14:creationId xmlns:p14="http://schemas.microsoft.com/office/powerpoint/2010/main" val="240869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5/28/2023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5/28/2023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5/28/2023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5/28/2023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D7FE-C762-26F0-BFFA-2B33813DB281}"/>
              </a:ext>
            </a:extLst>
          </p:cNvPr>
          <p:cNvSpPr>
            <a:spLocks noGrp="1"/>
          </p:cNvSpPr>
          <p:nvPr>
            <p:ph type="ctrTitle"/>
          </p:nvPr>
        </p:nvSpPr>
        <p:spPr>
          <a:xfrm>
            <a:off x="1362270" y="404618"/>
            <a:ext cx="9302747" cy="3186166"/>
          </a:xfrm>
        </p:spPr>
        <p:txBody>
          <a:bodyPr/>
          <a:lstStyle/>
          <a:p>
            <a:pPr algn="ctr"/>
            <a:r>
              <a:rPr lang="en-US" b="1" dirty="0"/>
              <a:t>REAL-TIME HUMAN DETECTION &amp; COUNTING </a:t>
            </a:r>
            <a:endParaRPr lang="en-IN" dirty="0"/>
          </a:p>
        </p:txBody>
      </p:sp>
      <p:sp>
        <p:nvSpPr>
          <p:cNvPr id="3" name="Subtitle 2">
            <a:extLst>
              <a:ext uri="{FF2B5EF4-FFF2-40B4-BE49-F238E27FC236}">
                <a16:creationId xmlns:a16="http://schemas.microsoft.com/office/drawing/2014/main" id="{A7C18E2B-796F-2399-F48A-2785DDA62266}"/>
              </a:ext>
            </a:extLst>
          </p:cNvPr>
          <p:cNvSpPr>
            <a:spLocks noGrp="1"/>
          </p:cNvSpPr>
          <p:nvPr>
            <p:ph type="subTitle" idx="1"/>
          </p:nvPr>
        </p:nvSpPr>
        <p:spPr>
          <a:xfrm>
            <a:off x="2173049" y="4673686"/>
            <a:ext cx="7498852" cy="1357548"/>
          </a:xfrm>
        </p:spPr>
        <p:txBody>
          <a:bodyPr>
            <a:normAutofit fontScale="92500" lnSpcReduction="20000"/>
          </a:bodyPr>
          <a:lstStyle/>
          <a:p>
            <a:pPr algn="l"/>
            <a:r>
              <a:rPr lang="en-US" b="1" dirty="0">
                <a:solidFill>
                  <a:schemeClr val="bg1"/>
                </a:solidFill>
              </a:rPr>
              <a:t>TEAM MEMBERS              BATCH 15                  MENTOR </a:t>
            </a:r>
          </a:p>
          <a:p>
            <a:pPr algn="l"/>
            <a:r>
              <a:rPr lang="en-US" b="1" dirty="0" err="1">
                <a:solidFill>
                  <a:schemeClr val="bg1"/>
                </a:solidFill>
              </a:rPr>
              <a:t>Boobesh</a:t>
            </a:r>
            <a:r>
              <a:rPr lang="en-US" b="1" dirty="0">
                <a:solidFill>
                  <a:schemeClr val="bg1"/>
                </a:solidFill>
              </a:rPr>
              <a:t> K                                                    Ms. D </a:t>
            </a:r>
            <a:r>
              <a:rPr lang="en-US" b="1" dirty="0" err="1">
                <a:solidFill>
                  <a:schemeClr val="bg1"/>
                </a:solidFill>
              </a:rPr>
              <a:t>Suganthi</a:t>
            </a:r>
            <a:endParaRPr lang="en-US" b="1" dirty="0">
              <a:solidFill>
                <a:schemeClr val="bg1"/>
              </a:solidFill>
            </a:endParaRPr>
          </a:p>
          <a:p>
            <a:pPr algn="l"/>
            <a:r>
              <a:rPr lang="en-US" b="1" dirty="0">
                <a:solidFill>
                  <a:schemeClr val="bg1"/>
                </a:solidFill>
              </a:rPr>
              <a:t>Deepak Kumar P                                                                       </a:t>
            </a:r>
          </a:p>
          <a:p>
            <a:pPr algn="l"/>
            <a:r>
              <a:rPr lang="en-US" b="1" dirty="0">
                <a:solidFill>
                  <a:schemeClr val="bg1"/>
                </a:solidFill>
              </a:rPr>
              <a:t>Bernard Alan Raj P</a:t>
            </a:r>
          </a:p>
          <a:p>
            <a:endParaRPr lang="en-US" b="1" dirty="0">
              <a:solidFill>
                <a:schemeClr val="bg1"/>
              </a:solidFill>
            </a:endParaRPr>
          </a:p>
          <a:p>
            <a:endParaRPr lang="en-IN" b="1" dirty="0">
              <a:solidFill>
                <a:schemeClr val="bg1"/>
              </a:solidFill>
            </a:endParaRPr>
          </a:p>
        </p:txBody>
      </p:sp>
    </p:spTree>
    <p:extLst>
      <p:ext uri="{BB962C8B-B14F-4D97-AF65-F5344CB8AC3E}">
        <p14:creationId xmlns:p14="http://schemas.microsoft.com/office/powerpoint/2010/main" val="341802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64C8-38D5-0489-46D7-AEE508DE5B91}"/>
              </a:ext>
            </a:extLst>
          </p:cNvPr>
          <p:cNvSpPr>
            <a:spLocks noGrp="1"/>
          </p:cNvSpPr>
          <p:nvPr>
            <p:ph type="title"/>
          </p:nvPr>
        </p:nvSpPr>
        <p:spPr/>
        <p:txBody>
          <a:bodyPr/>
          <a:lstStyle/>
          <a:p>
            <a:r>
              <a:rPr lang="en-US" b="1" dirty="0">
                <a:latin typeface="Bahnschrift SemiLight" panose="020B0502040204020203" pitchFamily="34" charset="0"/>
              </a:rPr>
              <a:t>IMPLEMENTATION &amp; SAMPLE OUTPUT</a:t>
            </a:r>
            <a:endParaRPr lang="en-IN" b="1" dirty="0">
              <a:latin typeface="Bahnschrift SemiLight" panose="020B0502040204020203" pitchFamily="34" charset="0"/>
            </a:endParaRPr>
          </a:p>
        </p:txBody>
      </p:sp>
      <p:pic>
        <p:nvPicPr>
          <p:cNvPr id="11" name="Content Placeholder 10">
            <a:extLst>
              <a:ext uri="{FF2B5EF4-FFF2-40B4-BE49-F238E27FC236}">
                <a16:creationId xmlns:a16="http://schemas.microsoft.com/office/drawing/2014/main" id="{891BC48B-CD15-A9AF-E92C-9AE7FD5E99A3}"/>
              </a:ext>
            </a:extLst>
          </p:cNvPr>
          <p:cNvPicPr>
            <a:picLocks noGrp="1" noChangeAspect="1"/>
          </p:cNvPicPr>
          <p:nvPr>
            <p:ph sz="half" idx="2"/>
          </p:nvPr>
        </p:nvPicPr>
        <p:blipFill>
          <a:blip r:embed="rId2"/>
          <a:stretch>
            <a:fillRect/>
          </a:stretch>
        </p:blipFill>
        <p:spPr>
          <a:xfrm>
            <a:off x="6281986" y="2603500"/>
            <a:ext cx="4681041" cy="3416300"/>
          </a:xfrm>
        </p:spPr>
      </p:pic>
      <p:pic>
        <p:nvPicPr>
          <p:cNvPr id="6" name="Content Placeholder 5">
            <a:extLst>
              <a:ext uri="{FF2B5EF4-FFF2-40B4-BE49-F238E27FC236}">
                <a16:creationId xmlns:a16="http://schemas.microsoft.com/office/drawing/2014/main" id="{E8EFD30E-D9AB-FAC1-BC5E-ECCC30E35C48}"/>
              </a:ext>
            </a:extLst>
          </p:cNvPr>
          <p:cNvPicPr>
            <a:picLocks noGrp="1" noChangeAspect="1"/>
          </p:cNvPicPr>
          <p:nvPr>
            <p:ph sz="half" idx="1"/>
          </p:nvPr>
        </p:nvPicPr>
        <p:blipFill>
          <a:blip r:embed="rId3"/>
          <a:stretch>
            <a:fillRect/>
          </a:stretch>
        </p:blipFill>
        <p:spPr>
          <a:xfrm>
            <a:off x="1236457" y="2603500"/>
            <a:ext cx="4666074" cy="3416300"/>
          </a:xfrm>
        </p:spPr>
      </p:pic>
    </p:spTree>
    <p:extLst>
      <p:ext uri="{BB962C8B-B14F-4D97-AF65-F5344CB8AC3E}">
        <p14:creationId xmlns:p14="http://schemas.microsoft.com/office/powerpoint/2010/main" val="281756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FDEF-494D-3CD9-3179-0A5D74862696}"/>
              </a:ext>
            </a:extLst>
          </p:cNvPr>
          <p:cNvSpPr>
            <a:spLocks noGrp="1"/>
          </p:cNvSpPr>
          <p:nvPr>
            <p:ph type="title"/>
          </p:nvPr>
        </p:nvSpPr>
        <p:spPr/>
        <p:txBody>
          <a:bodyPr/>
          <a:lstStyle/>
          <a:p>
            <a:r>
              <a:rPr lang="en-IN" dirty="0">
                <a:latin typeface="Bahnschrift SemiLight" panose="020B0502040204020203" pitchFamily="34" charset="0"/>
              </a:rPr>
              <a:t>FURTHER IMPROVEMENT</a:t>
            </a:r>
          </a:p>
        </p:txBody>
      </p:sp>
      <p:pic>
        <p:nvPicPr>
          <p:cNvPr id="5" name="Picture 2">
            <a:extLst>
              <a:ext uri="{FF2B5EF4-FFF2-40B4-BE49-F238E27FC236}">
                <a16:creationId xmlns:a16="http://schemas.microsoft.com/office/drawing/2014/main" id="{6B505A62-415C-41AB-1FE3-2A29661111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9460" y="2793981"/>
            <a:ext cx="5296540" cy="34057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
            <a:extLst>
              <a:ext uri="{FF2B5EF4-FFF2-40B4-BE49-F238E27FC236}">
                <a16:creationId xmlns:a16="http://schemas.microsoft.com/office/drawing/2014/main" id="{88A83539-EFFA-AAFC-FAD2-44E379B69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930" y="2793981"/>
            <a:ext cx="5667723" cy="33688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417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D8C4-8B2B-E81A-8AAD-126C365229B9}"/>
              </a:ext>
            </a:extLst>
          </p:cNvPr>
          <p:cNvSpPr>
            <a:spLocks noGrp="1"/>
          </p:cNvSpPr>
          <p:nvPr>
            <p:ph type="title"/>
          </p:nvPr>
        </p:nvSpPr>
        <p:spPr/>
        <p:txBody>
          <a:bodyPr/>
          <a:lstStyle/>
          <a:p>
            <a:r>
              <a:rPr lang="en-US" dirty="0">
                <a:latin typeface="Bahnschrift SemiLight" panose="020B0502040204020203" pitchFamily="34" charset="0"/>
              </a:rPr>
              <a:t>ADVANTAGES</a:t>
            </a: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27398221-27EF-406E-E293-04ACF8138AA9}"/>
              </a:ext>
            </a:extLst>
          </p:cNvPr>
          <p:cNvSpPr>
            <a:spLocks noGrp="1"/>
          </p:cNvSpPr>
          <p:nvPr>
            <p:ph sz="half" idx="1"/>
          </p:nvPr>
        </p:nvSpPr>
        <p:spPr>
          <a:xfrm>
            <a:off x="671804" y="2396067"/>
            <a:ext cx="11066106" cy="4326466"/>
          </a:xfrm>
        </p:spPr>
        <p:txBody>
          <a:bodyPr>
            <a:normAutofit/>
          </a:bodyPr>
          <a:lstStyle/>
          <a:p>
            <a:r>
              <a:rPr lang="en-US" dirty="0"/>
              <a:t>Real-Time Performance: The use of OpenCV Python and the </a:t>
            </a:r>
            <a:r>
              <a:rPr lang="en-US" dirty="0" err="1"/>
              <a:t>Haar</a:t>
            </a:r>
            <a:r>
              <a:rPr lang="en-US" dirty="0"/>
              <a:t> Cascade algorithm allows for real-time human detection and counting, enabling instant monitoring and analysis of human presence in video streams. This real-time capability is crucial for applications that require immediate response and decision-making based on human activity.</a:t>
            </a:r>
          </a:p>
          <a:p>
            <a:r>
              <a:rPr lang="en-US" dirty="0"/>
              <a:t>Accuracy: The </a:t>
            </a:r>
            <a:r>
              <a:rPr lang="en-US" dirty="0" err="1"/>
              <a:t>Haar</a:t>
            </a:r>
            <a:r>
              <a:rPr lang="en-US" dirty="0"/>
              <a:t> Cascade algorithm, when properly trained and tuned, can achieve high accuracy in detecting human presence. </a:t>
            </a:r>
          </a:p>
          <a:p>
            <a:r>
              <a:rPr lang="en-US" dirty="0"/>
              <a:t>Versatility: The real-time human detection and counting system can be applied in various domains and scenarios.</a:t>
            </a:r>
          </a:p>
          <a:p>
            <a:r>
              <a:rPr lang="en-US" dirty="0"/>
              <a:t>Implementing real-time human detection and counting using OpenCV Python and the </a:t>
            </a:r>
            <a:r>
              <a:rPr lang="en-US" dirty="0" err="1"/>
              <a:t>Haar</a:t>
            </a:r>
            <a:r>
              <a:rPr lang="en-US" dirty="0"/>
              <a:t> Cascade algorithm can be a cost-effective solution compared to more complex and specialized methods such as Footprint-based counting.</a:t>
            </a:r>
            <a:endParaRPr lang="en-IN" dirty="0"/>
          </a:p>
        </p:txBody>
      </p:sp>
    </p:spTree>
    <p:extLst>
      <p:ext uri="{BB962C8B-B14F-4D97-AF65-F5344CB8AC3E}">
        <p14:creationId xmlns:p14="http://schemas.microsoft.com/office/powerpoint/2010/main" val="116757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D8C4-8B2B-E81A-8AAD-126C365229B9}"/>
              </a:ext>
            </a:extLst>
          </p:cNvPr>
          <p:cNvSpPr>
            <a:spLocks noGrp="1"/>
          </p:cNvSpPr>
          <p:nvPr>
            <p:ph type="title"/>
          </p:nvPr>
        </p:nvSpPr>
        <p:spPr/>
        <p:txBody>
          <a:bodyPr/>
          <a:lstStyle/>
          <a:p>
            <a:r>
              <a:rPr lang="en-US" dirty="0">
                <a:latin typeface="Bahnschrift SemiLight" panose="020B0502040204020203" pitchFamily="34" charset="0"/>
              </a:rPr>
              <a:t>CHALLENGES</a:t>
            </a: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27398221-27EF-406E-E293-04ACF8138AA9}"/>
              </a:ext>
            </a:extLst>
          </p:cNvPr>
          <p:cNvSpPr>
            <a:spLocks noGrp="1"/>
          </p:cNvSpPr>
          <p:nvPr>
            <p:ph sz="half" idx="1"/>
          </p:nvPr>
        </p:nvSpPr>
        <p:spPr>
          <a:xfrm>
            <a:off x="671804" y="2603500"/>
            <a:ext cx="11066106" cy="3416301"/>
          </a:xfrm>
        </p:spPr>
        <p:txBody>
          <a:bodyPr/>
          <a:lstStyle/>
          <a:p>
            <a:r>
              <a:rPr lang="en-US" b="0" i="0" dirty="0">
                <a:solidFill>
                  <a:srgbClr val="292929"/>
                </a:solidFill>
                <a:effectLst/>
                <a:latin typeface="source-serif-pro"/>
              </a:rPr>
              <a:t>The first major complication of object detection is its added goal: not only do we want to classify image objects but also to determine the objects’ positions, generally referred to as the </a:t>
            </a:r>
            <a:r>
              <a:rPr lang="en-US" b="0" i="1" dirty="0">
                <a:solidFill>
                  <a:srgbClr val="292929"/>
                </a:solidFill>
                <a:effectLst/>
                <a:latin typeface="source-serif-pro"/>
              </a:rPr>
              <a:t>object localization</a:t>
            </a:r>
            <a:r>
              <a:rPr lang="en-US" b="0" i="0" dirty="0">
                <a:solidFill>
                  <a:srgbClr val="292929"/>
                </a:solidFill>
                <a:effectLst/>
                <a:latin typeface="source-serif-pro"/>
              </a:rPr>
              <a:t> task.</a:t>
            </a:r>
          </a:p>
          <a:p>
            <a:r>
              <a:rPr lang="en-US" b="0" i="0" dirty="0">
                <a:solidFill>
                  <a:srgbClr val="292929"/>
                </a:solidFill>
                <a:effectLst/>
                <a:latin typeface="source-serif-pro"/>
              </a:rPr>
              <a:t>Object detection algorithms need to not only accurately classify and localize important objects, they also need to be incredibly fast at prediction time to meet the real-time demands of video processing.</a:t>
            </a:r>
          </a:p>
          <a:p>
            <a:r>
              <a:rPr lang="en-US" b="0" i="0" dirty="0">
                <a:solidFill>
                  <a:srgbClr val="292929"/>
                </a:solidFill>
                <a:effectLst/>
                <a:latin typeface="source-serif-pro"/>
              </a:rPr>
              <a:t>For many applications of object detection, items of interest may appear in a wide range of sizes and aspect ratios. Practitioners leverage several techniques to ensure detection algorithms are able to capture objects at multiple scales and views.</a:t>
            </a:r>
            <a:endParaRPr lang="en-US" dirty="0">
              <a:solidFill>
                <a:srgbClr val="292929"/>
              </a:solidFill>
              <a:latin typeface="source-serif-pro"/>
            </a:endParaRPr>
          </a:p>
          <a:p>
            <a:r>
              <a:rPr lang="en-US" b="0" i="0" dirty="0">
                <a:solidFill>
                  <a:srgbClr val="292929"/>
                </a:solidFill>
                <a:effectLst/>
                <a:latin typeface="source-serif-pro"/>
              </a:rPr>
              <a:t>The limited amount of annotated data currently available for object detection proves to be another substantial hurdle. Object detection datasets typically contain ground truth examples for about a dozen to a hundred classes of objects, while image classification datasets can include upwards of 100,000 classes</a:t>
            </a:r>
            <a:endParaRPr lang="en-IN" dirty="0"/>
          </a:p>
        </p:txBody>
      </p:sp>
    </p:spTree>
    <p:extLst>
      <p:ext uri="{BB962C8B-B14F-4D97-AF65-F5344CB8AC3E}">
        <p14:creationId xmlns:p14="http://schemas.microsoft.com/office/powerpoint/2010/main" val="324220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215F-683D-BDD5-ABB7-D2D5A73E515C}"/>
              </a:ext>
            </a:extLst>
          </p:cNvPr>
          <p:cNvSpPr>
            <a:spLocks noGrp="1"/>
          </p:cNvSpPr>
          <p:nvPr>
            <p:ph type="title"/>
          </p:nvPr>
        </p:nvSpPr>
        <p:spPr>
          <a:xfrm>
            <a:off x="1298887" y="1075269"/>
            <a:ext cx="8825659" cy="706964"/>
          </a:xfrm>
        </p:spPr>
        <p:txBody>
          <a:bodyPr/>
          <a:lstStyle/>
          <a:p>
            <a:r>
              <a:rPr lang="en-US" b="1" dirty="0">
                <a:latin typeface="Bahnschrift SemiBold" panose="020B0502040204020203" pitchFamily="34" charset="0"/>
              </a:rPr>
              <a:t>CONCLUSION</a:t>
            </a:r>
            <a:br>
              <a:rPr lang="en-IN" b="1" dirty="0"/>
            </a:br>
            <a:endParaRPr lang="en-IN" b="1" dirty="0"/>
          </a:p>
        </p:txBody>
      </p:sp>
      <p:sp>
        <p:nvSpPr>
          <p:cNvPr id="3" name="Content Placeholder 2">
            <a:extLst>
              <a:ext uri="{FF2B5EF4-FFF2-40B4-BE49-F238E27FC236}">
                <a16:creationId xmlns:a16="http://schemas.microsoft.com/office/drawing/2014/main" id="{713BF769-745D-AA78-57E0-F8B87C597817}"/>
              </a:ext>
            </a:extLst>
          </p:cNvPr>
          <p:cNvSpPr>
            <a:spLocks noGrp="1"/>
          </p:cNvSpPr>
          <p:nvPr>
            <p:ph idx="1"/>
          </p:nvPr>
        </p:nvSpPr>
        <p:spPr>
          <a:xfrm>
            <a:off x="1154954" y="2379306"/>
            <a:ext cx="8825659" cy="3640494"/>
          </a:xfrm>
        </p:spPr>
        <p:txBody>
          <a:bodyPr/>
          <a:lstStyle/>
          <a:p>
            <a:pPr>
              <a:buFont typeface="Wingdings" panose="05000000000000000000" pitchFamily="2" charset="2"/>
              <a:buChar char="Ø"/>
            </a:pPr>
            <a:r>
              <a:rPr lang="en-US" dirty="0">
                <a:latin typeface="Bahnschrift SemiLight" panose="020B0502040204020203" pitchFamily="34" charset="0"/>
              </a:rPr>
              <a:t>Using OpenCV and Python, we built a people counter. It is possible to incorporate a model that calculates the distance between the bounding boxes and thus improves the precision of the violation.</a:t>
            </a:r>
          </a:p>
          <a:p>
            <a:pPr>
              <a:buFont typeface="Wingdings" panose="05000000000000000000" pitchFamily="2" charset="2"/>
              <a:buChar char="Ø"/>
            </a:pPr>
            <a:r>
              <a:rPr lang="en-US" dirty="0">
                <a:latin typeface="Bahnschrift SemiLight" panose="020B0502040204020203" pitchFamily="34" charset="0"/>
              </a:rPr>
              <a:t>The performance of object detection in image processing is required for a growing number of Realtime applications, and we can detect any type of object with this application.</a:t>
            </a:r>
          </a:p>
          <a:p>
            <a:pPr>
              <a:buFont typeface="Wingdings" panose="05000000000000000000" pitchFamily="2" charset="2"/>
              <a:buChar char="Ø"/>
            </a:pPr>
            <a:r>
              <a:rPr lang="en-US" dirty="0">
                <a:latin typeface="Bahnschrift SemiLight" panose="020B0502040204020203" pitchFamily="34" charset="0"/>
              </a:rPr>
              <a:t>We will use various types of extraction process techniques in the future for various purposes, and this technique can be used in airports, shopping malls, businesses, parks.</a:t>
            </a:r>
          </a:p>
          <a:p>
            <a:pPr>
              <a:buFont typeface="Wingdings" panose="05000000000000000000" pitchFamily="2" charset="2"/>
              <a:buChar char="Ø"/>
            </a:pPr>
            <a:endParaRPr lang="en-IN" dirty="0">
              <a:latin typeface="Bahnschrift SemiLight" panose="020B0502040204020203" pitchFamily="34" charset="0"/>
            </a:endParaRPr>
          </a:p>
        </p:txBody>
      </p:sp>
    </p:spTree>
    <p:extLst>
      <p:ext uri="{BB962C8B-B14F-4D97-AF65-F5344CB8AC3E}">
        <p14:creationId xmlns:p14="http://schemas.microsoft.com/office/powerpoint/2010/main" val="256988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C013-2947-3C4D-214F-CFB938903347}"/>
              </a:ext>
            </a:extLst>
          </p:cNvPr>
          <p:cNvSpPr>
            <a:spLocks noGrp="1"/>
          </p:cNvSpPr>
          <p:nvPr>
            <p:ph type="title"/>
          </p:nvPr>
        </p:nvSpPr>
        <p:spPr/>
        <p:txBody>
          <a:bodyPr/>
          <a:lstStyle/>
          <a:p>
            <a:r>
              <a:rPr lang="en-US" dirty="0">
                <a:latin typeface="Bahnschrift SemiLight" panose="020B0502040204020203" pitchFamily="34" charset="0"/>
              </a:rPr>
              <a:t>REFERENCES</a:t>
            </a: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7FB374DE-D278-2D9A-AF72-9FE4291239A0}"/>
              </a:ext>
            </a:extLst>
          </p:cNvPr>
          <p:cNvSpPr>
            <a:spLocks noGrp="1"/>
          </p:cNvSpPr>
          <p:nvPr>
            <p:ph idx="1"/>
          </p:nvPr>
        </p:nvSpPr>
        <p:spPr>
          <a:xfrm>
            <a:off x="707010" y="2603500"/>
            <a:ext cx="9273603" cy="3416300"/>
          </a:xfrm>
        </p:spPr>
        <p:txBody>
          <a:bodyPr>
            <a:normAutofit/>
          </a:bodyPr>
          <a:lstStyle/>
          <a:p>
            <a:r>
              <a:rPr lang="en-IN" dirty="0"/>
              <a:t>W. Liu, M. Salzmann, and P. </a:t>
            </a:r>
            <a:r>
              <a:rPr lang="en-IN" dirty="0" err="1"/>
              <a:t>Fua</a:t>
            </a:r>
            <a:r>
              <a:rPr lang="en-IN" dirty="0"/>
              <a:t>, ‘‘Context-aware crowd counting,’’ in Proc. IEEE/CVF Conf. </a:t>
            </a:r>
            <a:r>
              <a:rPr lang="en-IN" dirty="0" err="1"/>
              <a:t>Comput</a:t>
            </a:r>
            <a:r>
              <a:rPr lang="en-IN" dirty="0"/>
              <a:t>. Vis. Pattern </a:t>
            </a:r>
            <a:r>
              <a:rPr lang="en-IN" dirty="0" err="1"/>
              <a:t>Recognit</a:t>
            </a:r>
            <a:r>
              <a:rPr lang="en-IN" dirty="0"/>
              <a:t>. (CVPR), Jun. 2019, pp. 5099–5108.</a:t>
            </a:r>
          </a:p>
          <a:p>
            <a:r>
              <a:rPr lang="en-US" dirty="0"/>
              <a:t>Object Detection with Deep Learning” Zhao, Z.-Q.; Zheng, P.; Xu, S.-T.; Wu, X(2019)</a:t>
            </a:r>
          </a:p>
          <a:p>
            <a:r>
              <a:rPr lang="en-IN" dirty="0"/>
              <a:t>V. A. </a:t>
            </a:r>
            <a:r>
              <a:rPr lang="en-IN" dirty="0" err="1"/>
              <a:t>Sindagi</a:t>
            </a:r>
            <a:r>
              <a:rPr lang="en-IN" dirty="0"/>
              <a:t> and V. M. Patel, ‘‘HA-CCN: Hierarchical attention based crowd counting network,’’ IEEE Trans. Image Process., vol. 29, pp. 323–335, 2020.</a:t>
            </a:r>
          </a:p>
          <a:p>
            <a:r>
              <a:rPr lang="en-US" dirty="0"/>
              <a:t>M. Li, Z. Zhang, K. Huang, and T. Tan, ‘‘Estimating the number of people in crowded scenes by MID based foreground segmentation and head shoulder detection,’’ in Proc. 19th Int. Conf. Pattern </a:t>
            </a:r>
            <a:r>
              <a:rPr lang="en-US" dirty="0" err="1"/>
              <a:t>Recognit</a:t>
            </a:r>
            <a:r>
              <a:rPr lang="en-US" dirty="0"/>
              <a:t>., Dec. 2008</a:t>
            </a:r>
            <a:r>
              <a:rPr lang="en-IN" dirty="0"/>
              <a:t>.</a:t>
            </a:r>
          </a:p>
        </p:txBody>
      </p:sp>
    </p:spTree>
    <p:extLst>
      <p:ext uri="{BB962C8B-B14F-4D97-AF65-F5344CB8AC3E}">
        <p14:creationId xmlns:p14="http://schemas.microsoft.com/office/powerpoint/2010/main" val="313606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83A6-7D85-5298-F287-171690D434DC}"/>
              </a:ext>
            </a:extLst>
          </p:cNvPr>
          <p:cNvSpPr>
            <a:spLocks noGrp="1"/>
          </p:cNvSpPr>
          <p:nvPr>
            <p:ph type="ctrTitle"/>
          </p:nvPr>
        </p:nvSpPr>
        <p:spPr>
          <a:xfrm>
            <a:off x="3205114" y="384054"/>
            <a:ext cx="9311310" cy="3480935"/>
          </a:xfrm>
        </p:spPr>
        <p:txBody>
          <a:bodyPr/>
          <a:lstStyle/>
          <a:p>
            <a:r>
              <a:rPr lang="en-US" b="1" dirty="0">
                <a:latin typeface="Maiandra GD" panose="020E0502030308020204" pitchFamily="34" charset="0"/>
              </a:rPr>
              <a:t>THANK YOU</a:t>
            </a:r>
            <a:endParaRPr lang="en-IN" b="1" dirty="0">
              <a:latin typeface="Maiandra GD" panose="020E0502030308020204" pitchFamily="34" charset="0"/>
            </a:endParaRPr>
          </a:p>
        </p:txBody>
      </p:sp>
    </p:spTree>
    <p:extLst>
      <p:ext uri="{BB962C8B-B14F-4D97-AF65-F5344CB8AC3E}">
        <p14:creationId xmlns:p14="http://schemas.microsoft.com/office/powerpoint/2010/main" val="193632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239B-12FA-644B-CBA3-6CACB3E5CF5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370F475-CFCA-8365-BF91-12D696489164}"/>
              </a:ext>
            </a:extLst>
          </p:cNvPr>
          <p:cNvSpPr>
            <a:spLocks noGrp="1"/>
          </p:cNvSpPr>
          <p:nvPr>
            <p:ph idx="1"/>
          </p:nvPr>
        </p:nvSpPr>
        <p:spPr>
          <a:xfrm>
            <a:off x="659876" y="2397967"/>
            <a:ext cx="9320737" cy="3621833"/>
          </a:xfrm>
        </p:spPr>
        <p:txBody>
          <a:bodyPr/>
          <a:lstStyle/>
          <a:p>
            <a:pPr>
              <a:buFont typeface="Wingdings" panose="05000000000000000000" pitchFamily="2" charset="2"/>
              <a:buChar char="Ø"/>
            </a:pPr>
            <a:r>
              <a:rPr lang="en-US" dirty="0">
                <a:latin typeface="Bahnschrift SemiLight" panose="020B0502040204020203" pitchFamily="34" charset="0"/>
              </a:rPr>
              <a:t>This project investigates and reports benchmarks for detecting and enumerating humans through real time images, videos and camera.</a:t>
            </a:r>
          </a:p>
          <a:p>
            <a:pPr>
              <a:buFont typeface="Wingdings" panose="05000000000000000000" pitchFamily="2" charset="2"/>
              <a:buChar char="Ø"/>
            </a:pPr>
            <a:r>
              <a:rPr lang="en-US" dirty="0">
                <a:latin typeface="Bahnschrift SemiLight" panose="020B0502040204020203" pitchFamily="34" charset="0"/>
              </a:rPr>
              <a:t>This is very useful in various image processing and performing computer vision tasks. </a:t>
            </a:r>
          </a:p>
          <a:p>
            <a:pPr>
              <a:buFont typeface="Wingdings" panose="05000000000000000000" pitchFamily="2" charset="2"/>
              <a:buChar char="Ø"/>
            </a:pPr>
            <a:r>
              <a:rPr lang="en-US" dirty="0">
                <a:latin typeface="Bahnschrift SemiLight" panose="020B0502040204020203" pitchFamily="34" charset="0"/>
              </a:rPr>
              <a:t>his schemes have been implemented in Python programming language, and using various tech-stacks like OpenCV[2], TensorFlow[3], etc.</a:t>
            </a:r>
          </a:p>
          <a:p>
            <a:pPr>
              <a:buFont typeface="Wingdings" panose="05000000000000000000" pitchFamily="2" charset="2"/>
              <a:buChar char="Ø"/>
            </a:pPr>
            <a:r>
              <a:rPr lang="en-US" dirty="0">
                <a:latin typeface="Bahnschrift SemiLight" panose="020B0502040204020203" pitchFamily="34" charset="0"/>
              </a:rPr>
              <a:t>Keywords : Computer Vision, Human Detection, Enumeration</a:t>
            </a:r>
            <a:endParaRPr lang="en-IN" dirty="0">
              <a:latin typeface="Bahnschrift SemiLight" panose="020B0502040204020203" pitchFamily="34" charset="0"/>
            </a:endParaRPr>
          </a:p>
        </p:txBody>
      </p:sp>
    </p:spTree>
    <p:extLst>
      <p:ext uri="{BB962C8B-B14F-4D97-AF65-F5344CB8AC3E}">
        <p14:creationId xmlns:p14="http://schemas.microsoft.com/office/powerpoint/2010/main" val="345626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FDD3-EC12-3999-EA2B-35384BA7A5E6}"/>
              </a:ext>
            </a:extLst>
          </p:cNvPr>
          <p:cNvSpPr>
            <a:spLocks noGrp="1"/>
          </p:cNvSpPr>
          <p:nvPr>
            <p:ph type="title"/>
          </p:nvPr>
        </p:nvSpPr>
        <p:spPr>
          <a:xfrm>
            <a:off x="1154954" y="893083"/>
            <a:ext cx="8825659" cy="787550"/>
          </a:xfrm>
        </p:spPr>
        <p:txBody>
          <a:bodyPr/>
          <a:lstStyle/>
          <a:p>
            <a:r>
              <a:rPr lang="en-US" dirty="0"/>
              <a:t>INTRODUCTION</a:t>
            </a:r>
            <a:br>
              <a:rPr lang="en-IN" dirty="0"/>
            </a:br>
            <a:endParaRPr lang="en-IN" dirty="0"/>
          </a:p>
        </p:txBody>
      </p:sp>
      <p:sp>
        <p:nvSpPr>
          <p:cNvPr id="3" name="Content Placeholder 2">
            <a:extLst>
              <a:ext uri="{FF2B5EF4-FFF2-40B4-BE49-F238E27FC236}">
                <a16:creationId xmlns:a16="http://schemas.microsoft.com/office/drawing/2014/main" id="{64480232-9951-FCBD-3A46-0D525CC9D004}"/>
              </a:ext>
            </a:extLst>
          </p:cNvPr>
          <p:cNvSpPr>
            <a:spLocks noGrp="1"/>
          </p:cNvSpPr>
          <p:nvPr>
            <p:ph idx="1"/>
          </p:nvPr>
        </p:nvSpPr>
        <p:spPr>
          <a:xfrm>
            <a:off x="834443" y="2286000"/>
            <a:ext cx="8825659" cy="4264090"/>
          </a:xfrm>
        </p:spPr>
        <p:txBody>
          <a:bodyPr>
            <a:normAutofit lnSpcReduction="10000"/>
          </a:bodyPr>
          <a:lstStyle/>
          <a:p>
            <a:pPr>
              <a:buFont typeface="Wingdings" panose="05000000000000000000" pitchFamily="2" charset="2"/>
              <a:buChar char="Ø"/>
            </a:pPr>
            <a:r>
              <a:rPr lang="en-US" dirty="0">
                <a:latin typeface="Bahnschrift SemiLight" panose="020B0502040204020203" pitchFamily="34" charset="0"/>
              </a:rPr>
              <a:t>The objective of this project is to detect and count the number of humans present in a given video stream or real-time video feed. The project utilizes OpenCV, an open-source computer vision library, which provides powerful tools and algorithms for image and video processing.</a:t>
            </a:r>
          </a:p>
          <a:p>
            <a:pPr>
              <a:buFont typeface="Wingdings" panose="05000000000000000000" pitchFamily="2" charset="2"/>
              <a:buChar char="Ø"/>
            </a:pPr>
            <a:r>
              <a:rPr lang="en-US" dirty="0">
                <a:latin typeface="Bahnschrift SemiLight" panose="020B0502040204020203" pitchFamily="34" charset="0"/>
              </a:rPr>
              <a:t>One of the key algorithms used in this project is the </a:t>
            </a:r>
            <a:r>
              <a:rPr lang="en-US" dirty="0" err="1">
                <a:latin typeface="Bahnschrift SemiLight" panose="020B0502040204020203" pitchFamily="34" charset="0"/>
              </a:rPr>
              <a:t>Haar</a:t>
            </a:r>
            <a:r>
              <a:rPr lang="en-US" dirty="0">
                <a:latin typeface="Bahnschrift SemiLight" panose="020B0502040204020203" pitchFamily="34" charset="0"/>
              </a:rPr>
              <a:t> Cascade algorithm. The </a:t>
            </a:r>
            <a:r>
              <a:rPr lang="en-US" dirty="0" err="1">
                <a:latin typeface="Bahnschrift SemiLight" panose="020B0502040204020203" pitchFamily="34" charset="0"/>
              </a:rPr>
              <a:t>Haar</a:t>
            </a:r>
            <a:r>
              <a:rPr lang="en-US" dirty="0">
                <a:latin typeface="Bahnschrift SemiLight" panose="020B0502040204020203" pitchFamily="34" charset="0"/>
              </a:rPr>
              <a:t> Cascade algorithm is an efficient object detection technique that uses a series of trained classifiers to detect specific objects in images or video frames.</a:t>
            </a:r>
          </a:p>
          <a:p>
            <a:pPr>
              <a:buFont typeface="Wingdings" panose="05000000000000000000" pitchFamily="2" charset="2"/>
              <a:buChar char="Ø"/>
            </a:pPr>
            <a:r>
              <a:rPr lang="en-US" dirty="0">
                <a:latin typeface="Bahnschrift SemiLight" panose="020B0502040204020203" pitchFamily="34" charset="0"/>
              </a:rPr>
              <a:t>To implement the real-time human detection and counting system, we will use Python programming language along with OpenCV's Python bindings. Python provides a simple and intuitive syntax, making it ideal for rapid prototyping and development of computer vision applications. </a:t>
            </a:r>
          </a:p>
          <a:p>
            <a:pPr>
              <a:buFont typeface="Wingdings" panose="05000000000000000000" pitchFamily="2" charset="2"/>
              <a:buChar char="Ø"/>
            </a:pPr>
            <a:r>
              <a:rPr lang="en-US" dirty="0">
                <a:latin typeface="Bahnschrift SemiLight" panose="020B0502040204020203" pitchFamily="34" charset="0"/>
              </a:rPr>
              <a:t>Throughout this mini project, we will explore the steps involved in developing the system, including preprocessing the video feed, applying the </a:t>
            </a:r>
            <a:r>
              <a:rPr lang="en-US" dirty="0" err="1">
                <a:latin typeface="Bahnschrift SemiLight" panose="020B0502040204020203" pitchFamily="34" charset="0"/>
              </a:rPr>
              <a:t>Haar</a:t>
            </a:r>
            <a:r>
              <a:rPr lang="en-US" dirty="0">
                <a:latin typeface="Bahnschrift SemiLight" panose="020B0502040204020203" pitchFamily="34" charset="0"/>
              </a:rPr>
              <a:t> Cascade algorithm for human detection, tracking the detected human objects, and incrementing the count based on the detected humans.</a:t>
            </a:r>
            <a:endParaRPr lang="en-IN" dirty="0">
              <a:latin typeface="Bahnschrift SemiLight" panose="020B0502040204020203" pitchFamily="34" charset="0"/>
            </a:endParaRPr>
          </a:p>
        </p:txBody>
      </p:sp>
    </p:spTree>
    <p:extLst>
      <p:ext uri="{BB962C8B-B14F-4D97-AF65-F5344CB8AC3E}">
        <p14:creationId xmlns:p14="http://schemas.microsoft.com/office/powerpoint/2010/main" val="400450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4560-FD6C-B527-D9EC-FDC26E2189FD}"/>
              </a:ext>
            </a:extLst>
          </p:cNvPr>
          <p:cNvSpPr>
            <a:spLocks noGrp="1"/>
          </p:cNvSpPr>
          <p:nvPr>
            <p:ph type="title"/>
          </p:nvPr>
        </p:nvSpPr>
        <p:spPr/>
        <p:txBody>
          <a:bodyPr/>
          <a:lstStyle/>
          <a:p>
            <a:r>
              <a:rPr lang="en-US" b="1" dirty="0"/>
              <a:t>        	</a:t>
            </a:r>
            <a:br>
              <a:rPr lang="en-IN" b="1" dirty="0"/>
            </a:br>
            <a:r>
              <a:rPr lang="en-US" b="1" dirty="0"/>
              <a:t>LITERATURE SURVEY</a:t>
            </a:r>
            <a:br>
              <a:rPr lang="en-IN" b="1" dirty="0"/>
            </a:br>
            <a:endParaRPr lang="en-IN" b="1" dirty="0"/>
          </a:p>
        </p:txBody>
      </p:sp>
      <p:sp>
        <p:nvSpPr>
          <p:cNvPr id="3" name="Content Placeholder 2">
            <a:extLst>
              <a:ext uri="{FF2B5EF4-FFF2-40B4-BE49-F238E27FC236}">
                <a16:creationId xmlns:a16="http://schemas.microsoft.com/office/drawing/2014/main" id="{FB3316FA-CD42-7BF7-5192-93A7E2F3BE3B}"/>
              </a:ext>
            </a:extLst>
          </p:cNvPr>
          <p:cNvSpPr>
            <a:spLocks noGrp="1"/>
          </p:cNvSpPr>
          <p:nvPr>
            <p:ph idx="1"/>
          </p:nvPr>
        </p:nvSpPr>
        <p:spPr>
          <a:xfrm>
            <a:off x="1154954" y="2360645"/>
            <a:ext cx="8825659" cy="3659155"/>
          </a:xfrm>
        </p:spPr>
        <p:txBody>
          <a:bodyPr/>
          <a:lstStyle/>
          <a:p>
            <a:pPr>
              <a:buFont typeface="Wingdings" panose="05000000000000000000" pitchFamily="2" charset="2"/>
              <a:buChar char="Ø"/>
            </a:pPr>
            <a:r>
              <a:rPr lang="en-US" dirty="0">
                <a:latin typeface="Bahnschrift SemiLight" panose="020B0502040204020203" pitchFamily="34" charset="0"/>
              </a:rPr>
              <a:t>Crowd counting is treated as an object/person detection problem in detection-based techniques, which assumes that a crowd is made up of individual items.</a:t>
            </a:r>
          </a:p>
          <a:p>
            <a:pPr>
              <a:buFont typeface="Wingdings" panose="05000000000000000000" pitchFamily="2" charset="2"/>
              <a:buChar char="Ø"/>
            </a:pPr>
            <a:r>
              <a:rPr lang="en-US" dirty="0">
                <a:latin typeface="Bahnschrift SemiLight" panose="020B0502040204020203" pitchFamily="34" charset="0"/>
              </a:rPr>
              <a:t>Handcrafted features were used in early works to detect people, but they were not resistant to extreme large-scale variance or occlusion in crowded scenes or clustered settings.</a:t>
            </a:r>
          </a:p>
          <a:p>
            <a:pPr>
              <a:buFont typeface="Wingdings" panose="05000000000000000000" pitchFamily="2" charset="2"/>
              <a:buChar char="Ø"/>
            </a:pPr>
            <a:r>
              <a:rPr lang="en-US" dirty="0">
                <a:latin typeface="Bahnschrift SemiLight" panose="020B0502040204020203" pitchFamily="34" charset="0"/>
              </a:rPr>
              <a:t>Despite the success of deep network-based object detectors in recent years, impressive object detection results, they still outperform regression-based methods when it comes to crowd counting.</a:t>
            </a:r>
          </a:p>
          <a:p>
            <a:pPr>
              <a:buFont typeface="Wingdings" panose="05000000000000000000" pitchFamily="2" charset="2"/>
              <a:buChar char="Ø"/>
            </a:pPr>
            <a:r>
              <a:rPr lang="en-US" dirty="0">
                <a:latin typeface="Bahnschrift SemiLight" panose="020B0502040204020203" pitchFamily="34" charset="0"/>
              </a:rPr>
              <a:t> A video-based face recognition which works on human face detection. The work done here works efficiently on challenging scenarios like multiple shot videos and surveillance videos with low quality frames.</a:t>
            </a:r>
          </a:p>
          <a:p>
            <a:pPr>
              <a:buFont typeface="Wingdings" panose="05000000000000000000" pitchFamily="2" charset="2"/>
              <a:buChar char="Ø"/>
            </a:pPr>
            <a:endParaRPr lang="en-IN" dirty="0">
              <a:latin typeface="Bahnschrift SemiLight" panose="020B0502040204020203" pitchFamily="34" charset="0"/>
            </a:endParaRPr>
          </a:p>
        </p:txBody>
      </p:sp>
    </p:spTree>
    <p:extLst>
      <p:ext uri="{BB962C8B-B14F-4D97-AF65-F5344CB8AC3E}">
        <p14:creationId xmlns:p14="http://schemas.microsoft.com/office/powerpoint/2010/main" val="351060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4560-FD6C-B527-D9EC-FDC26E2189FD}"/>
              </a:ext>
            </a:extLst>
          </p:cNvPr>
          <p:cNvSpPr>
            <a:spLocks noGrp="1"/>
          </p:cNvSpPr>
          <p:nvPr>
            <p:ph type="title"/>
          </p:nvPr>
        </p:nvSpPr>
        <p:spPr/>
        <p:txBody>
          <a:bodyPr/>
          <a:lstStyle/>
          <a:p>
            <a:br>
              <a:rPr lang="en-US" b="1" dirty="0">
                <a:solidFill>
                  <a:schemeClr val="bg1"/>
                </a:solidFill>
              </a:rPr>
            </a:br>
            <a:r>
              <a:rPr lang="en-US" b="1" dirty="0">
                <a:solidFill>
                  <a:schemeClr val="bg1"/>
                </a:solidFill>
              </a:rPr>
              <a:t>ARCHITECTURE</a:t>
            </a:r>
            <a:br>
              <a:rPr lang="en-US" b="1" dirty="0">
                <a:solidFill>
                  <a:schemeClr val="bg1"/>
                </a:solidFill>
              </a:rPr>
            </a:br>
            <a:endParaRPr lang="en-IN" b="1" dirty="0">
              <a:solidFill>
                <a:schemeClr val="bg1"/>
              </a:solidFill>
            </a:endParaRPr>
          </a:p>
        </p:txBody>
      </p:sp>
      <p:sp>
        <p:nvSpPr>
          <p:cNvPr id="5" name="Text Placeholder 23">
            <a:extLst>
              <a:ext uri="{FF2B5EF4-FFF2-40B4-BE49-F238E27FC236}">
                <a16:creationId xmlns:a16="http://schemas.microsoft.com/office/drawing/2014/main" id="{41B68B53-6A2F-CC59-7610-26E091DFF969}"/>
              </a:ext>
            </a:extLst>
          </p:cNvPr>
          <p:cNvSpPr txBox="1">
            <a:spLocks/>
          </p:cNvSpPr>
          <p:nvPr/>
        </p:nvSpPr>
        <p:spPr>
          <a:xfrm>
            <a:off x="848775" y="2746711"/>
            <a:ext cx="4937760" cy="42473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dirty="0">
                <a:solidFill>
                  <a:srgbClr val="7030A0"/>
                </a:solidFill>
              </a:rPr>
              <a:t>BOUNDING BOX </a:t>
            </a:r>
          </a:p>
        </p:txBody>
      </p:sp>
      <p:sp>
        <p:nvSpPr>
          <p:cNvPr id="6" name="TextBox 5">
            <a:extLst>
              <a:ext uri="{FF2B5EF4-FFF2-40B4-BE49-F238E27FC236}">
                <a16:creationId xmlns:a16="http://schemas.microsoft.com/office/drawing/2014/main" id="{C9C5C10F-2A98-97A6-40C9-0D861AF2E022}"/>
              </a:ext>
            </a:extLst>
          </p:cNvPr>
          <p:cNvSpPr txBox="1"/>
          <p:nvPr/>
        </p:nvSpPr>
        <p:spPr>
          <a:xfrm>
            <a:off x="4645878" y="2352888"/>
            <a:ext cx="6094428" cy="1477328"/>
          </a:xfrm>
          <a:prstGeom prst="rect">
            <a:avLst/>
          </a:prstGeom>
          <a:noFill/>
        </p:spPr>
        <p:txBody>
          <a:bodyPr wrap="square">
            <a:spAutoFit/>
          </a:bodyPr>
          <a:lstStyle/>
          <a:p>
            <a:r>
              <a:rPr lang="en-US" dirty="0">
                <a:solidFill>
                  <a:srgbClr val="7030A0"/>
                </a:solidFill>
              </a:rPr>
              <a:t>The bounding box is a rectangle drawn on the image which tightly is the object in the image. A bounding box exists for every instance of every object in the image. For the box, 4 numbers (center x, center y, width, height) are predicted</a:t>
            </a:r>
          </a:p>
        </p:txBody>
      </p:sp>
      <p:sp>
        <p:nvSpPr>
          <p:cNvPr id="7" name="TextBox 6">
            <a:extLst>
              <a:ext uri="{FF2B5EF4-FFF2-40B4-BE49-F238E27FC236}">
                <a16:creationId xmlns:a16="http://schemas.microsoft.com/office/drawing/2014/main" id="{20129236-8DA1-0037-16A9-BB09A88C61A8}"/>
              </a:ext>
            </a:extLst>
          </p:cNvPr>
          <p:cNvSpPr txBox="1"/>
          <p:nvPr/>
        </p:nvSpPr>
        <p:spPr>
          <a:xfrm>
            <a:off x="736807" y="4896294"/>
            <a:ext cx="6094428" cy="369332"/>
          </a:xfrm>
          <a:prstGeom prst="rect">
            <a:avLst/>
          </a:prstGeom>
          <a:noFill/>
        </p:spPr>
        <p:txBody>
          <a:bodyPr wrap="square">
            <a:spAutoFit/>
          </a:bodyPr>
          <a:lstStyle/>
          <a:p>
            <a:r>
              <a:rPr lang="en-US" b="1" dirty="0">
                <a:solidFill>
                  <a:srgbClr val="00B0F0"/>
                </a:solidFill>
              </a:rPr>
              <a:t>TWO-STAGE METHOD </a:t>
            </a:r>
          </a:p>
        </p:txBody>
      </p:sp>
      <p:sp>
        <p:nvSpPr>
          <p:cNvPr id="3" name="TextBox 2">
            <a:extLst>
              <a:ext uri="{FF2B5EF4-FFF2-40B4-BE49-F238E27FC236}">
                <a16:creationId xmlns:a16="http://schemas.microsoft.com/office/drawing/2014/main" id="{E1488715-EB5B-90F0-1817-4880F6422BD0}"/>
              </a:ext>
            </a:extLst>
          </p:cNvPr>
          <p:cNvSpPr txBox="1"/>
          <p:nvPr/>
        </p:nvSpPr>
        <p:spPr>
          <a:xfrm>
            <a:off x="4645878" y="4111464"/>
            <a:ext cx="6094428" cy="2031325"/>
          </a:xfrm>
          <a:prstGeom prst="rect">
            <a:avLst/>
          </a:prstGeom>
          <a:noFill/>
        </p:spPr>
        <p:txBody>
          <a:bodyPr wrap="square">
            <a:spAutoFit/>
          </a:bodyPr>
          <a:lstStyle/>
          <a:p>
            <a:r>
              <a:rPr lang="en-US" dirty="0">
                <a:solidFill>
                  <a:srgbClr val="00B0F0"/>
                </a:solidFill>
              </a:rPr>
              <a:t>In this case, the proposals are extracted using some other computer vision technique and then resized to the input for the classification network, which acts as a feature extractor. Then an SVM is trained to classify between object and background (one SVM for each class). Also a bounding box regressor is trained that outputs some correction (o sets) for proposal boxes</a:t>
            </a:r>
          </a:p>
        </p:txBody>
      </p:sp>
    </p:spTree>
    <p:extLst>
      <p:ext uri="{BB962C8B-B14F-4D97-AF65-F5344CB8AC3E}">
        <p14:creationId xmlns:p14="http://schemas.microsoft.com/office/powerpoint/2010/main" val="396634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64C8-38D5-0489-46D7-AEE508DE5B91}"/>
              </a:ext>
            </a:extLst>
          </p:cNvPr>
          <p:cNvSpPr>
            <a:spLocks noGrp="1"/>
          </p:cNvSpPr>
          <p:nvPr>
            <p:ph type="title"/>
          </p:nvPr>
        </p:nvSpPr>
        <p:spPr/>
        <p:txBody>
          <a:bodyPr/>
          <a:lstStyle/>
          <a:p>
            <a:r>
              <a:rPr lang="en-US" b="1" dirty="0">
                <a:latin typeface="Bahnschrift SemiLight" panose="020B0502040204020203" pitchFamily="34" charset="0"/>
              </a:rPr>
              <a:t>ARCHITECTURE DIAGRAM</a:t>
            </a:r>
            <a:endParaRPr lang="en-IN" b="1" dirty="0">
              <a:latin typeface="Bahnschrift SemiLight" panose="020B0502040204020203" pitchFamily="34" charset="0"/>
            </a:endParaRPr>
          </a:p>
        </p:txBody>
      </p:sp>
      <p:pic>
        <p:nvPicPr>
          <p:cNvPr id="10" name="Content Placeholder 9">
            <a:extLst>
              <a:ext uri="{FF2B5EF4-FFF2-40B4-BE49-F238E27FC236}">
                <a16:creationId xmlns:a16="http://schemas.microsoft.com/office/drawing/2014/main" id="{890F1921-D114-C503-BF54-549ABFA458CE}"/>
              </a:ext>
            </a:extLst>
          </p:cNvPr>
          <p:cNvPicPr>
            <a:picLocks noGrp="1" noChangeAspect="1"/>
          </p:cNvPicPr>
          <p:nvPr>
            <p:ph sz="half" idx="2"/>
          </p:nvPr>
        </p:nvPicPr>
        <p:blipFill>
          <a:blip r:embed="rId2"/>
          <a:stretch>
            <a:fillRect/>
          </a:stretch>
        </p:blipFill>
        <p:spPr>
          <a:xfrm>
            <a:off x="1529075" y="2312377"/>
            <a:ext cx="8825658" cy="4031179"/>
          </a:xfrm>
        </p:spPr>
      </p:pic>
    </p:spTree>
    <p:extLst>
      <p:ext uri="{BB962C8B-B14F-4D97-AF65-F5344CB8AC3E}">
        <p14:creationId xmlns:p14="http://schemas.microsoft.com/office/powerpoint/2010/main" val="279024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1BAE-4D31-D668-D651-88F1572516A1}"/>
              </a:ext>
            </a:extLst>
          </p:cNvPr>
          <p:cNvSpPr>
            <a:spLocks noGrp="1"/>
          </p:cNvSpPr>
          <p:nvPr>
            <p:ph type="title"/>
          </p:nvPr>
        </p:nvSpPr>
        <p:spPr/>
        <p:txBody>
          <a:bodyPr/>
          <a:lstStyle/>
          <a:p>
            <a:r>
              <a:rPr lang="en-US" b="1" dirty="0">
                <a:latin typeface="Bahnschrift SemiLight" panose="020B0502040204020203" pitchFamily="34" charset="0"/>
              </a:rPr>
              <a:t>HAAR CASCADE ALGORITHM</a:t>
            </a:r>
            <a:endParaRPr lang="en-IN" b="1"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85CDA411-77F6-76EC-D7CA-7A33CF1A7A94}"/>
              </a:ext>
            </a:extLst>
          </p:cNvPr>
          <p:cNvSpPr>
            <a:spLocks noGrp="1"/>
          </p:cNvSpPr>
          <p:nvPr>
            <p:ph sz="half" idx="1"/>
          </p:nvPr>
        </p:nvSpPr>
        <p:spPr>
          <a:xfrm>
            <a:off x="584200" y="2243667"/>
            <a:ext cx="10134599" cy="4614333"/>
          </a:xfrm>
        </p:spPr>
        <p:txBody>
          <a:bodyPr>
            <a:normAutofit/>
          </a:bodyPr>
          <a:lstStyle/>
          <a:p>
            <a:r>
              <a:rPr lang="en-US" dirty="0"/>
              <a:t>The </a:t>
            </a:r>
            <a:r>
              <a:rPr lang="en-US" dirty="0" err="1"/>
              <a:t>Haar</a:t>
            </a:r>
            <a:r>
              <a:rPr lang="en-US" dirty="0"/>
              <a:t> Cascade algorithm is a machine learning-based object detection algorithm used to identify objects or patterns in digital images or video streams.</a:t>
            </a:r>
          </a:p>
          <a:p>
            <a:r>
              <a:rPr lang="en-US" dirty="0"/>
              <a:t>The first step in the </a:t>
            </a:r>
            <a:r>
              <a:rPr lang="en-US" dirty="0" err="1"/>
              <a:t>Haar</a:t>
            </a:r>
            <a:r>
              <a:rPr lang="en-US" dirty="0"/>
              <a:t> Cascade algorithm is the creation of an integral image. The integral image is a representation of the original image where each pixel stores the cumulative sum of the pixel values above and to the left of it. The integral image enables fast computation of pixel sums within rectangular regions of the image.</a:t>
            </a:r>
          </a:p>
          <a:p>
            <a:r>
              <a:rPr lang="en-US" dirty="0" err="1"/>
              <a:t>Haar</a:t>
            </a:r>
            <a:r>
              <a:rPr lang="en-US" dirty="0"/>
              <a:t>-like features are simple rectangular patterns that are used to describe various visual patterns within an image. These features capture local contrast differences and can be categorized as edge features, line features, or center-surround features. </a:t>
            </a:r>
            <a:r>
              <a:rPr lang="en-US" dirty="0" err="1"/>
              <a:t>Haar</a:t>
            </a:r>
            <a:r>
              <a:rPr lang="en-US" dirty="0"/>
              <a:t>-like features are defined by their position, size, and the values of the pixels within the rectangular region.</a:t>
            </a:r>
          </a:p>
          <a:p>
            <a:r>
              <a:rPr lang="en-US" dirty="0"/>
              <a:t>To detect objects in an image or video stream, the </a:t>
            </a:r>
            <a:r>
              <a:rPr lang="en-US" dirty="0" err="1"/>
              <a:t>Haar</a:t>
            </a:r>
            <a:r>
              <a:rPr lang="en-US" dirty="0"/>
              <a:t> Cascade algorithm employs a sliding window approach. A fixed-size window is moved across the image at different scales and positions</a:t>
            </a:r>
            <a:endParaRPr lang="en-IN" dirty="0"/>
          </a:p>
        </p:txBody>
      </p:sp>
    </p:spTree>
    <p:extLst>
      <p:ext uri="{BB962C8B-B14F-4D97-AF65-F5344CB8AC3E}">
        <p14:creationId xmlns:p14="http://schemas.microsoft.com/office/powerpoint/2010/main" val="291759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03AD-98CE-51C2-3FB2-9DA341FEFB28}"/>
              </a:ext>
            </a:extLst>
          </p:cNvPr>
          <p:cNvSpPr>
            <a:spLocks noGrp="1"/>
          </p:cNvSpPr>
          <p:nvPr>
            <p:ph type="title"/>
          </p:nvPr>
        </p:nvSpPr>
        <p:spPr/>
        <p:txBody>
          <a:bodyPr/>
          <a:lstStyle/>
          <a:p>
            <a:r>
              <a:rPr lang="en-US" b="1" dirty="0">
                <a:latin typeface="Bahnschrift SemiLight" panose="020B0502040204020203" pitchFamily="34" charset="0"/>
              </a:rPr>
              <a:t>SOURCE CODE</a:t>
            </a:r>
            <a:endParaRPr lang="en-IN" b="1" dirty="0">
              <a:latin typeface="Bahnschrift SemiLight" panose="020B0502040204020203" pitchFamily="34" charset="0"/>
            </a:endParaRPr>
          </a:p>
        </p:txBody>
      </p:sp>
      <p:pic>
        <p:nvPicPr>
          <p:cNvPr id="13" name="Content Placeholder 12">
            <a:extLst>
              <a:ext uri="{FF2B5EF4-FFF2-40B4-BE49-F238E27FC236}">
                <a16:creationId xmlns:a16="http://schemas.microsoft.com/office/drawing/2014/main" id="{1FDF4438-E964-E40A-A7E1-5BE4A7003A27}"/>
              </a:ext>
            </a:extLst>
          </p:cNvPr>
          <p:cNvPicPr>
            <a:picLocks noGrp="1" noChangeAspect="1"/>
          </p:cNvPicPr>
          <p:nvPr>
            <p:ph idx="1"/>
          </p:nvPr>
        </p:nvPicPr>
        <p:blipFill>
          <a:blip r:embed="rId2"/>
          <a:stretch>
            <a:fillRect/>
          </a:stretch>
        </p:blipFill>
        <p:spPr>
          <a:xfrm>
            <a:off x="2106336" y="2297148"/>
            <a:ext cx="7733864" cy="4454950"/>
          </a:xfrm>
        </p:spPr>
      </p:pic>
    </p:spTree>
    <p:extLst>
      <p:ext uri="{BB962C8B-B14F-4D97-AF65-F5344CB8AC3E}">
        <p14:creationId xmlns:p14="http://schemas.microsoft.com/office/powerpoint/2010/main" val="213446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64C8-38D5-0489-46D7-AEE508DE5B91}"/>
              </a:ext>
            </a:extLst>
          </p:cNvPr>
          <p:cNvSpPr>
            <a:spLocks noGrp="1"/>
          </p:cNvSpPr>
          <p:nvPr>
            <p:ph type="title"/>
          </p:nvPr>
        </p:nvSpPr>
        <p:spPr/>
        <p:txBody>
          <a:bodyPr/>
          <a:lstStyle/>
          <a:p>
            <a:r>
              <a:rPr lang="en-US" b="1" dirty="0">
                <a:latin typeface="Bahnschrift SemiLight" panose="020B0502040204020203" pitchFamily="34" charset="0"/>
              </a:rPr>
              <a:t>GRAPHICAL USER INTERFACE(GUI)</a:t>
            </a:r>
            <a:endParaRPr lang="en-IN" b="1" dirty="0">
              <a:latin typeface="Bahnschrift SemiLight" panose="020B0502040204020203" pitchFamily="34" charset="0"/>
            </a:endParaRPr>
          </a:p>
        </p:txBody>
      </p:sp>
      <p:pic>
        <p:nvPicPr>
          <p:cNvPr id="6" name="Content Placeholder 5">
            <a:extLst>
              <a:ext uri="{FF2B5EF4-FFF2-40B4-BE49-F238E27FC236}">
                <a16:creationId xmlns:a16="http://schemas.microsoft.com/office/drawing/2014/main" id="{DEE35E53-2493-12D2-7661-7FD1DE20EB28}"/>
              </a:ext>
            </a:extLst>
          </p:cNvPr>
          <p:cNvPicPr>
            <a:picLocks noGrp="1" noChangeAspect="1"/>
          </p:cNvPicPr>
          <p:nvPr>
            <p:ph sz="half" idx="1"/>
          </p:nvPr>
        </p:nvPicPr>
        <p:blipFill>
          <a:blip r:embed="rId2"/>
          <a:stretch>
            <a:fillRect/>
          </a:stretch>
        </p:blipFill>
        <p:spPr>
          <a:xfrm>
            <a:off x="1233210" y="2603500"/>
            <a:ext cx="4672568" cy="3416300"/>
          </a:xfrm>
        </p:spPr>
      </p:pic>
      <p:pic>
        <p:nvPicPr>
          <p:cNvPr id="10" name="Content Placeholder 9">
            <a:extLst>
              <a:ext uri="{FF2B5EF4-FFF2-40B4-BE49-F238E27FC236}">
                <a16:creationId xmlns:a16="http://schemas.microsoft.com/office/drawing/2014/main" id="{2ACFEFD2-0797-93B6-35C8-6B5BD5C63989}"/>
              </a:ext>
            </a:extLst>
          </p:cNvPr>
          <p:cNvPicPr>
            <a:picLocks noGrp="1" noChangeAspect="1"/>
          </p:cNvPicPr>
          <p:nvPr>
            <p:ph sz="half" idx="2"/>
          </p:nvPr>
        </p:nvPicPr>
        <p:blipFill>
          <a:blip r:embed="rId3"/>
          <a:stretch>
            <a:fillRect/>
          </a:stretch>
        </p:blipFill>
        <p:spPr>
          <a:xfrm>
            <a:off x="6274036" y="2603500"/>
            <a:ext cx="4696941" cy="3416300"/>
          </a:xfrm>
        </p:spPr>
      </p:pic>
    </p:spTree>
    <p:extLst>
      <p:ext uri="{BB962C8B-B14F-4D97-AF65-F5344CB8AC3E}">
        <p14:creationId xmlns:p14="http://schemas.microsoft.com/office/powerpoint/2010/main" val="2766046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676DA836DC4B428829A31FC44C5F6E" ma:contentTypeVersion="0" ma:contentTypeDescription="Create a new document." ma:contentTypeScope="" ma:versionID="a0e1b13167d3947e3ee5528fd890e4bc">
  <xsd:schema xmlns:xsd="http://www.w3.org/2001/XMLSchema" xmlns:xs="http://www.w3.org/2001/XMLSchema" xmlns:p="http://schemas.microsoft.com/office/2006/metadata/properties" targetNamespace="http://schemas.microsoft.com/office/2006/metadata/properties" ma:root="true" ma:fieldsID="413fa131edc40b83770c0c7286f1c9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18683C-F80A-415E-8C16-EBAD8859C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EA12A07-E07E-4235-B08D-F12E7070605E}">
  <ds:schemaRefs>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infopath/2007/PartnerControls"/>
    <ds:schemaRef ds:uri="http://purl.org/dc/dcmitype/"/>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8850FBF5-5E14-4873-AA6C-C0AF81739C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193</TotalTime>
  <Words>1269</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Bahnschrift SemiBold</vt:lpstr>
      <vt:lpstr>Bahnschrift SemiLight</vt:lpstr>
      <vt:lpstr>Calibri</vt:lpstr>
      <vt:lpstr>Century Gothic</vt:lpstr>
      <vt:lpstr>Maiandra GD</vt:lpstr>
      <vt:lpstr>source-serif-pro</vt:lpstr>
      <vt:lpstr>Wingdings</vt:lpstr>
      <vt:lpstr>Wingdings 3</vt:lpstr>
      <vt:lpstr>Ion Boardroom</vt:lpstr>
      <vt:lpstr>REAL-TIME HUMAN DETECTION &amp; COUNTING </vt:lpstr>
      <vt:lpstr>ABSTRACT</vt:lpstr>
      <vt:lpstr>INTRODUCTION </vt:lpstr>
      <vt:lpstr>          LITERATURE SURVEY </vt:lpstr>
      <vt:lpstr> ARCHITECTURE </vt:lpstr>
      <vt:lpstr>ARCHITECTURE DIAGRAM</vt:lpstr>
      <vt:lpstr>HAAR CASCADE ALGORITHM</vt:lpstr>
      <vt:lpstr>SOURCE CODE</vt:lpstr>
      <vt:lpstr>GRAPHICAL USER INTERFACE(GUI)</vt:lpstr>
      <vt:lpstr>IMPLEMENTATION &amp; SAMPLE OUTPUT</vt:lpstr>
      <vt:lpstr>FURTHER IMPROVEMENT</vt:lpstr>
      <vt:lpstr>ADVANTAGES</vt:lpstr>
      <vt:lpstr>CHALLENGES</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COUNTING USING OpenCV PYTHON</dc:title>
  <dc:creator>Bernard Alan</dc:creator>
  <cp:lastModifiedBy>ALAN BERNANDEZ</cp:lastModifiedBy>
  <cp:revision>7</cp:revision>
  <dcterms:created xsi:type="dcterms:W3CDTF">2023-05-11T16:56:06Z</dcterms:created>
  <dcterms:modified xsi:type="dcterms:W3CDTF">2023-05-28T03:42:30Z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0x01010055676DA836DC4B428829A31FC44C5F6E</vt:lpwstr>
  </property>
</Properties>
</file>