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56">
          <p15:clr>
            <a:srgbClr val="A4A3A4"/>
          </p15:clr>
        </p15:guide>
      </p15:sldGuideLst>
    </p:ext>
    <p:ext uri="GoogleSlidesCustomDataVersion2">
      <go:slidesCustomData xmlns:go="http://customooxmlschemas.google.com/" r:id="rId34" roundtripDataSignature="AMtx7mhwGiHIMDbqJvFc8efar5smDtPH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5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1" name="Google Shape;91;p1:notes"/>
          <p:cNvSpPr/>
          <p:nvPr>
            <p:ph idx="2" type="sldImg"/>
          </p:nvPr>
        </p:nvSpPr>
        <p:spPr>
          <a:xfrm>
            <a:off x="1168400" y="708025"/>
            <a:ext cx="4535488" cy="34020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915294" y="4343703"/>
            <a:ext cx="5027414" cy="4098773"/>
          </a:xfrm>
          <a:prstGeom prst="rect">
            <a:avLst/>
          </a:prstGeom>
          <a:noFill/>
          <a:ln>
            <a:noFill/>
          </a:ln>
        </p:spPr>
        <p:txBody>
          <a:bodyPr anchorCtr="0" anchor="t" bIns="44825" lIns="89675" spcFirstLastPara="1" rIns="89675" wrap="square" tIns="44825">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7df5b0038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317df5b0038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5" name="Shape 15"/>
        <p:cNvGrpSpPr/>
        <p:nvPr/>
      </p:nvGrpSpPr>
      <p:grpSpPr>
        <a:xfrm>
          <a:off x="0" y="0"/>
          <a:ext cx="0" cy="0"/>
          <a:chOff x="0" y="0"/>
          <a:chExt cx="0" cy="0"/>
        </a:xfrm>
      </p:grpSpPr>
      <p:sp>
        <p:nvSpPr>
          <p:cNvPr id="16" name="Google Shape;16;p31"/>
          <p:cNvSpPr txBox="1"/>
          <p:nvPr/>
        </p:nvSpPr>
        <p:spPr>
          <a:xfrm>
            <a:off x="1371600" y="6687979"/>
            <a:ext cx="5984875"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Calibri"/>
              <a:buNone/>
            </a:pPr>
            <a:r>
              <a:rPr b="0" i="0" lang="en-US" sz="1000" u="none" cap="none" strike="noStrike">
                <a:solidFill>
                  <a:schemeClr val="dk1"/>
                </a:solidFill>
                <a:latin typeface="Calibri"/>
                <a:ea typeface="Calibri"/>
                <a:cs typeface="Calibri"/>
                <a:sym typeface="Calibri"/>
              </a:rPr>
              <a:t>SEC-  DEPARTMENT OF CSE–  3- 1 –MINIPROJECT– slide# -</a:t>
            </a: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
        <p:nvSpPr>
          <p:cNvPr id="17" name="Google Shape;17;p31"/>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 name="Google Shape;18;p31"/>
          <p:cNvSpPr txBox="1"/>
          <p:nvPr/>
        </p:nvSpPr>
        <p:spPr>
          <a:xfrm>
            <a:off x="457200" y="1027113"/>
            <a:ext cx="8229600" cy="540226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C:\Users\ELCOT\Desktop\Saveetha Logo.png" id="19" name="Google Shape;19;p31"/>
          <p:cNvPicPr preferRelativeResize="0"/>
          <p:nvPr/>
        </p:nvPicPr>
        <p:blipFill rotWithShape="1">
          <a:blip r:embed="rId2">
            <a:alphaModFix/>
          </a:blip>
          <a:srcRect b="28149" l="0" r="26620" t="0"/>
          <a:stretch/>
        </p:blipFill>
        <p:spPr>
          <a:xfrm>
            <a:off x="6588225" y="2899"/>
            <a:ext cx="2570075" cy="27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0"/>
          <p:cNvSpPr/>
          <p:nvPr>
            <p:ph idx="2" type="pic"/>
          </p:nvPr>
        </p:nvSpPr>
        <p:spPr>
          <a:xfrm>
            <a:off x="1792288" y="612775"/>
            <a:ext cx="5486400" cy="4114800"/>
          </a:xfrm>
          <a:prstGeom prst="rect">
            <a:avLst/>
          </a:prstGeom>
          <a:noFill/>
          <a:ln>
            <a:noFill/>
          </a:ln>
        </p:spPr>
      </p:sp>
      <p:sp>
        <p:nvSpPr>
          <p:cNvPr id="73" name="Google Shape;73;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4" name="Google Shape;74;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4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 name="Google Shape;86;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9" name="Google Shape;29;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6" name="Google Shape;66;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nvSpPr>
        <p:spPr>
          <a:xfrm>
            <a:off x="457200" y="274638"/>
            <a:ext cx="8229600" cy="639762"/>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ctr">
              <a:lnSpc>
                <a:spcPct val="100000"/>
              </a:lnSpc>
              <a:spcBef>
                <a:spcPts val="0"/>
              </a:spcBef>
              <a:spcAft>
                <a:spcPts val="0"/>
              </a:spcAft>
              <a:buClr>
                <a:srgbClr val="000000"/>
              </a:buClr>
              <a:buSzPct val="100000"/>
              <a:buFont typeface="Arial"/>
              <a:buNone/>
            </a:pPr>
            <a:r>
              <a:rPr b="0" i="0" lang="en-US" sz="4400" u="none" cap="none" strike="noStrike">
                <a:solidFill>
                  <a:schemeClr val="dk1"/>
                </a:solidFill>
                <a:latin typeface="Calibri"/>
                <a:ea typeface="Calibri"/>
                <a:cs typeface="Calibri"/>
                <a:sym typeface="Calibri"/>
              </a:rPr>
              <a:t>MiniProject(19AI701) – Review2</a:t>
            </a:r>
            <a:endParaRPr b="0" i="0" sz="4400" u="none" cap="none" strike="noStrike">
              <a:solidFill>
                <a:schemeClr val="dk1"/>
              </a:solidFill>
              <a:latin typeface="Calibri"/>
              <a:ea typeface="Calibri"/>
              <a:cs typeface="Calibri"/>
              <a:sym typeface="Calibri"/>
            </a:endParaRPr>
          </a:p>
        </p:txBody>
      </p:sp>
      <p:sp>
        <p:nvSpPr>
          <p:cNvPr id="95" name="Google Shape;95;p1"/>
          <p:cNvSpPr txBox="1"/>
          <p:nvPr/>
        </p:nvSpPr>
        <p:spPr>
          <a:xfrm>
            <a:off x="228600" y="914400"/>
            <a:ext cx="8610600" cy="419100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ctr">
              <a:lnSpc>
                <a:spcPct val="90000"/>
              </a:lnSpc>
              <a:spcBef>
                <a:spcPts val="0"/>
              </a:spcBef>
              <a:spcAft>
                <a:spcPts val="0"/>
              </a:spcAft>
              <a:buNone/>
            </a:pPr>
            <a:r>
              <a:rPr b="1" i="0" lang="en-US" sz="2000" u="none" cap="none" strike="noStrike">
                <a:solidFill>
                  <a:srgbClr val="000000"/>
                </a:solidFill>
                <a:latin typeface="Arial"/>
                <a:ea typeface="Arial"/>
                <a:cs typeface="Arial"/>
                <a:sym typeface="Arial"/>
              </a:rPr>
              <a:t>Cloud-Enhanced Automatic Public Street Light System for Sustainable Urban Illumination</a:t>
            </a:r>
            <a:endParaRPr/>
          </a:p>
          <a:p>
            <a:pPr indent="0" lvl="0" marL="0" marR="0" rtl="0" algn="ctr">
              <a:lnSpc>
                <a:spcPct val="9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16998"/>
              <a:buFont typeface="Arial"/>
              <a:buNone/>
            </a:pPr>
            <a:r>
              <a:rPr b="1" i="0" lang="en-US" sz="2000" u="none" cap="none" strike="noStrike">
                <a:solidFill>
                  <a:schemeClr val="dk1"/>
                </a:solidFill>
                <a:latin typeface="Calibri"/>
                <a:ea typeface="Calibri"/>
                <a:cs typeface="Calibri"/>
                <a:sym typeface="Calibri"/>
              </a:rPr>
              <a:t>Submitted by:</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16998"/>
              <a:buFont typeface="Arial"/>
              <a:buNone/>
            </a:pPr>
            <a:r>
              <a:rPr b="1" i="0" lang="en-US" sz="2000" u="none" cap="none" strike="noStrike">
                <a:solidFill>
                  <a:schemeClr val="dk1"/>
                </a:solidFill>
                <a:latin typeface="Calibri"/>
                <a:ea typeface="Calibri"/>
                <a:cs typeface="Calibri"/>
                <a:sym typeface="Calibri"/>
              </a:rPr>
              <a:t>BOOBESH PM-(212222233001)</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16998"/>
              <a:buFont typeface="Arial"/>
              <a:buNone/>
            </a:pPr>
            <a:r>
              <a:rPr b="1" i="0" lang="en-US" sz="2000" u="none" cap="none" strike="noStrike">
                <a:solidFill>
                  <a:schemeClr val="dk1"/>
                </a:solidFill>
                <a:latin typeface="Calibri"/>
                <a:ea typeface="Calibri"/>
                <a:cs typeface="Calibri"/>
                <a:sym typeface="Calibri"/>
              </a:rPr>
              <a:t>GIFTSON RAJARATHINAM-(212222233002)</a:t>
            </a:r>
            <a:endParaRPr/>
          </a:p>
          <a:p>
            <a:pPr indent="0" lvl="0" marL="0" marR="0" rtl="0" algn="ctr">
              <a:lnSpc>
                <a:spcPct val="100000"/>
              </a:lnSpc>
              <a:spcBef>
                <a:spcPts val="0"/>
              </a:spcBef>
              <a:spcAft>
                <a:spcPts val="0"/>
              </a:spcAft>
              <a:buClr>
                <a:srgbClr val="000000"/>
              </a:buClr>
              <a:buSzPct val="116998"/>
              <a:buFont typeface="Arial"/>
              <a:buNone/>
            </a:pPr>
            <a:r>
              <a:rPr b="1" i="0" lang="en-US" sz="2000" u="none" cap="none" strike="noStrike">
                <a:solidFill>
                  <a:schemeClr val="dk1"/>
                </a:solidFill>
                <a:latin typeface="Calibri"/>
                <a:ea typeface="Calibri"/>
                <a:cs typeface="Calibri"/>
                <a:sym typeface="Calibri"/>
              </a:rPr>
              <a:t>JEEVANESH-(212222233002)</a:t>
            </a:r>
            <a:endParaRPr/>
          </a:p>
          <a:p>
            <a:pPr indent="0" lvl="0" marL="0" marR="0" rtl="0" algn="ctr">
              <a:lnSpc>
                <a:spcPct val="100000"/>
              </a:lnSpc>
              <a:spcBef>
                <a:spcPts val="0"/>
              </a:spcBef>
              <a:spcAft>
                <a:spcPts val="0"/>
              </a:spcAft>
              <a:buClr>
                <a:srgbClr val="000000"/>
              </a:buClr>
              <a:buSzPct val="116998"/>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800" u="none" cap="none" strike="noStrike">
                <a:solidFill>
                  <a:schemeClr val="dk1"/>
                </a:solidFill>
                <a:latin typeface="Calibri"/>
                <a:ea typeface="Calibri"/>
                <a:cs typeface="Calibri"/>
                <a:sym typeface="Calibri"/>
              </a:rPr>
              <a:t>2022-2026 Batch</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800" u="none" cap="none" strike="noStrike">
                <a:solidFill>
                  <a:schemeClr val="dk1"/>
                </a:solidFill>
                <a:latin typeface="Calibri"/>
                <a:ea typeface="Calibri"/>
                <a:cs typeface="Calibri"/>
                <a:sym typeface="Calibri"/>
              </a:rPr>
              <a:t> TEAM NO: 216</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i="0" lang="en-US" sz="2800" u="none" cap="none" strike="noStrike">
                <a:solidFill>
                  <a:schemeClr val="dk1"/>
                </a:solidFill>
                <a:latin typeface="Calibri"/>
                <a:ea typeface="Calibri"/>
                <a:cs typeface="Calibri"/>
                <a:sym typeface="Calibri"/>
              </a:rPr>
              <a:t>Under the guidance of:</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800" u="none" cap="none" strike="noStrike">
                <a:solidFill>
                  <a:schemeClr val="dk1"/>
                </a:solidFill>
                <a:latin typeface="Calibri"/>
                <a:ea typeface="Calibri"/>
                <a:cs typeface="Calibri"/>
                <a:sym typeface="Calibri"/>
              </a:rPr>
              <a:t>Dr.Lavanya G</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800" u="none" cap="none" strike="noStrike">
                <a:solidFill>
                  <a:schemeClr val="dk1"/>
                </a:solidFill>
                <a:latin typeface="Calibri"/>
                <a:ea typeface="Calibri"/>
                <a:cs typeface="Calibri"/>
                <a:sym typeface="Calibri"/>
              </a:rPr>
              <a:t>Asst.Professor,Department of AIDS</a:t>
            </a:r>
            <a:endParaRPr b="0" i="0" sz="2800" u="none" cap="none" strike="noStrike">
              <a:solidFill>
                <a:schemeClr val="dk1"/>
              </a:solidFill>
              <a:latin typeface="Calibri"/>
              <a:ea typeface="Calibri"/>
              <a:cs typeface="Calibri"/>
              <a:sym typeface="Calibri"/>
            </a:endParaRPr>
          </a:p>
          <a:p>
            <a:pPr indent="-134619" lvl="1" marL="742950" marR="0" rtl="0" algn="l">
              <a:lnSpc>
                <a:spcPct val="100000"/>
              </a:lnSpc>
              <a:spcBef>
                <a:spcPts val="475"/>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96" name="Google Shape;96;p1"/>
          <p:cNvSpPr txBox="1"/>
          <p:nvPr/>
        </p:nvSpPr>
        <p:spPr>
          <a:xfrm>
            <a:off x="-342900" y="5295900"/>
            <a:ext cx="9829800" cy="1295400"/>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l">
              <a:lnSpc>
                <a:spcPct val="100000"/>
              </a:lnSpc>
              <a:spcBef>
                <a:spcPts val="0"/>
              </a:spcBef>
              <a:spcAft>
                <a:spcPts val="0"/>
              </a:spcAft>
              <a:buClr>
                <a:srgbClr val="000000"/>
              </a:buClr>
              <a:buSzPct val="100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	</a:t>
            </a:r>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  </a:t>
            </a:r>
            <a:r>
              <a:rPr b="1" i="0" lang="en-US" sz="3500" u="none" cap="none" strike="noStrike">
                <a:solidFill>
                  <a:schemeClr val="dk1"/>
                </a:solidFill>
                <a:latin typeface="Calibri"/>
                <a:ea typeface="Calibri"/>
                <a:cs typeface="Calibri"/>
                <a:sym typeface="Calibri"/>
              </a:rPr>
              <a:t>DEPARTMENT OF COMPUTER SCIENCE AND ENGINEERING</a:t>
            </a:r>
            <a:endParaRPr b="0" i="0" sz="3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  </a:t>
            </a:r>
            <a:r>
              <a:rPr b="1" i="0" lang="en-US" sz="5100" u="none" cap="none" strike="noStrike">
                <a:solidFill>
                  <a:schemeClr val="dk1"/>
                </a:solidFill>
                <a:latin typeface="Calibri"/>
                <a:ea typeface="Calibri"/>
                <a:cs typeface="Calibri"/>
                <a:sym typeface="Calibri"/>
              </a:rPr>
              <a:t>SAVEETHA ENGINEERING COLLEGE </a:t>
            </a:r>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(Autonomous Institution – UGC, Govt. of India)</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 (Affiliated to Anna University, Approved by AICTE - Accredited by NBA &amp; NAAC – ‘A’ Grade - ISO 9001:2015 Certified)</a:t>
            </a:r>
            <a:endParaRPr/>
          </a:p>
          <a:p>
            <a:pPr indent="0" lvl="0" marL="0" marR="0" rtl="0" algn="ctr">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Saveetha Nagar, Thandalam, Chennai-602 105, TamilNadu, INDIA.</a:t>
            </a:r>
            <a:endParaRPr b="0" i="0" sz="2800" u="none" cap="none" strike="noStrike">
              <a:solidFill>
                <a:schemeClr val="dk1"/>
              </a:solidFill>
              <a:latin typeface="Calibri"/>
              <a:ea typeface="Calibri"/>
              <a:cs typeface="Calibri"/>
              <a:sym typeface="Calibri"/>
            </a:endParaRPr>
          </a:p>
          <a:p>
            <a:pPr indent="-201294" lvl="1" marL="742950" marR="0" rtl="0" algn="l">
              <a:lnSpc>
                <a:spcPct val="100000"/>
              </a:lnSpc>
              <a:spcBef>
                <a:spcPts val="265"/>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id="97" name="Google Shape;97;p1"/>
          <p:cNvPicPr preferRelativeResize="0"/>
          <p:nvPr/>
        </p:nvPicPr>
        <p:blipFill rotWithShape="1">
          <a:blip r:embed="rId3">
            <a:alphaModFix/>
          </a:blip>
          <a:srcRect b="0" l="0" r="0" t="0"/>
          <a:stretch/>
        </p:blipFill>
        <p:spPr>
          <a:xfrm>
            <a:off x="4191000" y="4772025"/>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2"/>
              <a:buFont typeface="Arial"/>
              <a:buNone/>
            </a:pPr>
            <a:r>
              <a:rPr lang="en-US" sz="4000"/>
              <a:t>Design-Use Case Diagram</a:t>
            </a:r>
            <a:endParaRPr/>
          </a:p>
        </p:txBody>
      </p:sp>
      <p:pic>
        <p:nvPicPr>
          <p:cNvPr id="151" name="Google Shape;151;p10"/>
          <p:cNvPicPr preferRelativeResize="0"/>
          <p:nvPr/>
        </p:nvPicPr>
        <p:blipFill>
          <a:blip r:embed="rId3">
            <a:alphaModFix/>
          </a:blip>
          <a:stretch>
            <a:fillRect/>
          </a:stretch>
        </p:blipFill>
        <p:spPr>
          <a:xfrm>
            <a:off x="555800" y="966088"/>
            <a:ext cx="7775946" cy="56386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2"/>
              <a:buFont typeface="Arial"/>
              <a:buNone/>
            </a:pPr>
            <a:r>
              <a:rPr lang="en-US" sz="4000"/>
              <a:t>Design-Class Diagram</a:t>
            </a:r>
            <a:endParaRPr/>
          </a:p>
        </p:txBody>
      </p:sp>
      <p:sp>
        <p:nvSpPr>
          <p:cNvPr id="157" name="Google Shape;157;p11"/>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97500"/>
          </a:bodyPr>
          <a:lstStyle/>
          <a:p>
            <a:pPr indent="-342900" lvl="0" marL="342900" rtl="0" algn="l">
              <a:lnSpc>
                <a:spcPct val="100000"/>
              </a:lnSpc>
              <a:spcBef>
                <a:spcPts val="0"/>
              </a:spcBef>
              <a:spcAft>
                <a:spcPts val="0"/>
              </a:spcAft>
              <a:buSzPct val="117216"/>
              <a:buChar char="•"/>
            </a:pPr>
            <a:r>
              <a:rPr lang="en-US" sz="2800"/>
              <a:t>The class diagram for the Real-Time problem Detection System consists of several key classes. The central class, Problem Detection System, manages the core functions, including Defective light/Power Consumption etc..</a:t>
            </a:r>
            <a:endParaRPr/>
          </a:p>
          <a:p>
            <a:pPr indent="-342900" lvl="0" marL="342900" rtl="0" algn="l">
              <a:lnSpc>
                <a:spcPct val="100000"/>
              </a:lnSpc>
              <a:spcBef>
                <a:spcPts val="0"/>
              </a:spcBef>
              <a:spcAft>
                <a:spcPts val="0"/>
              </a:spcAft>
              <a:buSzPct val="117216"/>
              <a:buChar char="•"/>
            </a:pPr>
            <a:r>
              <a:rPr lang="en-US" sz="2800"/>
              <a:t>It interacts with the cloud data, which handles streets count, and number of Lights and Watts.</a:t>
            </a:r>
            <a:endParaRPr/>
          </a:p>
          <a:p>
            <a:pPr indent="-342900" lvl="0" marL="342900" rtl="0" algn="l">
              <a:lnSpc>
                <a:spcPct val="100000"/>
              </a:lnSpc>
              <a:spcBef>
                <a:spcPts val="0"/>
              </a:spcBef>
              <a:spcAft>
                <a:spcPts val="0"/>
              </a:spcAft>
              <a:buSzPct val="117216"/>
              <a:buChar char="•"/>
            </a:pPr>
            <a:r>
              <a:rPr lang="en-US" sz="2800"/>
              <a:t>These components work together to monitor drowsiness in real-time, ensuring safety and vigilance in critical scenarios.</a:t>
            </a:r>
            <a:endParaRPr/>
          </a:p>
          <a:p>
            <a:pPr indent="-139700" lvl="0" marL="342900" rtl="0" algn="l">
              <a:lnSpc>
                <a:spcPct val="100000"/>
              </a:lnSpc>
              <a:spcBef>
                <a:spcPts val="0"/>
              </a:spcBef>
              <a:spcAft>
                <a:spcPts val="0"/>
              </a:spcAft>
              <a:buSzPct val="102564"/>
              <a:buNone/>
            </a:pPr>
            <a:r>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2"/>
          <p:cNvPicPr preferRelativeResize="0"/>
          <p:nvPr/>
        </p:nvPicPr>
        <p:blipFill rotWithShape="1">
          <a:blip r:embed="rId3">
            <a:alphaModFix/>
          </a:blip>
          <a:srcRect b="0" l="0" r="0" t="0"/>
          <a:stretch/>
        </p:blipFill>
        <p:spPr>
          <a:xfrm>
            <a:off x="5645150" y="57785"/>
            <a:ext cx="3400425" cy="259080"/>
          </a:xfrm>
          <a:prstGeom prst="rect">
            <a:avLst/>
          </a:prstGeom>
          <a:solidFill>
            <a:srgbClr val="FFFFFF"/>
          </a:solidFill>
          <a:ln>
            <a:noFill/>
          </a:ln>
        </p:spPr>
      </p:pic>
      <p:sp>
        <p:nvSpPr>
          <p:cNvPr id="163" name="Google Shape;163;p12"/>
          <p:cNvSpPr/>
          <p:nvPr/>
        </p:nvSpPr>
        <p:spPr>
          <a:xfrm>
            <a:off x="1016000" y="416560"/>
            <a:ext cx="7111365" cy="538480"/>
          </a:xfrm>
          <a:prstGeom prst="rect">
            <a:avLst/>
          </a:prstGeom>
          <a:solidFill>
            <a:srgbClr val="FABF8E"/>
          </a:solidFill>
          <a:ln cap="flat" cmpd="sng" w="25400">
            <a:solidFill>
              <a:srgbClr val="3660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12"/>
          <p:cNvSpPr txBox="1"/>
          <p:nvPr/>
        </p:nvSpPr>
        <p:spPr>
          <a:xfrm>
            <a:off x="2940685" y="417195"/>
            <a:ext cx="3769995" cy="82613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Design-Class Diagram</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pic>
        <p:nvPicPr>
          <p:cNvPr id="165" name="Google Shape;165;p12"/>
          <p:cNvPicPr preferRelativeResize="0"/>
          <p:nvPr/>
        </p:nvPicPr>
        <p:blipFill>
          <a:blip r:embed="rId4">
            <a:alphaModFix/>
          </a:blip>
          <a:stretch>
            <a:fillRect/>
          </a:stretch>
        </p:blipFill>
        <p:spPr>
          <a:xfrm>
            <a:off x="623050" y="1149205"/>
            <a:ext cx="7376800" cy="53098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2"/>
              <a:buFont typeface="Arial"/>
              <a:buNone/>
            </a:pPr>
            <a:r>
              <a:rPr lang="en-US" sz="4000"/>
              <a:t>Sequence Diagram </a:t>
            </a:r>
            <a:endParaRPr/>
          </a:p>
        </p:txBody>
      </p:sp>
      <p:pic>
        <p:nvPicPr>
          <p:cNvPr id="171" name="Google Shape;171;p13"/>
          <p:cNvPicPr preferRelativeResize="0"/>
          <p:nvPr/>
        </p:nvPicPr>
        <p:blipFill>
          <a:blip r:embed="rId3">
            <a:alphaModFix/>
          </a:blip>
          <a:stretch>
            <a:fillRect/>
          </a:stretch>
        </p:blipFill>
        <p:spPr>
          <a:xfrm>
            <a:off x="956000" y="1333500"/>
            <a:ext cx="7648399" cy="5020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Algorithms used</a:t>
            </a:r>
            <a:endParaRPr/>
          </a:p>
        </p:txBody>
      </p:sp>
      <p:sp>
        <p:nvSpPr>
          <p:cNvPr id="177" name="Google Shape;177;p14"/>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95000" lnSpcReduction="10000"/>
          </a:bodyPr>
          <a:lstStyle/>
          <a:p>
            <a:pPr indent="0" lvl="0" marL="0" rtl="0" algn="l">
              <a:lnSpc>
                <a:spcPct val="100000"/>
              </a:lnSpc>
              <a:spcBef>
                <a:spcPts val="0"/>
              </a:spcBef>
              <a:spcAft>
                <a:spcPts val="0"/>
              </a:spcAft>
              <a:buSzPct val="140350"/>
              <a:buNone/>
            </a:pPr>
            <a:r>
              <a:rPr b="1" lang="en-US" sz="2400"/>
              <a:t>Light Automation:</a:t>
            </a:r>
            <a:endParaRPr/>
          </a:p>
          <a:p>
            <a:pPr indent="-342900" lvl="0" marL="342900" rtl="0" algn="l">
              <a:lnSpc>
                <a:spcPct val="100000"/>
              </a:lnSpc>
              <a:spcBef>
                <a:spcPts val="0"/>
              </a:spcBef>
              <a:spcAft>
                <a:spcPts val="0"/>
              </a:spcAft>
              <a:buSzPct val="140350"/>
              <a:buChar char="•"/>
            </a:pPr>
            <a:r>
              <a:rPr lang="en-US" sz="2400"/>
              <a:t>The system continuously records real-time power consumption.</a:t>
            </a:r>
            <a:endParaRPr/>
          </a:p>
          <a:p>
            <a:pPr indent="0" lvl="0" marL="0" rtl="0" algn="l">
              <a:lnSpc>
                <a:spcPct val="100000"/>
              </a:lnSpc>
              <a:spcBef>
                <a:spcPts val="0"/>
              </a:spcBef>
              <a:spcAft>
                <a:spcPts val="0"/>
              </a:spcAft>
              <a:buSzPct val="140350"/>
              <a:buNone/>
            </a:pPr>
            <a:r>
              <a:rPr lang="en-US" sz="2400"/>
              <a:t> </a:t>
            </a:r>
            <a:r>
              <a:rPr b="1" lang="en-US" sz="2400"/>
              <a:t>Defective unit Detection:</a:t>
            </a:r>
            <a:endParaRPr sz="2400"/>
          </a:p>
          <a:p>
            <a:pPr indent="-342900" lvl="0" marL="342900" rtl="0" algn="l">
              <a:lnSpc>
                <a:spcPct val="100000"/>
              </a:lnSpc>
              <a:spcBef>
                <a:spcPts val="0"/>
              </a:spcBef>
              <a:spcAft>
                <a:spcPts val="0"/>
              </a:spcAft>
              <a:buSzPct val="140350"/>
              <a:buChar char="•"/>
            </a:pPr>
            <a:r>
              <a:rPr lang="en-US" sz="2400"/>
              <a:t>The system uses cloud data to detect the unit defective and recive the location in the database.</a:t>
            </a:r>
            <a:endParaRPr/>
          </a:p>
          <a:p>
            <a:pPr indent="-342900" lvl="0" marL="342900" rtl="0" algn="l">
              <a:lnSpc>
                <a:spcPct val="100000"/>
              </a:lnSpc>
              <a:spcBef>
                <a:spcPts val="0"/>
              </a:spcBef>
              <a:spcAft>
                <a:spcPts val="0"/>
              </a:spcAft>
              <a:buSzPct val="140350"/>
              <a:buChar char="•"/>
            </a:pPr>
            <a:r>
              <a:rPr lang="en-US" sz="2400"/>
              <a:t>Data detection identifies the unit damaged, and The cloud isolates the location of the Damaged unit.</a:t>
            </a:r>
            <a:endParaRPr/>
          </a:p>
          <a:p>
            <a:pPr indent="0" lvl="0" marL="0" rtl="0" algn="l">
              <a:lnSpc>
                <a:spcPct val="100000"/>
              </a:lnSpc>
              <a:spcBef>
                <a:spcPts val="0"/>
              </a:spcBef>
              <a:spcAft>
                <a:spcPts val="0"/>
              </a:spcAft>
              <a:buSzPct val="140350"/>
              <a:buNone/>
            </a:pPr>
            <a:r>
              <a:rPr b="1" lang="en-US" sz="2400"/>
              <a:t>Preprocessing:</a:t>
            </a:r>
            <a:endParaRPr/>
          </a:p>
          <a:p>
            <a:pPr indent="-457200" lvl="0" marL="457200" rtl="0" algn="l">
              <a:lnSpc>
                <a:spcPct val="100000"/>
              </a:lnSpc>
              <a:spcBef>
                <a:spcPts val="0"/>
              </a:spcBef>
              <a:spcAft>
                <a:spcPts val="0"/>
              </a:spcAft>
              <a:buSzPct val="140350"/>
              <a:buChar char="•"/>
            </a:pPr>
            <a:r>
              <a:rPr lang="en-US" sz="2400"/>
              <a:t>Raw data from sensors (e.g., streetlight status, malfunctions, environmental conditions) is cleaned to remove any noise or inaccuracies. </a:t>
            </a:r>
            <a:endParaRPr/>
          </a:p>
          <a:p>
            <a:pPr indent="-457200" lvl="0" marL="457200" rtl="0" algn="l">
              <a:lnSpc>
                <a:spcPct val="100000"/>
              </a:lnSpc>
              <a:spcBef>
                <a:spcPts val="0"/>
              </a:spcBef>
              <a:spcAft>
                <a:spcPts val="0"/>
              </a:spcAft>
              <a:buSzPct val="140350"/>
              <a:buChar char="•"/>
            </a:pPr>
            <a:r>
              <a:rPr lang="en-US" sz="2400"/>
              <a:t>Feature Engineering Relevant features are extracted from raw sensor data, such as identifying patterns in streetlight malfunctions, environmental factors affecting performance, or usage patterns.</a:t>
            </a:r>
            <a:endParaRPr b="1"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Hardware and software selection </a:t>
            </a:r>
            <a:endParaRPr/>
          </a:p>
        </p:txBody>
      </p:sp>
      <p:sp>
        <p:nvSpPr>
          <p:cNvPr id="183" name="Google Shape;183;p15"/>
          <p:cNvSpPr txBox="1"/>
          <p:nvPr>
            <p:ph idx="4294967295" type="body"/>
          </p:nvPr>
        </p:nvSpPr>
        <p:spPr>
          <a:xfrm>
            <a:off x="122722" y="967339"/>
            <a:ext cx="9021300" cy="5755800"/>
          </a:xfrm>
          <a:prstGeom prst="rect">
            <a:avLst/>
          </a:prstGeom>
          <a:noFill/>
          <a:ln>
            <a:noFill/>
          </a:ln>
        </p:spPr>
        <p:txBody>
          <a:bodyPr anchorCtr="0" anchor="t" bIns="45700" lIns="91425" spcFirstLastPara="1" rIns="91425" wrap="square" tIns="45700">
            <a:normAutofit/>
          </a:bodyPr>
          <a:lstStyle/>
          <a:p>
            <a:pPr indent="-431800" lvl="0" marL="457200" rtl="0" algn="just">
              <a:lnSpc>
                <a:spcPct val="100000"/>
              </a:lnSpc>
              <a:spcBef>
                <a:spcPts val="640"/>
              </a:spcBef>
              <a:spcAft>
                <a:spcPts val="0"/>
              </a:spcAft>
              <a:buSzPts val="3200"/>
              <a:buChar char="•"/>
            </a:pPr>
            <a:r>
              <a:rPr b="1" lang="en-US" sz="2800"/>
              <a:t>Software Requirements:</a:t>
            </a:r>
            <a:endParaRPr b="1" sz="2800"/>
          </a:p>
          <a:p>
            <a:pPr indent="-342900" lvl="0" marL="342900" rtl="0" algn="just">
              <a:lnSpc>
                <a:spcPct val="100000"/>
              </a:lnSpc>
              <a:spcBef>
                <a:spcPts val="640"/>
              </a:spcBef>
              <a:spcAft>
                <a:spcPts val="0"/>
              </a:spcAft>
              <a:buSzPts val="3200"/>
              <a:buFont typeface="Arial"/>
              <a:buChar char="•"/>
            </a:pPr>
            <a:r>
              <a:rPr lang="en-US" sz="2800"/>
              <a:t>Visual Studio Code</a:t>
            </a:r>
            <a:endParaRPr sz="2800"/>
          </a:p>
          <a:p>
            <a:pPr indent="-342900" lvl="0" marL="342900" rtl="0" algn="just">
              <a:lnSpc>
                <a:spcPct val="100000"/>
              </a:lnSpc>
              <a:spcBef>
                <a:spcPts val="640"/>
              </a:spcBef>
              <a:spcAft>
                <a:spcPts val="0"/>
              </a:spcAft>
              <a:buSzPts val="3200"/>
              <a:buFont typeface="Arial"/>
              <a:buChar char="•"/>
            </a:pPr>
            <a:r>
              <a:rPr lang="en-US" sz="2800"/>
              <a:t>IDLE Python Compiler</a:t>
            </a:r>
            <a:endParaRPr/>
          </a:p>
          <a:p>
            <a:pPr indent="-342900" lvl="0" marL="342900" rtl="0" algn="just">
              <a:lnSpc>
                <a:spcPct val="100000"/>
              </a:lnSpc>
              <a:spcBef>
                <a:spcPts val="640"/>
              </a:spcBef>
              <a:spcAft>
                <a:spcPts val="0"/>
              </a:spcAft>
              <a:buSzPts val="3200"/>
              <a:buFont typeface="Arial"/>
              <a:buChar char="•"/>
            </a:pPr>
            <a:r>
              <a:rPr lang="en-US" sz="2800"/>
              <a:t>Anaconda </a:t>
            </a:r>
            <a:endParaRPr/>
          </a:p>
          <a:p>
            <a:pPr indent="0" lvl="0" marL="0" rtl="0" algn="just">
              <a:lnSpc>
                <a:spcPct val="100000"/>
              </a:lnSpc>
              <a:spcBef>
                <a:spcPts val="640"/>
              </a:spcBef>
              <a:spcAft>
                <a:spcPts val="0"/>
              </a:spcAft>
              <a:buSzPts val="3200"/>
              <a:buFont typeface="Arial"/>
              <a:buNone/>
            </a:pPr>
            <a:r>
              <a:t/>
            </a:r>
            <a:endParaRPr sz="2800"/>
          </a:p>
          <a:p>
            <a:pPr indent="-431800" lvl="0" marL="457200" rtl="0" algn="just">
              <a:lnSpc>
                <a:spcPct val="100000"/>
              </a:lnSpc>
              <a:spcBef>
                <a:spcPts val="640"/>
              </a:spcBef>
              <a:spcAft>
                <a:spcPts val="0"/>
              </a:spcAft>
              <a:buSzPts val="3200"/>
              <a:buChar char="•"/>
            </a:pPr>
            <a:r>
              <a:rPr b="1" lang="en-US" sz="2800"/>
              <a:t>Harware Requirements:</a:t>
            </a:r>
            <a:endParaRPr/>
          </a:p>
          <a:p>
            <a:pPr indent="-431800" lvl="0" marL="457200" rtl="0" algn="just">
              <a:lnSpc>
                <a:spcPct val="100000"/>
              </a:lnSpc>
              <a:spcBef>
                <a:spcPts val="640"/>
              </a:spcBef>
              <a:spcAft>
                <a:spcPts val="0"/>
              </a:spcAft>
              <a:buSzPts val="3200"/>
              <a:buChar char="•"/>
            </a:pPr>
            <a:r>
              <a:rPr lang="en-US" sz="2800"/>
              <a:t>LDR</a:t>
            </a:r>
            <a:endParaRPr/>
          </a:p>
          <a:p>
            <a:pPr indent="-431800" lvl="0" marL="457200" rtl="0" algn="just">
              <a:lnSpc>
                <a:spcPct val="100000"/>
              </a:lnSpc>
              <a:spcBef>
                <a:spcPts val="640"/>
              </a:spcBef>
              <a:spcAft>
                <a:spcPts val="0"/>
              </a:spcAft>
              <a:buSzPts val="3200"/>
              <a:buChar char="•"/>
            </a:pPr>
            <a:r>
              <a:rPr lang="en-US" sz="2800"/>
              <a:t>Aurdino</a:t>
            </a:r>
            <a:endParaRPr sz="2800"/>
          </a:p>
          <a:p>
            <a:pPr indent="-431800" lvl="0" marL="457200" rtl="0" algn="just">
              <a:lnSpc>
                <a:spcPct val="100000"/>
              </a:lnSpc>
              <a:spcBef>
                <a:spcPts val="640"/>
              </a:spcBef>
              <a:spcAft>
                <a:spcPts val="0"/>
              </a:spcAft>
              <a:buSzPts val="3200"/>
              <a:buChar char="•"/>
            </a:pPr>
            <a:r>
              <a:rPr lang="en-US" sz="2800"/>
              <a:t>relay</a:t>
            </a:r>
            <a:endParaRPr sz="2800"/>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Implementation</a:t>
            </a:r>
            <a:endParaRPr/>
          </a:p>
        </p:txBody>
      </p:sp>
      <p:sp>
        <p:nvSpPr>
          <p:cNvPr id="189" name="Google Shape;189;p16"/>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Autofit/>
          </a:bodyPr>
          <a:lstStyle/>
          <a:p>
            <a:pPr indent="-349250" lvl="0" marL="457200" rtl="0" algn="l">
              <a:spcBef>
                <a:spcPts val="0"/>
              </a:spcBef>
              <a:spcAft>
                <a:spcPts val="0"/>
              </a:spcAft>
              <a:buSzPts val="1900"/>
              <a:buChar char="•"/>
            </a:pPr>
            <a:r>
              <a:rPr lang="en-US" sz="1900"/>
              <a:t> The setup includes a microcontroller, likely an ESP8266 or similar Wi-Fi-enabled board, connected to three relay modules and powered via USB.</a:t>
            </a:r>
            <a:endParaRPr sz="1900"/>
          </a:p>
          <a:p>
            <a:pPr indent="-349250" lvl="0" marL="457200" rtl="0" algn="l">
              <a:spcBef>
                <a:spcPts val="0"/>
              </a:spcBef>
              <a:spcAft>
                <a:spcPts val="0"/>
              </a:spcAft>
              <a:buSzPts val="1900"/>
              <a:buChar char="•"/>
            </a:pPr>
            <a:r>
              <a:rPr lang="en-US" sz="1900"/>
              <a:t>Each relay module is responsible for controlling one light bulb, switching it on or off through the microcontroller.</a:t>
            </a:r>
            <a:endParaRPr sz="1900"/>
          </a:p>
          <a:p>
            <a:pPr indent="-349250" lvl="0" marL="457200" rtl="0" algn="l">
              <a:spcBef>
                <a:spcPts val="0"/>
              </a:spcBef>
              <a:spcAft>
                <a:spcPts val="0"/>
              </a:spcAft>
              <a:buSzPts val="1900"/>
              <a:buChar char="•"/>
            </a:pPr>
            <a:r>
              <a:rPr lang="en-US" sz="1900"/>
              <a:t>The relays are wired to the digital output pins of the microcontroller, enabling individual control of each relay.</a:t>
            </a:r>
            <a:endParaRPr sz="1900"/>
          </a:p>
          <a:p>
            <a:pPr indent="-349250" lvl="0" marL="457200" rtl="0" algn="l">
              <a:spcBef>
                <a:spcPts val="0"/>
              </a:spcBef>
              <a:spcAft>
                <a:spcPts val="0"/>
              </a:spcAft>
              <a:buSzPts val="1900"/>
              <a:buChar char="•"/>
            </a:pPr>
            <a:r>
              <a:rPr lang="en-US" sz="1900"/>
              <a:t>Each relay has three main connections: common (COM), normally open (NO), and normally closed (NC), with the circuit configured to control bulbs through the NO terminal.</a:t>
            </a:r>
            <a:endParaRPr sz="1900"/>
          </a:p>
          <a:p>
            <a:pPr indent="-349250" lvl="0" marL="457200" rtl="0" algn="l">
              <a:spcBef>
                <a:spcPts val="0"/>
              </a:spcBef>
              <a:spcAft>
                <a:spcPts val="0"/>
              </a:spcAft>
              <a:buSzPts val="1900"/>
              <a:buChar char="•"/>
            </a:pPr>
            <a:r>
              <a:rPr lang="en-US" sz="1900"/>
              <a:t>The light bulbs light up when the relay triggers and completes the circuit, allowing current flow.</a:t>
            </a:r>
            <a:endParaRPr sz="1900"/>
          </a:p>
          <a:p>
            <a:pPr indent="-349250" lvl="0" marL="457200" rtl="0" algn="l">
              <a:spcBef>
                <a:spcPts val="0"/>
              </a:spcBef>
              <a:spcAft>
                <a:spcPts val="0"/>
              </a:spcAft>
              <a:buSzPts val="1900"/>
              <a:buChar char="•"/>
            </a:pPr>
            <a:r>
              <a:rPr lang="en-US" sz="1900"/>
              <a:t>This setup is suitable for IoT smart lighting systems, with potential for remote or automated control, e.g., via platforms like Blynk.</a:t>
            </a:r>
            <a:endParaRPr b="1" sz="2400"/>
          </a:p>
          <a:p>
            <a:pPr indent="0" lvl="0" marL="457200" rtl="0" algn="l">
              <a:lnSpc>
                <a:spcPct val="100000"/>
              </a:lnSpc>
              <a:spcBef>
                <a:spcPts val="0"/>
              </a:spcBef>
              <a:spcAft>
                <a:spcPts val="0"/>
              </a:spcAft>
              <a:buNone/>
            </a:pPr>
            <a:r>
              <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Important Code segments</a:t>
            </a:r>
            <a:endParaRPr/>
          </a:p>
        </p:txBody>
      </p:sp>
      <p:sp>
        <p:nvSpPr>
          <p:cNvPr id="195" name="Google Shape;195;p17"/>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77500" lnSpcReduction="20000"/>
          </a:bodyPr>
          <a:lstStyle/>
          <a:p>
            <a:pPr indent="0" lvl="1" marL="50800" rtl="0" algn="l">
              <a:lnSpc>
                <a:spcPct val="100000"/>
              </a:lnSpc>
              <a:spcBef>
                <a:spcPts val="560"/>
              </a:spcBef>
              <a:spcAft>
                <a:spcPts val="0"/>
              </a:spcAft>
              <a:buSzPct val="137254"/>
              <a:buNone/>
            </a:pPr>
            <a:r>
              <a:t/>
            </a:r>
            <a:endParaRPr sz="2400"/>
          </a:p>
          <a:p>
            <a:pPr indent="-94411" lvl="0" marL="342900" rtl="0" algn="just">
              <a:spcBef>
                <a:spcPts val="0"/>
              </a:spcBef>
              <a:spcAft>
                <a:spcPts val="0"/>
              </a:spcAft>
              <a:buClr>
                <a:schemeClr val="dk1"/>
              </a:buClr>
              <a:buSzPct val="50000"/>
              <a:buFont typeface="Arial"/>
              <a:buNone/>
            </a:pPr>
            <a:r>
              <a:rPr lang="en-US" sz="2200">
                <a:latin typeface="Times New Roman"/>
                <a:ea typeface="Times New Roman"/>
                <a:cs typeface="Times New Roman"/>
                <a:sym typeface="Times New Roman"/>
              </a:rPr>
              <a:t>//define Authentications from blynk</a:t>
            </a:r>
            <a:endParaRPr sz="2200">
              <a:latin typeface="Times New Roman"/>
              <a:ea typeface="Times New Roman"/>
              <a:cs typeface="Times New Roman"/>
              <a:sym typeface="Times New Roman"/>
            </a:endParaRPr>
          </a:p>
          <a:p>
            <a:pPr indent="-94411" lvl="0" marL="342900" rtl="0" algn="just">
              <a:spcBef>
                <a:spcPts val="0"/>
              </a:spcBef>
              <a:spcAft>
                <a:spcPts val="0"/>
              </a:spcAft>
              <a:buClr>
                <a:schemeClr val="dk1"/>
              </a:buClr>
              <a:buSzPct val="50000"/>
              <a:buFont typeface="Arial"/>
              <a:buNone/>
            </a:pPr>
            <a:r>
              <a:rPr lang="en-US" sz="2200">
                <a:latin typeface="Times New Roman"/>
                <a:ea typeface="Times New Roman"/>
                <a:cs typeface="Times New Roman"/>
                <a:sym typeface="Times New Roman"/>
              </a:rPr>
              <a:t>  #define BLYNK_TEMPLATE_ID "TMPL3BF-9rs0O"</a:t>
            </a:r>
            <a:endParaRPr sz="2200">
              <a:latin typeface="Times New Roman"/>
              <a:ea typeface="Times New Roman"/>
              <a:cs typeface="Times New Roman"/>
              <a:sym typeface="Times New Roman"/>
            </a:endParaRPr>
          </a:p>
          <a:p>
            <a:pPr indent="-94411" lvl="0" marL="342900" rtl="0" algn="just">
              <a:spcBef>
                <a:spcPts val="0"/>
              </a:spcBef>
              <a:spcAft>
                <a:spcPts val="0"/>
              </a:spcAft>
              <a:buClr>
                <a:schemeClr val="dk1"/>
              </a:buClr>
              <a:buSzPct val="50000"/>
              <a:buFont typeface="Arial"/>
              <a:buNone/>
            </a:pPr>
            <a:r>
              <a:rPr lang="en-US" sz="2200">
                <a:latin typeface="Times New Roman"/>
                <a:ea typeface="Times New Roman"/>
                <a:cs typeface="Times New Roman"/>
                <a:sym typeface="Times New Roman"/>
              </a:rPr>
              <a:t>  #define BLYNK_TEMPLATE_NAME "Street light fault indicator"</a:t>
            </a:r>
            <a:endParaRPr sz="2200">
              <a:latin typeface="Times New Roman"/>
              <a:ea typeface="Times New Roman"/>
              <a:cs typeface="Times New Roman"/>
              <a:sym typeface="Times New Roman"/>
            </a:endParaRPr>
          </a:p>
          <a:p>
            <a:pPr indent="-94411" lvl="0" marL="342900" rtl="0" algn="just">
              <a:spcBef>
                <a:spcPts val="0"/>
              </a:spcBef>
              <a:spcAft>
                <a:spcPts val="0"/>
              </a:spcAft>
              <a:buClr>
                <a:schemeClr val="dk1"/>
              </a:buClr>
              <a:buSzPct val="50000"/>
              <a:buFont typeface="Arial"/>
              <a:buNone/>
            </a:pPr>
            <a:r>
              <a:rPr lang="en-US" sz="2200">
                <a:latin typeface="Times New Roman"/>
                <a:ea typeface="Times New Roman"/>
                <a:cs typeface="Times New Roman"/>
                <a:sym typeface="Times New Roman"/>
              </a:rPr>
              <a:t>  #define BLYNK_AUTH_TOKEN "yiYslMz6K1LeqjQzAyUQDIKvxjxfZVGT"</a:t>
            </a:r>
            <a:endParaRPr sz="2200">
              <a:latin typeface="Times New Roman"/>
              <a:ea typeface="Times New Roman"/>
              <a:cs typeface="Times New Roman"/>
              <a:sym typeface="Times New Roman"/>
            </a:endParaRPr>
          </a:p>
          <a:p>
            <a:pPr indent="-94411" lvl="0" marL="342900" rtl="0" algn="just">
              <a:spcBef>
                <a:spcPts val="0"/>
              </a:spcBef>
              <a:spcAft>
                <a:spcPts val="0"/>
              </a:spcAft>
              <a:buClr>
                <a:schemeClr val="dk1"/>
              </a:buClr>
              <a:buSzPct val="50000"/>
              <a:buFont typeface="Arial"/>
              <a:buNone/>
            </a:pPr>
            <a:r>
              <a:rPr lang="en-US" sz="2200">
                <a:latin typeface="Times New Roman"/>
                <a:ea typeface="Times New Roman"/>
                <a:cs typeface="Times New Roman"/>
                <a:sym typeface="Times New Roman"/>
              </a:rPr>
              <a:t>  #define BLYNK_PRINT Serial                             //library for blynk</a:t>
            </a:r>
            <a:endParaRPr sz="2200">
              <a:latin typeface="Times New Roman"/>
              <a:ea typeface="Times New Roman"/>
              <a:cs typeface="Times New Roman"/>
              <a:sym typeface="Times New Roman"/>
            </a:endParaRPr>
          </a:p>
          <a:p>
            <a:pPr indent="-94411" lvl="0" marL="342900" rtl="0" algn="just">
              <a:spcBef>
                <a:spcPts val="0"/>
              </a:spcBef>
              <a:spcAft>
                <a:spcPts val="0"/>
              </a:spcAft>
              <a:buClr>
                <a:schemeClr val="dk1"/>
              </a:buClr>
              <a:buSzPct val="50000"/>
              <a:buFont typeface="Arial"/>
              <a:buNone/>
            </a:pPr>
            <a:r>
              <a:rPr lang="en-US" sz="2200">
                <a:latin typeface="Times New Roman"/>
                <a:ea typeface="Times New Roman"/>
                <a:cs typeface="Times New Roman"/>
                <a:sym typeface="Times New Roman"/>
              </a:rPr>
              <a:t>  #include &lt;ESP8266WiFi.h&gt;                               //library for</a:t>
            </a:r>
            <a:endParaRPr sz="2200">
              <a:latin typeface="Times New Roman"/>
              <a:ea typeface="Times New Roman"/>
              <a:cs typeface="Times New Roman"/>
              <a:sym typeface="Times New Roman"/>
            </a:endParaRPr>
          </a:p>
          <a:p>
            <a:pPr indent="-94411" lvl="0" marL="342900" rtl="0" algn="just">
              <a:spcBef>
                <a:spcPts val="0"/>
              </a:spcBef>
              <a:spcAft>
                <a:spcPts val="0"/>
              </a:spcAft>
              <a:buClr>
                <a:schemeClr val="dk1"/>
              </a:buClr>
              <a:buSzPct val="50000"/>
              <a:buFont typeface="Arial"/>
              <a:buNone/>
            </a:pPr>
            <a:r>
              <a:rPr lang="en-US" sz="2200">
                <a:latin typeface="Times New Roman"/>
                <a:ea typeface="Times New Roman"/>
                <a:cs typeface="Times New Roman"/>
                <a:sym typeface="Times New Roman"/>
              </a:rPr>
              <a:t>Wi-Fi Configure</a:t>
            </a:r>
            <a:endParaRPr sz="2200">
              <a:latin typeface="Times New Roman"/>
              <a:ea typeface="Times New Roman"/>
              <a:cs typeface="Times New Roman"/>
              <a:sym typeface="Times New Roman"/>
            </a:endParaRPr>
          </a:p>
          <a:p>
            <a:pPr indent="-94411" lvl="0" marL="342900" rtl="0" algn="just">
              <a:spcBef>
                <a:spcPts val="0"/>
              </a:spcBef>
              <a:spcAft>
                <a:spcPts val="0"/>
              </a:spcAft>
              <a:buClr>
                <a:schemeClr val="dk1"/>
              </a:buClr>
              <a:buSzPct val="50000"/>
              <a:buFont typeface="Arial"/>
              <a:buNone/>
            </a:pPr>
            <a:r>
              <a:rPr lang="en-US" sz="2200">
                <a:latin typeface="Times New Roman"/>
                <a:ea typeface="Times New Roman"/>
                <a:cs typeface="Times New Roman"/>
                <a:sym typeface="Times New Roman"/>
              </a:rPr>
              <a:t>  #include &lt;BlynkSimpleEsp8266.h&gt;                        //library for</a:t>
            </a:r>
            <a:endParaRPr sz="2200">
              <a:latin typeface="Times New Roman"/>
              <a:ea typeface="Times New Roman"/>
              <a:cs typeface="Times New Roman"/>
              <a:sym typeface="Times New Roman"/>
            </a:endParaRPr>
          </a:p>
          <a:p>
            <a:pPr indent="-94411" lvl="0" marL="342900" rtl="0" algn="just">
              <a:spcBef>
                <a:spcPts val="0"/>
              </a:spcBef>
              <a:spcAft>
                <a:spcPts val="0"/>
              </a:spcAft>
              <a:buClr>
                <a:schemeClr val="dk1"/>
              </a:buClr>
              <a:buSzPct val="50000"/>
              <a:buFont typeface="Arial"/>
              <a:buNone/>
            </a:pPr>
            <a:r>
              <a:rPr lang="en-US" sz="2200">
                <a:latin typeface="Times New Roman"/>
                <a:ea typeface="Times New Roman"/>
                <a:cs typeface="Times New Roman"/>
                <a:sym typeface="Times New Roman"/>
              </a:rPr>
              <a:t>simple coding interface on blynk</a:t>
            </a:r>
            <a:endParaRPr sz="2200">
              <a:latin typeface="Times New Roman"/>
              <a:ea typeface="Times New Roman"/>
              <a:cs typeface="Times New Roman"/>
              <a:sym typeface="Times New Roman"/>
            </a:endParaRPr>
          </a:p>
          <a:p>
            <a:pPr indent="-94411" lvl="0" marL="342900" rtl="0" algn="just">
              <a:spcBef>
                <a:spcPts val="0"/>
              </a:spcBef>
              <a:spcAft>
                <a:spcPts val="0"/>
              </a:spcAft>
              <a:buClr>
                <a:schemeClr val="dk1"/>
              </a:buClr>
              <a:buSzPct val="50000"/>
              <a:buFont typeface="Arial"/>
              <a:buNone/>
            </a:pPr>
            <a:r>
              <a:rPr lang="en-US" sz="2200">
                <a:latin typeface="Times New Roman"/>
                <a:ea typeface="Times New Roman"/>
                <a:cs typeface="Times New Roman"/>
                <a:sym typeface="Times New Roman"/>
              </a:rPr>
              <a:t>  // Connection Configuration</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rPr lang="en-US" sz="2200">
                <a:latin typeface="Times New Roman"/>
                <a:ea typeface="Times New Roman"/>
                <a:cs typeface="Times New Roman"/>
                <a:sym typeface="Times New Roman"/>
              </a:rPr>
              <a:t>  char auth[] = BLYNK_AUTH_TOKEN;</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rPr lang="en-US" sz="2200">
                <a:latin typeface="Times New Roman"/>
                <a:ea typeface="Times New Roman"/>
                <a:cs typeface="Times New Roman"/>
                <a:sym typeface="Times New Roman"/>
              </a:rPr>
              <a:t>char ssid[] = "iotadmin";                                   //Enter</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rPr lang="en-US" sz="2200">
                <a:latin typeface="Times New Roman"/>
                <a:ea typeface="Times New Roman"/>
                <a:cs typeface="Times New Roman"/>
                <a:sym typeface="Times New Roman"/>
              </a:rPr>
              <a:t>your WIFI name</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rPr lang="en-US" sz="2200">
                <a:latin typeface="Times New Roman"/>
                <a:ea typeface="Times New Roman"/>
                <a:cs typeface="Times New Roman"/>
                <a:sym typeface="Times New Roman"/>
              </a:rPr>
              <a:t>  char pass[] = "12345678";                              //Enter your</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rPr lang="en-US" sz="2200">
                <a:latin typeface="Times New Roman"/>
                <a:ea typeface="Times New Roman"/>
                <a:cs typeface="Times New Roman"/>
                <a:sym typeface="Times New Roman"/>
              </a:rPr>
              <a:t>WIFI password</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rPr lang="en-US" sz="2200">
                <a:latin typeface="Times New Roman"/>
                <a:ea typeface="Times New Roman"/>
                <a:cs typeface="Times New Roman"/>
                <a:sym typeface="Times New Roman"/>
              </a:rPr>
              <a:t>  BlynkTimer timer;                                      //Timer function</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rPr lang="en-US" sz="2200">
                <a:latin typeface="Times New Roman"/>
                <a:ea typeface="Times New Roman"/>
                <a:cs typeface="Times New Roman"/>
                <a:sym typeface="Times New Roman"/>
              </a:rPr>
              <a:t>  #define r1 D5</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rPr lang="en-US" sz="2200">
                <a:latin typeface="Times New Roman"/>
                <a:ea typeface="Times New Roman"/>
                <a:cs typeface="Times New Roman"/>
                <a:sym typeface="Times New Roman"/>
              </a:rPr>
              <a:t>  #define r2 D6</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rPr lang="en-US" sz="2200">
                <a:latin typeface="Times New Roman"/>
                <a:ea typeface="Times New Roman"/>
                <a:cs typeface="Times New Roman"/>
                <a:sym typeface="Times New Roman"/>
              </a:rPr>
              <a:t>  #define r3 D7</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rPr lang="en-US" sz="2200">
                <a:latin typeface="Times New Roman"/>
                <a:ea typeface="Times New Roman"/>
                <a:cs typeface="Times New Roman"/>
                <a:sym typeface="Times New Roman"/>
              </a:rPr>
              <a:t>  int ldr1=0,ldr2=0,fault=0;</a:t>
            </a:r>
            <a:endParaRPr sz="2200">
              <a:latin typeface="Times New Roman"/>
              <a:ea typeface="Times New Roman"/>
              <a:cs typeface="Times New Roman"/>
              <a:sym typeface="Times New Roman"/>
            </a:endParaRPr>
          </a:p>
          <a:p>
            <a:pPr indent="-94411" lvl="0" marL="342900" rtl="0" algn="just">
              <a:spcBef>
                <a:spcPts val="0"/>
              </a:spcBef>
              <a:spcAft>
                <a:spcPts val="0"/>
              </a:spcAft>
              <a:buSzPct val="50000"/>
              <a:buFont typeface="Arial"/>
              <a:buNone/>
            </a:pPr>
            <a:r>
              <a:t/>
            </a:r>
            <a:endParaRPr sz="2200">
              <a:latin typeface="Times New Roman"/>
              <a:ea typeface="Times New Roman"/>
              <a:cs typeface="Times New Roman"/>
              <a:sym typeface="Times New Roman"/>
            </a:endParaRPr>
          </a:p>
          <a:p>
            <a:pPr indent="-94411" lvl="0" marL="342900" rtl="0" algn="just">
              <a:spcBef>
                <a:spcPts val="0"/>
              </a:spcBef>
              <a:spcAft>
                <a:spcPts val="0"/>
              </a:spcAft>
              <a:buClr>
                <a:schemeClr val="dk1"/>
              </a:buClr>
              <a:buSzPct val="50000"/>
              <a:buFont typeface="Arial"/>
              <a:buNone/>
            </a:pPr>
            <a:r>
              <a:t/>
            </a:r>
            <a:endParaRPr sz="2200">
              <a:latin typeface="Times New Roman"/>
              <a:ea typeface="Times New Roman"/>
              <a:cs typeface="Times New Roman"/>
              <a:sym typeface="Times New Roman"/>
            </a:endParaRPr>
          </a:p>
          <a:p>
            <a:pPr indent="-94411" lvl="0" marL="342900" rtl="0" algn="just">
              <a:lnSpc>
                <a:spcPct val="100000"/>
              </a:lnSpc>
              <a:spcBef>
                <a:spcPts val="0"/>
              </a:spcBef>
              <a:spcAft>
                <a:spcPts val="0"/>
              </a:spcAft>
              <a:buSzPct val="133000"/>
              <a:buFont typeface="Times New Roman"/>
              <a:buNone/>
            </a:pPr>
            <a:r>
              <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Important Code segments</a:t>
            </a:r>
            <a:endParaRPr/>
          </a:p>
        </p:txBody>
      </p:sp>
      <p:sp>
        <p:nvSpPr>
          <p:cNvPr id="201" name="Google Shape;201;p18"/>
          <p:cNvSpPr txBox="1"/>
          <p:nvPr/>
        </p:nvSpPr>
        <p:spPr>
          <a:xfrm>
            <a:off x="457200" y="1379855"/>
            <a:ext cx="7800975" cy="5216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  //user defined function for send data to iot using timer</a:t>
            </a:r>
            <a:endParaRPr/>
          </a:p>
          <a:p>
            <a:pPr indent="0" lvl="0" marL="0" rtl="0" algn="l">
              <a:spcBef>
                <a:spcPts val="0"/>
              </a:spcBef>
              <a:spcAft>
                <a:spcPts val="0"/>
              </a:spcAft>
              <a:buSzPts val="1100"/>
              <a:buNone/>
            </a:pPr>
            <a:r>
              <a:rPr lang="en-US"/>
              <a:t>  void sendSensor()</a:t>
            </a:r>
            <a:endParaRPr/>
          </a:p>
          <a:p>
            <a:pPr indent="0" lvl="0" marL="0" rtl="0" algn="l">
              <a:spcBef>
                <a:spcPts val="0"/>
              </a:spcBef>
              <a:spcAft>
                <a:spcPts val="0"/>
              </a:spcAft>
              <a:buSzPts val="1100"/>
              <a:buNone/>
            </a:pPr>
            <a:r>
              <a:rPr lang="en-US"/>
              <a:t>  {</a:t>
            </a:r>
            <a:endParaRPr/>
          </a:p>
          <a:p>
            <a:pPr indent="0" lvl="0" marL="0" rtl="0" algn="l">
              <a:spcBef>
                <a:spcPts val="0"/>
              </a:spcBef>
              <a:spcAft>
                <a:spcPts val="0"/>
              </a:spcAft>
              <a:buSzPts val="1100"/>
              <a:buNone/>
            </a:pPr>
            <a:r>
              <a:rPr lang="en-US"/>
              <a:t>   ldr1=analogRead(A0);</a:t>
            </a:r>
            <a:endParaRPr/>
          </a:p>
          <a:p>
            <a:pPr indent="0" lvl="0" marL="0" rtl="0" algn="l">
              <a:spcBef>
                <a:spcPts val="0"/>
              </a:spcBef>
              <a:spcAft>
                <a:spcPts val="0"/>
              </a:spcAft>
              <a:buSzPts val="1100"/>
              <a:buNone/>
            </a:pPr>
            <a:r>
              <a:rPr lang="en-US"/>
              <a:t>   ldr2=digitalRead(D2);</a:t>
            </a:r>
            <a:endParaRPr/>
          </a:p>
          <a:p>
            <a:pPr indent="0" lvl="0" marL="0" rtl="0" algn="l">
              <a:spcBef>
                <a:spcPts val="0"/>
              </a:spcBef>
              <a:spcAft>
                <a:spcPts val="0"/>
              </a:spcAft>
              <a:buSzPts val="1100"/>
              <a:buNone/>
            </a:pPr>
            <a:r>
              <a:rPr lang="en-US"/>
              <a:t>   if(ldr1&gt;800){</a:t>
            </a:r>
            <a:endParaRPr/>
          </a:p>
          <a:p>
            <a:pPr indent="0" lvl="0" marL="0" rtl="0" algn="l">
              <a:spcBef>
                <a:spcPts val="0"/>
              </a:spcBef>
              <a:spcAft>
                <a:spcPts val="0"/>
              </a:spcAft>
              <a:buSzPts val="1100"/>
              <a:buNone/>
            </a:pPr>
            <a:r>
              <a:rPr lang="en-US"/>
              <a:t>    digitalWrite(r1,LOW);</a:t>
            </a:r>
            <a:endParaRPr/>
          </a:p>
          <a:p>
            <a:pPr indent="0" lvl="0" marL="0" rtl="0" algn="l">
              <a:spcBef>
                <a:spcPts val="0"/>
              </a:spcBef>
              <a:spcAft>
                <a:spcPts val="0"/>
              </a:spcAft>
              <a:buSzPts val="1100"/>
              <a:buNone/>
            </a:pPr>
            <a:r>
              <a:rPr lang="en-US"/>
              <a:t>    digitalWrite(r2,LOW);</a:t>
            </a:r>
            <a:endParaRPr/>
          </a:p>
          <a:p>
            <a:pPr indent="0" lvl="0" marL="0" rtl="0" algn="l">
              <a:spcBef>
                <a:spcPts val="0"/>
              </a:spcBef>
              <a:spcAft>
                <a:spcPts val="0"/>
              </a:spcAft>
              <a:buSzPts val="1100"/>
              <a:buNone/>
            </a:pPr>
            <a:r>
              <a:rPr lang="en-US"/>
              <a:t>    digitalWrite(r3,LOW);</a:t>
            </a:r>
            <a:endParaRPr/>
          </a:p>
          <a:p>
            <a:pPr indent="0" lvl="0" marL="0" rtl="0" algn="l">
              <a:spcBef>
                <a:spcPts val="0"/>
              </a:spcBef>
              <a:spcAft>
                <a:spcPts val="0"/>
              </a:spcAft>
              <a:buSzPts val="1100"/>
              <a:buNone/>
            </a:pPr>
            <a:r>
              <a:rPr lang="en-US"/>
              <a:t>    if(ldr2==1){</a:t>
            </a:r>
            <a:endParaRPr/>
          </a:p>
          <a:p>
            <a:pPr indent="0" lvl="0" marL="0" rtl="0" algn="l">
              <a:spcBef>
                <a:spcPts val="0"/>
              </a:spcBef>
              <a:spcAft>
                <a:spcPts val="0"/>
              </a:spcAft>
              <a:buSzPts val="1100"/>
              <a:buNone/>
            </a:pPr>
            <a:r>
              <a:rPr lang="en-US"/>
              <a:t>      fault=1;</a:t>
            </a:r>
            <a:endParaRPr/>
          </a:p>
          <a:p>
            <a:pPr indent="0" lvl="0" marL="0" rtl="0" algn="l">
              <a:spcBef>
                <a:spcPts val="0"/>
              </a:spcBef>
              <a:spcAft>
                <a:spcPts val="0"/>
              </a:spcAft>
              <a:buSzPts val="1100"/>
              <a:buNone/>
            </a:pPr>
            <a:r>
              <a:rPr lang="en-US"/>
              <a:t>    }</a:t>
            </a:r>
            <a:endParaRPr/>
          </a:p>
          <a:p>
            <a:pPr indent="0" lvl="0" marL="0" rtl="0" algn="l">
              <a:spcBef>
                <a:spcPts val="0"/>
              </a:spcBef>
              <a:spcAft>
                <a:spcPts val="0"/>
              </a:spcAft>
              <a:buSzPts val="1100"/>
              <a:buNone/>
            </a:pPr>
            <a:r>
              <a:rPr lang="en-US"/>
              <a:t>    else{</a:t>
            </a:r>
            <a:endParaRPr/>
          </a:p>
          <a:p>
            <a:pPr indent="0" lvl="0" marL="0" rtl="0" algn="l">
              <a:spcBef>
                <a:spcPts val="0"/>
              </a:spcBef>
              <a:spcAft>
                <a:spcPts val="0"/>
              </a:spcAft>
              <a:buSzPts val="1100"/>
              <a:buNone/>
            </a:pPr>
            <a:r>
              <a:rPr lang="en-US"/>
              <a:t>      fault=0;</a:t>
            </a:r>
            <a:endParaRPr/>
          </a:p>
          <a:p>
            <a:pPr indent="0" lvl="0" marL="0" rtl="0" algn="l">
              <a:spcBef>
                <a:spcPts val="0"/>
              </a:spcBef>
              <a:spcAft>
                <a:spcPts val="0"/>
              </a:spcAft>
              <a:buSzPts val="1100"/>
              <a:buNone/>
            </a:pPr>
            <a:r>
              <a:rPr lang="en-US"/>
              <a:t>    }</a:t>
            </a:r>
            <a:endParaRPr/>
          </a:p>
          <a:p>
            <a:pPr indent="0" lvl="0" marL="0" rtl="0" algn="l">
              <a:spcBef>
                <a:spcPts val="0"/>
              </a:spcBef>
              <a:spcAft>
                <a:spcPts val="0"/>
              </a:spcAft>
              <a:buSzPts val="1100"/>
              <a:buNone/>
            </a:pPr>
            <a:r>
              <a:rPr lang="en-US"/>
              <a:t>   }</a:t>
            </a:r>
            <a:endParaRPr/>
          </a:p>
          <a:p>
            <a:pPr indent="0" lvl="0" marL="0" rtl="0" algn="l">
              <a:spcBef>
                <a:spcPts val="0"/>
              </a:spcBef>
              <a:spcAft>
                <a:spcPts val="0"/>
              </a:spcAft>
              <a:buSzPts val="1100"/>
              <a:buNone/>
            </a:pPr>
            <a:r>
              <a:rPr lang="en-US"/>
              <a:t>   else{</a:t>
            </a:r>
            <a:endParaRPr/>
          </a:p>
          <a:p>
            <a:pPr indent="0" lvl="0" marL="0" rtl="0" algn="l">
              <a:spcBef>
                <a:spcPts val="0"/>
              </a:spcBef>
              <a:spcAft>
                <a:spcPts val="0"/>
              </a:spcAft>
              <a:buSzPts val="1100"/>
              <a:buNone/>
            </a:pPr>
            <a:r>
              <a:rPr lang="en-US"/>
              <a:t>    digitalWrite(r1,HIGH);</a:t>
            </a:r>
            <a:endParaRPr/>
          </a:p>
          <a:p>
            <a:pPr indent="0" lvl="0" marL="0" rtl="0" algn="l">
              <a:spcBef>
                <a:spcPts val="0"/>
              </a:spcBef>
              <a:spcAft>
                <a:spcPts val="0"/>
              </a:spcAft>
              <a:buSzPts val="1100"/>
              <a:buNone/>
            </a:pPr>
            <a:r>
              <a:rPr lang="en-US"/>
              <a:t>    digitalWrite(r2,HIGH);</a:t>
            </a:r>
            <a:endParaRPr/>
          </a:p>
          <a:p>
            <a:pPr indent="0" lvl="0" marL="0" rtl="0" algn="l">
              <a:spcBef>
                <a:spcPts val="0"/>
              </a:spcBef>
              <a:spcAft>
                <a:spcPts val="0"/>
              </a:spcAft>
              <a:buSzPts val="1100"/>
              <a:buNone/>
            </a:pPr>
            <a:r>
              <a:rPr lang="en-US"/>
              <a:t>    digitalWrite(r3,HIGH);</a:t>
            </a:r>
            <a:endParaRPr/>
          </a:p>
          <a:p>
            <a:pPr indent="0" lvl="0" marL="0" rtl="0" algn="l">
              <a:spcBef>
                <a:spcPts val="0"/>
              </a:spcBef>
              <a:spcAft>
                <a:spcPts val="0"/>
              </a:spcAft>
              <a:buSzPts val="1100"/>
              <a:buNone/>
            </a:pPr>
            <a:r>
              <a:rPr lang="en-US"/>
              <a:t>   }</a:t>
            </a:r>
            <a:endParaRPr/>
          </a:p>
          <a:p>
            <a:pPr indent="0" lvl="0" marL="0" rtl="0" algn="l">
              <a:spcBef>
                <a:spcPts val="0"/>
              </a:spcBef>
              <a:spcAft>
                <a:spcPts val="0"/>
              </a:spcAft>
              <a:buSzPts val="1100"/>
              <a:buNone/>
            </a:pPr>
            <a:r>
              <a:rPr lang="en-US"/>
              <a:t>   Serial.println(fault);</a:t>
            </a:r>
            <a:endParaRPr/>
          </a:p>
          <a:p>
            <a:pPr indent="0" lvl="0" marL="0" rtl="0" algn="l">
              <a:spcBef>
                <a:spcPts val="0"/>
              </a:spcBef>
              <a:spcAft>
                <a:spcPts val="0"/>
              </a:spcAft>
              <a:buSzPts val="1100"/>
              <a:buNone/>
            </a:pPr>
            <a:r>
              <a:rPr lang="en-US"/>
              <a:t>   Blynk.virtualWrite(V0, fault) ;</a:t>
            </a:r>
            <a:endParaRPr/>
          </a:p>
          <a:p>
            <a:pPr indent="0" lvl="0" marL="0" rtl="0" algn="l">
              <a:spcBef>
                <a:spcPts val="0"/>
              </a:spcBef>
              <a:spcAft>
                <a:spcPts val="0"/>
              </a:spcAft>
              <a:buSzPts val="1100"/>
              <a:buNone/>
            </a:pPr>
            <a:r>
              <a:rPr lang="en-US"/>
              <a:t>  }</a:t>
            </a:r>
            <a:endParaRPr/>
          </a:p>
          <a:p>
            <a:pPr indent="0" lvl="0" marL="0" rtl="0" algn="l">
              <a:spcBef>
                <a:spcPts val="0"/>
              </a:spcBef>
              <a:spcAft>
                <a:spcPts val="0"/>
              </a:spcAft>
              <a:buSzPts val="1100"/>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Important Code segments</a:t>
            </a:r>
            <a:endParaRPr/>
          </a:p>
        </p:txBody>
      </p:sp>
      <p:sp>
        <p:nvSpPr>
          <p:cNvPr id="207" name="Google Shape;207;p19"/>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Arduino setup function</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void setup() {</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Serial.begin(9600);</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pinMode(r1,OUTPUT);</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pinMode(r2,OUTPUT);</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pinMode(r3,OUTPUT);</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pinMode(D2,INPUT);</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timer.setInterval(1L, sendSensor);</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//Initialize Blynk function from library</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Blynk.begin(auth, ssid, pass, "blynk.cloud", 80);       //WiFi get</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Connected here to Blynk cloud</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//Arduino main funciton</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void loop() {</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Blynk.run();                                           //run blynk</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instructions</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  timer.run();                                           //Timer</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function runs looped here</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ct val="45833"/>
              <a:buFont typeface="Arial"/>
              <a:buNone/>
            </a:pPr>
            <a:r>
              <a:t/>
            </a:r>
            <a:endParaRPr sz="2400">
              <a:latin typeface="Times New Roman"/>
              <a:ea typeface="Times New Roman"/>
              <a:cs typeface="Times New Roman"/>
              <a:sym typeface="Times New Roman"/>
            </a:endParaRPr>
          </a:p>
          <a:p>
            <a:pPr indent="-342900" lvl="0" marL="342900" rtl="0" algn="just">
              <a:lnSpc>
                <a:spcPct val="100000"/>
              </a:lnSpc>
              <a:spcBef>
                <a:spcPts val="300"/>
              </a:spcBef>
              <a:spcAft>
                <a:spcPts val="0"/>
              </a:spcAft>
              <a:buSzPct val="197530"/>
              <a:buNone/>
            </a:pPr>
            <a:r>
              <a:t/>
            </a:r>
            <a:endParaRPr sz="2400">
              <a:latin typeface="Times New Roman"/>
              <a:ea typeface="Times New Roman"/>
              <a:cs typeface="Times New Roman"/>
              <a:sym typeface="Times New Roman"/>
            </a:endParaRPr>
          </a:p>
          <a:p>
            <a:pPr indent="0" lvl="0" marL="25400" rtl="0" algn="l">
              <a:lnSpc>
                <a:spcPct val="100000"/>
              </a:lnSpc>
              <a:spcBef>
                <a:spcPts val="0"/>
              </a:spcBef>
              <a:spcAft>
                <a:spcPts val="0"/>
              </a:spcAft>
              <a:buSzPct val="296296"/>
              <a:buNone/>
            </a:pPr>
            <a:r>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Agenda</a:t>
            </a:r>
            <a:endParaRPr/>
          </a:p>
        </p:txBody>
      </p:sp>
      <p:sp>
        <p:nvSpPr>
          <p:cNvPr id="103" name="Google Shape;103;p2"/>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90000" lnSpcReduction="20000"/>
          </a:bodyPr>
          <a:lstStyle/>
          <a:p>
            <a:pPr indent="-370840" lvl="0" marL="457200" rtl="0" algn="l">
              <a:lnSpc>
                <a:spcPct val="100000"/>
              </a:lnSpc>
              <a:spcBef>
                <a:spcPts val="0"/>
              </a:spcBef>
              <a:spcAft>
                <a:spcPts val="0"/>
              </a:spcAft>
              <a:buSzPct val="100000"/>
              <a:buAutoNum type="arabicPeriod"/>
            </a:pPr>
            <a:r>
              <a:rPr lang="en-US"/>
              <a:t>Introduction</a:t>
            </a:r>
            <a:endParaRPr/>
          </a:p>
          <a:p>
            <a:pPr indent="-370840" lvl="0" marL="457200" rtl="0" algn="l">
              <a:lnSpc>
                <a:spcPct val="100000"/>
              </a:lnSpc>
              <a:spcBef>
                <a:spcPts val="0"/>
              </a:spcBef>
              <a:spcAft>
                <a:spcPts val="0"/>
              </a:spcAft>
              <a:buSzPct val="100000"/>
              <a:buAutoNum type="arabicPeriod"/>
            </a:pPr>
            <a:r>
              <a:rPr lang="en-US"/>
              <a:t>Statement of the Problem</a:t>
            </a:r>
            <a:endParaRPr/>
          </a:p>
          <a:p>
            <a:pPr indent="-370840" lvl="0" marL="457200" rtl="0" algn="l">
              <a:lnSpc>
                <a:spcPct val="100000"/>
              </a:lnSpc>
              <a:spcBef>
                <a:spcPts val="0"/>
              </a:spcBef>
              <a:spcAft>
                <a:spcPts val="0"/>
              </a:spcAft>
              <a:buSzPct val="100000"/>
              <a:buAutoNum type="arabicPeriod"/>
            </a:pPr>
            <a:r>
              <a:rPr lang="en-US"/>
              <a:t>Scope of the project </a:t>
            </a:r>
            <a:endParaRPr/>
          </a:p>
          <a:p>
            <a:pPr indent="-370840" lvl="0" marL="457200" rtl="0" algn="l">
              <a:lnSpc>
                <a:spcPct val="100000"/>
              </a:lnSpc>
              <a:spcBef>
                <a:spcPts val="0"/>
              </a:spcBef>
              <a:spcAft>
                <a:spcPts val="0"/>
              </a:spcAft>
              <a:buSzPct val="100000"/>
              <a:buAutoNum type="arabicPeriod"/>
            </a:pPr>
            <a:r>
              <a:rPr lang="en-US"/>
              <a:t>Methodology </a:t>
            </a:r>
            <a:endParaRPr/>
          </a:p>
          <a:p>
            <a:pPr indent="-353059" lvl="1" marL="914400" rtl="0" algn="l">
              <a:lnSpc>
                <a:spcPct val="100000"/>
              </a:lnSpc>
              <a:spcBef>
                <a:spcPts val="0"/>
              </a:spcBef>
              <a:spcAft>
                <a:spcPts val="0"/>
              </a:spcAft>
              <a:buSzPct val="100000"/>
              <a:buAutoNum type="alphaLcPeriod"/>
            </a:pPr>
            <a:r>
              <a:rPr lang="en-US"/>
              <a:t>Architectural Diagram</a:t>
            </a:r>
            <a:endParaRPr/>
          </a:p>
          <a:p>
            <a:pPr indent="-353059" lvl="1" marL="914400" rtl="0" algn="l">
              <a:lnSpc>
                <a:spcPct val="100000"/>
              </a:lnSpc>
              <a:spcBef>
                <a:spcPts val="0"/>
              </a:spcBef>
              <a:spcAft>
                <a:spcPts val="0"/>
              </a:spcAft>
              <a:buSzPct val="100000"/>
              <a:buAutoNum type="alphaLcPeriod"/>
            </a:pPr>
            <a:r>
              <a:rPr lang="en-US"/>
              <a:t>Flow</a:t>
            </a:r>
            <a:endParaRPr/>
          </a:p>
          <a:p>
            <a:pPr indent="-353059" lvl="1" marL="914400" rtl="0" algn="l">
              <a:lnSpc>
                <a:spcPct val="100000"/>
              </a:lnSpc>
              <a:spcBef>
                <a:spcPts val="0"/>
              </a:spcBef>
              <a:spcAft>
                <a:spcPts val="0"/>
              </a:spcAft>
              <a:buSzPct val="100000"/>
              <a:buAutoNum type="alphaLcPeriod"/>
            </a:pPr>
            <a:r>
              <a:rPr lang="en-US"/>
              <a:t>Algorithm used</a:t>
            </a:r>
            <a:endParaRPr/>
          </a:p>
          <a:p>
            <a:pPr indent="-353059" lvl="1" marL="914400" rtl="0" algn="l">
              <a:lnSpc>
                <a:spcPct val="100000"/>
              </a:lnSpc>
              <a:spcBef>
                <a:spcPts val="0"/>
              </a:spcBef>
              <a:spcAft>
                <a:spcPts val="0"/>
              </a:spcAft>
              <a:buSzPct val="100000"/>
              <a:buAutoNum type="alphaLcPeriod"/>
            </a:pPr>
            <a:r>
              <a:rPr lang="en-US"/>
              <a:t>Design - Use Case Diagram, Class Diagram</a:t>
            </a:r>
            <a:endParaRPr/>
          </a:p>
          <a:p>
            <a:pPr indent="-353059" lvl="1" marL="914400" rtl="0" algn="l">
              <a:lnSpc>
                <a:spcPct val="100000"/>
              </a:lnSpc>
              <a:spcBef>
                <a:spcPts val="0"/>
              </a:spcBef>
              <a:spcAft>
                <a:spcPts val="0"/>
              </a:spcAft>
              <a:buSzPct val="100000"/>
              <a:buAutoNum type="alphaLcPeriod"/>
            </a:pPr>
            <a:r>
              <a:rPr lang="en-US"/>
              <a:t>Implementation</a:t>
            </a:r>
            <a:endParaRPr/>
          </a:p>
          <a:p>
            <a:pPr indent="-353059" lvl="1" marL="914400" rtl="0" algn="l">
              <a:lnSpc>
                <a:spcPct val="100000"/>
              </a:lnSpc>
              <a:spcBef>
                <a:spcPts val="0"/>
              </a:spcBef>
              <a:spcAft>
                <a:spcPts val="0"/>
              </a:spcAft>
              <a:buSzPct val="100000"/>
              <a:buAutoNum type="alphaLcPeriod"/>
            </a:pPr>
            <a:r>
              <a:rPr lang="en-US"/>
              <a:t>Important code segments</a:t>
            </a:r>
            <a:endParaRPr/>
          </a:p>
          <a:p>
            <a:pPr indent="-370840" lvl="0" marL="457200" rtl="0" algn="l">
              <a:lnSpc>
                <a:spcPct val="100000"/>
              </a:lnSpc>
              <a:spcBef>
                <a:spcPts val="0"/>
              </a:spcBef>
              <a:spcAft>
                <a:spcPts val="0"/>
              </a:spcAft>
              <a:buSzPct val="100000"/>
              <a:buAutoNum type="arabicPeriod"/>
            </a:pPr>
            <a:r>
              <a:rPr lang="en-US"/>
              <a:t>Output, Results</a:t>
            </a:r>
            <a:endParaRPr/>
          </a:p>
          <a:p>
            <a:pPr indent="-370840" lvl="0" marL="457200" rtl="0" algn="l">
              <a:lnSpc>
                <a:spcPct val="100000"/>
              </a:lnSpc>
              <a:spcBef>
                <a:spcPts val="0"/>
              </a:spcBef>
              <a:spcAft>
                <a:spcPts val="0"/>
              </a:spcAft>
              <a:buSzPct val="100000"/>
              <a:buAutoNum type="arabicPeriod"/>
            </a:pPr>
            <a:r>
              <a:rPr lang="en-US"/>
              <a:t>Test Cases</a:t>
            </a:r>
            <a:endParaRPr/>
          </a:p>
          <a:p>
            <a:pPr indent="-370840" lvl="0" marL="457200" rtl="0" algn="l">
              <a:lnSpc>
                <a:spcPct val="100000"/>
              </a:lnSpc>
              <a:spcBef>
                <a:spcPts val="0"/>
              </a:spcBef>
              <a:spcAft>
                <a:spcPts val="0"/>
              </a:spcAft>
              <a:buSzPct val="100000"/>
              <a:buAutoNum type="arabicPeriod"/>
            </a:pPr>
            <a:r>
              <a:rPr lang="en-US"/>
              <a:t>Conclusions</a:t>
            </a:r>
            <a:endParaRPr/>
          </a:p>
          <a:p>
            <a:pPr indent="-370840" lvl="0" marL="457200" rtl="0" algn="l">
              <a:lnSpc>
                <a:spcPct val="100000"/>
              </a:lnSpc>
              <a:spcBef>
                <a:spcPts val="0"/>
              </a:spcBef>
              <a:spcAft>
                <a:spcPts val="0"/>
              </a:spcAft>
              <a:buSzPct val="100000"/>
              <a:buAutoNum type="arabicPeriod"/>
            </a:pPr>
            <a:r>
              <a:rPr lang="en-US"/>
              <a:t>Future work</a:t>
            </a:r>
            <a:endParaRPr/>
          </a:p>
          <a:p>
            <a:pPr indent="-370840" lvl="0" marL="457200" rtl="0" algn="l">
              <a:lnSpc>
                <a:spcPct val="100000"/>
              </a:lnSpc>
              <a:spcBef>
                <a:spcPts val="0"/>
              </a:spcBef>
              <a:spcAft>
                <a:spcPts val="0"/>
              </a:spcAft>
              <a:buSzPct val="100000"/>
              <a:buAutoNum type="arabicPeriod"/>
            </a:pPr>
            <a:r>
              <a:rPr lang="en-US"/>
              <a:t>References</a:t>
            </a:r>
            <a:endParaRPr/>
          </a:p>
          <a:p>
            <a:pPr indent="-342900" lvl="0" marL="342900" rtl="0" algn="l">
              <a:lnSpc>
                <a:spcPct val="100000"/>
              </a:lnSpc>
              <a:spcBef>
                <a:spcPts val="64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17df5b0038_0_15"/>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Important Code segments</a:t>
            </a:r>
            <a:endParaRPr/>
          </a:p>
        </p:txBody>
      </p:sp>
      <p:sp>
        <p:nvSpPr>
          <p:cNvPr id="213" name="Google Shape;213;g317df5b0038_0_15"/>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//function to split a string using character seperator</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String getValue(String data, char separator, int index)</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int found = 0;</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int strIndex[] = { 0, -1 };</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int maxIndex = data.length() - 1;</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for (int i = 0; i &lt;= maxIndex &amp;&amp; found &lt;= index; i++) {</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if (data.charAt(i) == separator || i == maxIndex) {</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found++;</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strIndex[0] = strIndex[1] + 1;</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strIndex[1] = (i == maxIndex) ? i+1 : i;</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    return found &gt; index ? data.substring(strIndex[0], strIndex[1]) : "";</a:t>
            </a:r>
            <a:endParaRPr sz="1600">
              <a:latin typeface="Times New Roman"/>
              <a:ea typeface="Times New Roman"/>
              <a:cs typeface="Times New Roman"/>
              <a:sym typeface="Times New Roman"/>
            </a:endParaRPr>
          </a:p>
          <a:p>
            <a:pPr indent="-342900" lvl="0" marL="342900" rtl="0" algn="just">
              <a:spcBef>
                <a:spcPts val="300"/>
              </a:spcBef>
              <a:spcAft>
                <a:spcPts val="0"/>
              </a:spcAft>
              <a:buClr>
                <a:schemeClr val="dk1"/>
              </a:buClr>
              <a:buSzPts val="1100"/>
              <a:buFont typeface="Arial"/>
              <a:buNone/>
            </a:pP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42900" lvl="0" marL="342900" rtl="0" algn="just">
              <a:spcBef>
                <a:spcPts val="300"/>
              </a:spcBef>
              <a:spcAft>
                <a:spcPts val="0"/>
              </a:spcAft>
              <a:buSzPts val="1100"/>
              <a:buNone/>
            </a:pPr>
            <a:r>
              <a:t/>
            </a:r>
            <a:endParaRPr sz="1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Output</a:t>
            </a:r>
            <a:endParaRPr/>
          </a:p>
        </p:txBody>
      </p:sp>
      <p:sp>
        <p:nvSpPr>
          <p:cNvPr id="219" name="Google Shape;219;p20"/>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3200"/>
              <a:buNone/>
            </a:pPr>
            <a:r>
              <a:rPr b="1" lang="en-US" sz="2200">
                <a:latin typeface="Times New Roman"/>
                <a:ea typeface="Times New Roman"/>
                <a:cs typeface="Times New Roman"/>
                <a:sym typeface="Times New Roman"/>
              </a:rPr>
              <a:t>OUTPUT</a:t>
            </a:r>
            <a:r>
              <a:rPr lang="en-US" sz="22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42900" lvl="0" marL="342900" rtl="0" algn="just">
              <a:lnSpc>
                <a:spcPct val="100000"/>
              </a:lnSpc>
              <a:spcBef>
                <a:spcPts val="405"/>
              </a:spcBef>
              <a:spcAft>
                <a:spcPts val="0"/>
              </a:spcAft>
              <a:buSzPts val="3200"/>
              <a:buChar char="•"/>
            </a:pPr>
            <a:r>
              <a:rPr lang="en-US" sz="2200">
                <a:latin typeface="Times New Roman"/>
                <a:ea typeface="Times New Roman"/>
                <a:cs typeface="Times New Roman"/>
                <a:sym typeface="Times New Roman"/>
              </a:rPr>
              <a:t>All lights are on when sunlight intense is reduced (after sun set).</a:t>
            </a:r>
            <a:endParaRPr sz="2200">
              <a:latin typeface="Times New Roman"/>
              <a:ea typeface="Times New Roman"/>
              <a:cs typeface="Times New Roman"/>
              <a:sym typeface="Times New Roman"/>
            </a:endParaRPr>
          </a:p>
          <a:p>
            <a:pPr indent="0" lvl="0" marL="457200" rtl="0" algn="just">
              <a:lnSpc>
                <a:spcPct val="100000"/>
              </a:lnSpc>
              <a:spcBef>
                <a:spcPts val="405"/>
              </a:spcBef>
              <a:spcAft>
                <a:spcPts val="0"/>
              </a:spcAft>
              <a:buNone/>
            </a:pPr>
            <a:r>
              <a:t/>
            </a:r>
            <a:endParaRPr sz="2200">
              <a:latin typeface="Times New Roman"/>
              <a:ea typeface="Times New Roman"/>
              <a:cs typeface="Times New Roman"/>
              <a:sym typeface="Times New Roman"/>
            </a:endParaRPr>
          </a:p>
        </p:txBody>
      </p:sp>
      <p:pic>
        <p:nvPicPr>
          <p:cNvPr id="220" name="Google Shape;220;p20"/>
          <p:cNvPicPr preferRelativeResize="0"/>
          <p:nvPr/>
        </p:nvPicPr>
        <p:blipFill>
          <a:blip r:embed="rId3">
            <a:alphaModFix/>
          </a:blip>
          <a:stretch>
            <a:fillRect/>
          </a:stretch>
        </p:blipFill>
        <p:spPr>
          <a:xfrm rot="5400000">
            <a:off x="2765986" y="2585963"/>
            <a:ext cx="3933252" cy="33916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Output</a:t>
            </a:r>
            <a:endParaRPr/>
          </a:p>
        </p:txBody>
      </p:sp>
      <p:sp>
        <p:nvSpPr>
          <p:cNvPr id="226" name="Google Shape;226;p21"/>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3200"/>
              <a:buNone/>
            </a:pPr>
            <a:r>
              <a:rPr b="1" lang="en-US" sz="2200">
                <a:latin typeface="Times New Roman"/>
                <a:ea typeface="Times New Roman"/>
                <a:cs typeface="Times New Roman"/>
                <a:sym typeface="Times New Roman"/>
              </a:rPr>
              <a:t>OUTPUT</a:t>
            </a:r>
            <a:r>
              <a:rPr lang="en-US" sz="22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68300" lvl="0" marL="457200" rtl="0" algn="just">
              <a:lnSpc>
                <a:spcPct val="100000"/>
              </a:lnSpc>
              <a:spcBef>
                <a:spcPts val="405"/>
              </a:spcBef>
              <a:spcAft>
                <a:spcPts val="0"/>
              </a:spcAft>
              <a:buSzPts val="2200"/>
              <a:buFont typeface="Times New Roman"/>
              <a:buChar char="•"/>
            </a:pPr>
            <a:r>
              <a:rPr lang="en-US" sz="2200">
                <a:latin typeface="Times New Roman"/>
                <a:ea typeface="Times New Roman"/>
                <a:cs typeface="Times New Roman"/>
                <a:sym typeface="Times New Roman"/>
              </a:rPr>
              <a:t>Alerts when one light is off detected as defect.</a:t>
            </a:r>
            <a:endParaRPr sz="2200">
              <a:latin typeface="Times New Roman"/>
              <a:ea typeface="Times New Roman"/>
              <a:cs typeface="Times New Roman"/>
              <a:sym typeface="Times New Roman"/>
            </a:endParaRPr>
          </a:p>
          <a:p>
            <a:pPr indent="0" lvl="0" marL="457200" rtl="0" algn="just">
              <a:lnSpc>
                <a:spcPct val="100000"/>
              </a:lnSpc>
              <a:spcBef>
                <a:spcPts val="405"/>
              </a:spcBef>
              <a:spcAft>
                <a:spcPts val="0"/>
              </a:spcAft>
              <a:buNone/>
            </a:pPr>
            <a:r>
              <a:t/>
            </a:r>
            <a:endParaRPr sz="2200">
              <a:latin typeface="Times New Roman"/>
              <a:ea typeface="Times New Roman"/>
              <a:cs typeface="Times New Roman"/>
              <a:sym typeface="Times New Roman"/>
            </a:endParaRPr>
          </a:p>
        </p:txBody>
      </p:sp>
      <p:pic>
        <p:nvPicPr>
          <p:cNvPr id="227" name="Google Shape;227;p21"/>
          <p:cNvPicPr preferRelativeResize="0"/>
          <p:nvPr/>
        </p:nvPicPr>
        <p:blipFill>
          <a:blip r:embed="rId3">
            <a:alphaModFix/>
          </a:blip>
          <a:stretch>
            <a:fillRect/>
          </a:stretch>
        </p:blipFill>
        <p:spPr>
          <a:xfrm>
            <a:off x="1781725" y="2199175"/>
            <a:ext cx="5927900" cy="4445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Output</a:t>
            </a:r>
            <a:endParaRPr/>
          </a:p>
        </p:txBody>
      </p:sp>
      <p:sp>
        <p:nvSpPr>
          <p:cNvPr id="233" name="Google Shape;233;p22"/>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3200"/>
              <a:buNone/>
            </a:pPr>
            <a:r>
              <a:rPr b="1" lang="en-US" sz="2200">
                <a:latin typeface="Times New Roman"/>
                <a:ea typeface="Times New Roman"/>
                <a:cs typeface="Times New Roman"/>
                <a:sym typeface="Times New Roman"/>
              </a:rPr>
              <a:t>OUTPUT</a:t>
            </a:r>
            <a:r>
              <a:rPr lang="en-US" sz="22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42900" lvl="0" marL="685800" rtl="0" algn="just">
              <a:lnSpc>
                <a:spcPct val="100000"/>
              </a:lnSpc>
              <a:spcBef>
                <a:spcPts val="405"/>
              </a:spcBef>
              <a:spcAft>
                <a:spcPts val="0"/>
              </a:spcAft>
              <a:buSzPts val="3200"/>
              <a:buChar char="•"/>
            </a:pPr>
            <a:r>
              <a:rPr lang="en-US" sz="2200">
                <a:latin typeface="Times New Roman"/>
                <a:ea typeface="Times New Roman"/>
                <a:cs typeface="Times New Roman"/>
                <a:sym typeface="Times New Roman"/>
              </a:rPr>
              <a:t>LDR detects the light intensity level and notify through the blynk application</a:t>
            </a:r>
            <a:endParaRPr sz="2200">
              <a:latin typeface="Times New Roman"/>
              <a:ea typeface="Times New Roman"/>
              <a:cs typeface="Times New Roman"/>
              <a:sym typeface="Times New Roman"/>
            </a:endParaRPr>
          </a:p>
          <a:p>
            <a:pPr indent="0" lvl="0" marL="457200" rtl="0" algn="just">
              <a:lnSpc>
                <a:spcPct val="100000"/>
              </a:lnSpc>
              <a:spcBef>
                <a:spcPts val="405"/>
              </a:spcBef>
              <a:spcAft>
                <a:spcPts val="0"/>
              </a:spcAft>
              <a:buNone/>
            </a:pPr>
            <a:r>
              <a:t/>
            </a:r>
            <a:endParaRPr sz="2200">
              <a:latin typeface="Times New Roman"/>
              <a:ea typeface="Times New Roman"/>
              <a:cs typeface="Times New Roman"/>
              <a:sym typeface="Times New Roman"/>
            </a:endParaRPr>
          </a:p>
        </p:txBody>
      </p:sp>
      <p:pic>
        <p:nvPicPr>
          <p:cNvPr id="234" name="Google Shape;234;p22"/>
          <p:cNvPicPr preferRelativeResize="0"/>
          <p:nvPr/>
        </p:nvPicPr>
        <p:blipFill>
          <a:blip r:embed="rId3">
            <a:alphaModFix/>
          </a:blip>
          <a:stretch>
            <a:fillRect/>
          </a:stretch>
        </p:blipFill>
        <p:spPr>
          <a:xfrm>
            <a:off x="2342025" y="2711825"/>
            <a:ext cx="4258250" cy="3372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Test Cases</a:t>
            </a:r>
            <a:endParaRPr/>
          </a:p>
        </p:txBody>
      </p:sp>
      <p:sp>
        <p:nvSpPr>
          <p:cNvPr id="240" name="Google Shape;240;p24"/>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3200"/>
              <a:buChar char="•"/>
            </a:pPr>
            <a:r>
              <a:rPr b="1" lang="en-US" sz="2200">
                <a:latin typeface="Times New Roman"/>
                <a:ea typeface="Times New Roman"/>
                <a:cs typeface="Times New Roman"/>
                <a:sym typeface="Times New Roman"/>
              </a:rPr>
              <a:t>Test Cases</a:t>
            </a:r>
            <a:endParaRPr sz="2200">
              <a:latin typeface="Times New Roman"/>
              <a:ea typeface="Times New Roman"/>
              <a:cs typeface="Times New Roman"/>
              <a:sym typeface="Times New Roman"/>
            </a:endParaRPr>
          </a:p>
        </p:txBody>
      </p:sp>
      <p:pic>
        <p:nvPicPr>
          <p:cNvPr id="241" name="Google Shape;241;p24"/>
          <p:cNvPicPr preferRelativeResize="0"/>
          <p:nvPr/>
        </p:nvPicPr>
        <p:blipFill>
          <a:blip r:embed="rId3">
            <a:alphaModFix/>
          </a:blip>
          <a:stretch>
            <a:fillRect/>
          </a:stretch>
        </p:blipFill>
        <p:spPr>
          <a:xfrm>
            <a:off x="1019725" y="1956550"/>
            <a:ext cx="7182975" cy="1562100"/>
          </a:xfrm>
          <a:prstGeom prst="rect">
            <a:avLst/>
          </a:prstGeom>
          <a:noFill/>
          <a:ln>
            <a:noFill/>
          </a:ln>
        </p:spPr>
      </p:pic>
      <p:pic>
        <p:nvPicPr>
          <p:cNvPr id="242" name="Google Shape;242;p24"/>
          <p:cNvPicPr preferRelativeResize="0"/>
          <p:nvPr/>
        </p:nvPicPr>
        <p:blipFill>
          <a:blip r:embed="rId4">
            <a:alphaModFix/>
          </a:blip>
          <a:stretch>
            <a:fillRect/>
          </a:stretch>
        </p:blipFill>
        <p:spPr>
          <a:xfrm>
            <a:off x="1064550" y="3742775"/>
            <a:ext cx="7138150" cy="2924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Results</a:t>
            </a:r>
            <a:endParaRPr/>
          </a:p>
        </p:txBody>
      </p:sp>
      <p:sp>
        <p:nvSpPr>
          <p:cNvPr id="248" name="Google Shape;248;p26"/>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44144"/>
              <a:buChar char="•"/>
            </a:pPr>
            <a:r>
              <a:rPr lang="en-US" sz="2400"/>
              <a:t>Here are three key results from the project:</a:t>
            </a:r>
            <a:endParaRPr/>
          </a:p>
          <a:p>
            <a:pPr indent="-139700" lvl="0" marL="342900" rtl="0" algn="l">
              <a:lnSpc>
                <a:spcPct val="100000"/>
              </a:lnSpc>
              <a:spcBef>
                <a:spcPts val="0"/>
              </a:spcBef>
              <a:spcAft>
                <a:spcPts val="0"/>
              </a:spcAft>
              <a:buClr>
                <a:schemeClr val="dk1"/>
              </a:buClr>
              <a:buSzPct val="144144"/>
              <a:buNone/>
            </a:pPr>
            <a:r>
              <a:t/>
            </a:r>
            <a:endParaRPr sz="2400"/>
          </a:p>
          <a:p>
            <a:pPr indent="-342900" lvl="0" marL="342900" rtl="0" algn="l">
              <a:lnSpc>
                <a:spcPct val="100000"/>
              </a:lnSpc>
              <a:spcBef>
                <a:spcPts val="0"/>
              </a:spcBef>
              <a:spcAft>
                <a:spcPts val="0"/>
              </a:spcAft>
              <a:buClr>
                <a:schemeClr val="dk1"/>
              </a:buClr>
              <a:buSzPct val="144144"/>
              <a:buChar char="•"/>
            </a:pPr>
            <a:r>
              <a:rPr lang="en-US" sz="2400"/>
              <a:t>Energy Savings and Cost Reduction: The cloud-enhanced street light system achieved significant energy savings by optimizing lighting based on real-time data, resulting in lower maintenance costs and a more efficient use of resources.</a:t>
            </a:r>
            <a:endParaRPr/>
          </a:p>
          <a:p>
            <a:pPr indent="-139700" lvl="0" marL="342900" rtl="0" algn="l">
              <a:lnSpc>
                <a:spcPct val="100000"/>
              </a:lnSpc>
              <a:spcBef>
                <a:spcPts val="0"/>
              </a:spcBef>
              <a:spcAft>
                <a:spcPts val="0"/>
              </a:spcAft>
              <a:buClr>
                <a:schemeClr val="dk1"/>
              </a:buClr>
              <a:buSzPct val="144144"/>
              <a:buNone/>
            </a:pPr>
            <a:r>
              <a:t/>
            </a:r>
            <a:endParaRPr sz="2400"/>
          </a:p>
          <a:p>
            <a:pPr indent="-342900" lvl="0" marL="342900" rtl="0" algn="l">
              <a:lnSpc>
                <a:spcPct val="100000"/>
              </a:lnSpc>
              <a:spcBef>
                <a:spcPts val="0"/>
              </a:spcBef>
              <a:spcAft>
                <a:spcPts val="0"/>
              </a:spcAft>
              <a:buClr>
                <a:schemeClr val="dk1"/>
              </a:buClr>
              <a:buSzPct val="144144"/>
              <a:buChar char="•"/>
            </a:pPr>
            <a:r>
              <a:rPr lang="en-US" sz="2400"/>
              <a:t>Enhanced Public Safety and Sustainability: The system improved public safety by ensuring reliable street lighting and supporting sustainable urban development by minimizing energy consumption and reducing streetlight malfunctions.</a:t>
            </a:r>
            <a:endParaRPr/>
          </a:p>
          <a:p>
            <a:pPr indent="-139700" lvl="0" marL="342900" rtl="0" algn="l">
              <a:lnSpc>
                <a:spcPct val="100000"/>
              </a:lnSpc>
              <a:spcBef>
                <a:spcPts val="0"/>
              </a:spcBef>
              <a:spcAft>
                <a:spcPts val="0"/>
              </a:spcAft>
              <a:buClr>
                <a:schemeClr val="dk1"/>
              </a:buClr>
              <a:buSzPct val="144144"/>
              <a:buNone/>
            </a:pPr>
            <a:r>
              <a:t/>
            </a:r>
            <a:endParaRPr sz="2400"/>
          </a:p>
          <a:p>
            <a:pPr indent="-342900" lvl="0" marL="342900" rtl="0" algn="l">
              <a:lnSpc>
                <a:spcPct val="100000"/>
              </a:lnSpc>
              <a:spcBef>
                <a:spcPts val="0"/>
              </a:spcBef>
              <a:spcAft>
                <a:spcPts val="0"/>
              </a:spcAft>
              <a:buClr>
                <a:schemeClr val="dk1"/>
              </a:buClr>
              <a:buSzPct val="144144"/>
              <a:buChar char="•"/>
            </a:pPr>
            <a:r>
              <a:rPr lang="en-US" sz="2400"/>
              <a:t>Future Research Directions: Future development could focus on integrating the system with broader smart city infrastructure, exploring advanced machine learning algorithms for predictive maintenance, and addressing privacy and security concerns to enhance system performance and meet evolving urban challenges.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Conclusion</a:t>
            </a:r>
            <a:endParaRPr/>
          </a:p>
        </p:txBody>
      </p:sp>
      <p:sp>
        <p:nvSpPr>
          <p:cNvPr id="254" name="Google Shape;254;p27"/>
          <p:cNvSpPr txBox="1"/>
          <p:nvPr>
            <p:ph idx="4294967295" type="body"/>
          </p:nvPr>
        </p:nvSpPr>
        <p:spPr>
          <a:xfrm>
            <a:off x="228600" y="990600"/>
            <a:ext cx="8762365" cy="5785485"/>
          </a:xfrm>
          <a:prstGeom prst="rect">
            <a:avLst/>
          </a:prstGeom>
          <a:noFill/>
          <a:ln>
            <a:noFill/>
          </a:ln>
        </p:spPr>
        <p:txBody>
          <a:bodyPr anchorCtr="0" anchor="t" bIns="45700" lIns="91425" spcFirstLastPara="1" rIns="91425" wrap="square" tIns="45700">
            <a:normAutofit fontScale="87500"/>
          </a:bodyPr>
          <a:lstStyle/>
          <a:p>
            <a:pPr indent="-457200" lvl="0" marL="495935" rtl="0" algn="l">
              <a:lnSpc>
                <a:spcPct val="100000"/>
              </a:lnSpc>
              <a:spcBef>
                <a:spcPts val="520"/>
              </a:spcBef>
              <a:spcAft>
                <a:spcPts val="0"/>
              </a:spcAft>
              <a:buSzPct val="114938"/>
              <a:buChar char="•"/>
            </a:pPr>
            <a:r>
              <a:rPr lang="en-US" sz="2800"/>
              <a:t>The project successfully implemented a cloud-enhanced automatic public street light system, showcasing the feasibility and effectiveness of utilizing IoT and cloud technologies for urban infrastructure management. This innovative system achieved significant energy savings, reduced maintenance costs, and enhanced public safety, highlighting the potential benefits of such solutions for sustainable urban development.</a:t>
            </a:r>
            <a:endParaRPr/>
          </a:p>
          <a:p>
            <a:pPr indent="-457200" lvl="0" marL="495935" rtl="0" algn="l">
              <a:lnSpc>
                <a:spcPct val="100000"/>
              </a:lnSpc>
              <a:spcBef>
                <a:spcPts val="520"/>
              </a:spcBef>
              <a:spcAft>
                <a:spcPts val="0"/>
              </a:spcAft>
              <a:buSzPct val="114938"/>
              <a:buChar char="•"/>
            </a:pPr>
            <a:r>
              <a:rPr lang="en-US" sz="2800"/>
              <a:t> Looking ahead, future research and development could focus on integrating the system with other components of smart city infrastructure, exploring advanced machine learning algorithms for predictive maintenance, and addressing potential privacy and security concerns. These directions would further enhance the system's capabilities and ensure its alignment with emerging urban needs.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Future Work</a:t>
            </a:r>
            <a:endParaRPr/>
          </a:p>
        </p:txBody>
      </p:sp>
      <p:sp>
        <p:nvSpPr>
          <p:cNvPr id="260" name="Google Shape;260;p28"/>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266700" lvl="0" marL="342900" rtl="0" algn="just">
              <a:lnSpc>
                <a:spcPct val="100000"/>
              </a:lnSpc>
              <a:spcBef>
                <a:spcPts val="400"/>
              </a:spcBef>
              <a:spcAft>
                <a:spcPts val="0"/>
              </a:spcAft>
              <a:buSzPts val="2000"/>
              <a:buFont typeface="Noto Sans Symbols"/>
              <a:buChar char="•"/>
            </a:pPr>
            <a:r>
              <a:rPr b="1" lang="en-US" sz="2400"/>
              <a:t>Integration of AI and Predictive Maintenance</a:t>
            </a:r>
            <a:r>
              <a:rPr lang="en-US" sz="2400"/>
              <a:t>: Future systems could incorporate artificial intelligence (AI) and machine learning algorithms to predict potential streetlight malfunctions before they occur. By analyzing historical data and sensor inputs, the system could forecast failures and trigger proactive maintenance, reducing downtime and operational costs.</a:t>
            </a:r>
            <a:endParaRPr/>
          </a:p>
          <a:p>
            <a:pPr indent="-266700" lvl="0" marL="342900" rtl="0" algn="just">
              <a:lnSpc>
                <a:spcPct val="100000"/>
              </a:lnSpc>
              <a:spcBef>
                <a:spcPts val="400"/>
              </a:spcBef>
              <a:spcAft>
                <a:spcPts val="0"/>
              </a:spcAft>
              <a:buSzPts val="2000"/>
              <a:buFont typeface="Noto Sans Symbols"/>
              <a:buChar char="•"/>
            </a:pPr>
            <a:r>
              <a:rPr b="1" lang="en-US" sz="2400"/>
              <a:t>Expansion of IoT Device Integration</a:t>
            </a:r>
            <a:r>
              <a:rPr lang="en-US" sz="2400"/>
              <a:t>: To further enhance real-time monitoring and performance optimization, the system could integrate additional IoT sensors (e.g., environmental data like air quality, weather conditions, traffic patterns) to optimize streetlight behavior dynamically. This could improve energy savings, reduce light pollution, and enhance public safety based on real-time environmental conditions.</a:t>
            </a:r>
            <a:endParaRPr sz="4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References</a:t>
            </a:r>
            <a:endParaRPr/>
          </a:p>
        </p:txBody>
      </p:sp>
      <p:sp>
        <p:nvSpPr>
          <p:cNvPr id="266" name="Google Shape;266;p29"/>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60000" lnSpcReduction="20000"/>
          </a:bodyPr>
          <a:lstStyle/>
          <a:p>
            <a:pPr indent="-457200" lvl="0" marL="660400" rtl="0" algn="l">
              <a:lnSpc>
                <a:spcPct val="90000"/>
              </a:lnSpc>
              <a:spcBef>
                <a:spcPts val="640"/>
              </a:spcBef>
              <a:spcAft>
                <a:spcPts val="0"/>
              </a:spcAft>
              <a:buSzPct val="166666"/>
              <a:buChar char="•"/>
            </a:pPr>
            <a:r>
              <a:rPr lang="en-US" sz="3200" cap="none"/>
              <a:t> </a:t>
            </a:r>
            <a:r>
              <a:rPr b="1" lang="en-US" sz="3200" cap="none"/>
              <a:t>Ożadowicz and J. Grela, “Energy saving in the street lighting control system—a new approach based on the EN-15232 standard,” Energy Efficiency, 10(3), 2017, pp.563- 576.</a:t>
            </a:r>
            <a:endParaRPr/>
          </a:p>
          <a:p>
            <a:pPr indent="-457200" lvl="0" marL="660400" rtl="0" algn="l">
              <a:lnSpc>
                <a:spcPct val="90000"/>
              </a:lnSpc>
              <a:spcBef>
                <a:spcPts val="640"/>
              </a:spcBef>
              <a:spcAft>
                <a:spcPts val="0"/>
              </a:spcAft>
              <a:buSzPct val="166666"/>
              <a:buChar char="•"/>
            </a:pPr>
            <a:r>
              <a:rPr b="1" lang="en-US" sz="3200" cap="none"/>
              <a:t> S. M. Sorif, D. Saha and P. Dutta, "Smart Street Light Management System with Automatic Brightness Adjustment Using Bolt IoT Platform," 2021 IEEE International IOT, Electronics and Mechatronics Conference (IEMTRONICS), 2021, pp. 1-6, doi: 10.1109/IEMTRONICS52119.2021.9422668. </a:t>
            </a:r>
            <a:endParaRPr/>
          </a:p>
          <a:p>
            <a:pPr indent="-457200" lvl="0" marL="660400" rtl="0" algn="l">
              <a:lnSpc>
                <a:spcPct val="90000"/>
              </a:lnSpc>
              <a:spcBef>
                <a:spcPts val="640"/>
              </a:spcBef>
              <a:spcAft>
                <a:spcPts val="0"/>
              </a:spcAft>
              <a:buSzPct val="166666"/>
              <a:buChar char="•"/>
            </a:pPr>
            <a:r>
              <a:rPr b="1" lang="en-US" sz="3200" cap="none"/>
              <a:t> Badgaiyan, P. Sehgal, Smart street lighting system, international journal of science and research, vol. 4, 2015, pp. 271 – 274 </a:t>
            </a:r>
            <a:endParaRPr/>
          </a:p>
          <a:p>
            <a:pPr indent="-457200" lvl="0" marL="660400" rtl="0" algn="l">
              <a:lnSpc>
                <a:spcPct val="90000"/>
              </a:lnSpc>
              <a:spcBef>
                <a:spcPts val="640"/>
              </a:spcBef>
              <a:spcAft>
                <a:spcPts val="0"/>
              </a:spcAft>
              <a:buSzPct val="166666"/>
              <a:buChar char="•"/>
            </a:pPr>
            <a:r>
              <a:rPr b="1" lang="en-US" sz="3200" cap="none"/>
              <a:t> Ouerhani, N. Pazos, M. Aeberli and M. Muller, "IoT-based dynamic street light control for smart cities use cases," 2016 International Symposium on Networks, Computers and Communications (ISNCC), 2016, pp. 1-5, doi: 10.1109/ISNCC.2016.7746112.</a:t>
            </a:r>
            <a:endParaRPr/>
          </a:p>
          <a:p>
            <a:pPr indent="-457200" lvl="0" marL="660400" rtl="0" algn="l">
              <a:lnSpc>
                <a:spcPct val="90000"/>
              </a:lnSpc>
              <a:spcBef>
                <a:spcPts val="640"/>
              </a:spcBef>
              <a:spcAft>
                <a:spcPts val="0"/>
              </a:spcAft>
              <a:buSzPct val="166666"/>
              <a:buChar char="•"/>
            </a:pPr>
            <a:r>
              <a:rPr b="1" lang="en-US" sz="3200" cap="none"/>
              <a:t>  Pazos, M. Müller, M. Aeberli and N. Ouerhani, "ConnectOpen - automatic integration of IoT devices," 2015 IEEE 2nd World Forum on Internet of Things (WF-IoT), 2015, pp. 640-644, doi: 10.1109/WF-IoT.2015.7389129. </a:t>
            </a:r>
            <a:endParaRPr/>
          </a:p>
          <a:p>
            <a:pPr indent="-457200" lvl="0" marL="660400" rtl="0" algn="l">
              <a:lnSpc>
                <a:spcPct val="90000"/>
              </a:lnSpc>
              <a:spcBef>
                <a:spcPts val="640"/>
              </a:spcBef>
              <a:spcAft>
                <a:spcPts val="0"/>
              </a:spcAft>
              <a:buSzPct val="166666"/>
              <a:buChar char="•"/>
            </a:pPr>
            <a:r>
              <a:rPr b="1" lang="en-US" sz="3200" cap="none"/>
              <a:t>Twesigye, A. Ngenzi and E. Ndashimye, "An Embedded Fuzzy Logic Based Smart Street Lighting System," 2022 IEEE Nigeria 4th International Conference on Disruptive Technologies for Sustainable Development (NIGERCON), 2022, pp. 1-5, doi: 10.1109/NIGERCON54645.2022.9803089.</a:t>
            </a:r>
            <a:r>
              <a:rPr lang="en-US" sz="3200" cap="none"/>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Introduction</a:t>
            </a:r>
            <a:endParaRPr/>
          </a:p>
        </p:txBody>
      </p:sp>
      <p:sp>
        <p:nvSpPr>
          <p:cNvPr id="109" name="Google Shape;109;p3"/>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520"/>
              </a:spcBef>
              <a:spcAft>
                <a:spcPts val="0"/>
              </a:spcAft>
              <a:buSzPct val="123552"/>
              <a:buChar char="•"/>
            </a:pPr>
            <a:r>
              <a:rPr lang="en-US" sz="2800"/>
              <a:t>Real-time monitoring: Cloud-enhanced system uses sensors and microcontrollers to detect street light malfunctions.</a:t>
            </a:r>
            <a:endParaRPr/>
          </a:p>
          <a:p>
            <a:pPr indent="-342900" lvl="0" marL="342900" rtl="0" algn="l">
              <a:lnSpc>
                <a:spcPct val="100000"/>
              </a:lnSpc>
              <a:spcBef>
                <a:spcPts val="520"/>
              </a:spcBef>
              <a:spcAft>
                <a:spcPts val="0"/>
              </a:spcAft>
              <a:buSzPct val="123552"/>
              <a:buChar char="•"/>
            </a:pPr>
            <a:r>
              <a:rPr lang="en-US" sz="2800"/>
              <a:t>Efficient issue identification: Centralized cloud storage and analysis enable quick identification of problems and streamlined maintenance.</a:t>
            </a:r>
            <a:endParaRPr/>
          </a:p>
          <a:p>
            <a:pPr indent="-342900" lvl="0" marL="342900" rtl="0" algn="l">
              <a:lnSpc>
                <a:spcPct val="100000"/>
              </a:lnSpc>
              <a:spcBef>
                <a:spcPts val="520"/>
              </a:spcBef>
              <a:spcAft>
                <a:spcPts val="0"/>
              </a:spcAft>
              <a:buSzPct val="123552"/>
              <a:buChar char="•"/>
            </a:pPr>
            <a:r>
              <a:rPr lang="en-US" sz="2800"/>
              <a:t>Optimized performance: Smart technology improves street lighting efficiency, leading to energy savings and reduced waste.</a:t>
            </a:r>
            <a:endParaRPr/>
          </a:p>
          <a:p>
            <a:pPr indent="-342900" lvl="0" marL="342900" rtl="0" algn="l">
              <a:lnSpc>
                <a:spcPct val="100000"/>
              </a:lnSpc>
              <a:spcBef>
                <a:spcPts val="520"/>
              </a:spcBef>
              <a:spcAft>
                <a:spcPts val="0"/>
              </a:spcAft>
              <a:buSzPct val="123552"/>
              <a:buChar char="•"/>
            </a:pPr>
            <a:r>
              <a:rPr lang="en-US" sz="2800"/>
              <a:t>Sustainability and reliability: Minimizes energy consumption, prevents failures, and supports sustainable urban development with reliable public lighting.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Statement of the Problem</a:t>
            </a:r>
            <a:endParaRPr/>
          </a:p>
        </p:txBody>
      </p:sp>
      <p:sp>
        <p:nvSpPr>
          <p:cNvPr id="115" name="Google Shape;115;p4"/>
          <p:cNvSpPr txBox="1"/>
          <p:nvPr>
            <p:ph idx="4294967295" type="body"/>
          </p:nvPr>
        </p:nvSpPr>
        <p:spPr>
          <a:xfrm>
            <a:off x="635" y="1213485"/>
            <a:ext cx="8838565" cy="5324475"/>
          </a:xfrm>
          <a:prstGeom prst="rect">
            <a:avLst/>
          </a:prstGeom>
          <a:noFill/>
          <a:ln>
            <a:noFill/>
          </a:ln>
        </p:spPr>
        <p:txBody>
          <a:bodyPr anchorCtr="0" anchor="t" bIns="45700" lIns="91425" spcFirstLastPara="1" rIns="91425" wrap="square" tIns="45700">
            <a:noAutofit/>
          </a:bodyPr>
          <a:lstStyle/>
          <a:p>
            <a:pPr indent="-342900" lvl="1" marL="800100" rtl="0" algn="l">
              <a:lnSpc>
                <a:spcPct val="100000"/>
              </a:lnSpc>
              <a:spcBef>
                <a:spcPts val="520"/>
              </a:spcBef>
              <a:spcAft>
                <a:spcPts val="0"/>
              </a:spcAft>
              <a:buSzPts val="2800"/>
              <a:buFont typeface="Arial"/>
              <a:buChar char="•"/>
            </a:pPr>
            <a:r>
              <a:rPr lang="en-US" sz="2400"/>
              <a:t>Inefficient Maintenance: Traditional street lighting systems depend on manual inspections, causing delays in detecting malfunctions, extended downtime, and higher operational costs, which can compromise public safety.  </a:t>
            </a:r>
            <a:endParaRPr/>
          </a:p>
          <a:p>
            <a:pPr indent="-342900" lvl="1" marL="800100" rtl="0" algn="l">
              <a:lnSpc>
                <a:spcPct val="100000"/>
              </a:lnSpc>
              <a:spcBef>
                <a:spcPts val="520"/>
              </a:spcBef>
              <a:spcAft>
                <a:spcPts val="0"/>
              </a:spcAft>
              <a:buSzPts val="2800"/>
              <a:buFont typeface="Arial"/>
              <a:buChar char="•"/>
            </a:pPr>
            <a:r>
              <a:rPr lang="en-US" sz="2400"/>
              <a:t>Lack of Real-Time Monitoring: Without real-time monitoring, street light malfunctions are not addressed promptly, leading to prolonged periods of darkness and reduced operational efficiency.  </a:t>
            </a:r>
            <a:endParaRPr/>
          </a:p>
          <a:p>
            <a:pPr indent="-342900" lvl="1" marL="800100" rtl="0" algn="l">
              <a:lnSpc>
                <a:spcPct val="100000"/>
              </a:lnSpc>
              <a:spcBef>
                <a:spcPts val="520"/>
              </a:spcBef>
              <a:spcAft>
                <a:spcPts val="0"/>
              </a:spcAft>
              <a:buSzPts val="2800"/>
              <a:buFont typeface="Arial"/>
              <a:buChar char="•"/>
            </a:pPr>
            <a:r>
              <a:rPr lang="en-US" sz="2400"/>
              <a:t>Energy Waste: Automated street light management is lacking, resulting in unnecessary energy consumption as lights remain on longer than needed.  </a:t>
            </a:r>
            <a:endParaRPr/>
          </a:p>
          <a:p>
            <a:pPr indent="-342900" lvl="1" marL="800100" rtl="0" algn="l">
              <a:lnSpc>
                <a:spcPct val="100000"/>
              </a:lnSpc>
              <a:spcBef>
                <a:spcPts val="520"/>
              </a:spcBef>
              <a:spcAft>
                <a:spcPts val="0"/>
              </a:spcAft>
              <a:buSzPts val="2800"/>
              <a:buFont typeface="Arial"/>
              <a:buChar char="•"/>
            </a:pPr>
            <a:r>
              <a:rPr lang="en-US" sz="2400"/>
              <a:t>Environmental Impact: Increased energy waste from inefficient lighting systems contributes to higher energy usage and greater carbon emissions.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Scope of the project</a:t>
            </a:r>
            <a:endParaRPr/>
          </a:p>
        </p:txBody>
      </p:sp>
      <p:sp>
        <p:nvSpPr>
          <p:cNvPr id="121" name="Google Shape;121;p5"/>
          <p:cNvSpPr txBox="1"/>
          <p:nvPr>
            <p:ph idx="4294967295" type="body"/>
          </p:nvPr>
        </p:nvSpPr>
        <p:spPr>
          <a:xfrm>
            <a:off x="132080" y="1029970"/>
            <a:ext cx="8813165" cy="5469255"/>
          </a:xfrm>
          <a:prstGeom prst="rect">
            <a:avLst/>
          </a:prstGeom>
          <a:noFill/>
          <a:ln>
            <a:noFill/>
          </a:ln>
        </p:spPr>
        <p:txBody>
          <a:bodyPr anchorCtr="0" anchor="t" bIns="45700" lIns="91425" spcFirstLastPara="1" rIns="91425" wrap="square" tIns="45700">
            <a:noAutofit/>
          </a:bodyPr>
          <a:lstStyle/>
          <a:p>
            <a:pPr indent="0" lvl="1" marL="470535" rtl="0" algn="l">
              <a:lnSpc>
                <a:spcPct val="100000"/>
              </a:lnSpc>
              <a:spcBef>
                <a:spcPts val="520"/>
              </a:spcBef>
              <a:spcAft>
                <a:spcPts val="0"/>
              </a:spcAft>
              <a:buSzPts val="2400"/>
              <a:buFont typeface="Arial"/>
              <a:buNone/>
            </a:pPr>
            <a:r>
              <a:rPr b="1" lang="en-US" sz="2400"/>
              <a:t>Scope</a:t>
            </a:r>
            <a:r>
              <a:rPr lang="en-US" sz="2400"/>
              <a:t>: </a:t>
            </a:r>
            <a:endParaRPr/>
          </a:p>
          <a:p>
            <a:pPr indent="-342900" lvl="1" marL="813435" rtl="0" algn="l">
              <a:lnSpc>
                <a:spcPct val="100000"/>
              </a:lnSpc>
              <a:spcBef>
                <a:spcPts val="520"/>
              </a:spcBef>
              <a:spcAft>
                <a:spcPts val="0"/>
              </a:spcAft>
              <a:buSzPts val="2400"/>
              <a:buFont typeface="Arial"/>
              <a:buChar char="•"/>
            </a:pPr>
            <a:r>
              <a:rPr lang="en-US" sz="2400" cap="none"/>
              <a:t>Improve the efficiency and reliability of public streets.</a:t>
            </a:r>
            <a:endParaRPr/>
          </a:p>
          <a:p>
            <a:pPr indent="-342900" lvl="1" marL="813435" rtl="0" algn="l">
              <a:lnSpc>
                <a:spcPct val="100000"/>
              </a:lnSpc>
              <a:spcBef>
                <a:spcPts val="520"/>
              </a:spcBef>
              <a:spcAft>
                <a:spcPts val="0"/>
              </a:spcAft>
              <a:buSzPts val="2400"/>
              <a:buFont typeface="Arial"/>
              <a:buChar char="•"/>
            </a:pPr>
            <a:r>
              <a:rPr lang="en-US" sz="2400"/>
              <a:t>Utilize standard hardware and deep learning techniques</a:t>
            </a:r>
            <a:endParaRPr/>
          </a:p>
          <a:p>
            <a:pPr indent="-342900" lvl="1" marL="813435" rtl="0" algn="l">
              <a:lnSpc>
                <a:spcPct val="100000"/>
              </a:lnSpc>
              <a:spcBef>
                <a:spcPts val="520"/>
              </a:spcBef>
              <a:spcAft>
                <a:spcPts val="0"/>
              </a:spcAft>
              <a:buSzPts val="2400"/>
              <a:buFont typeface="Arial"/>
              <a:buChar char="•"/>
            </a:pPr>
            <a:r>
              <a:rPr lang="en-US" sz="2400"/>
              <a:t>Design the system for flexible urban environments..</a:t>
            </a:r>
            <a:endParaRPr/>
          </a:p>
          <a:p>
            <a:pPr indent="0" lvl="1" marL="470535" rtl="0" algn="l">
              <a:lnSpc>
                <a:spcPct val="100000"/>
              </a:lnSpc>
              <a:spcBef>
                <a:spcPts val="520"/>
              </a:spcBef>
              <a:spcAft>
                <a:spcPts val="0"/>
              </a:spcAft>
              <a:buSzPts val="2400"/>
              <a:buFont typeface="Arial"/>
              <a:buNone/>
            </a:pPr>
            <a:r>
              <a:rPr b="1" lang="en-US" sz="2400"/>
              <a:t>Target Audience</a:t>
            </a:r>
            <a:r>
              <a:rPr lang="en-US" sz="2400"/>
              <a:t>: City Planners and Municipal Governments</a:t>
            </a:r>
            <a:r>
              <a:rPr lang="en-US" sz="3600"/>
              <a:t>, </a:t>
            </a:r>
            <a:r>
              <a:rPr lang="en-US" sz="2400"/>
              <a:t>Urban Development and Sustainability Professionals</a:t>
            </a:r>
            <a:r>
              <a:rPr lang="en-US" sz="3600"/>
              <a:t>, </a:t>
            </a:r>
            <a:r>
              <a:rPr lang="en-US" sz="2400"/>
              <a:t>Public Safety Agencies</a:t>
            </a:r>
            <a:r>
              <a:rPr lang="en-US" sz="3600"/>
              <a:t>.</a:t>
            </a:r>
            <a:endParaRPr/>
          </a:p>
          <a:p>
            <a:pPr indent="0" lvl="1" marL="470535" rtl="0" algn="l">
              <a:lnSpc>
                <a:spcPct val="100000"/>
              </a:lnSpc>
              <a:spcBef>
                <a:spcPts val="520"/>
              </a:spcBef>
              <a:spcAft>
                <a:spcPts val="0"/>
              </a:spcAft>
              <a:buSzPts val="2400"/>
              <a:buFont typeface="Arial"/>
              <a:buNone/>
            </a:pPr>
            <a:r>
              <a:rPr b="1" lang="en-US" sz="2400"/>
              <a:t>Deliverables</a:t>
            </a:r>
            <a:r>
              <a:rPr lang="en-US" sz="2400"/>
              <a:t>:</a:t>
            </a:r>
            <a:endParaRPr sz="2400"/>
          </a:p>
          <a:p>
            <a:pPr indent="-342900" lvl="1" marL="813435" rtl="0" algn="l">
              <a:lnSpc>
                <a:spcPct val="100000"/>
              </a:lnSpc>
              <a:spcBef>
                <a:spcPts val="520"/>
              </a:spcBef>
              <a:spcAft>
                <a:spcPts val="0"/>
              </a:spcAft>
              <a:buSzPts val="2400"/>
              <a:buFont typeface="Arial"/>
              <a:buChar char="•"/>
            </a:pPr>
            <a:r>
              <a:rPr lang="en-US" sz="2400"/>
              <a:t>A user-friendly interface for model deployment.</a:t>
            </a:r>
            <a:endParaRPr sz="2400"/>
          </a:p>
          <a:p>
            <a:pPr indent="-342900" lvl="1" marL="813435" rtl="0" algn="l">
              <a:lnSpc>
                <a:spcPct val="100000"/>
              </a:lnSpc>
              <a:spcBef>
                <a:spcPts val="520"/>
              </a:spcBef>
              <a:spcAft>
                <a:spcPts val="0"/>
              </a:spcAft>
              <a:buSzPts val="2400"/>
              <a:buFont typeface="Arial"/>
              <a:buChar char="•"/>
            </a:pPr>
            <a:r>
              <a:rPr lang="en-US" sz="2400"/>
              <a:t>Documentation detailing the model's architecture, training process, and performance.</a:t>
            </a:r>
            <a:endParaRPr sz="2400"/>
          </a:p>
          <a:p>
            <a:pPr indent="-139700" lvl="0" marL="342900" rtl="0" algn="l">
              <a:lnSpc>
                <a:spcPct val="100000"/>
              </a:lnSpc>
              <a:spcBef>
                <a:spcPts val="520"/>
              </a:spcBef>
              <a:spcAft>
                <a:spcPts val="0"/>
              </a:spcAft>
              <a:buSzPts val="3200"/>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Scope of the project</a:t>
            </a:r>
            <a:endParaRPr/>
          </a:p>
        </p:txBody>
      </p:sp>
      <p:sp>
        <p:nvSpPr>
          <p:cNvPr id="127" name="Google Shape;127;p6"/>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520"/>
              </a:spcBef>
              <a:spcAft>
                <a:spcPts val="0"/>
              </a:spcAft>
              <a:buSzPct val="123552"/>
              <a:buChar char="•"/>
            </a:pPr>
            <a:r>
              <a:rPr lang="en-US" sz="2800"/>
              <a:t>Performance Prediction   </a:t>
            </a:r>
            <a:endParaRPr/>
          </a:p>
          <a:p>
            <a:pPr indent="0" lvl="1" marL="457200" rtl="0" algn="l">
              <a:lnSpc>
                <a:spcPct val="100000"/>
              </a:lnSpc>
              <a:spcBef>
                <a:spcPts val="520"/>
              </a:spcBef>
              <a:spcAft>
                <a:spcPts val="0"/>
              </a:spcAft>
              <a:buSzPct val="108108"/>
              <a:buNone/>
            </a:pPr>
            <a:r>
              <a:rPr b="1" lang="en-US"/>
              <a:t>Inclusions:</a:t>
            </a:r>
            <a:endParaRPr/>
          </a:p>
          <a:p>
            <a:pPr indent="-457200" lvl="1" marL="914400" rtl="0" algn="l">
              <a:lnSpc>
                <a:spcPct val="100000"/>
              </a:lnSpc>
              <a:spcBef>
                <a:spcPts val="520"/>
              </a:spcBef>
              <a:spcAft>
                <a:spcPts val="0"/>
              </a:spcAft>
              <a:buSzPct val="108108"/>
              <a:buFont typeface="Arial"/>
              <a:buChar char="•"/>
            </a:pPr>
            <a:r>
              <a:rPr lang="en-US"/>
              <a:t> Leverages cloud technology, sensors, and microcontrollers to monitor street lights in real-time.</a:t>
            </a:r>
            <a:endParaRPr/>
          </a:p>
          <a:p>
            <a:pPr indent="-457200" lvl="1" marL="914400" rtl="0" algn="l">
              <a:lnSpc>
                <a:spcPct val="100000"/>
              </a:lnSpc>
              <a:spcBef>
                <a:spcPts val="520"/>
              </a:spcBef>
              <a:spcAft>
                <a:spcPts val="0"/>
              </a:spcAft>
              <a:buSzPct val="108108"/>
              <a:buFont typeface="Arial"/>
              <a:buChar char="•"/>
            </a:pPr>
            <a:r>
              <a:rPr lang="en-US"/>
              <a:t>enabling swift issue detection and centralized data management for efficient maintenance.</a:t>
            </a:r>
            <a:endParaRPr/>
          </a:p>
          <a:p>
            <a:pPr indent="0" lvl="1" marL="457200" rtl="0" algn="l">
              <a:lnSpc>
                <a:spcPct val="100000"/>
              </a:lnSpc>
              <a:spcBef>
                <a:spcPts val="520"/>
              </a:spcBef>
              <a:spcAft>
                <a:spcPts val="0"/>
              </a:spcAft>
              <a:buSzPct val="108108"/>
              <a:buNone/>
            </a:pPr>
            <a:r>
              <a:rPr b="1" lang="en-US"/>
              <a:t>Exclusions</a:t>
            </a:r>
            <a:r>
              <a:rPr lang="en-US"/>
              <a:t>:</a:t>
            </a:r>
            <a:endParaRPr/>
          </a:p>
          <a:p>
            <a:pPr indent="-457200" lvl="1" marL="914400" rtl="0" algn="l">
              <a:lnSpc>
                <a:spcPct val="100000"/>
              </a:lnSpc>
              <a:spcBef>
                <a:spcPts val="520"/>
              </a:spcBef>
              <a:spcAft>
                <a:spcPts val="0"/>
              </a:spcAft>
              <a:buSzPct val="108108"/>
              <a:buFont typeface="Arial"/>
              <a:buChar char="•"/>
            </a:pPr>
            <a:r>
              <a:rPr lang="en-US"/>
              <a:t>The project targets urban areas, excluding rural or suburban locations.</a:t>
            </a:r>
            <a:endParaRPr/>
          </a:p>
          <a:p>
            <a:pPr indent="-457200" lvl="1" marL="914400" rtl="0" algn="l">
              <a:lnSpc>
                <a:spcPct val="100000"/>
              </a:lnSpc>
              <a:spcBef>
                <a:spcPts val="520"/>
              </a:spcBef>
              <a:spcAft>
                <a:spcPts val="0"/>
              </a:spcAft>
              <a:buSzPct val="75675"/>
              <a:buFont typeface="Arial"/>
              <a:buChar char="•"/>
            </a:pPr>
            <a:r>
              <a:rPr lang="en-US"/>
              <a:t>It does not involve other types of smart city technologies that are not directly related to street lighting (e.g., traffic management or waste management systems).</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2"/>
              <a:buFont typeface="Arial"/>
              <a:buNone/>
            </a:pPr>
            <a:r>
              <a:rPr lang="en-US" sz="4000"/>
              <a:t>Methodology</a:t>
            </a:r>
            <a:endParaRPr/>
          </a:p>
        </p:txBody>
      </p:sp>
      <p:sp>
        <p:nvSpPr>
          <p:cNvPr id="133" name="Google Shape;133;p7"/>
          <p:cNvSpPr txBox="1"/>
          <p:nvPr>
            <p:ph idx="4294967295" type="body"/>
          </p:nvPr>
        </p:nvSpPr>
        <p:spPr>
          <a:xfrm>
            <a:off x="266700" y="1149096"/>
            <a:ext cx="8610600" cy="5257800"/>
          </a:xfrm>
          <a:prstGeom prst="rect">
            <a:avLst/>
          </a:prstGeom>
          <a:noFill/>
          <a:ln>
            <a:noFill/>
          </a:ln>
        </p:spPr>
        <p:txBody>
          <a:bodyPr anchorCtr="0" anchor="t" bIns="45700" lIns="91425" spcFirstLastPara="1" rIns="91425" wrap="square" tIns="45700">
            <a:noAutofit/>
          </a:bodyPr>
          <a:lstStyle/>
          <a:p>
            <a:pPr indent="-457200" lvl="0" marL="543560" rtl="0" algn="l">
              <a:lnSpc>
                <a:spcPct val="115000"/>
              </a:lnSpc>
              <a:spcBef>
                <a:spcPts val="520"/>
              </a:spcBef>
              <a:spcAft>
                <a:spcPts val="0"/>
              </a:spcAft>
              <a:buSzPts val="1800"/>
              <a:buAutoNum type="arabicPeriod"/>
            </a:pPr>
            <a:r>
              <a:rPr b="1" lang="en-US" sz="1800"/>
              <a:t>Data Collection:</a:t>
            </a:r>
            <a:r>
              <a:rPr lang="en-US" sz="1800"/>
              <a:t> Use a publicly available dataset containing number of streets and light planted</a:t>
            </a:r>
            <a:r>
              <a:rPr lang="en-US" sz="1800">
                <a:solidFill>
                  <a:schemeClr val="dk1"/>
                </a:solidFill>
              </a:rPr>
              <a:t> </a:t>
            </a:r>
            <a:r>
              <a:rPr lang="en-US" sz="1800"/>
              <a:t>.</a:t>
            </a:r>
            <a:endParaRPr/>
          </a:p>
          <a:p>
            <a:pPr indent="-457200" lvl="0" marL="543560" rtl="0" algn="l">
              <a:lnSpc>
                <a:spcPct val="115000"/>
              </a:lnSpc>
              <a:spcBef>
                <a:spcPts val="520"/>
              </a:spcBef>
              <a:spcAft>
                <a:spcPts val="0"/>
              </a:spcAft>
              <a:buSzPts val="1800"/>
              <a:buAutoNum type="arabicPeriod"/>
            </a:pPr>
            <a:r>
              <a:rPr b="1" lang="en-US" sz="1800"/>
              <a:t>Data Preprocessing: </a:t>
            </a:r>
            <a:r>
              <a:rPr lang="en-US" sz="1800"/>
              <a:t>Convert the raw data into processed data and apply datas to cloud storage algorithms.</a:t>
            </a:r>
            <a:endParaRPr/>
          </a:p>
          <a:p>
            <a:pPr indent="-457200" lvl="0" marL="543560" rtl="0" algn="l">
              <a:lnSpc>
                <a:spcPct val="115000"/>
              </a:lnSpc>
              <a:spcBef>
                <a:spcPts val="520"/>
              </a:spcBef>
              <a:spcAft>
                <a:spcPts val="0"/>
              </a:spcAft>
              <a:buSzPts val="1800"/>
              <a:buAutoNum type="arabicPeriod"/>
            </a:pPr>
            <a:r>
              <a:rPr b="1" lang="en-US" sz="1800"/>
              <a:t>Model Selection:</a:t>
            </a:r>
            <a:r>
              <a:rPr lang="en-US" sz="1800"/>
              <a:t> Choose able Hardware Architecture or create a custom model.</a:t>
            </a:r>
            <a:endParaRPr/>
          </a:p>
          <a:p>
            <a:pPr indent="-457200" lvl="0" marL="543560" rtl="0" algn="l">
              <a:lnSpc>
                <a:spcPct val="115000"/>
              </a:lnSpc>
              <a:spcBef>
                <a:spcPts val="520"/>
              </a:spcBef>
              <a:spcAft>
                <a:spcPts val="0"/>
              </a:spcAft>
              <a:buSzPts val="1800"/>
              <a:buAutoNum type="arabicPeriod"/>
            </a:pPr>
            <a:r>
              <a:rPr b="1" lang="en-US" sz="1800"/>
              <a:t>Training the Model:</a:t>
            </a:r>
            <a:r>
              <a:rPr lang="en-US" sz="1800"/>
              <a:t> Split the dataset into training, validation, and test sets, and tune hyperparameters for optimal performance.</a:t>
            </a:r>
            <a:endParaRPr/>
          </a:p>
          <a:p>
            <a:pPr indent="-457200" lvl="0" marL="543560" rtl="0" algn="l">
              <a:lnSpc>
                <a:spcPct val="115000"/>
              </a:lnSpc>
              <a:spcBef>
                <a:spcPts val="520"/>
              </a:spcBef>
              <a:spcAft>
                <a:spcPts val="0"/>
              </a:spcAft>
              <a:buSzPts val="1800"/>
              <a:buAutoNum type="arabicPeriod"/>
            </a:pPr>
            <a:r>
              <a:rPr b="1" lang="en-US" sz="1800"/>
              <a:t>Model Evaluation:</a:t>
            </a:r>
            <a:r>
              <a:rPr lang="en-US" sz="1800"/>
              <a:t> Assess the model's performance using accuracy, precision and recall on the test dataset.</a:t>
            </a:r>
            <a:endParaRPr/>
          </a:p>
          <a:p>
            <a:pPr indent="-457200" lvl="0" marL="543560" rtl="0" algn="l">
              <a:lnSpc>
                <a:spcPct val="115000"/>
              </a:lnSpc>
              <a:spcBef>
                <a:spcPts val="520"/>
              </a:spcBef>
              <a:spcAft>
                <a:spcPts val="0"/>
              </a:spcAft>
              <a:buSzPts val="1800"/>
              <a:buAutoNum type="arabicPeriod"/>
            </a:pPr>
            <a:r>
              <a:rPr b="1" lang="en-US" sz="1800"/>
              <a:t>Real-time Implementation:</a:t>
            </a:r>
            <a:r>
              <a:rPr lang="en-US" sz="1800"/>
              <a:t> Integrate the cloud data system with street lights.</a:t>
            </a:r>
            <a:endParaRPr/>
          </a:p>
          <a:p>
            <a:pPr indent="-457200" lvl="0" marL="543560" rtl="0" algn="l">
              <a:lnSpc>
                <a:spcPct val="115000"/>
              </a:lnSpc>
              <a:spcBef>
                <a:spcPts val="520"/>
              </a:spcBef>
              <a:spcAft>
                <a:spcPts val="0"/>
              </a:spcAft>
              <a:buSzPts val="1800"/>
              <a:buAutoNum type="arabicPeriod"/>
            </a:pPr>
            <a:r>
              <a:rPr b="1" lang="en-US" sz="1800"/>
              <a:t>User Interface Development: </a:t>
            </a:r>
            <a:r>
              <a:rPr lang="en-US" sz="1800"/>
              <a:t>Create a user-friendly interface displaying monitoring results and alerts.</a:t>
            </a:r>
            <a:endParaRPr/>
          </a:p>
          <a:p>
            <a:pPr indent="-457200" lvl="0" marL="543560" rtl="0" algn="l">
              <a:lnSpc>
                <a:spcPct val="115000"/>
              </a:lnSpc>
              <a:spcBef>
                <a:spcPts val="520"/>
              </a:spcBef>
              <a:spcAft>
                <a:spcPts val="0"/>
              </a:spcAft>
              <a:buSzPts val="1800"/>
              <a:buAutoNum type="arabicPeriod"/>
            </a:pPr>
            <a:r>
              <a:rPr b="1" lang="en-US" sz="1800"/>
              <a:t>Testing and Validation: </a:t>
            </a:r>
            <a:r>
              <a:rPr lang="en-US" sz="1800"/>
              <a:t>Conduct field testing and gather user feedback to improve system effectiveness and usability.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4972"/>
              <a:buFont typeface="Calibri"/>
              <a:buNone/>
            </a:pPr>
            <a:r>
              <a:rPr lang="en-US" sz="3759"/>
              <a:t>Architecture Diagram</a:t>
            </a:r>
            <a:endParaRPr/>
          </a:p>
        </p:txBody>
      </p:sp>
      <p:pic>
        <p:nvPicPr>
          <p:cNvPr id="139" name="Google Shape;139;p8"/>
          <p:cNvPicPr preferRelativeResize="0"/>
          <p:nvPr/>
        </p:nvPicPr>
        <p:blipFill>
          <a:blip r:embed="rId3">
            <a:alphaModFix/>
          </a:blip>
          <a:stretch>
            <a:fillRect/>
          </a:stretch>
        </p:blipFill>
        <p:spPr>
          <a:xfrm>
            <a:off x="891975" y="1736901"/>
            <a:ext cx="7191375" cy="390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22222"/>
              <a:buFont typeface="Arial"/>
              <a:buNone/>
            </a:pPr>
            <a:r>
              <a:rPr lang="en-US" sz="4000"/>
              <a:t>Design-Use Case Diagram</a:t>
            </a:r>
            <a:endParaRPr/>
          </a:p>
        </p:txBody>
      </p:sp>
      <p:sp>
        <p:nvSpPr>
          <p:cNvPr id="145" name="Google Shape;145;p9"/>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200"/>
              <a:buChar char="•"/>
            </a:pPr>
            <a:r>
              <a:rPr lang="en-US"/>
              <a:t> </a:t>
            </a:r>
            <a:r>
              <a:rPr b="1" lang="en-US"/>
              <a:t>Use case Diagram</a:t>
            </a:r>
            <a:r>
              <a:rPr lang="en-US"/>
              <a:t>:A use case diagram is a graph of actors set of use cases  enclosed by a system boundary, communication associations between the service providers and users and generalization among use cases. </a:t>
            </a:r>
            <a:endParaRPr/>
          </a:p>
          <a:p>
            <a:pPr indent="-342900" lvl="0" marL="342900" rtl="0" algn="l">
              <a:lnSpc>
                <a:spcPct val="100000"/>
              </a:lnSpc>
              <a:spcBef>
                <a:spcPts val="0"/>
              </a:spcBef>
              <a:spcAft>
                <a:spcPts val="0"/>
              </a:spcAft>
              <a:buSzPts val="3200"/>
              <a:buChar char="•"/>
            </a:pPr>
            <a:r>
              <a:rPr lang="en-US"/>
              <a:t>The use case model defines the  outside (service providers) and inside (use case) of the system’s behavior.</a:t>
            </a:r>
            <a:endParaRPr/>
          </a:p>
          <a:p>
            <a:pPr indent="-342900" lvl="0" marL="342900" rtl="0" algn="l">
              <a:lnSpc>
                <a:spcPct val="100000"/>
              </a:lnSpc>
              <a:spcBef>
                <a:spcPts val="0"/>
              </a:spcBef>
              <a:spcAft>
                <a:spcPts val="0"/>
              </a:spcAft>
              <a:buSzPts val="3200"/>
              <a:buChar char="•"/>
            </a:pPr>
            <a:r>
              <a:rPr lang="en-US"/>
              <a:t>USER        </a:t>
            </a:r>
            <a:endParaRPr/>
          </a:p>
          <a:p>
            <a:pPr indent="-342900" lvl="0" marL="342900" rtl="0" algn="l">
              <a:lnSpc>
                <a:spcPct val="100000"/>
              </a:lnSpc>
              <a:spcBef>
                <a:spcPts val="0"/>
              </a:spcBef>
              <a:spcAft>
                <a:spcPts val="0"/>
              </a:spcAft>
              <a:buSzPts val="3200"/>
              <a:buChar char="•"/>
            </a:pPr>
            <a:r>
              <a:rPr lang="en-US"/>
              <a:t>UML DIAGRAMS</a:t>
            </a:r>
            <a:endParaRPr/>
          </a:p>
          <a:p>
            <a:pPr indent="-342900" lvl="0" marL="342900" rtl="0" algn="l">
              <a:lnSpc>
                <a:spcPct val="100000"/>
              </a:lnSpc>
              <a:spcBef>
                <a:spcPts val="0"/>
              </a:spcBef>
              <a:spcAft>
                <a:spcPts val="0"/>
              </a:spcAft>
              <a:buSzPts val="3200"/>
              <a:buChar char="•"/>
            </a:pPr>
            <a:r>
              <a:rPr lang="en-US"/>
              <a:t> ADMIN  </a:t>
            </a:r>
            <a:endParaRPr/>
          </a:p>
          <a:p>
            <a:pPr indent="-139700" lvl="0" marL="342900" rtl="0" algn="l">
              <a:lnSpc>
                <a:spcPct val="100000"/>
              </a:lnSpc>
              <a:spcBef>
                <a:spcPts val="0"/>
              </a:spcBef>
              <a:spcAft>
                <a:spcPts val="0"/>
              </a:spcAft>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2024-10-21T15:21:00Z</dcterms:created>
  <dc:creator>Giftson Rajarathinam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5E51070A14C94CA8AA96FF694B3E5A3D_12</vt:lpwstr>
  </property>
  <property fmtid="{D5CDD505-2E9C-101B-9397-08002B2CF9AE}" pid="3" name="KSOProductBuildVer">
    <vt:lpwstr>1033-12.2.0.18165</vt:lpwstr>
  </property>
</Properties>
</file>