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2" r:id="rId3"/>
    <p:sldId id="258" r:id="rId4"/>
    <p:sldId id="259" r:id="rId5"/>
    <p:sldId id="264" r:id="rId6"/>
    <p:sldId id="265" r:id="rId7"/>
    <p:sldId id="266" r:id="rId8"/>
    <p:sldId id="261" r:id="rId9"/>
    <p:sldId id="268" r:id="rId10"/>
    <p:sldId id="25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6D913-57F5-15BD-C4AB-B131A9AAAC71}" v="55" dt="2024-12-11T10:25:43.343"/>
    <p1510:client id="{3D7F5ABC-C1E7-7AA5-897C-D6F22F875023}" v="7" dt="2024-12-09T23:19:11.248"/>
    <p1510:client id="{57FE169C-D6FC-3266-A04B-D1DFEE983EFF}" v="18" dt="2024-12-11T10:47:21.478"/>
    <p1510:client id="{751F436A-E8DB-F62A-C805-CE22EF6DFA92}" v="298" dt="2024-12-11T10:00:25.717"/>
    <p1510:client id="{7CD63246-84A7-BEA3-E591-1060C0E34077}" v="220" dt="2024-12-10T10:38:18.032"/>
    <p1510:client id="{BFD54B8D-64F5-8A8B-5151-7F1269CA9354}" v="4728" dt="2024-12-09T22:41:59.669"/>
    <p1510:client id="{D204A68F-5E24-D4DC-5D57-A6D8AB407B3E}" v="9" dt="2024-12-09T13:59:49.125"/>
    <p1510:client id="{D6EE0030-414D-F4B2-1AC5-A5DDDC9B6CD0}" v="160" dt="2024-12-10T10:09:28.688"/>
    <p1510:client id="{FB7E699C-6440-FB26-CEFF-EC45115D1573}" v="9" dt="2024-12-10T10:44:16.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55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4678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4794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7006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8069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666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4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5315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4008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9417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12/11/2024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9704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12/11/2024</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08714578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4F4927-E645-48C1-B709-AC214B1B7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9" y="-786"/>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Oval 12">
            <a:extLst>
              <a:ext uri="{FF2B5EF4-FFF2-40B4-BE49-F238E27FC236}">
                <a16:creationId xmlns:a16="http://schemas.microsoft.com/office/drawing/2014/main" id="{5C3A0317-07C5-421D-8353-23737ABDC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88569" y="2286000"/>
            <a:ext cx="3936275" cy="1351706"/>
          </a:xfrm>
        </p:spPr>
        <p:txBody>
          <a:bodyPr anchor="b">
            <a:normAutofit/>
          </a:bodyPr>
          <a:lstStyle/>
          <a:p>
            <a:pPr algn="ctr"/>
            <a:r>
              <a:rPr lang="da-DK"/>
              <a:t>Svømmeklubben Delfinen</a:t>
            </a:r>
          </a:p>
        </p:txBody>
      </p:sp>
      <p:sp>
        <p:nvSpPr>
          <p:cNvPr id="3" name="Subtitle 2"/>
          <p:cNvSpPr>
            <a:spLocks noGrp="1"/>
          </p:cNvSpPr>
          <p:nvPr>
            <p:ph type="subTitle" idx="1"/>
          </p:nvPr>
        </p:nvSpPr>
        <p:spPr>
          <a:xfrm>
            <a:off x="1524000" y="4249360"/>
            <a:ext cx="3048000" cy="877585"/>
          </a:xfrm>
        </p:spPr>
        <p:txBody>
          <a:bodyPr vert="horz" lIns="91440" tIns="45720" rIns="91440" bIns="45720" rtlCol="0" anchor="t">
            <a:normAutofit/>
          </a:bodyPr>
          <a:lstStyle/>
          <a:p>
            <a:pPr algn="ctr"/>
            <a:r>
              <a:rPr lang="en-US"/>
              <a:t>Angelo, Brestir, Charlie</a:t>
            </a:r>
          </a:p>
        </p:txBody>
      </p:sp>
      <p:pic>
        <p:nvPicPr>
          <p:cNvPr id="4" name="Picture 3" descr="Gwaa Sad GIF - GWAA Sad Crying - Discover &amp; Share GIFs">
            <a:extLst>
              <a:ext uri="{FF2B5EF4-FFF2-40B4-BE49-F238E27FC236}">
                <a16:creationId xmlns:a16="http://schemas.microsoft.com/office/drawing/2014/main" id="{C7D58DF2-7406-9522-39DF-0F800D7F1E12}"/>
              </a:ext>
            </a:extLst>
          </p:cNvPr>
          <p:cNvPicPr>
            <a:picLocks noChangeAspect="1"/>
          </p:cNvPicPr>
          <p:nvPr/>
        </p:nvPicPr>
        <p:blipFill>
          <a:blip r:embed="rId2">
            <a:alphaModFix/>
          </a:blip>
          <a:stretch>
            <a:fillRect/>
          </a:stretch>
        </p:blipFill>
        <p:spPr>
          <a:xfrm>
            <a:off x="6858000" y="1143001"/>
            <a:ext cx="4572000" cy="4572000"/>
          </a:xfrm>
          <a:prstGeom prst="rect">
            <a:avLst/>
          </a:prstGeom>
        </p:spPr>
      </p:pic>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5911B-1E2F-489E-97EF-A15A9299E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19D4F1-CE65-4D74-A168-F27C15F1B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ello I Am Under The Water GIF - Hello ...">
            <a:extLst>
              <a:ext uri="{FF2B5EF4-FFF2-40B4-BE49-F238E27FC236}">
                <a16:creationId xmlns:a16="http://schemas.microsoft.com/office/drawing/2014/main" id="{76CDB5D6-11CB-CFC0-8568-12BA2AE103CF}"/>
              </a:ext>
            </a:extLst>
          </p:cNvPr>
          <p:cNvPicPr>
            <a:picLocks noChangeAspect="1"/>
          </p:cNvPicPr>
          <p:nvPr/>
        </p:nvPicPr>
        <p:blipFill>
          <a:blip r:embed="rId2">
            <a:alphaModFix amt="50000"/>
          </a:blip>
          <a:srcRect l="5859" r="5253" b="1"/>
          <a:stretch/>
        </p:blipFill>
        <p:spPr>
          <a:xfrm>
            <a:off x="20" y="10"/>
            <a:ext cx="6095979" cy="6857990"/>
          </a:xfrm>
          <a:prstGeom prst="rect">
            <a:avLst/>
          </a:prstGeom>
        </p:spPr>
      </p:pic>
      <p:sp>
        <p:nvSpPr>
          <p:cNvPr id="2" name="Title 1">
            <a:extLst>
              <a:ext uri="{FF2B5EF4-FFF2-40B4-BE49-F238E27FC236}">
                <a16:creationId xmlns:a16="http://schemas.microsoft.com/office/drawing/2014/main" id="{58577FE1-AD16-06EE-522E-7F1CF7B1C1D3}"/>
              </a:ext>
            </a:extLst>
          </p:cNvPr>
          <p:cNvSpPr>
            <a:spLocks noGrp="1"/>
          </p:cNvSpPr>
          <p:nvPr>
            <p:ph type="title"/>
          </p:nvPr>
        </p:nvSpPr>
        <p:spPr>
          <a:xfrm>
            <a:off x="7139078" y="2621603"/>
            <a:ext cx="4302065" cy="1607765"/>
          </a:xfrm>
        </p:spPr>
        <p:txBody>
          <a:bodyPr anchor="ctr">
            <a:normAutofit/>
          </a:bodyPr>
          <a:lstStyle/>
          <a:p>
            <a:pPr algn="ctr"/>
            <a:r>
              <a:rPr lang="da-DK" sz="4000">
                <a:solidFill>
                  <a:srgbClr val="FFFFFF"/>
                </a:solidFill>
              </a:rPr>
              <a:t>Demo af kode</a:t>
            </a:r>
          </a:p>
        </p:txBody>
      </p:sp>
    </p:spTree>
    <p:extLst>
      <p:ext uri="{BB962C8B-B14F-4D97-AF65-F5344CB8AC3E}">
        <p14:creationId xmlns:p14="http://schemas.microsoft.com/office/powerpoint/2010/main" val="106848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FF5A-F951-C717-F71C-1AEDFA54A88B}"/>
              </a:ext>
            </a:extLst>
          </p:cNvPr>
          <p:cNvSpPr>
            <a:spLocks noGrp="1"/>
          </p:cNvSpPr>
          <p:nvPr>
            <p:ph type="title"/>
          </p:nvPr>
        </p:nvSpPr>
        <p:spPr>
          <a:xfrm>
            <a:off x="164359" y="39029"/>
            <a:ext cx="3171190" cy="512503"/>
          </a:xfrm>
        </p:spPr>
        <p:txBody>
          <a:bodyPr/>
          <a:lstStyle/>
          <a:p>
            <a:r>
              <a:rPr lang="en-US"/>
              <a:t>KONKLUSION</a:t>
            </a:r>
          </a:p>
        </p:txBody>
      </p:sp>
      <p:sp>
        <p:nvSpPr>
          <p:cNvPr id="3" name="Content Placeholder 2">
            <a:extLst>
              <a:ext uri="{FF2B5EF4-FFF2-40B4-BE49-F238E27FC236}">
                <a16:creationId xmlns:a16="http://schemas.microsoft.com/office/drawing/2014/main" id="{9E927EC8-F33A-0A7A-D317-3A018416AB73}"/>
              </a:ext>
            </a:extLst>
          </p:cNvPr>
          <p:cNvSpPr>
            <a:spLocks noGrp="1"/>
          </p:cNvSpPr>
          <p:nvPr>
            <p:ph idx="1"/>
          </p:nvPr>
        </p:nvSpPr>
        <p:spPr>
          <a:xfrm>
            <a:off x="164359" y="546339"/>
            <a:ext cx="11869490" cy="6009736"/>
          </a:xfrm>
        </p:spPr>
        <p:txBody>
          <a:bodyPr vert="horz" lIns="91440" tIns="45720" rIns="91440" bIns="45720" rtlCol="0" anchor="t">
            <a:noAutofit/>
          </a:bodyPr>
          <a:lstStyle/>
          <a:p>
            <a:r>
              <a:rPr lang="da-DK" sz="1300" b="1"/>
              <a:t>Hvad der blev færdigt:</a:t>
            </a:r>
          </a:p>
          <a:p>
            <a:pPr marL="0" indent="0">
              <a:buNone/>
            </a:pPr>
            <a:r>
              <a:rPr lang="da-DK" sz="1300"/>
              <a:t> Vi formåede at få udviklet et tekstbaseret brugergrænseflade system for svømmeklubben, som kunne registrere medlemmernes stam oplysninger, valg af svømmedisciplin samt kategori og tidssætte det med dato, tjekke for betaling og en top 5 sortering efter disciplin var lavet</a:t>
            </a:r>
          </a:p>
          <a:p>
            <a:pPr marL="0" indent="0">
              <a:buNone/>
            </a:pPr>
            <a:endParaRPr lang="da-DK" sz="1300" b="1"/>
          </a:p>
          <a:p>
            <a:r>
              <a:rPr lang="da-DK" sz="1300" b="1"/>
              <a:t>Hvad der manglede:</a:t>
            </a:r>
          </a:p>
          <a:p>
            <a:pPr marL="0" indent="0">
              <a:buNone/>
            </a:pPr>
            <a:r>
              <a:rPr lang="da-DK" sz="1300"/>
              <a:t> Fået defineret medlemmer efter fødselsdagsdato / CPR nr. ( i stedet for blot indtastning af alder)</a:t>
            </a:r>
          </a:p>
          <a:p>
            <a:pPr marL="0" indent="0">
              <a:buNone/>
            </a:pPr>
            <a:r>
              <a:rPr lang="da-DK" sz="1300"/>
              <a:t> Tilknytning af træner med svømmere</a:t>
            </a:r>
          </a:p>
          <a:p>
            <a:pPr marL="0" indent="0">
              <a:buNone/>
            </a:pPr>
            <a:r>
              <a:rPr lang="da-DK" sz="1300"/>
              <a:t> Registrering af stævner og placering for konkurrencesvømmere</a:t>
            </a:r>
          </a:p>
          <a:p>
            <a:pPr marL="0" indent="0">
              <a:buNone/>
            </a:pPr>
            <a:r>
              <a:rPr lang="da-DK" sz="1300"/>
              <a:t> Totalpris for </a:t>
            </a:r>
            <a:r>
              <a:rPr lang="da-DK" sz="1300" err="1"/>
              <a:t>kasseren</a:t>
            </a:r>
            <a:r>
              <a:rPr lang="da-DK" sz="1300"/>
              <a:t> at kunne se hvor meget klubben kan forvente at få indbetalt i kontingent</a:t>
            </a:r>
          </a:p>
          <a:p>
            <a:pPr marL="0" indent="0">
              <a:buNone/>
            </a:pPr>
            <a:r>
              <a:rPr lang="da-DK" sz="1300"/>
              <a:t> Program kan gemme top 5 svømme kategorier men den kan vise når man spørg program om det. </a:t>
            </a:r>
          </a:p>
          <a:p>
            <a:endParaRPr lang="da-DK" sz="1300" b="1"/>
          </a:p>
          <a:p>
            <a:r>
              <a:rPr lang="da-DK" sz="1300" b="1"/>
              <a:t>Udfordringer undervejs og hvad der kunne forbedres til en anden gang:</a:t>
            </a:r>
          </a:p>
          <a:p>
            <a:pPr marL="0" indent="0">
              <a:buNone/>
            </a:pPr>
            <a:r>
              <a:rPr lang="da-DK" sz="1300"/>
              <a:t> Sygdom og fravær i gruppen gjorde at vi ikke nåede ligeså langt som vi ønskede med nogle af vores user </a:t>
            </a:r>
            <a:r>
              <a:rPr lang="da-DK" sz="1300" err="1"/>
              <a:t>stories</a:t>
            </a:r>
            <a:endParaRPr lang="da-DK" sz="1300"/>
          </a:p>
          <a:p>
            <a:pPr marL="0" indent="0">
              <a:buNone/>
            </a:pPr>
            <a:r>
              <a:rPr lang="da-DK" sz="1300"/>
              <a:t> At kunne arbejde med alle i gruppen (endte med  at være 3)</a:t>
            </a:r>
          </a:p>
          <a:p>
            <a:pPr marL="0" indent="0">
              <a:buNone/>
            </a:pPr>
            <a:r>
              <a:rPr lang="da-DK" sz="1300"/>
              <a:t> Problemer med at kunne få tingene til at fungerer ordentligt på </a:t>
            </a:r>
            <a:r>
              <a:rPr lang="da-DK" sz="1300" err="1"/>
              <a:t>github</a:t>
            </a:r>
            <a:r>
              <a:rPr lang="da-DK" sz="1300"/>
              <a:t>, vi skaffe nogen bugs.</a:t>
            </a:r>
          </a:p>
          <a:p>
            <a:pPr marL="0" indent="0">
              <a:buNone/>
            </a:pPr>
            <a:r>
              <a:rPr lang="da-DK" sz="1300"/>
              <a:t> Sætte mere tid af til integrering af hinandens koder</a:t>
            </a:r>
            <a:endParaRPr lang="da-DK"/>
          </a:p>
        </p:txBody>
      </p:sp>
    </p:spTree>
    <p:extLst>
      <p:ext uri="{BB962C8B-B14F-4D97-AF65-F5344CB8AC3E}">
        <p14:creationId xmlns:p14="http://schemas.microsoft.com/office/powerpoint/2010/main" val="415996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9BCB-E11B-0AB2-BFE2-38F375F7AECF}"/>
              </a:ext>
            </a:extLst>
          </p:cNvPr>
          <p:cNvSpPr>
            <a:spLocks noGrp="1"/>
          </p:cNvSpPr>
          <p:nvPr>
            <p:ph type="title"/>
          </p:nvPr>
        </p:nvSpPr>
        <p:spPr>
          <a:xfrm>
            <a:off x="293755" y="197182"/>
            <a:ext cx="2351680" cy="613144"/>
          </a:xfrm>
        </p:spPr>
        <p:txBody>
          <a:bodyPr/>
          <a:lstStyle/>
          <a:p>
            <a:r>
              <a:rPr lang="da-DK"/>
              <a:t>Indhold</a:t>
            </a:r>
          </a:p>
        </p:txBody>
      </p:sp>
      <p:sp>
        <p:nvSpPr>
          <p:cNvPr id="3" name="Content Placeholder 2">
            <a:extLst>
              <a:ext uri="{FF2B5EF4-FFF2-40B4-BE49-F238E27FC236}">
                <a16:creationId xmlns:a16="http://schemas.microsoft.com/office/drawing/2014/main" id="{9DB10129-0D47-E427-4B52-9B0DC396EE39}"/>
              </a:ext>
            </a:extLst>
          </p:cNvPr>
          <p:cNvSpPr>
            <a:spLocks noGrp="1"/>
          </p:cNvSpPr>
          <p:nvPr>
            <p:ph idx="1"/>
          </p:nvPr>
        </p:nvSpPr>
        <p:spPr>
          <a:xfrm>
            <a:off x="279378" y="934529"/>
            <a:ext cx="11639452" cy="5564036"/>
          </a:xfrm>
        </p:spPr>
        <p:txBody>
          <a:bodyPr vert="horz" lIns="91440" tIns="45720" rIns="91440" bIns="45720" rtlCol="0" anchor="t">
            <a:normAutofit fontScale="85000" lnSpcReduction="10000"/>
          </a:bodyPr>
          <a:lstStyle/>
          <a:p>
            <a:r>
              <a:rPr lang="da-DK"/>
              <a:t>Formål: Svømmeklubben - Delfinen er i vækst, derfor ønsker klubbens ledelse at der bliver udviklet et administrativt system til at der kan styres medlemsoplysninger, kontingenter og svømmeresultater</a:t>
            </a:r>
          </a:p>
          <a:p>
            <a:endParaRPr lang="da-DK"/>
          </a:p>
          <a:p>
            <a:r>
              <a:rPr lang="da-DK"/>
              <a:t>Interessentanalyse</a:t>
            </a:r>
          </a:p>
          <a:p>
            <a:r>
              <a:rPr lang="da-DK"/>
              <a:t>Risikoanalyse og matrix</a:t>
            </a:r>
          </a:p>
          <a:p>
            <a:endParaRPr lang="da-DK"/>
          </a:p>
          <a:p>
            <a:r>
              <a:rPr lang="da-DK"/>
              <a:t>SCRUM </a:t>
            </a:r>
            <a:r>
              <a:rPr lang="da-DK" err="1"/>
              <a:t>process</a:t>
            </a:r>
            <a:endParaRPr lang="da-DK"/>
          </a:p>
          <a:p>
            <a:r>
              <a:rPr lang="da-DK"/>
              <a:t>Rollefordeling </a:t>
            </a:r>
          </a:p>
          <a:p>
            <a:r>
              <a:rPr lang="da-DK"/>
              <a:t>User </a:t>
            </a:r>
            <a:r>
              <a:rPr lang="da-DK" err="1"/>
              <a:t>stories</a:t>
            </a:r>
            <a:endParaRPr lang="da-DK"/>
          </a:p>
          <a:p>
            <a:r>
              <a:rPr lang="da-DK"/>
              <a:t>Klassediagram</a:t>
            </a:r>
          </a:p>
          <a:p>
            <a:endParaRPr lang="da-DK"/>
          </a:p>
          <a:p>
            <a:r>
              <a:rPr lang="da-DK"/>
              <a:t>Demo af kode</a:t>
            </a:r>
          </a:p>
          <a:p>
            <a:endParaRPr lang="da-DK"/>
          </a:p>
          <a:p>
            <a:r>
              <a:rPr lang="da-DK" err="1"/>
              <a:t>Konklussion</a:t>
            </a:r>
            <a:endParaRPr lang="da-DK"/>
          </a:p>
          <a:p>
            <a:endParaRPr lang="da-DK"/>
          </a:p>
          <a:p>
            <a:endParaRPr lang="da-DK"/>
          </a:p>
          <a:p>
            <a:endParaRPr lang="da-DK"/>
          </a:p>
          <a:p>
            <a:endParaRPr lang="da-DK"/>
          </a:p>
          <a:p>
            <a:endParaRPr lang="da-DK"/>
          </a:p>
          <a:p>
            <a:endParaRPr lang="da-DK"/>
          </a:p>
          <a:p>
            <a:endParaRPr lang="da-DK"/>
          </a:p>
          <a:p>
            <a:endParaRPr lang="da-DK"/>
          </a:p>
          <a:p>
            <a:endParaRPr lang="da-DK"/>
          </a:p>
        </p:txBody>
      </p:sp>
    </p:spTree>
    <p:extLst>
      <p:ext uri="{BB962C8B-B14F-4D97-AF65-F5344CB8AC3E}">
        <p14:creationId xmlns:p14="http://schemas.microsoft.com/office/powerpoint/2010/main" val="584388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AA04-061D-BC8E-3A5E-B1213776CA95}"/>
              </a:ext>
            </a:extLst>
          </p:cNvPr>
          <p:cNvSpPr>
            <a:spLocks noGrp="1"/>
          </p:cNvSpPr>
          <p:nvPr>
            <p:ph type="title"/>
          </p:nvPr>
        </p:nvSpPr>
        <p:spPr>
          <a:xfrm>
            <a:off x="3341755" y="-4102"/>
            <a:ext cx="4652057" cy="685031"/>
          </a:xfrm>
        </p:spPr>
        <p:txBody>
          <a:bodyPr/>
          <a:lstStyle/>
          <a:p>
            <a:r>
              <a:rPr lang="da-DK"/>
              <a:t>Interessentanalyse</a:t>
            </a:r>
          </a:p>
        </p:txBody>
      </p:sp>
      <p:sp>
        <p:nvSpPr>
          <p:cNvPr id="3" name="Content Placeholder 2">
            <a:extLst>
              <a:ext uri="{FF2B5EF4-FFF2-40B4-BE49-F238E27FC236}">
                <a16:creationId xmlns:a16="http://schemas.microsoft.com/office/drawing/2014/main" id="{2C94E3AD-D4F3-3073-8103-EED21EB051C7}"/>
              </a:ext>
            </a:extLst>
          </p:cNvPr>
          <p:cNvSpPr>
            <a:spLocks noGrp="1"/>
          </p:cNvSpPr>
          <p:nvPr>
            <p:ph idx="1"/>
          </p:nvPr>
        </p:nvSpPr>
        <p:spPr>
          <a:xfrm>
            <a:off x="6207" y="675736"/>
            <a:ext cx="2179151" cy="3810000"/>
          </a:xfrm>
        </p:spPr>
        <p:txBody>
          <a:bodyPr vert="horz" lIns="91440" tIns="45720" rIns="91440" bIns="45720" rtlCol="0" anchor="t">
            <a:normAutofit/>
          </a:bodyPr>
          <a:lstStyle/>
          <a:p>
            <a:r>
              <a:rPr lang="da-DK" sz="2000" u="sng"/>
              <a:t>Interessenter:</a:t>
            </a:r>
          </a:p>
          <a:p>
            <a:endParaRPr lang="da-DK" sz="2000" u="sng"/>
          </a:p>
          <a:p>
            <a:r>
              <a:rPr lang="da-DK" sz="2000"/>
              <a:t>Kasserer</a:t>
            </a:r>
          </a:p>
          <a:p>
            <a:r>
              <a:rPr lang="da-DK" sz="2000"/>
              <a:t>Formand</a:t>
            </a:r>
          </a:p>
          <a:p>
            <a:r>
              <a:rPr lang="da-DK" sz="2000"/>
              <a:t>Træner</a:t>
            </a:r>
          </a:p>
          <a:p>
            <a:r>
              <a:rPr lang="da-DK" sz="2000"/>
              <a:t>Medlemmer</a:t>
            </a:r>
          </a:p>
          <a:p>
            <a:r>
              <a:rPr lang="da-DK" sz="2000"/>
              <a:t>Systemudvikler</a:t>
            </a:r>
          </a:p>
        </p:txBody>
      </p:sp>
      <p:pic>
        <p:nvPicPr>
          <p:cNvPr id="6" name="Billede 5" descr="Et billede, der indeholder tekst, skærmbillede, Font/skrifttype&#10;&#10;Beskrivelsen er genereret automatisk">
            <a:extLst>
              <a:ext uri="{FF2B5EF4-FFF2-40B4-BE49-F238E27FC236}">
                <a16:creationId xmlns:a16="http://schemas.microsoft.com/office/drawing/2014/main" id="{CE6DB3D6-174C-0B95-A657-317E20E520F5}"/>
              </a:ext>
            </a:extLst>
          </p:cNvPr>
          <p:cNvPicPr>
            <a:picLocks noChangeAspect="1"/>
          </p:cNvPicPr>
          <p:nvPr/>
        </p:nvPicPr>
        <p:blipFill>
          <a:blip r:embed="rId2"/>
          <a:stretch>
            <a:fillRect/>
          </a:stretch>
        </p:blipFill>
        <p:spPr>
          <a:xfrm>
            <a:off x="2067909" y="675736"/>
            <a:ext cx="10011502" cy="6067245"/>
          </a:xfrm>
          <a:prstGeom prst="rect">
            <a:avLst/>
          </a:prstGeom>
        </p:spPr>
      </p:pic>
    </p:spTree>
    <p:extLst>
      <p:ext uri="{BB962C8B-B14F-4D97-AF65-F5344CB8AC3E}">
        <p14:creationId xmlns:p14="http://schemas.microsoft.com/office/powerpoint/2010/main" val="254822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F576-3BA1-7B04-E27B-7154752C2B9D}"/>
              </a:ext>
            </a:extLst>
          </p:cNvPr>
          <p:cNvSpPr>
            <a:spLocks noGrp="1"/>
          </p:cNvSpPr>
          <p:nvPr>
            <p:ph type="title"/>
          </p:nvPr>
        </p:nvSpPr>
        <p:spPr>
          <a:xfrm>
            <a:off x="4376924" y="-4102"/>
            <a:ext cx="3429982" cy="728163"/>
          </a:xfrm>
        </p:spPr>
        <p:txBody>
          <a:bodyPr/>
          <a:lstStyle/>
          <a:p>
            <a:r>
              <a:rPr lang="da-DK"/>
              <a:t>risikoanalyse</a:t>
            </a:r>
          </a:p>
        </p:txBody>
      </p:sp>
      <p:pic>
        <p:nvPicPr>
          <p:cNvPr id="4" name="Pladsholder til indhold 3" descr="Et billede, der indeholder tekst, skærmbillede, Font/skrifttype, Parallel&#10;&#10;Beskrivelsen er genereret automatisk">
            <a:extLst>
              <a:ext uri="{FF2B5EF4-FFF2-40B4-BE49-F238E27FC236}">
                <a16:creationId xmlns:a16="http://schemas.microsoft.com/office/drawing/2014/main" id="{1FF2E381-CA3B-6254-1640-DF1922BD95C6}"/>
              </a:ext>
            </a:extLst>
          </p:cNvPr>
          <p:cNvPicPr>
            <a:picLocks noGrp="1" noChangeAspect="1"/>
          </p:cNvPicPr>
          <p:nvPr>
            <p:ph idx="1"/>
          </p:nvPr>
        </p:nvPicPr>
        <p:blipFill>
          <a:blip r:embed="rId2"/>
          <a:stretch>
            <a:fillRect/>
          </a:stretch>
        </p:blipFill>
        <p:spPr>
          <a:xfrm>
            <a:off x="-1265" y="718869"/>
            <a:ext cx="12186360" cy="6139131"/>
          </a:xfrm>
        </p:spPr>
      </p:pic>
    </p:spTree>
    <p:extLst>
      <p:ext uri="{BB962C8B-B14F-4D97-AF65-F5344CB8AC3E}">
        <p14:creationId xmlns:p14="http://schemas.microsoft.com/office/powerpoint/2010/main" val="32097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1D93-FCCD-4515-E6C3-DE411E528CA6}"/>
              </a:ext>
            </a:extLst>
          </p:cNvPr>
          <p:cNvSpPr>
            <a:spLocks noGrp="1"/>
          </p:cNvSpPr>
          <p:nvPr>
            <p:ph type="title"/>
          </p:nvPr>
        </p:nvSpPr>
        <p:spPr>
          <a:xfrm>
            <a:off x="4075000" y="-4102"/>
            <a:ext cx="3243076" cy="656276"/>
          </a:xfrm>
        </p:spPr>
        <p:txBody>
          <a:bodyPr/>
          <a:lstStyle/>
          <a:p>
            <a:r>
              <a:rPr lang="da-DK"/>
              <a:t>Risikomatrix</a:t>
            </a:r>
          </a:p>
        </p:txBody>
      </p:sp>
      <p:pic>
        <p:nvPicPr>
          <p:cNvPr id="4" name="Pladsholder til indhold 3" descr="Et billede, der indeholder skærmbillede, tekst, kvadratisk, linje/række&#10;&#10;Beskrivelsen er genereret automatisk">
            <a:extLst>
              <a:ext uri="{FF2B5EF4-FFF2-40B4-BE49-F238E27FC236}">
                <a16:creationId xmlns:a16="http://schemas.microsoft.com/office/drawing/2014/main" id="{BFB09653-32C7-F6FD-EDF5-DC2AABA61460}"/>
              </a:ext>
            </a:extLst>
          </p:cNvPr>
          <p:cNvPicPr>
            <a:picLocks noGrp="1" noChangeAspect="1"/>
          </p:cNvPicPr>
          <p:nvPr>
            <p:ph idx="1"/>
          </p:nvPr>
        </p:nvPicPr>
        <p:blipFill>
          <a:blip r:embed="rId2"/>
          <a:stretch>
            <a:fillRect/>
          </a:stretch>
        </p:blipFill>
        <p:spPr>
          <a:xfrm>
            <a:off x="7875" y="646982"/>
            <a:ext cx="12196833" cy="6311659"/>
          </a:xfrm>
        </p:spPr>
      </p:pic>
    </p:spTree>
    <p:extLst>
      <p:ext uri="{BB962C8B-B14F-4D97-AF65-F5344CB8AC3E}">
        <p14:creationId xmlns:p14="http://schemas.microsoft.com/office/powerpoint/2010/main" val="239530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7DEB5-1008-E555-8879-B50B773FDA56}"/>
              </a:ext>
            </a:extLst>
          </p:cNvPr>
          <p:cNvSpPr>
            <a:spLocks noGrp="1"/>
          </p:cNvSpPr>
          <p:nvPr>
            <p:ph type="title"/>
          </p:nvPr>
        </p:nvSpPr>
        <p:spPr>
          <a:xfrm>
            <a:off x="1104897" y="2198"/>
            <a:ext cx="1943104" cy="735868"/>
          </a:xfrm>
        </p:spPr>
        <p:txBody>
          <a:bodyPr>
            <a:normAutofit/>
          </a:bodyPr>
          <a:lstStyle/>
          <a:p>
            <a:r>
              <a:rPr lang="en-US"/>
              <a:t>Scrum</a:t>
            </a:r>
          </a:p>
        </p:txBody>
      </p:sp>
      <p:sp>
        <p:nvSpPr>
          <p:cNvPr id="3" name="Content Placeholder 2">
            <a:extLst>
              <a:ext uri="{FF2B5EF4-FFF2-40B4-BE49-F238E27FC236}">
                <a16:creationId xmlns:a16="http://schemas.microsoft.com/office/drawing/2014/main" id="{2BF1DFED-2501-D66B-CF37-164BDEA1FAEB}"/>
              </a:ext>
            </a:extLst>
          </p:cNvPr>
          <p:cNvSpPr>
            <a:spLocks noGrp="1"/>
          </p:cNvSpPr>
          <p:nvPr>
            <p:ph idx="1"/>
          </p:nvPr>
        </p:nvSpPr>
        <p:spPr>
          <a:xfrm>
            <a:off x="-9628" y="637271"/>
            <a:ext cx="3824669" cy="6222036"/>
          </a:xfrm>
        </p:spPr>
        <p:txBody>
          <a:bodyPr vert="horz" lIns="91440" tIns="45720" rIns="91440" bIns="45720" rtlCol="0" anchor="t">
            <a:noAutofit/>
          </a:bodyPr>
          <a:lstStyle/>
          <a:p>
            <a:pPr marL="285750" indent="-285750">
              <a:lnSpc>
                <a:spcPct val="120000"/>
              </a:lnSpc>
              <a:buFont typeface="Calibri" panose="020B0604020202020204" pitchFamily="34" charset="0"/>
              <a:buChar char="-"/>
            </a:pPr>
            <a:r>
              <a:rPr lang="da-DK" sz="1500" b="1"/>
              <a:t>Sprint </a:t>
            </a:r>
            <a:r>
              <a:rPr lang="da-DK" sz="1500" b="1" err="1"/>
              <a:t>planning</a:t>
            </a:r>
            <a:r>
              <a:rPr lang="da-DK" sz="1500" b="1"/>
              <a:t>:</a:t>
            </a:r>
            <a:r>
              <a:rPr lang="da-DK" sz="1500"/>
              <a:t> vi snakkede om hvilke opgaver som der skulle udføres ved de kommende 2 sprints</a:t>
            </a:r>
            <a:endParaRPr lang="da-DK"/>
          </a:p>
          <a:p>
            <a:pPr>
              <a:lnSpc>
                <a:spcPct val="120000"/>
              </a:lnSpc>
              <a:buFont typeface="Calibri" panose="020B0604020202020204" pitchFamily="34" charset="0"/>
              <a:buChar char="-"/>
            </a:pPr>
            <a:endParaRPr lang="da-DK" sz="1500"/>
          </a:p>
          <a:p>
            <a:pPr>
              <a:lnSpc>
                <a:spcPct val="120000"/>
              </a:lnSpc>
              <a:buFont typeface="Calibri" panose="020B0604020202020204" pitchFamily="34" charset="0"/>
              <a:buChar char="-"/>
            </a:pPr>
            <a:r>
              <a:rPr lang="da-DK" sz="1500" b="1" err="1"/>
              <a:t>Daily</a:t>
            </a:r>
            <a:r>
              <a:rPr lang="da-DK" sz="1500" b="1"/>
              <a:t> SCRUM:</a:t>
            </a:r>
            <a:r>
              <a:rPr lang="da-DK" sz="1500"/>
              <a:t> I løbet af de 2 sprints mødtes vi sammen dagligt over discord eller på skolen og snakkede om hvad der var nået, hvilke udfordringer der var og hvad der skulle arbejdes videre på for dagen efter endt møde</a:t>
            </a:r>
            <a:endParaRPr lang="en-US" sz="1500"/>
          </a:p>
          <a:p>
            <a:pPr>
              <a:lnSpc>
                <a:spcPct val="120000"/>
              </a:lnSpc>
              <a:buFont typeface="Calibri" panose="020B0604020202020204" pitchFamily="34" charset="0"/>
              <a:buChar char="-"/>
            </a:pPr>
            <a:endParaRPr lang="da-DK" sz="1500"/>
          </a:p>
          <a:p>
            <a:pPr>
              <a:lnSpc>
                <a:spcPct val="120000"/>
              </a:lnSpc>
              <a:buFont typeface="Calibri" panose="020B0604020202020204" pitchFamily="34" charset="0"/>
              <a:buChar char="-"/>
            </a:pPr>
            <a:r>
              <a:rPr lang="da-DK" sz="1500" b="1"/>
              <a:t>Sprint </a:t>
            </a:r>
            <a:r>
              <a:rPr lang="da-DK" sz="1500" b="1" err="1"/>
              <a:t>review</a:t>
            </a:r>
            <a:r>
              <a:rPr lang="da-DK" sz="1500" b="1"/>
              <a:t>: </a:t>
            </a:r>
            <a:r>
              <a:rPr lang="da-DK" sz="1500"/>
              <a:t>Ved slutningen af sprint kikkede vi på hvordan det gik med arbejdet udført</a:t>
            </a:r>
          </a:p>
          <a:p>
            <a:pPr>
              <a:lnSpc>
                <a:spcPct val="120000"/>
              </a:lnSpc>
              <a:buFont typeface="Calibri" panose="020B0604020202020204" pitchFamily="34" charset="0"/>
              <a:buChar char="-"/>
            </a:pPr>
            <a:endParaRPr lang="da-DK" sz="1500"/>
          </a:p>
          <a:p>
            <a:pPr>
              <a:lnSpc>
                <a:spcPct val="120000"/>
              </a:lnSpc>
              <a:buFont typeface="Calibri" panose="020B0604020202020204" pitchFamily="34" charset="0"/>
              <a:buChar char="-"/>
            </a:pPr>
            <a:r>
              <a:rPr lang="da-DK" sz="1500" b="1"/>
              <a:t>Sprint </a:t>
            </a:r>
            <a:r>
              <a:rPr lang="da-DK" sz="1500" b="1" err="1"/>
              <a:t>retrospective</a:t>
            </a:r>
            <a:r>
              <a:rPr lang="da-DK" sz="1500" b="1"/>
              <a:t>: </a:t>
            </a:r>
            <a:r>
              <a:rPr lang="da-DK" sz="1500"/>
              <a:t>Skrev over discord inden det næste sprint - hvad der gik godt og hvad kunne forbedres så vi kunne </a:t>
            </a:r>
            <a:r>
              <a:rPr lang="da-DK" sz="1500">
                <a:ea typeface="+mn-lt"/>
                <a:cs typeface="+mn-lt"/>
              </a:rPr>
              <a:t>effektivisere arbejdet i det næste sprint</a:t>
            </a:r>
          </a:p>
          <a:p>
            <a:pPr>
              <a:lnSpc>
                <a:spcPct val="120000"/>
              </a:lnSpc>
              <a:buFont typeface="Calibri" panose="020B0604020202020204" pitchFamily="34" charset="0"/>
              <a:buChar char="-"/>
            </a:pPr>
            <a:endParaRPr lang="da-DK" sz="1500"/>
          </a:p>
          <a:p>
            <a:pPr>
              <a:lnSpc>
                <a:spcPct val="120000"/>
              </a:lnSpc>
              <a:buFont typeface="Calibri" panose="020B0604020202020204" pitchFamily="34" charset="0"/>
              <a:buChar char="-"/>
            </a:pPr>
            <a:endParaRPr lang="da-DK" sz="1500"/>
          </a:p>
          <a:p>
            <a:pPr>
              <a:lnSpc>
                <a:spcPct val="120000"/>
              </a:lnSpc>
              <a:buFont typeface="Calibri" panose="020B0604020202020204" pitchFamily="34" charset="0"/>
              <a:buChar char="-"/>
            </a:pPr>
            <a:endParaRPr lang="da-DK" sz="1500"/>
          </a:p>
        </p:txBody>
      </p:sp>
      <p:pic>
        <p:nvPicPr>
          <p:cNvPr id="5" name="Billede 4" descr="Et billede, der indeholder tekst, skærmbillede, Mobiltelefon, Elektronisk enhed&#10;&#10;Beskrivelsen er genereret automatisk">
            <a:extLst>
              <a:ext uri="{FF2B5EF4-FFF2-40B4-BE49-F238E27FC236}">
                <a16:creationId xmlns:a16="http://schemas.microsoft.com/office/drawing/2014/main" id="{8958068C-6044-4349-38A1-FE2BB626C38D}"/>
              </a:ext>
            </a:extLst>
          </p:cNvPr>
          <p:cNvPicPr>
            <a:picLocks noChangeAspect="1"/>
          </p:cNvPicPr>
          <p:nvPr/>
        </p:nvPicPr>
        <p:blipFill>
          <a:blip r:embed="rId2"/>
          <a:stretch>
            <a:fillRect/>
          </a:stretch>
        </p:blipFill>
        <p:spPr>
          <a:xfrm>
            <a:off x="4636131" y="202315"/>
            <a:ext cx="7417882" cy="2744330"/>
          </a:xfrm>
          <a:prstGeom prst="rect">
            <a:avLst/>
          </a:prstGeom>
        </p:spPr>
      </p:pic>
      <p:pic>
        <p:nvPicPr>
          <p:cNvPr id="6" name="Billede 5" descr="Et billede, der indeholder tekst, skærmbillede, software&#10;&#10;Beskrivelsen er genereret automatisk">
            <a:extLst>
              <a:ext uri="{FF2B5EF4-FFF2-40B4-BE49-F238E27FC236}">
                <a16:creationId xmlns:a16="http://schemas.microsoft.com/office/drawing/2014/main" id="{E2D2E698-A52A-935B-049D-913C742CBDE4}"/>
              </a:ext>
            </a:extLst>
          </p:cNvPr>
          <p:cNvPicPr>
            <a:picLocks noChangeAspect="1"/>
          </p:cNvPicPr>
          <p:nvPr/>
        </p:nvPicPr>
        <p:blipFill>
          <a:blip r:embed="rId3"/>
          <a:stretch>
            <a:fillRect/>
          </a:stretch>
        </p:blipFill>
        <p:spPr>
          <a:xfrm>
            <a:off x="4633149" y="3072096"/>
            <a:ext cx="7419366" cy="3589848"/>
          </a:xfrm>
          <a:prstGeom prst="rect">
            <a:avLst/>
          </a:prstGeom>
        </p:spPr>
      </p:pic>
      <p:sp>
        <p:nvSpPr>
          <p:cNvPr id="7" name="Tekstfelt 6">
            <a:extLst>
              <a:ext uri="{FF2B5EF4-FFF2-40B4-BE49-F238E27FC236}">
                <a16:creationId xmlns:a16="http://schemas.microsoft.com/office/drawing/2014/main" id="{5E85411E-B7D9-BD63-2E30-48E12A04D884}"/>
              </a:ext>
            </a:extLst>
          </p:cNvPr>
          <p:cNvSpPr txBox="1"/>
          <p:nvPr/>
        </p:nvSpPr>
        <p:spPr>
          <a:xfrm>
            <a:off x="3808328" y="1104686"/>
            <a:ext cx="94211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a:t>Uge 1:</a:t>
            </a:r>
          </a:p>
        </p:txBody>
      </p:sp>
      <p:sp>
        <p:nvSpPr>
          <p:cNvPr id="8" name="Tekstfelt 7">
            <a:extLst>
              <a:ext uri="{FF2B5EF4-FFF2-40B4-BE49-F238E27FC236}">
                <a16:creationId xmlns:a16="http://schemas.microsoft.com/office/drawing/2014/main" id="{B562AED8-7200-9F05-94CD-B4C3BFC9FF23}"/>
              </a:ext>
            </a:extLst>
          </p:cNvPr>
          <p:cNvSpPr txBox="1"/>
          <p:nvPr/>
        </p:nvSpPr>
        <p:spPr>
          <a:xfrm>
            <a:off x="3808346" y="4519772"/>
            <a:ext cx="92231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a:t>Uge 2:</a:t>
            </a:r>
          </a:p>
        </p:txBody>
      </p:sp>
    </p:spTree>
    <p:extLst>
      <p:ext uri="{BB962C8B-B14F-4D97-AF65-F5344CB8AC3E}">
        <p14:creationId xmlns:p14="http://schemas.microsoft.com/office/powerpoint/2010/main" val="23007708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F832-595B-B839-DA65-4B887F48650A}"/>
              </a:ext>
            </a:extLst>
          </p:cNvPr>
          <p:cNvSpPr>
            <a:spLocks noGrp="1"/>
          </p:cNvSpPr>
          <p:nvPr>
            <p:ph type="title"/>
          </p:nvPr>
        </p:nvSpPr>
        <p:spPr>
          <a:xfrm>
            <a:off x="1472698" y="-4102"/>
            <a:ext cx="9238434" cy="857559"/>
          </a:xfrm>
        </p:spPr>
        <p:txBody>
          <a:bodyPr/>
          <a:lstStyle/>
          <a:p>
            <a:r>
              <a:rPr lang="da-DK"/>
              <a:t>Roller, Product- og sprint </a:t>
            </a:r>
            <a:r>
              <a:rPr lang="da-DK" err="1"/>
              <a:t>backlog</a:t>
            </a:r>
          </a:p>
        </p:txBody>
      </p:sp>
      <p:pic>
        <p:nvPicPr>
          <p:cNvPr id="4" name="Pladsholder til indhold 3" descr="Et billede, der indeholder tekst, skærmbillede&#10;&#10;Beskrivelsen er genereret automatisk">
            <a:extLst>
              <a:ext uri="{FF2B5EF4-FFF2-40B4-BE49-F238E27FC236}">
                <a16:creationId xmlns:a16="http://schemas.microsoft.com/office/drawing/2014/main" id="{C4356137-3CC5-8804-4D72-2207E29208C1}"/>
              </a:ext>
            </a:extLst>
          </p:cNvPr>
          <p:cNvPicPr>
            <a:picLocks noGrp="1" noChangeAspect="1"/>
          </p:cNvPicPr>
          <p:nvPr>
            <p:ph idx="1"/>
          </p:nvPr>
        </p:nvPicPr>
        <p:blipFill>
          <a:blip r:embed="rId2"/>
          <a:stretch>
            <a:fillRect/>
          </a:stretch>
        </p:blipFill>
        <p:spPr>
          <a:xfrm>
            <a:off x="5780714" y="848264"/>
            <a:ext cx="6243949" cy="5779697"/>
          </a:xfrm>
        </p:spPr>
      </p:pic>
      <p:sp>
        <p:nvSpPr>
          <p:cNvPr id="5" name="Tekstfelt 4">
            <a:extLst>
              <a:ext uri="{FF2B5EF4-FFF2-40B4-BE49-F238E27FC236}">
                <a16:creationId xmlns:a16="http://schemas.microsoft.com/office/drawing/2014/main" id="{2C01AC75-A201-2C93-B1D9-070508E08419}"/>
              </a:ext>
            </a:extLst>
          </p:cNvPr>
          <p:cNvSpPr txBox="1"/>
          <p:nvPr/>
        </p:nvSpPr>
        <p:spPr>
          <a:xfrm>
            <a:off x="115156" y="991776"/>
            <a:ext cx="546052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sz="2000" b="1"/>
              <a:t>Rolle fordeling: </a:t>
            </a:r>
          </a:p>
          <a:p>
            <a:endParaRPr lang="da-DK" sz="2000"/>
          </a:p>
          <a:p>
            <a:r>
              <a:rPr lang="da-DK" sz="2000" b="1"/>
              <a:t>SCRUM master:</a:t>
            </a:r>
            <a:r>
              <a:rPr lang="da-DK" sz="2000"/>
              <a:t> Angelo og Charlie</a:t>
            </a:r>
          </a:p>
          <a:p>
            <a:endParaRPr lang="da-DK" sz="2000"/>
          </a:p>
          <a:p>
            <a:endParaRPr lang="da-DK" sz="2000"/>
          </a:p>
          <a:p>
            <a:endParaRPr lang="da-DK" sz="2000"/>
          </a:p>
          <a:p>
            <a:r>
              <a:rPr lang="da-DK" sz="2000" b="1"/>
              <a:t>Team: </a:t>
            </a:r>
            <a:r>
              <a:rPr lang="da-DK" sz="2000"/>
              <a:t>Angelo, </a:t>
            </a:r>
            <a:r>
              <a:rPr lang="da-DK" sz="2000" err="1"/>
              <a:t>Brestir</a:t>
            </a:r>
            <a:r>
              <a:rPr lang="da-DK" sz="2000"/>
              <a:t>, Charlie</a:t>
            </a:r>
          </a:p>
          <a:p>
            <a:endParaRPr lang="da-DK" sz="2000"/>
          </a:p>
          <a:p>
            <a:endParaRPr lang="da-DK" sz="2000"/>
          </a:p>
          <a:p>
            <a:endParaRPr lang="da-DK" sz="2000"/>
          </a:p>
          <a:p>
            <a:r>
              <a:rPr lang="da-DK" sz="2000" b="1"/>
              <a:t>Ekstern kvalitet (kunde får hvad han vil have – product </a:t>
            </a:r>
            <a:r>
              <a:rPr lang="da-DK" sz="2000" b="1" err="1"/>
              <a:t>owner</a:t>
            </a:r>
            <a:r>
              <a:rPr lang="da-DK" sz="2000" b="1"/>
              <a:t>):</a:t>
            </a:r>
            <a:r>
              <a:rPr lang="da-DK" sz="2000"/>
              <a:t>  </a:t>
            </a:r>
            <a:r>
              <a:rPr lang="da-DK" sz="2000" err="1"/>
              <a:t>Brestir</a:t>
            </a:r>
            <a:endParaRPr lang="da-DK" sz="2000"/>
          </a:p>
          <a:p>
            <a:endParaRPr lang="da-DK" sz="2000"/>
          </a:p>
          <a:p>
            <a:endParaRPr lang="da-DK" sz="2000"/>
          </a:p>
          <a:p>
            <a:endParaRPr lang="da-DK" sz="2000"/>
          </a:p>
          <a:p>
            <a:r>
              <a:rPr lang="da-DK" sz="2000" b="1"/>
              <a:t>Intern kvalitet (program veldesignet og læsbart):</a:t>
            </a:r>
          </a:p>
          <a:p>
            <a:r>
              <a:rPr lang="da-DK" sz="2000"/>
              <a:t>Charlie, </a:t>
            </a:r>
            <a:r>
              <a:rPr lang="da-DK" sz="2000" err="1"/>
              <a:t>Brestir</a:t>
            </a:r>
            <a:r>
              <a:rPr lang="da-DK" sz="2000"/>
              <a:t> og Angelo</a:t>
            </a:r>
          </a:p>
          <a:p>
            <a:endParaRPr lang="da-DK" sz="2000"/>
          </a:p>
        </p:txBody>
      </p:sp>
    </p:spTree>
    <p:extLst>
      <p:ext uri="{BB962C8B-B14F-4D97-AF65-F5344CB8AC3E}">
        <p14:creationId xmlns:p14="http://schemas.microsoft.com/office/powerpoint/2010/main" val="124204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AF97-F2DF-E6DC-AC85-9F74293E9CBF}"/>
              </a:ext>
            </a:extLst>
          </p:cNvPr>
          <p:cNvSpPr>
            <a:spLocks noGrp="1"/>
          </p:cNvSpPr>
          <p:nvPr>
            <p:ph type="title"/>
          </p:nvPr>
        </p:nvSpPr>
        <p:spPr>
          <a:xfrm>
            <a:off x="4549454" y="-4102"/>
            <a:ext cx="3084924" cy="742540"/>
          </a:xfrm>
        </p:spPr>
        <p:txBody>
          <a:bodyPr/>
          <a:lstStyle/>
          <a:p>
            <a:r>
              <a:rPr lang="en-US"/>
              <a:t>User stories</a:t>
            </a:r>
          </a:p>
        </p:txBody>
      </p:sp>
      <p:sp>
        <p:nvSpPr>
          <p:cNvPr id="8" name="Pladsholder til indhold 7">
            <a:extLst>
              <a:ext uri="{FF2B5EF4-FFF2-40B4-BE49-F238E27FC236}">
                <a16:creationId xmlns:a16="http://schemas.microsoft.com/office/drawing/2014/main" id="{A14DC9E1-93B8-3665-C54D-2FA7FC45DDB3}"/>
              </a:ext>
            </a:extLst>
          </p:cNvPr>
          <p:cNvSpPr>
            <a:spLocks noGrp="1"/>
          </p:cNvSpPr>
          <p:nvPr>
            <p:ph idx="1"/>
          </p:nvPr>
        </p:nvSpPr>
        <p:spPr>
          <a:xfrm>
            <a:off x="106849" y="1020793"/>
            <a:ext cx="5485945" cy="5650301"/>
          </a:xfrm>
        </p:spPr>
        <p:txBody>
          <a:bodyPr vert="horz" lIns="91440" tIns="45720" rIns="91440" bIns="45720" rtlCol="0" anchor="t">
            <a:normAutofit/>
          </a:bodyPr>
          <a:lstStyle/>
          <a:p>
            <a:pPr marL="0" indent="0">
              <a:buNone/>
            </a:pPr>
            <a:r>
              <a:rPr lang="da-DK" sz="1500"/>
              <a:t>1.  </a:t>
            </a:r>
            <a:r>
              <a:rPr lang="da" sz="1500" b="1">
                <a:ea typeface="+mn-lt"/>
                <a:cs typeface="+mn-lt"/>
              </a:rPr>
              <a:t>Formand - tage sig af nye medlemmer</a:t>
            </a:r>
            <a:endParaRPr lang="da-DK" sz="1500"/>
          </a:p>
          <a:p>
            <a:pPr marL="0" indent="0">
              <a:buNone/>
            </a:pPr>
            <a:r>
              <a:rPr lang="da" sz="1500">
                <a:ea typeface="+mn-lt"/>
                <a:cs typeface="+mn-lt"/>
              </a:rPr>
              <a:t>Registrer stamoplysninger, aktivitetsform (passiv / aktiv), svømmegruppe (junior / senior) og kategori (motionist / konkurrence)</a:t>
            </a:r>
            <a:endParaRPr lang="da" sz="1500"/>
          </a:p>
          <a:p>
            <a:pPr marL="0" indent="0">
              <a:buNone/>
            </a:pPr>
            <a:r>
              <a:rPr lang="da" sz="1500" b="1"/>
              <a:t>Accept </a:t>
            </a:r>
            <a:r>
              <a:rPr lang="da" sz="1500" b="1" err="1"/>
              <a:t>criteria</a:t>
            </a:r>
            <a:r>
              <a:rPr lang="da" sz="1500" b="1"/>
              <a:t>:</a:t>
            </a:r>
            <a:endParaRPr lang="da" sz="1500" b="1">
              <a:latin typeface="Trade Gothic Next Light"/>
            </a:endParaRPr>
          </a:p>
          <a:p>
            <a:pPr marL="0" indent="0">
              <a:buNone/>
            </a:pPr>
            <a:r>
              <a:rPr lang="da" sz="1500">
                <a:latin typeface="Trade Gothic Next Light"/>
              </a:rPr>
              <a:t>Skal</a:t>
            </a:r>
            <a:r>
              <a:rPr lang="da" sz="1500" b="0">
                <a:latin typeface="Trade Gothic Next Light"/>
              </a:rPr>
              <a:t> kunne registrere stamoplysninger, aktivitetsform, svømme gruppe og kategori</a:t>
            </a:r>
            <a:endParaRPr lang="da" sz="1500" b="0"/>
          </a:p>
          <a:p>
            <a:pPr marL="0" indent="0">
              <a:buNone/>
            </a:pPr>
            <a:endParaRPr lang="da" sz="1500">
              <a:latin typeface="Trade Gothic Next Light"/>
            </a:endParaRPr>
          </a:p>
          <a:p>
            <a:pPr marL="0" indent="0">
              <a:buNone/>
            </a:pPr>
            <a:r>
              <a:rPr lang="da" sz="1500" b="1">
                <a:latin typeface="Trade Gothic Next Light"/>
              </a:rPr>
              <a:t>2. Kasserer - betaling</a:t>
            </a:r>
          </a:p>
          <a:p>
            <a:pPr marL="0" indent="0">
              <a:buNone/>
            </a:pPr>
            <a:r>
              <a:rPr lang="da" sz="1500">
                <a:latin typeface="Trade Gothic Next Light"/>
              </a:rPr>
              <a:t>Overblik over forventede betalinger og medlemmer i restance samt automatisk udregning af kontingent for aldersgrupper</a:t>
            </a:r>
            <a:endParaRPr lang="da" sz="1500"/>
          </a:p>
          <a:p>
            <a:pPr marL="0" indent="0">
              <a:buNone/>
            </a:pPr>
            <a:r>
              <a:rPr lang="da" sz="1500" b="1">
                <a:latin typeface="Trade Gothic Next Light"/>
              </a:rPr>
              <a:t>Accept </a:t>
            </a:r>
            <a:r>
              <a:rPr lang="da" sz="1500" b="1" err="1">
                <a:latin typeface="Trade Gothic Next Light"/>
              </a:rPr>
              <a:t>criteria</a:t>
            </a:r>
            <a:r>
              <a:rPr lang="da" sz="1500" b="1">
                <a:latin typeface="Trade Gothic Next Light"/>
              </a:rPr>
              <a:t>:</a:t>
            </a:r>
          </a:p>
          <a:p>
            <a:pPr marL="0" indent="0">
              <a:buNone/>
            </a:pPr>
            <a:r>
              <a:rPr lang="da-DK" sz="1500"/>
              <a:t>Forventede betalinger, kontingentudregning og restanceoversigt</a:t>
            </a:r>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a:p>
            <a:pPr>
              <a:buAutoNum type="arabicPeriod"/>
            </a:pPr>
            <a:endParaRPr lang="da-DK" sz="1500"/>
          </a:p>
        </p:txBody>
      </p:sp>
      <p:sp>
        <p:nvSpPr>
          <p:cNvPr id="13" name="Tekstfelt 12">
            <a:extLst>
              <a:ext uri="{FF2B5EF4-FFF2-40B4-BE49-F238E27FC236}">
                <a16:creationId xmlns:a16="http://schemas.microsoft.com/office/drawing/2014/main" id="{1E53DE9D-AC82-D523-6577-54888ABD0C5E}"/>
              </a:ext>
            </a:extLst>
          </p:cNvPr>
          <p:cNvSpPr txBox="1"/>
          <p:nvPr/>
        </p:nvSpPr>
        <p:spPr>
          <a:xfrm>
            <a:off x="6275253" y="1015582"/>
            <a:ext cx="592059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a-DK" sz="1500" b="1"/>
              <a:t>3. Svømmere - hold og resultater</a:t>
            </a:r>
          </a:p>
          <a:p>
            <a:endParaRPr lang="da-DK" sz="1500"/>
          </a:p>
          <a:p>
            <a:r>
              <a:rPr lang="da" sz="1500">
                <a:ea typeface="+mn-lt"/>
                <a:cs typeface="+mn-lt"/>
              </a:rPr>
              <a:t>Tilknytning til træner og hold (ungdom / sr.), registrering af svømmedisciplin, træningsresultater og konkurrencepræstation (tid, placering og stævne)</a:t>
            </a:r>
            <a:endParaRPr lang="da" sz="1500">
              <a:latin typeface="Trade Gothic Next Light"/>
            </a:endParaRPr>
          </a:p>
          <a:p>
            <a:endParaRPr lang="da-DK" sz="1500"/>
          </a:p>
          <a:p>
            <a:r>
              <a:rPr lang="da-DK" sz="1500" b="1"/>
              <a:t>Accept </a:t>
            </a:r>
            <a:r>
              <a:rPr lang="da-DK" sz="1500" b="1" err="1"/>
              <a:t>criteria</a:t>
            </a:r>
            <a:r>
              <a:rPr lang="da-DK" sz="1500" b="1"/>
              <a:t>:</a:t>
            </a:r>
            <a:endParaRPr lang="da-DK" sz="1500"/>
          </a:p>
          <a:p>
            <a:r>
              <a:rPr lang="da" sz="1500">
                <a:ea typeface="+mn-lt"/>
                <a:cs typeface="+mn-lt"/>
              </a:rPr>
              <a:t>Holdtilknytning, registrering af svømmedisciplin,  træningsresultat og dato</a:t>
            </a:r>
            <a:r>
              <a:rPr lang="da" sz="1500">
                <a:latin typeface="Trade Gothic Next Light"/>
              </a:rPr>
              <a:t> samt konkurrence svømmernes stævner, placeringer og tider</a:t>
            </a:r>
            <a:endParaRPr lang="da" sz="1500">
              <a:latin typeface="Aptos"/>
            </a:endParaRPr>
          </a:p>
          <a:p>
            <a:endParaRPr lang="da-DK" sz="1500"/>
          </a:p>
          <a:p>
            <a:endParaRPr lang="da-DK" sz="1500"/>
          </a:p>
          <a:p>
            <a:endParaRPr lang="da-DK" sz="1500"/>
          </a:p>
          <a:p>
            <a:endParaRPr lang="da-DK" sz="1500"/>
          </a:p>
          <a:p>
            <a:r>
              <a:rPr lang="da-DK" sz="1500" b="1"/>
              <a:t>4. Træner - konkurrence udtager</a:t>
            </a:r>
          </a:p>
          <a:p>
            <a:endParaRPr lang="da-DK" sz="1500"/>
          </a:p>
          <a:p>
            <a:r>
              <a:rPr lang="da-DK" sz="1500"/>
              <a:t>Udtage svømmere til konkurrencer baseret på resultater og ønsker overblik over top 5 i hver disciplin (for jr. og sr.)</a:t>
            </a:r>
          </a:p>
          <a:p>
            <a:r>
              <a:rPr lang="da-DK" sz="1500"/>
              <a:t> </a:t>
            </a:r>
          </a:p>
          <a:p>
            <a:r>
              <a:rPr lang="da-DK" sz="1500" b="1"/>
              <a:t>Accept </a:t>
            </a:r>
            <a:r>
              <a:rPr lang="da-DK" sz="1500" b="1" err="1"/>
              <a:t>criteria</a:t>
            </a:r>
            <a:r>
              <a:rPr lang="da-DK" sz="1500" b="1"/>
              <a:t>:</a:t>
            </a:r>
            <a:endParaRPr lang="da-DK" sz="1500"/>
          </a:p>
          <a:p>
            <a:r>
              <a:rPr lang="da-DK" sz="1500"/>
              <a:t>Overblik over top 5 svømmere i butterfly, crawl, rygcrawl og brystsvømning</a:t>
            </a:r>
          </a:p>
          <a:p>
            <a:endParaRPr lang="da-DK" sz="1500"/>
          </a:p>
        </p:txBody>
      </p:sp>
    </p:spTree>
    <p:extLst>
      <p:ext uri="{BB962C8B-B14F-4D97-AF65-F5344CB8AC3E}">
        <p14:creationId xmlns:p14="http://schemas.microsoft.com/office/powerpoint/2010/main" val="11131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40E0E787-6A3F-4579-9E73-AC9FBB0E3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87B812C-3070-452B-83FE-78736A499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216D6-7DC5-AE97-36AC-EE6F3592EEC4}"/>
              </a:ext>
            </a:extLst>
          </p:cNvPr>
          <p:cNvSpPr>
            <a:spLocks noGrp="1"/>
          </p:cNvSpPr>
          <p:nvPr>
            <p:ph type="title"/>
          </p:nvPr>
        </p:nvSpPr>
        <p:spPr>
          <a:xfrm>
            <a:off x="1143000" y="2097740"/>
            <a:ext cx="3810000" cy="1582719"/>
          </a:xfrm>
        </p:spPr>
        <p:txBody>
          <a:bodyPr vert="horz" lIns="91440" tIns="45720" rIns="91440" bIns="45720" rtlCol="0" anchor="b">
            <a:normAutofit/>
          </a:bodyPr>
          <a:lstStyle/>
          <a:p>
            <a:pPr algn="ctr"/>
            <a:r>
              <a:rPr lang="en-US">
                <a:solidFill>
                  <a:schemeClr val="bg1"/>
                </a:solidFill>
              </a:rPr>
              <a:t>Klassediagram</a:t>
            </a:r>
          </a:p>
        </p:txBody>
      </p:sp>
      <p:pic>
        <p:nvPicPr>
          <p:cNvPr id="9" name="Content Placeholder 8" descr="A diagram of a group of people&#10;&#10;Description automatically generated">
            <a:extLst>
              <a:ext uri="{FF2B5EF4-FFF2-40B4-BE49-F238E27FC236}">
                <a16:creationId xmlns:a16="http://schemas.microsoft.com/office/drawing/2014/main" id="{9FD73C03-023E-6DEB-BE8C-0AA40FFCD0CE}"/>
              </a:ext>
            </a:extLst>
          </p:cNvPr>
          <p:cNvPicPr>
            <a:picLocks noGrp="1" noChangeAspect="1"/>
          </p:cNvPicPr>
          <p:nvPr>
            <p:ph idx="1"/>
          </p:nvPr>
        </p:nvPicPr>
        <p:blipFill>
          <a:blip r:embed="rId2"/>
          <a:stretch>
            <a:fillRect/>
          </a:stretch>
        </p:blipFill>
        <p:spPr>
          <a:xfrm>
            <a:off x="5357648" y="567258"/>
            <a:ext cx="6833421" cy="5319025"/>
          </a:xfrm>
          <a:prstGeom prst="rect">
            <a:avLst/>
          </a:prstGeom>
        </p:spPr>
      </p:pic>
      <p:cxnSp>
        <p:nvCxnSpPr>
          <p:cNvPr id="48" name="Straight Connector 47">
            <a:extLst>
              <a:ext uri="{FF2B5EF4-FFF2-40B4-BE49-F238E27FC236}">
                <a16:creationId xmlns:a16="http://schemas.microsoft.com/office/drawing/2014/main" id="{651B3B56-501F-42FF-8534-28EF7857BD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9708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13336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Earth">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PortalVTI</vt:lpstr>
      <vt:lpstr>Svømmeklubben Delfinen</vt:lpstr>
      <vt:lpstr>Indhold</vt:lpstr>
      <vt:lpstr>Interessentanalyse</vt:lpstr>
      <vt:lpstr>risikoanalyse</vt:lpstr>
      <vt:lpstr>Risikomatrix</vt:lpstr>
      <vt:lpstr>Scrum</vt:lpstr>
      <vt:lpstr>Roller, Product- og sprint backlog</vt:lpstr>
      <vt:lpstr>User stories</vt:lpstr>
      <vt:lpstr>Klassediagram</vt:lpstr>
      <vt:lpstr>Demo af kode</vt:lpstr>
      <vt:lpstr>KONKLUSION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2024-11-25T13:23:54Z</dcterms:created>
  <dcterms:modified xsi:type="dcterms:W3CDTF">2024-12-11T11:05:16Z</dcterms:modified>
</cp:coreProperties>
</file>