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2/16/2024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34285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97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072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2952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3436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397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3326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3140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3219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59631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2/16/2024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184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2/16/2024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986246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n placed on top of a signature line">
            <a:extLst>
              <a:ext uri="{FF2B5EF4-FFF2-40B4-BE49-F238E27FC236}">
                <a16:creationId xmlns:a16="http://schemas.microsoft.com/office/drawing/2014/main" id="{B646B8E8-885B-9ED9-E4F0-B1945A6ECDB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0AD451-077D-6F95-7B97-6DD2BB287DBE}"/>
              </a:ext>
            </a:extLst>
          </p:cNvPr>
          <p:cNvSpPr>
            <a:spLocks noGrp="1"/>
          </p:cNvSpPr>
          <p:nvPr>
            <p:ph type="ctrTitle"/>
          </p:nvPr>
        </p:nvSpPr>
        <p:spPr>
          <a:xfrm>
            <a:off x="1078992" y="1143000"/>
            <a:ext cx="9052560" cy="3546179"/>
          </a:xfrm>
        </p:spPr>
        <p:txBody>
          <a:bodyPr>
            <a:normAutofit/>
          </a:bodyPr>
          <a:lstStyle/>
          <a:p>
            <a:r>
              <a:rPr lang="en-US">
                <a:solidFill>
                  <a:srgbClr val="FFFFFF"/>
                </a:solidFill>
              </a:rPr>
              <a:t>Research Paper Writing</a:t>
            </a:r>
          </a:p>
        </p:txBody>
      </p:sp>
      <p:cxnSp>
        <p:nvCxnSpPr>
          <p:cNvPr id="12" name="Straight Connector 1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7438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F1C40-753C-4605-7EB5-3945C64F1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D38F7-EF40-8E65-CF7C-54DC79A906A4}"/>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sp>
        <p:nvSpPr>
          <p:cNvPr id="3" name="Content Placeholder 2">
            <a:extLst>
              <a:ext uri="{FF2B5EF4-FFF2-40B4-BE49-F238E27FC236}">
                <a16:creationId xmlns:a16="http://schemas.microsoft.com/office/drawing/2014/main" id="{73D59BEA-A97D-C29F-F01A-33FD75D96A1B}"/>
              </a:ext>
            </a:extLst>
          </p:cNvPr>
          <p:cNvSpPr>
            <a:spLocks noGrp="1"/>
          </p:cNvSpPr>
          <p:nvPr>
            <p:ph idx="1"/>
          </p:nvPr>
        </p:nvSpPr>
        <p:spPr>
          <a:xfrm>
            <a:off x="213065" y="887767"/>
            <a:ext cx="11690500" cy="5752730"/>
          </a:xfrm>
          <a:ln w="38100">
            <a:solidFill>
              <a:schemeClr val="tx1"/>
            </a:solidFill>
          </a:ln>
        </p:spPr>
        <p:txBody>
          <a:bodyPr>
            <a:normAutofit fontScale="92500" lnSpcReduction="10000"/>
          </a:bodyPr>
          <a:lstStyle/>
          <a:p>
            <a:r>
              <a:rPr lang="en-US" sz="2400" b="0" i="0" u="none" strike="noStrike" baseline="0" dirty="0">
                <a:solidFill>
                  <a:srgbClr val="000000"/>
                </a:solidFill>
                <a:latin typeface="Times New Roman" panose="02020603050405020304" pitchFamily="18" charset="0"/>
              </a:rPr>
              <a:t>Long quotations should be formatted as </a:t>
            </a:r>
            <a:r>
              <a:rPr lang="en-US" sz="2400" b="1" i="0" u="none" strike="noStrike" baseline="0" dirty="0">
                <a:solidFill>
                  <a:srgbClr val="000000"/>
                </a:solidFill>
                <a:latin typeface="Times New Roman" panose="02020603050405020304" pitchFamily="18" charset="0"/>
              </a:rPr>
              <a:t>block quotes</a:t>
            </a:r>
            <a:r>
              <a:rPr lang="en-US" sz="2400" b="0" i="0" u="none" strike="noStrike" baseline="0" dirty="0">
                <a:solidFill>
                  <a:srgbClr val="000000"/>
                </a:solidFill>
                <a:latin typeface="Times New Roman" panose="02020603050405020304" pitchFamily="18" charset="0"/>
              </a:rPr>
              <a:t>. But for longer blocks of text, it’s usually better to paraphrase instead. </a:t>
            </a:r>
          </a:p>
          <a:p>
            <a:r>
              <a:rPr lang="en-US" sz="2400" b="1" i="0" u="none" strike="noStrike" baseline="0" dirty="0">
                <a:solidFill>
                  <a:srgbClr val="000000"/>
                </a:solidFill>
                <a:latin typeface="Arial" panose="020B0604020202020204" pitchFamily="34" charset="0"/>
              </a:rPr>
              <a:t>A block quote </a:t>
            </a:r>
            <a:r>
              <a:rPr lang="en-US" sz="2400" b="0" i="0" u="none" strike="noStrike" baseline="0" dirty="0">
                <a:solidFill>
                  <a:srgbClr val="000000"/>
                </a:solidFill>
                <a:latin typeface="Arial" panose="020B0604020202020204" pitchFamily="34" charset="0"/>
              </a:rPr>
              <a:t>is a long quotation, set on a new line and indented to create a separate block of text. No quotation marks are used. You have to use a block quote when quoting more than around 40 words from a source.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Arial" panose="020B0604020202020204" pitchFamily="34" charset="0"/>
              </a:rPr>
              <a:t>In APA and MLA </a:t>
            </a:r>
            <a:r>
              <a:rPr lang="en-US" sz="2400" b="0" i="0" u="none" strike="noStrike" baseline="0" dirty="0">
                <a:solidFill>
                  <a:srgbClr val="000000"/>
                </a:solidFill>
                <a:latin typeface="Times New Roman" panose="02020603050405020304" pitchFamily="18" charset="0"/>
              </a:rPr>
              <a:t>styles, you indent block quotes 0.5 inches from the left, and add an </a:t>
            </a:r>
            <a:r>
              <a:rPr lang="en-US" sz="2400" b="0" i="0" u="none" strike="noStrike" baseline="0" dirty="0">
                <a:solidFill>
                  <a:srgbClr val="000000"/>
                </a:solidFill>
                <a:latin typeface="Arial" panose="020B0604020202020204" pitchFamily="34" charset="0"/>
              </a:rPr>
              <a:t>in-text citation </a:t>
            </a:r>
            <a:r>
              <a:rPr lang="en-US" sz="2400" b="0" i="0" u="none" strike="noStrike" baseline="0" dirty="0">
                <a:solidFill>
                  <a:srgbClr val="000000"/>
                </a:solidFill>
                <a:latin typeface="Times New Roman" panose="02020603050405020304" pitchFamily="18" charset="0"/>
              </a:rPr>
              <a:t>after the period. Some other </a:t>
            </a:r>
            <a:r>
              <a:rPr lang="en-US" sz="2400" b="0" i="0" u="none" strike="noStrike" baseline="0" dirty="0">
                <a:solidFill>
                  <a:srgbClr val="000000"/>
                </a:solidFill>
                <a:latin typeface="Arial" panose="020B0604020202020204" pitchFamily="34" charset="0"/>
              </a:rPr>
              <a:t>citation styles have additional rules. </a:t>
            </a:r>
            <a:endParaRPr lang="en-US" sz="2400" b="0" i="0" u="none" strike="noStrike" baseline="0" dirty="0">
              <a:solidFill>
                <a:srgbClr val="000000"/>
              </a:solidFill>
              <a:latin typeface="Times New Roman" panose="02020603050405020304" pitchFamily="18" charset="0"/>
            </a:endParaRPr>
          </a:p>
          <a:p>
            <a:r>
              <a:rPr lang="en-US" sz="2400" b="1" i="0" u="none" strike="noStrike" baseline="0" dirty="0">
                <a:solidFill>
                  <a:srgbClr val="000000"/>
                </a:solidFill>
                <a:latin typeface="Arial" panose="020B0604020202020204" pitchFamily="34" charset="0"/>
              </a:rPr>
              <a:t>Block quote example </a:t>
            </a:r>
            <a:endParaRPr lang="en-US" sz="24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Arial" panose="020B0604020202020204" pitchFamily="34" charset="0"/>
              </a:rPr>
              <a:t>Although Brontë lived an isolated life, she writes about human emotion with remarkable insight, as exemplified by Heathcliff’s impassioned speech: </a:t>
            </a:r>
            <a:endParaRPr lang="en-US" sz="2400" dirty="0">
              <a:solidFill>
                <a:srgbClr val="000000"/>
              </a:solidFill>
              <a:latin typeface="Times New Roman" panose="02020603050405020304" pitchFamily="18" charset="0"/>
            </a:endParaRPr>
          </a:p>
          <a:p>
            <a:pPr marL="0" indent="0">
              <a:buNone/>
            </a:pPr>
            <a:r>
              <a:rPr lang="en-US" b="0" i="0" u="none" strike="noStrike" baseline="0" dirty="0">
                <a:solidFill>
                  <a:srgbClr val="000000"/>
                </a:solidFill>
                <a:latin typeface="Arial" panose="020B0604020202020204" pitchFamily="34" charset="0"/>
              </a:rPr>
              <a:t>	Catherine Earnshaw, may you not rest as long as I am living; you said I killed you – haunt me, 	then! The murdered DO haunt their murderers, I believe. I know that ghosts HAVE wandered on 	earth. Be with me always – take any form – drive me mad! only DO not leave me in this 	abyss, where I cannot find you</a:t>
            </a:r>
            <a:r>
              <a:rPr lang="en-US" dirty="0">
                <a:solidFill>
                  <a:srgbClr val="000000"/>
                </a:solidFill>
                <a:latin typeface="Arial" panose="020B0604020202020204" pitchFamily="34" charset="0"/>
              </a:rPr>
              <a:t>! Oh, God! it is unutterable! I CANNOT live without my life! I 	CANNOT live without my soul! (Brontë, 1847, 268) </a:t>
            </a:r>
          </a:p>
        </p:txBody>
      </p:sp>
    </p:spTree>
    <p:extLst>
      <p:ext uri="{BB962C8B-B14F-4D97-AF65-F5344CB8AC3E}">
        <p14:creationId xmlns:p14="http://schemas.microsoft.com/office/powerpoint/2010/main" val="404342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5F7F7-7A77-603C-13CB-55146045A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B1082F-489F-5A11-3F9B-235221A5EC41}"/>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sp>
        <p:nvSpPr>
          <p:cNvPr id="3" name="Content Placeholder 2">
            <a:extLst>
              <a:ext uri="{FF2B5EF4-FFF2-40B4-BE49-F238E27FC236}">
                <a16:creationId xmlns:a16="http://schemas.microsoft.com/office/drawing/2014/main" id="{E37AC881-E2D6-8516-7C4D-3A577C59F720}"/>
              </a:ext>
            </a:extLst>
          </p:cNvPr>
          <p:cNvSpPr>
            <a:spLocks noGrp="1"/>
          </p:cNvSpPr>
          <p:nvPr>
            <p:ph idx="1"/>
          </p:nvPr>
        </p:nvSpPr>
        <p:spPr>
          <a:xfrm>
            <a:off x="213065" y="887767"/>
            <a:ext cx="11690500" cy="5752730"/>
          </a:xfrm>
          <a:ln w="38100">
            <a:solidFill>
              <a:schemeClr val="tx1"/>
            </a:solidFill>
          </a:ln>
        </p:spPr>
        <p:txBody>
          <a:bodyPr>
            <a:normAutofit/>
          </a:bodyPr>
          <a:lstStyle/>
          <a:p>
            <a:r>
              <a:rPr lang="en-US" sz="2400" b="1" i="0" u="none" strike="noStrike" baseline="0" dirty="0">
                <a:solidFill>
                  <a:srgbClr val="000000"/>
                </a:solidFill>
                <a:latin typeface="Times New Roman" panose="02020603050405020304" pitchFamily="18" charset="0"/>
              </a:rPr>
              <a:t>Citation at the beginning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err="1">
                <a:solidFill>
                  <a:srgbClr val="000000"/>
                </a:solidFill>
                <a:latin typeface="Times New Roman" panose="02020603050405020304" pitchFamily="18" charset="0"/>
              </a:rPr>
              <a:t>Leskowitz</a:t>
            </a:r>
            <a:r>
              <a:rPr lang="en-US" sz="2400" b="0" i="0" u="none" strike="noStrike" baseline="0" dirty="0">
                <a:solidFill>
                  <a:srgbClr val="000000"/>
                </a:solidFill>
                <a:latin typeface="Times New Roman" panose="02020603050405020304" pitchFamily="18" charset="0"/>
              </a:rPr>
              <a:t> (2017) describes the transcendent states that athletes experience … </a:t>
            </a:r>
          </a:p>
          <a:p>
            <a:r>
              <a:rPr lang="en-US" sz="2400" b="1" i="0" u="none" strike="noStrike" baseline="0" dirty="0">
                <a:solidFill>
                  <a:srgbClr val="000000"/>
                </a:solidFill>
                <a:latin typeface="Times New Roman" panose="02020603050405020304" pitchFamily="18" charset="0"/>
              </a:rPr>
              <a:t>Citation in the middle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 sport viewed as a spiritual path (</a:t>
            </a:r>
            <a:r>
              <a:rPr lang="en-US" sz="2400" b="0" i="0" u="none" strike="noStrike" baseline="0" dirty="0" err="1">
                <a:solidFill>
                  <a:srgbClr val="000000"/>
                </a:solidFill>
                <a:latin typeface="Times New Roman" panose="02020603050405020304" pitchFamily="18" charset="0"/>
              </a:rPr>
              <a:t>Leskowitz</a:t>
            </a:r>
            <a:r>
              <a:rPr lang="en-US" sz="2400" b="0" i="0" u="none" strike="noStrike" baseline="0" dirty="0">
                <a:solidFill>
                  <a:srgbClr val="000000"/>
                </a:solidFill>
                <a:latin typeface="Times New Roman" panose="02020603050405020304" pitchFamily="18" charset="0"/>
              </a:rPr>
              <a:t>, 2017), and one that is frequently followed in the west. </a:t>
            </a:r>
          </a:p>
          <a:p>
            <a:r>
              <a:rPr lang="en-US" sz="2400" b="1" i="0" u="none" strike="noStrike" baseline="0" dirty="0">
                <a:solidFill>
                  <a:srgbClr val="000000"/>
                </a:solidFill>
                <a:latin typeface="Times New Roman" panose="02020603050405020304" pitchFamily="18" charset="0"/>
              </a:rPr>
              <a:t>Citation at the end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 athletes using techniques adapted from holistic and complementary medicine (</a:t>
            </a:r>
            <a:r>
              <a:rPr lang="en-US" sz="2400" b="0" i="0" u="none" strike="noStrike" baseline="0" dirty="0" err="1">
                <a:solidFill>
                  <a:srgbClr val="000000"/>
                </a:solidFill>
                <a:latin typeface="Times New Roman" panose="02020603050405020304" pitchFamily="18" charset="0"/>
              </a:rPr>
              <a:t>Leskowitz</a:t>
            </a:r>
            <a:r>
              <a:rPr lang="en-US" sz="2400" b="0" i="0" u="none" strike="noStrike" baseline="0" dirty="0">
                <a:solidFill>
                  <a:srgbClr val="000000"/>
                </a:solidFill>
                <a:latin typeface="Times New Roman" panose="02020603050405020304" pitchFamily="18" charset="0"/>
              </a:rPr>
              <a:t>, 2017). </a:t>
            </a:r>
          </a:p>
          <a:p>
            <a:r>
              <a:rPr lang="en-US" sz="2400" b="0" i="1" u="none" strike="noStrike" baseline="0" dirty="0">
                <a:solidFill>
                  <a:srgbClr val="000000"/>
                </a:solidFill>
                <a:latin typeface="Times New Roman" panose="02020603050405020304" pitchFamily="18" charset="0"/>
              </a:rPr>
              <a:t>Different referencing methods may highlight the importance of the author, or give more weighting to the information. </a:t>
            </a:r>
            <a:endParaRPr lang="en-US" sz="2400" b="0" i="0" u="none" strike="noStrike" baseline="0" dirty="0">
              <a:solidFill>
                <a:srgbClr val="000000"/>
              </a:solidFill>
              <a:latin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rPr>
              <a:t>Author-prominent citations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In his research, </a:t>
            </a:r>
            <a:r>
              <a:rPr lang="en-US" sz="2400" b="0" i="0" u="none" strike="noStrike" baseline="0" dirty="0" err="1">
                <a:solidFill>
                  <a:srgbClr val="000000"/>
                </a:solidFill>
                <a:latin typeface="Times New Roman" panose="02020603050405020304" pitchFamily="18" charset="0"/>
              </a:rPr>
              <a:t>Leskowitz</a:t>
            </a:r>
            <a:r>
              <a:rPr lang="en-US" sz="2400" b="0" i="0" u="none" strike="noStrike" baseline="0" dirty="0">
                <a:solidFill>
                  <a:srgbClr val="000000"/>
                </a:solidFill>
                <a:latin typeface="Times New Roman" panose="02020603050405020304" pitchFamily="18" charset="0"/>
              </a:rPr>
              <a:t> (2017) explores mindfulness, biofeedback … </a:t>
            </a:r>
            <a:endParaRPr lang="en-US"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86122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EED6-4DD9-B9CF-4D80-797F7C575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79736-658A-6914-D2FC-296E044F071E}"/>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pic>
        <p:nvPicPr>
          <p:cNvPr id="7" name="Content Placeholder 6">
            <a:extLst>
              <a:ext uri="{FF2B5EF4-FFF2-40B4-BE49-F238E27FC236}">
                <a16:creationId xmlns:a16="http://schemas.microsoft.com/office/drawing/2014/main" id="{E3B8EE7F-B3A7-7565-D5BE-5CA9D630BD3F}"/>
              </a:ext>
            </a:extLst>
          </p:cNvPr>
          <p:cNvPicPr>
            <a:picLocks noGrp="1" noChangeAspect="1"/>
          </p:cNvPicPr>
          <p:nvPr>
            <p:ph idx="1"/>
          </p:nvPr>
        </p:nvPicPr>
        <p:blipFill>
          <a:blip r:embed="rId2"/>
          <a:stretch>
            <a:fillRect/>
          </a:stretch>
        </p:blipFill>
        <p:spPr>
          <a:xfrm>
            <a:off x="304800" y="904875"/>
            <a:ext cx="11753849" cy="5735622"/>
          </a:xfrm>
          <a:ln w="38100">
            <a:solidFill>
              <a:schemeClr val="tx1"/>
            </a:solidFill>
          </a:ln>
        </p:spPr>
      </p:pic>
    </p:spTree>
    <p:extLst>
      <p:ext uri="{BB962C8B-B14F-4D97-AF65-F5344CB8AC3E}">
        <p14:creationId xmlns:p14="http://schemas.microsoft.com/office/powerpoint/2010/main" val="66024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C3992-8D30-B738-AFDF-2AAB645B9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8BC58-6849-12BD-B572-5C3E0251D51D}"/>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sp>
        <p:nvSpPr>
          <p:cNvPr id="3" name="Content Placeholder 2">
            <a:extLst>
              <a:ext uri="{FF2B5EF4-FFF2-40B4-BE49-F238E27FC236}">
                <a16:creationId xmlns:a16="http://schemas.microsoft.com/office/drawing/2014/main" id="{C54D3C06-45A2-37A4-985C-8204533AE1CF}"/>
              </a:ext>
            </a:extLst>
          </p:cNvPr>
          <p:cNvSpPr>
            <a:spLocks noGrp="1"/>
          </p:cNvSpPr>
          <p:nvPr>
            <p:ph idx="1"/>
          </p:nvPr>
        </p:nvSpPr>
        <p:spPr>
          <a:xfrm>
            <a:off x="213065" y="887767"/>
            <a:ext cx="11690500" cy="5752730"/>
          </a:xfrm>
          <a:ln w="38100">
            <a:solidFill>
              <a:schemeClr val="tx1"/>
            </a:solidFill>
          </a:ln>
        </p:spPr>
        <p:txBody>
          <a:bodyPr>
            <a:normAutofit fontScale="85000" lnSpcReduction="10000"/>
          </a:bodyPr>
          <a:lstStyle/>
          <a:p>
            <a:r>
              <a:rPr lang="en-US" sz="2400" b="1" i="0" u="none" strike="noStrike" baseline="0" dirty="0">
                <a:solidFill>
                  <a:srgbClr val="000000"/>
                </a:solidFill>
                <a:latin typeface="Times New Roman" panose="02020603050405020304" pitchFamily="18" charset="0"/>
              </a:rPr>
              <a:t>Step 3: Cite your sources correctly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Every time you quote or paraphrase, you must include an in-text or footnote citation clearly identifying the original author. </a:t>
            </a:r>
          </a:p>
          <a:p>
            <a:r>
              <a:rPr lang="en-US" sz="2400" b="0" i="0" u="none" strike="noStrike" baseline="0" dirty="0">
                <a:solidFill>
                  <a:srgbClr val="000000"/>
                </a:solidFill>
                <a:latin typeface="Times New Roman" panose="02020603050405020304" pitchFamily="18" charset="0"/>
              </a:rPr>
              <a:t>Each citation must correspond to a full reference in the reference list or bibliography at the end of your paper. This helps your readers locate the source for themselves if they would like to learn more. </a:t>
            </a:r>
          </a:p>
          <a:p>
            <a:r>
              <a:rPr lang="en-US" sz="2400" b="0" i="0" u="none" strike="noStrike" baseline="0" dirty="0">
                <a:solidFill>
                  <a:srgbClr val="000000"/>
                </a:solidFill>
                <a:latin typeface="Times New Roman" panose="02020603050405020304" pitchFamily="18" charset="0"/>
              </a:rPr>
              <a:t>There are many different citation styles, and each one has its own rules. A few of the most common styles are APA, MLA, and Chicago styles. Your instructor may assign a particular style for you to use, or perhaps you can choose. However, the most important thing is to apply one style consistently throughout the text. </a:t>
            </a:r>
          </a:p>
          <a:p>
            <a:r>
              <a:rPr lang="en-US" sz="2400" b="1" i="0" u="none" strike="noStrike" baseline="0" dirty="0">
                <a:solidFill>
                  <a:srgbClr val="000000"/>
                </a:solidFill>
                <a:latin typeface="Times New Roman" panose="02020603050405020304" pitchFamily="18" charset="0"/>
              </a:rPr>
              <a:t>Step 4: Check your work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Before submitting your paper, check it carefully for errors that might constitute accidental plagiarism. Common mistakes include: </a:t>
            </a:r>
          </a:p>
          <a:p>
            <a:r>
              <a:rPr lang="en-US" sz="2400" b="0" i="0" u="none" strike="noStrike" baseline="0" dirty="0">
                <a:solidFill>
                  <a:srgbClr val="000000"/>
                </a:solidFill>
                <a:latin typeface="Times New Roman" panose="02020603050405020304" pitchFamily="18" charset="0"/>
              </a:rPr>
              <a:t>• Forgotten or misplaced citations </a:t>
            </a:r>
          </a:p>
          <a:p>
            <a:r>
              <a:rPr lang="en-US" sz="2400" b="0" i="0" u="none" strike="noStrike" baseline="0" dirty="0">
                <a:solidFill>
                  <a:srgbClr val="000000"/>
                </a:solidFill>
                <a:latin typeface="Times New Roman" panose="02020603050405020304" pitchFamily="18" charset="0"/>
              </a:rPr>
              <a:t>• Missing quotation marks </a:t>
            </a:r>
          </a:p>
          <a:p>
            <a:r>
              <a:rPr lang="en-US" sz="2400" b="0" i="0" u="none" strike="noStrike" baseline="0" dirty="0">
                <a:solidFill>
                  <a:srgbClr val="000000"/>
                </a:solidFill>
                <a:latin typeface="Times New Roman" panose="02020603050405020304" pitchFamily="18" charset="0"/>
              </a:rPr>
              <a:t>• Paraphrased material that’s too similar to the original text </a:t>
            </a:r>
          </a:p>
          <a:p>
            <a:r>
              <a:rPr lang="en-US" sz="2400" b="0" i="0" u="none" strike="noStrike" baseline="0" dirty="0">
                <a:solidFill>
                  <a:srgbClr val="000000"/>
                </a:solidFill>
                <a:latin typeface="Times New Roman" panose="02020603050405020304" pitchFamily="18" charset="0"/>
              </a:rPr>
              <a:t>• Sources missing from the reference list </a:t>
            </a:r>
          </a:p>
        </p:txBody>
      </p:sp>
    </p:spTree>
    <p:extLst>
      <p:ext uri="{BB962C8B-B14F-4D97-AF65-F5344CB8AC3E}">
        <p14:creationId xmlns:p14="http://schemas.microsoft.com/office/powerpoint/2010/main" val="143351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333B-FFDA-2AE2-A24C-5BF619116049}"/>
              </a:ext>
            </a:extLst>
          </p:cNvPr>
          <p:cNvSpPr>
            <a:spLocks noGrp="1"/>
          </p:cNvSpPr>
          <p:nvPr>
            <p:ph type="title"/>
          </p:nvPr>
        </p:nvSpPr>
        <p:spPr>
          <a:xfrm>
            <a:off x="288436" y="306191"/>
            <a:ext cx="3831336" cy="6334306"/>
          </a:xfrm>
          <a:ln w="38100">
            <a:solidFill>
              <a:schemeClr val="tx1"/>
            </a:solidFill>
          </a:ln>
        </p:spPr>
        <p:txBody>
          <a:bodyPr>
            <a:normAutofit/>
          </a:bodyPr>
          <a:lstStyle/>
          <a:p>
            <a:br>
              <a:rPr lang="en-US" sz="3200" b="0" i="0" u="none" strike="noStrike" baseline="0" dirty="0">
                <a:solidFill>
                  <a:srgbClr val="000000"/>
                </a:solidFill>
                <a:latin typeface="Times New Roman" panose="02020603050405020304" pitchFamily="18" charset="0"/>
              </a:rPr>
            </a:br>
            <a:r>
              <a:rPr lang="en-US" sz="3200" b="0" i="0" u="none" strike="noStrike" baseline="0" dirty="0">
                <a:solidFill>
                  <a:srgbClr val="000000"/>
                </a:solidFill>
                <a:latin typeface="Times New Roman" panose="02020603050405020304" pitchFamily="18" charset="0"/>
              </a:rPr>
              <a:t>Before you begin working on a research paper in any course, it is important to understand what a research paper </a:t>
            </a:r>
            <a:r>
              <a:rPr lang="en-US" sz="3200" b="0" i="1" u="none" strike="noStrike" baseline="0" dirty="0">
                <a:solidFill>
                  <a:srgbClr val="000000"/>
                </a:solidFill>
                <a:latin typeface="Times New Roman" panose="02020603050405020304" pitchFamily="18" charset="0"/>
              </a:rPr>
              <a:t>is </a:t>
            </a:r>
            <a:r>
              <a:rPr lang="en-US" sz="3200" b="1" i="1" u="none" strike="noStrike" baseline="0" dirty="0">
                <a:solidFill>
                  <a:srgbClr val="000000"/>
                </a:solidFill>
                <a:latin typeface="Times New Roman" panose="02020603050405020304" pitchFamily="18" charset="0"/>
              </a:rPr>
              <a:t>not</a:t>
            </a:r>
            <a:r>
              <a:rPr lang="en-US" sz="3200" b="0" i="0" u="none" strike="noStrike" baseline="0" dirty="0">
                <a:solidFill>
                  <a:srgbClr val="000000"/>
                </a:solidFill>
                <a:latin typeface="Times New Roman" panose="02020603050405020304" pitchFamily="18" charset="0"/>
              </a:rPr>
              <a:t>. </a:t>
            </a:r>
            <a:endParaRPr lang="en-US" sz="8800" dirty="0"/>
          </a:p>
        </p:txBody>
      </p:sp>
      <p:sp>
        <p:nvSpPr>
          <p:cNvPr id="3" name="Content Placeholder 2">
            <a:extLst>
              <a:ext uri="{FF2B5EF4-FFF2-40B4-BE49-F238E27FC236}">
                <a16:creationId xmlns:a16="http://schemas.microsoft.com/office/drawing/2014/main" id="{9AE0D1BB-9CD7-BCAE-00A8-BBE0FBA9CD04}"/>
              </a:ext>
            </a:extLst>
          </p:cNvPr>
          <p:cNvSpPr>
            <a:spLocks noGrp="1"/>
          </p:cNvSpPr>
          <p:nvPr>
            <p:ph idx="1"/>
          </p:nvPr>
        </p:nvSpPr>
        <p:spPr>
          <a:xfrm>
            <a:off x="4376691" y="306191"/>
            <a:ext cx="7526873" cy="6334306"/>
          </a:xfrm>
          <a:ln w="38100">
            <a:solidFill>
              <a:schemeClr val="tx1"/>
            </a:solidFill>
          </a:ln>
        </p:spPr>
        <p:txBody>
          <a:bodyPr>
            <a:normAutofit/>
          </a:bodyPr>
          <a:lstStyle/>
          <a:p>
            <a:r>
              <a:rPr lang="en-US" sz="1800" b="1" i="0" u="none" strike="noStrike" baseline="0" dirty="0">
                <a:solidFill>
                  <a:srgbClr val="000000"/>
                </a:solidFill>
                <a:latin typeface="Times New Roman" panose="02020603050405020304" pitchFamily="18" charset="0"/>
              </a:rPr>
              <a:t>A research paper is </a:t>
            </a:r>
            <a:r>
              <a:rPr lang="en-US" sz="1800" b="1" i="1" u="none" strike="noStrike" baseline="0" dirty="0">
                <a:solidFill>
                  <a:srgbClr val="000000"/>
                </a:solidFill>
                <a:latin typeface="Times New Roman" panose="02020603050405020304" pitchFamily="18" charset="0"/>
              </a:rPr>
              <a:t>not </a:t>
            </a:r>
            <a:r>
              <a:rPr lang="en-US" sz="1800" b="1" i="0" u="none" strike="noStrike" baseline="0" dirty="0">
                <a:solidFill>
                  <a:srgbClr val="000000"/>
                </a:solidFill>
                <a:latin typeface="Times New Roman" panose="02020603050405020304" pitchFamily="18" charset="0"/>
              </a:rPr>
              <a:t>"about" a subject </a:t>
            </a:r>
            <a:r>
              <a:rPr lang="en-US" sz="1800" b="0" i="0" u="none" strike="noStrike" baseline="0" dirty="0">
                <a:solidFill>
                  <a:srgbClr val="000000"/>
                </a:solidFill>
                <a:latin typeface="Times New Roman" panose="02020603050405020304" pitchFamily="18" charset="0"/>
              </a:rPr>
              <a:t>A research paper should have a thesis -- a clear point of view. It is not simply a generalized discussion of an issue. </a:t>
            </a:r>
          </a:p>
          <a:p>
            <a:r>
              <a:rPr lang="en-US" sz="1800" b="1" i="0" u="none" strike="noStrike" baseline="0" dirty="0">
                <a:solidFill>
                  <a:srgbClr val="000000"/>
                </a:solidFill>
                <a:latin typeface="Times New Roman" panose="02020603050405020304" pitchFamily="18" charset="0"/>
              </a:rPr>
              <a:t>A research paper is </a:t>
            </a:r>
            <a:r>
              <a:rPr lang="en-US" sz="1800" b="1" i="1" u="none" strike="noStrike" baseline="0" dirty="0">
                <a:solidFill>
                  <a:srgbClr val="000000"/>
                </a:solidFill>
                <a:latin typeface="Times New Roman" panose="02020603050405020304" pitchFamily="18" charset="0"/>
              </a:rPr>
              <a:t>not </a:t>
            </a:r>
            <a:r>
              <a:rPr lang="en-US" sz="1800" b="1" i="0" u="none" strike="noStrike" baseline="0" dirty="0">
                <a:solidFill>
                  <a:srgbClr val="000000"/>
                </a:solidFill>
                <a:latin typeface="Times New Roman" panose="02020603050405020304" pitchFamily="18" charset="0"/>
              </a:rPr>
              <a:t>a summary of everything you can find </a:t>
            </a:r>
            <a:r>
              <a:rPr lang="en-US" sz="1800" b="0" i="0" u="none" strike="noStrike" baseline="0" dirty="0">
                <a:solidFill>
                  <a:srgbClr val="000000"/>
                </a:solidFill>
                <a:latin typeface="Times New Roman" panose="02020603050405020304" pitchFamily="18" charset="0"/>
              </a:rPr>
              <a:t>Your goal is not to collect everything you can find out about a subject and summarize it. Although you should review as much material as possible, you should select sources that directly support your thesis. </a:t>
            </a:r>
          </a:p>
          <a:p>
            <a:r>
              <a:rPr lang="en-US" sz="1800" b="1" i="0" u="none" strike="noStrike" baseline="0" dirty="0">
                <a:solidFill>
                  <a:srgbClr val="000000"/>
                </a:solidFill>
                <a:latin typeface="Times New Roman" panose="02020603050405020304" pitchFamily="18" charset="0"/>
              </a:rPr>
              <a:t>A research paper is </a:t>
            </a:r>
            <a:r>
              <a:rPr lang="en-US" sz="1800" b="1" i="1" u="none" strike="noStrike" baseline="0" dirty="0">
                <a:solidFill>
                  <a:srgbClr val="000000"/>
                </a:solidFill>
                <a:latin typeface="Times New Roman" panose="02020603050405020304" pitchFamily="18" charset="0"/>
              </a:rPr>
              <a:t>not </a:t>
            </a:r>
            <a:r>
              <a:rPr lang="en-US" sz="1800" b="1" i="0" u="none" strike="noStrike" baseline="0" dirty="0">
                <a:solidFill>
                  <a:srgbClr val="000000"/>
                </a:solidFill>
                <a:latin typeface="Times New Roman" panose="02020603050405020304" pitchFamily="18" charset="0"/>
              </a:rPr>
              <a:t>a list of quotes </a:t>
            </a:r>
            <a:r>
              <a:rPr lang="en-US" sz="1800" b="0" i="0" u="none" strike="noStrike" baseline="0" dirty="0">
                <a:solidFill>
                  <a:srgbClr val="000000"/>
                </a:solidFill>
                <a:latin typeface="Times New Roman" panose="02020603050405020304" pitchFamily="18" charset="0"/>
              </a:rPr>
              <a:t>The focus of your paper is your point of view, your commentary. Direct quotations, facts, and statistics may be woven throughout your paper, but they should support your position. Your commentary should do more than simply introduce or link quotations. </a:t>
            </a:r>
          </a:p>
          <a:p>
            <a:r>
              <a:rPr lang="en-US" sz="1800" b="1" i="0" u="none" strike="noStrike" baseline="0" dirty="0">
                <a:solidFill>
                  <a:srgbClr val="000000"/>
                </a:solidFill>
                <a:latin typeface="Times New Roman" panose="02020603050405020304" pitchFamily="18" charset="0"/>
              </a:rPr>
              <a:t>A research paper does </a:t>
            </a:r>
            <a:r>
              <a:rPr lang="en-US" sz="1800" b="1" i="1" u="none" strike="noStrike" baseline="0" dirty="0">
                <a:solidFill>
                  <a:srgbClr val="000000"/>
                </a:solidFill>
                <a:latin typeface="Times New Roman" panose="02020603050405020304" pitchFamily="18" charset="0"/>
              </a:rPr>
              <a:t>not </a:t>
            </a:r>
            <a:r>
              <a:rPr lang="en-US" sz="1800" b="1" i="0" u="none" strike="noStrike" baseline="0" dirty="0">
                <a:solidFill>
                  <a:srgbClr val="000000"/>
                </a:solidFill>
                <a:latin typeface="Times New Roman" panose="02020603050405020304" pitchFamily="18" charset="0"/>
              </a:rPr>
              <a:t>support a pre-conceived point of view </a:t>
            </a:r>
            <a:r>
              <a:rPr lang="en-US" sz="1800" b="0" i="0" u="none" strike="noStrike" baseline="0" dirty="0">
                <a:solidFill>
                  <a:srgbClr val="000000"/>
                </a:solidFill>
                <a:latin typeface="Times New Roman" panose="02020603050405020304" pitchFamily="18" charset="0"/>
              </a:rPr>
              <a:t>Looking up facts that support what you already believe is not genuine research. You should examine evidence then form an opinion. </a:t>
            </a:r>
          </a:p>
          <a:p>
            <a:r>
              <a:rPr lang="en-US" sz="1800" b="1" i="0" u="none" strike="noStrike" baseline="0" dirty="0">
                <a:solidFill>
                  <a:srgbClr val="000000"/>
                </a:solidFill>
                <a:latin typeface="Times New Roman" panose="02020603050405020304" pitchFamily="18" charset="0"/>
              </a:rPr>
              <a:t>A research paper does </a:t>
            </a:r>
            <a:r>
              <a:rPr lang="en-US" sz="1800" b="1" i="1" u="none" strike="noStrike" baseline="0" dirty="0">
                <a:solidFill>
                  <a:srgbClr val="000000"/>
                </a:solidFill>
                <a:latin typeface="Times New Roman" panose="02020603050405020304" pitchFamily="18" charset="0"/>
              </a:rPr>
              <a:t>not </a:t>
            </a:r>
            <a:r>
              <a:rPr lang="en-US" sz="1800" b="1" i="0" u="none" strike="noStrike" baseline="0" dirty="0">
                <a:solidFill>
                  <a:srgbClr val="000000"/>
                </a:solidFill>
                <a:latin typeface="Times New Roman" panose="02020603050405020304" pitchFamily="18" charset="0"/>
              </a:rPr>
              <a:t>present the ideas of others without documentation </a:t>
            </a:r>
            <a:r>
              <a:rPr lang="en-US" sz="1800" b="0" i="0" u="none" strike="noStrike" baseline="0" dirty="0">
                <a:solidFill>
                  <a:srgbClr val="000000"/>
                </a:solidFill>
                <a:latin typeface="Times New Roman" panose="02020603050405020304" pitchFamily="18" charset="0"/>
              </a:rPr>
              <a:t>Research papers must use documentation methods to prevent you from plagiarizing sources. Do not borrow ideas, statistics, or facts without noting their original source. </a:t>
            </a:r>
          </a:p>
          <a:p>
            <a:endParaRPr lang="en-US" dirty="0"/>
          </a:p>
        </p:txBody>
      </p:sp>
    </p:spTree>
    <p:extLst>
      <p:ext uri="{BB962C8B-B14F-4D97-AF65-F5344CB8AC3E}">
        <p14:creationId xmlns:p14="http://schemas.microsoft.com/office/powerpoint/2010/main" val="41754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A0E59-CEDC-DC6C-F78C-5ADCE1754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28DC97-B769-921B-388B-F6E5718C01BC}"/>
              </a:ext>
            </a:extLst>
          </p:cNvPr>
          <p:cNvSpPr>
            <a:spLocks noGrp="1"/>
          </p:cNvSpPr>
          <p:nvPr>
            <p:ph type="title"/>
          </p:nvPr>
        </p:nvSpPr>
        <p:spPr>
          <a:xfrm>
            <a:off x="288436" y="306191"/>
            <a:ext cx="3831336" cy="6334306"/>
          </a:xfrm>
          <a:ln w="38100">
            <a:solidFill>
              <a:schemeClr val="tx1"/>
            </a:solidFill>
          </a:ln>
        </p:spPr>
        <p:txBody>
          <a:bodyPr>
            <a:normAutofit/>
          </a:bodyPr>
          <a:lstStyle/>
          <a:p>
            <a:br>
              <a:rPr lang="en-US" sz="1800" b="0" i="0" u="none" strike="noStrike" baseline="0" dirty="0">
                <a:solidFill>
                  <a:srgbClr val="000000"/>
                </a:solidFill>
                <a:latin typeface="Times New Roman" panose="02020603050405020304" pitchFamily="18" charset="0"/>
              </a:rPr>
            </a:br>
            <a:r>
              <a:rPr lang="en-US" sz="4800" b="0" i="0" u="none" strike="noStrike" baseline="0" dirty="0">
                <a:solidFill>
                  <a:srgbClr val="000000"/>
                </a:solidFill>
                <a:latin typeface="Times New Roman" panose="02020603050405020304" pitchFamily="18" charset="0"/>
              </a:rPr>
              <a:t> A research paper, no matter what the subject, must achieve specific goals: </a:t>
            </a:r>
            <a:endParaRPr lang="en-US" sz="8800" dirty="0"/>
          </a:p>
        </p:txBody>
      </p:sp>
      <p:sp>
        <p:nvSpPr>
          <p:cNvPr id="3" name="Content Placeholder 2">
            <a:extLst>
              <a:ext uri="{FF2B5EF4-FFF2-40B4-BE49-F238E27FC236}">
                <a16:creationId xmlns:a16="http://schemas.microsoft.com/office/drawing/2014/main" id="{B92A1561-3B36-087A-406C-894B97B6C8DD}"/>
              </a:ext>
            </a:extLst>
          </p:cNvPr>
          <p:cNvSpPr>
            <a:spLocks noGrp="1"/>
          </p:cNvSpPr>
          <p:nvPr>
            <p:ph idx="1"/>
          </p:nvPr>
        </p:nvSpPr>
        <p:spPr>
          <a:xfrm>
            <a:off x="4376691" y="306191"/>
            <a:ext cx="7526873" cy="6334306"/>
          </a:xfrm>
          <a:ln w="38100">
            <a:solidFill>
              <a:schemeClr val="tx1"/>
            </a:solidFill>
          </a:ln>
        </p:spPr>
        <p:txBody>
          <a:bodyPr>
            <a:normAutofit lnSpcReduction="10000"/>
          </a:bodyPr>
          <a:lstStyle/>
          <a:p>
            <a:r>
              <a:rPr lang="en-US" sz="1800" b="1" i="0" u="none" strike="noStrike" baseline="0" dirty="0">
                <a:solidFill>
                  <a:srgbClr val="000000"/>
                </a:solidFill>
                <a:latin typeface="Times New Roman" panose="02020603050405020304" pitchFamily="18" charset="0"/>
              </a:rPr>
              <a:t>A research paper meets the needs of the assignment </a:t>
            </a:r>
            <a:r>
              <a:rPr lang="en-US" sz="1800" b="0" i="0" u="none" strike="noStrike" baseline="0" dirty="0">
                <a:solidFill>
                  <a:srgbClr val="000000"/>
                </a:solidFill>
                <a:latin typeface="Times New Roman" panose="02020603050405020304" pitchFamily="18" charset="0"/>
              </a:rPr>
              <a:t>Many instructors give specific requirements for research papers, detailing topics, use of sources, and documentation methods. </a:t>
            </a:r>
          </a:p>
          <a:p>
            <a:pPr marL="0" indent="0">
              <a:buNone/>
            </a:pPr>
            <a:r>
              <a:rPr lang="en-US" sz="1800" dirty="0">
                <a:solidFill>
                  <a:srgbClr val="000000"/>
                </a:solidFill>
                <a:latin typeface="Times New Roman" panose="02020603050405020304" pitchFamily="18" charset="0"/>
              </a:rPr>
              <a:t>	o Make sure you fully understand the scope of the assignment. </a:t>
            </a:r>
          </a:p>
          <a:p>
            <a:pPr marL="0" indent="0">
              <a:lnSpc>
                <a:spcPct val="120000"/>
              </a:lnSpc>
              <a:buNone/>
            </a:pPr>
            <a:r>
              <a:rPr lang="en-US" sz="1800" dirty="0">
                <a:solidFill>
                  <a:srgbClr val="000000"/>
                </a:solidFill>
                <a:latin typeface="Times New Roman" panose="02020603050405020304" pitchFamily="18" charset="0"/>
              </a:rPr>
              <a:t>	o Keep the needs of the assignment in mind as you work on your 	paper. Constantly refer to the instructor's guidelines to keep your 	research on track. </a:t>
            </a:r>
          </a:p>
          <a:p>
            <a:r>
              <a:rPr lang="en-US" sz="1800" b="1" i="0" u="none" strike="noStrike" baseline="0" dirty="0">
                <a:solidFill>
                  <a:srgbClr val="000000"/>
                </a:solidFill>
                <a:latin typeface="Times New Roman" panose="02020603050405020304" pitchFamily="18" charset="0"/>
              </a:rPr>
              <a:t>A research paper has a clear focus </a:t>
            </a:r>
            <a:r>
              <a:rPr lang="en-US" sz="1800" b="0" i="0" u="none" strike="noStrike" baseline="0" dirty="0">
                <a:solidFill>
                  <a:srgbClr val="000000"/>
                </a:solidFill>
                <a:latin typeface="Times New Roman" panose="02020603050405020304" pitchFamily="18" charset="0"/>
              </a:rPr>
              <a:t>The more you narrow down your subject, the easier your paper will be to write. It is better to write about one character in a novel or a play than attempt to comment on an entire work. It is easier to focus on one treatment for a single psychiatric disorder than trying to address mental health. </a:t>
            </a:r>
          </a:p>
          <a:p>
            <a:r>
              <a:rPr lang="en-US" sz="1800" b="1" i="0" u="none" strike="noStrike" baseline="0" dirty="0">
                <a:solidFill>
                  <a:srgbClr val="000000"/>
                </a:solidFill>
                <a:latin typeface="Times New Roman" panose="02020603050405020304" pitchFamily="18" charset="0"/>
              </a:rPr>
              <a:t>A research paper has a clear thesis </a:t>
            </a:r>
            <a:r>
              <a:rPr lang="en-US" sz="1800" b="0" i="0" u="none" strike="noStrike" baseline="0" dirty="0">
                <a:solidFill>
                  <a:srgbClr val="000000"/>
                </a:solidFill>
                <a:latin typeface="Times New Roman" panose="02020603050405020304" pitchFamily="18" charset="0"/>
              </a:rPr>
              <a:t>A research paper must express a point of view, not simply report on the ideas of others. The focus of the paper is not the views of others but your opinions and interpretations. </a:t>
            </a:r>
          </a:p>
          <a:p>
            <a:r>
              <a:rPr lang="en-US" sz="1800" b="1" i="0" u="none" strike="noStrike" baseline="0" dirty="0">
                <a:solidFill>
                  <a:srgbClr val="000000"/>
                </a:solidFill>
                <a:latin typeface="Times New Roman" panose="02020603050405020304" pitchFamily="18" charset="0"/>
              </a:rPr>
              <a:t>A research paper comments on the quantity and quality of sources </a:t>
            </a:r>
            <a:r>
              <a:rPr lang="en-US" sz="1800" b="0" i="0" u="none" strike="noStrike" baseline="0" dirty="0">
                <a:solidFill>
                  <a:srgbClr val="000000"/>
                </a:solidFill>
                <a:latin typeface="Times New Roman" panose="02020603050405020304" pitchFamily="18" charset="0"/>
              </a:rPr>
              <a:t>A research paper does not simply summarize and present the ideas of others. A good research paper distinguishes between reliable and biased sources, between authoritative and questionable statistics, between fact and opinion. </a:t>
            </a:r>
          </a:p>
          <a:p>
            <a:endParaRPr lang="en-US" dirty="0"/>
          </a:p>
        </p:txBody>
      </p:sp>
    </p:spTree>
    <p:extLst>
      <p:ext uri="{BB962C8B-B14F-4D97-AF65-F5344CB8AC3E}">
        <p14:creationId xmlns:p14="http://schemas.microsoft.com/office/powerpoint/2010/main" val="166177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A839B-431D-A752-2295-9250CFC3D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B7447-4038-3DC9-2F47-2244334CE2E7}"/>
              </a:ext>
            </a:extLst>
          </p:cNvPr>
          <p:cNvSpPr>
            <a:spLocks noGrp="1"/>
          </p:cNvSpPr>
          <p:nvPr>
            <p:ph type="title"/>
          </p:nvPr>
        </p:nvSpPr>
        <p:spPr>
          <a:xfrm>
            <a:off x="4083728" y="217503"/>
            <a:ext cx="3666478"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How to avoid plagiarism </a:t>
            </a:r>
            <a:endParaRPr lang="en-US" sz="13600" dirty="0"/>
          </a:p>
        </p:txBody>
      </p:sp>
      <p:sp>
        <p:nvSpPr>
          <p:cNvPr id="3" name="Content Placeholder 2">
            <a:extLst>
              <a:ext uri="{FF2B5EF4-FFF2-40B4-BE49-F238E27FC236}">
                <a16:creationId xmlns:a16="http://schemas.microsoft.com/office/drawing/2014/main" id="{84AD3C7B-3D96-B606-1C93-CDF81D02CA69}"/>
              </a:ext>
            </a:extLst>
          </p:cNvPr>
          <p:cNvSpPr>
            <a:spLocks noGrp="1"/>
          </p:cNvSpPr>
          <p:nvPr>
            <p:ph idx="1"/>
          </p:nvPr>
        </p:nvSpPr>
        <p:spPr>
          <a:xfrm>
            <a:off x="213065" y="887767"/>
            <a:ext cx="11690500" cy="5752730"/>
          </a:xfrm>
          <a:ln w="38100">
            <a:solidFill>
              <a:schemeClr val="tx1"/>
            </a:solidFill>
          </a:ln>
        </p:spPr>
        <p:txBody>
          <a:bodyPr>
            <a:normAutofit fontScale="92500" lnSpcReduction="10000"/>
          </a:bodyPr>
          <a:lstStyle/>
          <a:p>
            <a:r>
              <a:rPr lang="en-US" sz="2400" b="0" i="0" u="none" strike="noStrike" baseline="0" dirty="0">
                <a:solidFill>
                  <a:srgbClr val="000000"/>
                </a:solidFill>
                <a:latin typeface="Times New Roman" panose="02020603050405020304" pitchFamily="18" charset="0"/>
              </a:rPr>
              <a:t>Plagiarism means using someone else’s words or ideas without properly crediting the original author. Sometimes plagiarism involves deliberately stealing someone’s work, but often it happens accidentally, through carelessness or forgetfulness. </a:t>
            </a:r>
          </a:p>
          <a:p>
            <a:r>
              <a:rPr lang="en-US" sz="2400" b="0" i="0" u="none" strike="noStrike" baseline="0" dirty="0">
                <a:solidFill>
                  <a:srgbClr val="000000"/>
                </a:solidFill>
                <a:latin typeface="Times New Roman" panose="02020603050405020304" pitchFamily="18" charset="0"/>
              </a:rPr>
              <a:t>When you write an academic paper, you build upon the work of others and use various sources for information and evidence. To avoid plagiarism, you need to correctly incorporate these sources into your text. </a:t>
            </a:r>
          </a:p>
          <a:p>
            <a:r>
              <a:rPr lang="en-US" sz="2400" b="1" i="0" u="sng" strike="noStrike" baseline="0" dirty="0">
                <a:solidFill>
                  <a:srgbClr val="000000"/>
                </a:solidFill>
                <a:latin typeface="Times New Roman" panose="02020603050405020304" pitchFamily="18" charset="0"/>
              </a:rPr>
              <a:t>Follow these four steps to ensure your paper is free from plagiarism: </a:t>
            </a:r>
          </a:p>
          <a:p>
            <a:r>
              <a:rPr lang="en-US" sz="2400" b="0" i="0" u="none" strike="noStrike" baseline="0" dirty="0">
                <a:solidFill>
                  <a:srgbClr val="000000"/>
                </a:solidFill>
                <a:latin typeface="Times New Roman" panose="02020603050405020304" pitchFamily="18" charset="0"/>
              </a:rPr>
              <a:t>1. Keep track of the </a:t>
            </a:r>
            <a:r>
              <a:rPr lang="en-US" sz="2400" b="1" i="0" u="none" strike="noStrike" baseline="0" dirty="0">
                <a:solidFill>
                  <a:srgbClr val="000000"/>
                </a:solidFill>
                <a:latin typeface="Times New Roman" panose="02020603050405020304" pitchFamily="18" charset="0"/>
              </a:rPr>
              <a:t>sources </a:t>
            </a:r>
            <a:r>
              <a:rPr lang="en-US" sz="2400" b="0" i="0" u="none" strike="noStrike" baseline="0" dirty="0">
                <a:solidFill>
                  <a:srgbClr val="000000"/>
                </a:solidFill>
                <a:latin typeface="Times New Roman" panose="02020603050405020304" pitchFamily="18" charset="0"/>
              </a:rPr>
              <a:t>you consult in your research. </a:t>
            </a:r>
          </a:p>
          <a:p>
            <a:r>
              <a:rPr lang="en-US" sz="2400" b="0" i="0" u="none" strike="noStrike" baseline="0" dirty="0">
                <a:solidFill>
                  <a:srgbClr val="000000"/>
                </a:solidFill>
                <a:latin typeface="Times New Roman" panose="02020603050405020304" pitchFamily="18" charset="0"/>
              </a:rPr>
              <a:t>2. </a:t>
            </a:r>
            <a:r>
              <a:rPr lang="en-US" sz="2400" b="1" i="0" u="none" strike="noStrike" baseline="0" dirty="0">
                <a:solidFill>
                  <a:srgbClr val="000000"/>
                </a:solidFill>
                <a:latin typeface="Times New Roman" panose="02020603050405020304" pitchFamily="18" charset="0"/>
              </a:rPr>
              <a:t>Paraphrase or quote </a:t>
            </a:r>
            <a:r>
              <a:rPr lang="en-US" sz="2400" b="0" i="0" u="none" strike="noStrike" baseline="0" dirty="0">
                <a:solidFill>
                  <a:srgbClr val="000000"/>
                </a:solidFill>
                <a:latin typeface="Times New Roman" panose="02020603050405020304" pitchFamily="18" charset="0"/>
              </a:rPr>
              <a:t>from your sources (and add your own ideas). </a:t>
            </a:r>
          </a:p>
          <a:p>
            <a:r>
              <a:rPr lang="en-US" sz="2400" b="0" i="0" u="none" strike="noStrike" baseline="0" dirty="0">
                <a:solidFill>
                  <a:srgbClr val="000000"/>
                </a:solidFill>
                <a:latin typeface="Times New Roman" panose="02020603050405020304" pitchFamily="18" charset="0"/>
              </a:rPr>
              <a:t>3. Credit the original author in an in-text </a:t>
            </a:r>
            <a:r>
              <a:rPr lang="en-US" sz="2400" b="1" i="0" u="none" strike="noStrike" baseline="0" dirty="0">
                <a:solidFill>
                  <a:srgbClr val="000000"/>
                </a:solidFill>
                <a:latin typeface="Times New Roman" panose="02020603050405020304" pitchFamily="18" charset="0"/>
              </a:rPr>
              <a:t>citation </a:t>
            </a:r>
            <a:r>
              <a:rPr lang="en-US" sz="2400" b="0" i="0" u="none" strike="noStrike" baseline="0" dirty="0">
                <a:solidFill>
                  <a:srgbClr val="000000"/>
                </a:solidFill>
                <a:latin typeface="Times New Roman" panose="02020603050405020304" pitchFamily="18" charset="0"/>
              </a:rPr>
              <a:t>and reference list. </a:t>
            </a:r>
          </a:p>
          <a:p>
            <a:r>
              <a:rPr lang="en-US" sz="2400" b="0" i="0" u="none" strike="noStrike" baseline="0" dirty="0">
                <a:solidFill>
                  <a:srgbClr val="000000"/>
                </a:solidFill>
                <a:latin typeface="Times New Roman" panose="02020603050405020304" pitchFamily="18" charset="0"/>
              </a:rPr>
              <a:t>4. Use a </a:t>
            </a:r>
            <a:r>
              <a:rPr lang="en-US" sz="2400" b="1" i="0" u="none" strike="noStrike" baseline="0" dirty="0">
                <a:solidFill>
                  <a:srgbClr val="000000"/>
                </a:solidFill>
                <a:latin typeface="Times New Roman" panose="02020603050405020304" pitchFamily="18" charset="0"/>
              </a:rPr>
              <a:t>plagiarism checker </a:t>
            </a:r>
            <a:r>
              <a:rPr lang="en-US" sz="2400" b="0" i="0" u="none" strike="noStrike" baseline="0" dirty="0">
                <a:solidFill>
                  <a:srgbClr val="000000"/>
                </a:solidFill>
                <a:latin typeface="Times New Roman" panose="02020603050405020304" pitchFamily="18" charset="0"/>
              </a:rPr>
              <a:t>before you submit. </a:t>
            </a:r>
          </a:p>
          <a:p>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Plagiarism can have serious consequences, so make sure to follow these steps for every paper you write. </a:t>
            </a:r>
          </a:p>
        </p:txBody>
      </p:sp>
    </p:spTree>
    <p:extLst>
      <p:ext uri="{BB962C8B-B14F-4D97-AF65-F5344CB8AC3E}">
        <p14:creationId xmlns:p14="http://schemas.microsoft.com/office/powerpoint/2010/main" val="142511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E379D-C83B-77ED-0FB3-AA90F24AE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025C8-C9D6-EC4B-FD0C-A46B7E94F467}"/>
              </a:ext>
            </a:extLst>
          </p:cNvPr>
          <p:cNvSpPr>
            <a:spLocks noGrp="1"/>
          </p:cNvSpPr>
          <p:nvPr>
            <p:ph type="title"/>
          </p:nvPr>
        </p:nvSpPr>
        <p:spPr>
          <a:xfrm>
            <a:off x="3524435" y="217503"/>
            <a:ext cx="4225771"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a:t>
            </a:r>
            <a:r>
              <a:rPr lang="en-US" sz="2400" b="1" i="0" dirty="0">
                <a:solidFill>
                  <a:srgbClr val="000000"/>
                </a:solidFill>
                <a:latin typeface="Times New Roman" panose="02020603050405020304" pitchFamily="18" charset="0"/>
              </a:rPr>
              <a:t>g Steps</a:t>
            </a:r>
            <a:endParaRPr lang="en-US" sz="13600" dirty="0"/>
          </a:p>
        </p:txBody>
      </p:sp>
      <p:sp>
        <p:nvSpPr>
          <p:cNvPr id="3" name="Content Placeholder 2">
            <a:extLst>
              <a:ext uri="{FF2B5EF4-FFF2-40B4-BE49-F238E27FC236}">
                <a16:creationId xmlns:a16="http://schemas.microsoft.com/office/drawing/2014/main" id="{08F41CB0-1775-F08C-1C50-8C2DA463BAFD}"/>
              </a:ext>
            </a:extLst>
          </p:cNvPr>
          <p:cNvSpPr>
            <a:spLocks noGrp="1"/>
          </p:cNvSpPr>
          <p:nvPr>
            <p:ph idx="1"/>
          </p:nvPr>
        </p:nvSpPr>
        <p:spPr>
          <a:xfrm>
            <a:off x="213065" y="887767"/>
            <a:ext cx="11690500" cy="5752730"/>
          </a:xfrm>
          <a:ln w="38100">
            <a:solidFill>
              <a:schemeClr val="tx1"/>
            </a:solidFill>
          </a:ln>
        </p:spPr>
        <p:txBody>
          <a:bodyPr>
            <a:normAutofit/>
          </a:bodyPr>
          <a:lstStyle/>
          <a:p>
            <a:r>
              <a:rPr lang="en-US" sz="2400" b="1" i="0" u="none" strike="noStrike" baseline="0" dirty="0">
                <a:solidFill>
                  <a:srgbClr val="000000"/>
                </a:solidFill>
                <a:latin typeface="Times New Roman" panose="02020603050405020304" pitchFamily="18" charset="0"/>
              </a:rPr>
              <a:t>Step 1: Before writing, organize your sources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Avoiding plagiarism is easier if you carefully keep track of your sources from the very beginning of your research. </a:t>
            </a:r>
          </a:p>
          <a:p>
            <a:r>
              <a:rPr lang="en-US" sz="2400" b="1" i="0" u="none" strike="noStrike" baseline="0" dirty="0">
                <a:solidFill>
                  <a:srgbClr val="000000"/>
                </a:solidFill>
                <a:latin typeface="Times New Roman" panose="02020603050405020304" pitchFamily="18" charset="0"/>
              </a:rPr>
              <a:t>Get organized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One of the most common ways that students commit plagiarism is by simply forgetting where an idea came from and unintentionally presenting it as their own. You can easily avoid this pitfall by keeping your notes organized and compiling a list of citations as you go. </a:t>
            </a:r>
          </a:p>
          <a:p>
            <a:r>
              <a:rPr lang="en-US" sz="2400" b="0" i="0" u="none" strike="noStrike" baseline="0" dirty="0">
                <a:solidFill>
                  <a:srgbClr val="000000"/>
                </a:solidFill>
                <a:latin typeface="Times New Roman" panose="02020603050405020304" pitchFamily="18" charset="0"/>
              </a:rPr>
              <a:t>Clearly label which thoughts are yours and which aren’t in your notes, highlight statements that need citations, and carefully mark any text copied directly from a source with quotation marks. </a:t>
            </a:r>
          </a:p>
          <a:p>
            <a:r>
              <a:rPr lang="en-US" sz="2400" b="0" i="0" u="none" strike="noStrike" baseline="0" dirty="0">
                <a:solidFill>
                  <a:srgbClr val="000000"/>
                </a:solidFill>
                <a:latin typeface="Times New Roman" panose="02020603050405020304" pitchFamily="18" charset="0"/>
              </a:rPr>
              <a:t>Be sure to give yourself enough time to complete your assignment, with sufficient attention to finding credible sources. </a:t>
            </a:r>
          </a:p>
        </p:txBody>
      </p:sp>
    </p:spTree>
    <p:extLst>
      <p:ext uri="{BB962C8B-B14F-4D97-AF65-F5344CB8AC3E}">
        <p14:creationId xmlns:p14="http://schemas.microsoft.com/office/powerpoint/2010/main" val="28024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600DA-548B-8800-27FF-4D9700885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2A4FAC-8E1B-B0C8-71E1-E40DA5676B52}"/>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sp>
        <p:nvSpPr>
          <p:cNvPr id="3" name="Content Placeholder 2">
            <a:extLst>
              <a:ext uri="{FF2B5EF4-FFF2-40B4-BE49-F238E27FC236}">
                <a16:creationId xmlns:a16="http://schemas.microsoft.com/office/drawing/2014/main" id="{CFFEDAC7-F005-055A-D2AC-92EB40BDFE17}"/>
              </a:ext>
            </a:extLst>
          </p:cNvPr>
          <p:cNvSpPr>
            <a:spLocks noGrp="1"/>
          </p:cNvSpPr>
          <p:nvPr>
            <p:ph idx="1"/>
          </p:nvPr>
        </p:nvSpPr>
        <p:spPr>
          <a:xfrm>
            <a:off x="213065" y="887767"/>
            <a:ext cx="11690500" cy="5752730"/>
          </a:xfrm>
          <a:ln w="38100">
            <a:solidFill>
              <a:schemeClr val="tx1"/>
            </a:solidFill>
          </a:ln>
        </p:spPr>
        <p:txBody>
          <a:bodyPr>
            <a:normAutofit/>
          </a:bodyPr>
          <a:lstStyle/>
          <a:p>
            <a:r>
              <a:rPr lang="en-US" b="1" i="0" u="none" strike="noStrike" baseline="0" dirty="0">
                <a:solidFill>
                  <a:srgbClr val="000000"/>
                </a:solidFill>
                <a:latin typeface="Times New Roman" panose="02020603050405020304" pitchFamily="18" charset="0"/>
              </a:rPr>
              <a:t>Keep track of your sources </a:t>
            </a:r>
            <a:endParaRPr lang="en-US"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To make your life easier later, make sure to write down the full details of every source you consult. That includes not only books and journal articles, but also things like websites, magazine articles, and videos. This makes it easy to go back and check where you found a phrase, fact, or idea that you want to use in your paper. </a:t>
            </a:r>
          </a:p>
          <a:p>
            <a:r>
              <a:rPr lang="en-US" b="1" i="1" u="none" strike="noStrike" baseline="0" dirty="0">
                <a:solidFill>
                  <a:srgbClr val="000000"/>
                </a:solidFill>
                <a:latin typeface="Times New Roman" panose="02020603050405020304" pitchFamily="18" charset="0"/>
              </a:rPr>
              <a:t>Reference management software </a:t>
            </a:r>
            <a:endParaRPr lang="en-US"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You may use a reference software to manage your references. The most popular software are EndNote, Mendeley and Zotero. </a:t>
            </a:r>
          </a:p>
          <a:p>
            <a:r>
              <a:rPr lang="en-US" b="1" i="0" u="none" strike="noStrike" baseline="0" dirty="0">
                <a:solidFill>
                  <a:srgbClr val="000000"/>
                </a:solidFill>
                <a:latin typeface="Times New Roman" panose="02020603050405020304" pitchFamily="18" charset="0"/>
              </a:rPr>
              <a:t>Make sure your sources are credible </a:t>
            </a:r>
            <a:endParaRPr lang="en-US"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It’s important to make sure your sources are credible. A credible source is free from bias and backed up with evidence. It is written by a trustworthy author or organization, and avoids vague terms, buzzwords, or writing that is too emotive or subjective. </a:t>
            </a:r>
          </a:p>
          <a:p>
            <a:r>
              <a:rPr lang="en-US" b="0" i="0" u="none" strike="noStrike" baseline="0" dirty="0">
                <a:solidFill>
                  <a:srgbClr val="000000"/>
                </a:solidFill>
                <a:latin typeface="Times New Roman" panose="02020603050405020304" pitchFamily="18" charset="0"/>
              </a:rPr>
              <a:t>Academic journals and books released from academic publishers are often a good place to start. Google Scholar is also a useful resource for research. Exercise the most caution with web sources, which are the most difficult to evaluate for credibility. </a:t>
            </a:r>
            <a:endParaRPr lang="en-US" sz="2400" dirty="0"/>
          </a:p>
        </p:txBody>
      </p:sp>
    </p:spTree>
    <p:extLst>
      <p:ext uri="{BB962C8B-B14F-4D97-AF65-F5344CB8AC3E}">
        <p14:creationId xmlns:p14="http://schemas.microsoft.com/office/powerpoint/2010/main" val="231817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95CE4-5124-F2D3-1268-C6AB65E06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FAFC7-3DBC-6E60-1321-EEC8C1AE323C}"/>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sp>
        <p:nvSpPr>
          <p:cNvPr id="3" name="Content Placeholder 2">
            <a:extLst>
              <a:ext uri="{FF2B5EF4-FFF2-40B4-BE49-F238E27FC236}">
                <a16:creationId xmlns:a16="http://schemas.microsoft.com/office/drawing/2014/main" id="{E417AFAB-311D-B600-5E4E-D7F036F3906F}"/>
              </a:ext>
            </a:extLst>
          </p:cNvPr>
          <p:cNvSpPr>
            <a:spLocks noGrp="1"/>
          </p:cNvSpPr>
          <p:nvPr>
            <p:ph idx="1"/>
          </p:nvPr>
        </p:nvSpPr>
        <p:spPr>
          <a:xfrm>
            <a:off x="213065" y="887767"/>
            <a:ext cx="11690500" cy="5752730"/>
          </a:xfrm>
          <a:ln w="38100">
            <a:solidFill>
              <a:schemeClr val="tx1"/>
            </a:solidFill>
          </a:ln>
        </p:spPr>
        <p:txBody>
          <a:bodyPr>
            <a:normAutofit fontScale="92500" lnSpcReduction="10000"/>
          </a:bodyPr>
          <a:lstStyle/>
          <a:p>
            <a:r>
              <a:rPr lang="en-US" sz="2400" b="1" i="0" u="none" strike="noStrike" baseline="0" dirty="0">
                <a:solidFill>
                  <a:srgbClr val="000000"/>
                </a:solidFill>
                <a:latin typeface="Times New Roman" panose="02020603050405020304" pitchFamily="18" charset="0"/>
              </a:rPr>
              <a:t>Step 2: Quote and paraphrase correctly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If you want to share an idea or a piece of information from a source, you must either paraphrase or quote the original text, and always cite the source. Make sure your argument shines through by adding your own ideas, interpretations, and conclusions. </a:t>
            </a:r>
          </a:p>
          <a:p>
            <a:r>
              <a:rPr lang="en-US" sz="2400" b="0" i="0" u="none" strike="noStrike" baseline="0" dirty="0">
                <a:solidFill>
                  <a:srgbClr val="000000"/>
                </a:solidFill>
                <a:latin typeface="Times New Roman" panose="02020603050405020304" pitchFamily="18" charset="0"/>
              </a:rPr>
              <a:t>In general, paraphrasing is better than quoting, especially for longer passages. It shows that you have fully understood the meaning of the original text, and ensures that your own voice is dominant in your paper. </a:t>
            </a:r>
          </a:p>
          <a:p>
            <a:r>
              <a:rPr lang="en-US" sz="2400" b="1" i="0" u="none" strike="noStrike" baseline="0" dirty="0">
                <a:solidFill>
                  <a:srgbClr val="000000"/>
                </a:solidFill>
                <a:latin typeface="Times New Roman" panose="02020603050405020304" pitchFamily="18" charset="0"/>
              </a:rPr>
              <a:t>Avoiding plagiarism when quoting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Quoting means copying a piece of text word-for-word. The copied text must be introduced in your own words, enclosed in quotation marks, and correctly attributed to the original author. </a:t>
            </a:r>
          </a:p>
          <a:p>
            <a:r>
              <a:rPr lang="en-US" sz="2400" b="0" i="0" u="none" strike="noStrike" baseline="0" dirty="0">
                <a:solidFill>
                  <a:srgbClr val="000000"/>
                </a:solidFill>
                <a:latin typeface="Times New Roman" panose="02020603050405020304" pitchFamily="18" charset="0"/>
              </a:rPr>
              <a:t>In general, quote sparingly. Quotes are appropriate when: </a:t>
            </a:r>
          </a:p>
          <a:p>
            <a:r>
              <a:rPr lang="en-US" sz="2400" b="0" i="0" u="none" strike="noStrike" baseline="0" dirty="0">
                <a:solidFill>
                  <a:srgbClr val="000000"/>
                </a:solidFill>
                <a:latin typeface="Times New Roman" panose="02020603050405020304" pitchFamily="18" charset="0"/>
              </a:rPr>
              <a:t>You are using an exact definition, introduced by the original author </a:t>
            </a:r>
          </a:p>
          <a:p>
            <a:pPr marL="0" indent="0">
              <a:buNone/>
            </a:pPr>
            <a:r>
              <a:rPr lang="en-US" sz="2400" b="0" i="0" u="none" strike="noStrike" baseline="0" dirty="0">
                <a:solidFill>
                  <a:srgbClr val="000000"/>
                </a:solidFill>
                <a:latin typeface="Times New Roman" panose="02020603050405020304" pitchFamily="18" charset="0"/>
              </a:rPr>
              <a:t>• It is impossible for you to rephrase the original text without losing its meaning </a:t>
            </a:r>
          </a:p>
          <a:p>
            <a:pPr marL="0" indent="0">
              <a:buNone/>
            </a:pPr>
            <a:r>
              <a:rPr lang="en-US" sz="2400" b="0" i="0" u="none" strike="noStrike" baseline="0" dirty="0">
                <a:solidFill>
                  <a:srgbClr val="000000"/>
                </a:solidFill>
                <a:latin typeface="Times New Roman" panose="02020603050405020304" pitchFamily="18" charset="0"/>
              </a:rPr>
              <a:t>• You want to maintain the authority and style of the author’s words </a:t>
            </a:r>
          </a:p>
        </p:txBody>
      </p:sp>
    </p:spTree>
    <p:extLst>
      <p:ext uri="{BB962C8B-B14F-4D97-AF65-F5344CB8AC3E}">
        <p14:creationId xmlns:p14="http://schemas.microsoft.com/office/powerpoint/2010/main" val="324241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D7631-CD6E-6DA8-6D6F-305E464FB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60CA1-3949-664D-0051-2E3E8AEFE905}"/>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sp>
        <p:nvSpPr>
          <p:cNvPr id="3" name="Content Placeholder 2">
            <a:extLst>
              <a:ext uri="{FF2B5EF4-FFF2-40B4-BE49-F238E27FC236}">
                <a16:creationId xmlns:a16="http://schemas.microsoft.com/office/drawing/2014/main" id="{49CFE315-1EC7-C0D1-3E57-40F0D9C056F7}"/>
              </a:ext>
            </a:extLst>
          </p:cNvPr>
          <p:cNvSpPr>
            <a:spLocks noGrp="1"/>
          </p:cNvSpPr>
          <p:nvPr>
            <p:ph idx="1"/>
          </p:nvPr>
        </p:nvSpPr>
        <p:spPr>
          <a:xfrm>
            <a:off x="213065" y="887767"/>
            <a:ext cx="11690500" cy="5752730"/>
          </a:xfrm>
          <a:ln w="38100">
            <a:solidFill>
              <a:schemeClr val="tx1"/>
            </a:solidFill>
          </a:ln>
        </p:spPr>
        <p:txBody>
          <a:bodyPr>
            <a:normAutofit fontScale="92500"/>
          </a:bodyPr>
          <a:lstStyle/>
          <a:p>
            <a:r>
              <a:rPr lang="en-US" sz="2800" b="1" i="0" u="none" strike="noStrike" baseline="0" dirty="0">
                <a:solidFill>
                  <a:srgbClr val="000000"/>
                </a:solidFill>
                <a:latin typeface="Times New Roman" panose="02020603050405020304" pitchFamily="18" charset="0"/>
              </a:rPr>
              <a:t>Original text </a:t>
            </a:r>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“Arts and culture undoubtedly flourished in the ’20s as a shared American pop culture emerged thanks to the advent of radio broadcasting, widely circulated magazines and movies” (Thulin, 2021). </a:t>
            </a:r>
          </a:p>
          <a:p>
            <a:r>
              <a:rPr lang="en-US" sz="2800" b="1" i="0" u="none" strike="noStrike" baseline="0" dirty="0">
                <a:solidFill>
                  <a:srgbClr val="000000"/>
                </a:solidFill>
                <a:latin typeface="Times New Roman" panose="02020603050405020304" pitchFamily="18" charset="0"/>
              </a:rPr>
              <a:t>Quoted incorrectly </a:t>
            </a:r>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In the 1920s, </a:t>
            </a:r>
            <a:r>
              <a:rPr lang="en-US" sz="2800" b="1" i="0" u="none" strike="noStrike" baseline="0" dirty="0">
                <a:solidFill>
                  <a:srgbClr val="000000"/>
                </a:solidFill>
                <a:latin typeface="Times New Roman" panose="02020603050405020304" pitchFamily="18" charset="0"/>
              </a:rPr>
              <a:t>arts and culture undoubtedly flourished </a:t>
            </a:r>
            <a:r>
              <a:rPr lang="en-US" sz="2800" b="0" i="0" u="none" strike="noStrike" baseline="0" dirty="0">
                <a:solidFill>
                  <a:srgbClr val="000000"/>
                </a:solidFill>
                <a:latin typeface="Times New Roman" panose="02020603050405020304" pitchFamily="18" charset="0"/>
              </a:rPr>
              <a:t>in the U.S. due to </a:t>
            </a:r>
            <a:r>
              <a:rPr lang="en-US" sz="2800" b="1" i="0" u="none" strike="noStrike" baseline="0" dirty="0">
                <a:solidFill>
                  <a:srgbClr val="000000"/>
                </a:solidFill>
                <a:latin typeface="Times New Roman" panose="02020603050405020304" pitchFamily="18" charset="0"/>
              </a:rPr>
              <a:t>the advent of radio broadcasting, widely circulated magazines and movies</a:t>
            </a:r>
            <a:r>
              <a:rPr lang="en-US" sz="2800" b="0" i="0" u="none" strike="noStrike" baseline="0" dirty="0">
                <a:solidFill>
                  <a:srgbClr val="000000"/>
                </a:solidFill>
                <a:latin typeface="Times New Roman" panose="02020603050405020304" pitchFamily="18" charset="0"/>
              </a:rPr>
              <a:t>. </a:t>
            </a:r>
          </a:p>
          <a:p>
            <a:pPr marL="0" indent="0">
              <a:buNone/>
            </a:pPr>
            <a:endParaRPr lang="en-US" sz="2800" b="0" i="0" u="none" strike="noStrike" baseline="0" dirty="0">
              <a:solidFill>
                <a:srgbClr val="000000"/>
              </a:solidFill>
              <a:latin typeface="Times New Roman" panose="02020603050405020304" pitchFamily="18" charset="0"/>
            </a:endParaRPr>
          </a:p>
          <a:p>
            <a:r>
              <a:rPr lang="en-US" sz="2800" b="1" i="0" u="none" strike="noStrike" baseline="0" dirty="0">
                <a:solidFill>
                  <a:srgbClr val="000000"/>
                </a:solidFill>
                <a:latin typeface="Times New Roman" panose="02020603050405020304" pitchFamily="18" charset="0"/>
              </a:rPr>
              <a:t>Quoted correctly </a:t>
            </a:r>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In the 1920s, “arts and culture undoubtedly flourished” in the U.S. due to “the advent of radio broadcasting, widely circulated magazines and movies” (Thulin, 2021). </a:t>
            </a:r>
          </a:p>
        </p:txBody>
      </p:sp>
    </p:spTree>
    <p:extLst>
      <p:ext uri="{BB962C8B-B14F-4D97-AF65-F5344CB8AC3E}">
        <p14:creationId xmlns:p14="http://schemas.microsoft.com/office/powerpoint/2010/main" val="292905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B06C0-4D49-CB2A-D322-C05E5511C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81A62-392C-6069-7266-B914EAA09118}"/>
              </a:ext>
            </a:extLst>
          </p:cNvPr>
          <p:cNvSpPr>
            <a:spLocks noGrp="1"/>
          </p:cNvSpPr>
          <p:nvPr>
            <p:ph type="title"/>
          </p:nvPr>
        </p:nvSpPr>
        <p:spPr>
          <a:xfrm>
            <a:off x="3453414" y="217503"/>
            <a:ext cx="4296792" cy="404023"/>
          </a:xfrm>
          <a:ln w="38100">
            <a:solidFill>
              <a:schemeClr val="tx1"/>
            </a:solidFill>
          </a:ln>
        </p:spPr>
        <p:txBody>
          <a:bodyPr>
            <a:normAutofit fontScale="90000"/>
          </a:bodyPr>
          <a:lstStyle/>
          <a:p>
            <a:pPr algn="ctr"/>
            <a:r>
              <a:rPr lang="en-US" sz="2400" b="1" i="0" u="none" strike="noStrike" baseline="0" dirty="0">
                <a:solidFill>
                  <a:srgbClr val="000000"/>
                </a:solidFill>
                <a:latin typeface="Times New Roman" panose="02020603050405020304" pitchFamily="18" charset="0"/>
              </a:rPr>
              <a:t>Research Paper Writing Steps</a:t>
            </a:r>
            <a:endParaRPr lang="en-US" sz="13600" dirty="0"/>
          </a:p>
        </p:txBody>
      </p:sp>
      <p:sp>
        <p:nvSpPr>
          <p:cNvPr id="3" name="Content Placeholder 2">
            <a:extLst>
              <a:ext uri="{FF2B5EF4-FFF2-40B4-BE49-F238E27FC236}">
                <a16:creationId xmlns:a16="http://schemas.microsoft.com/office/drawing/2014/main" id="{750385A8-3EAC-6F4C-99A6-E57315C7DEDA}"/>
              </a:ext>
            </a:extLst>
          </p:cNvPr>
          <p:cNvSpPr>
            <a:spLocks noGrp="1"/>
          </p:cNvSpPr>
          <p:nvPr>
            <p:ph idx="1"/>
          </p:nvPr>
        </p:nvSpPr>
        <p:spPr>
          <a:xfrm>
            <a:off x="213065" y="887767"/>
            <a:ext cx="11690500" cy="5752730"/>
          </a:xfrm>
          <a:ln w="38100">
            <a:solidFill>
              <a:schemeClr val="tx1"/>
            </a:solidFill>
          </a:ln>
        </p:spPr>
        <p:txBody>
          <a:bodyPr>
            <a:normAutofit/>
          </a:bodyPr>
          <a:lstStyle/>
          <a:p>
            <a:r>
              <a:rPr lang="en-US" sz="1800" b="1" i="0" u="none" strike="noStrike" baseline="0" dirty="0">
                <a:solidFill>
                  <a:srgbClr val="000000"/>
                </a:solidFill>
                <a:latin typeface="Times New Roman" panose="02020603050405020304" pitchFamily="18" charset="0"/>
              </a:rPr>
              <a:t>Avoiding plagiarism when paraphrasing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Paraphrasing means using your own words to explain something from a source. </a:t>
            </a:r>
          </a:p>
          <a:p>
            <a:r>
              <a:rPr lang="en-US" sz="1800" b="0" i="0" u="none" strike="noStrike" baseline="0" dirty="0">
                <a:solidFill>
                  <a:srgbClr val="000000"/>
                </a:solidFill>
                <a:latin typeface="Times New Roman" panose="02020603050405020304" pitchFamily="18" charset="0"/>
              </a:rPr>
              <a:t>Paraphrasing does </a:t>
            </a:r>
            <a:r>
              <a:rPr lang="en-US" sz="1800" b="0" i="1" u="none" strike="noStrike" baseline="0" dirty="0">
                <a:solidFill>
                  <a:srgbClr val="000000"/>
                </a:solidFill>
                <a:latin typeface="Times New Roman" panose="02020603050405020304" pitchFamily="18" charset="0"/>
              </a:rPr>
              <a:t>not </a:t>
            </a:r>
            <a:r>
              <a:rPr lang="en-US" sz="1800" b="0" i="0" u="none" strike="noStrike" baseline="0" dirty="0">
                <a:solidFill>
                  <a:srgbClr val="000000"/>
                </a:solidFill>
                <a:latin typeface="Times New Roman" panose="02020603050405020304" pitchFamily="18" charset="0"/>
              </a:rPr>
              <a:t>mean just switching out a few words from a copied-and-pasted text. To paraphrase properly, you should rewrite the author’s point to show that you have fully understood it. </a:t>
            </a:r>
          </a:p>
          <a:p>
            <a:r>
              <a:rPr lang="en-US" sz="1800" b="1" i="0" u="none" strike="noStrike" baseline="0" dirty="0">
                <a:solidFill>
                  <a:srgbClr val="000000"/>
                </a:solidFill>
                <a:latin typeface="Times New Roman" panose="02020603050405020304" pitchFamily="18" charset="0"/>
              </a:rPr>
              <a:t>Original text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“Plastics harm wildlife in myriad ways, many of which scientists are just beginning to grasp. When birds, fish and other larger animals eat plastics, the material can get tangled up inside their bodies and cause damage; plastics can also make animals feel falsely full, so they stop eating” (</a:t>
            </a:r>
            <a:r>
              <a:rPr lang="en-US" sz="1800" b="0" i="0" u="none" strike="noStrike" baseline="0" dirty="0" err="1">
                <a:solidFill>
                  <a:srgbClr val="000000"/>
                </a:solidFill>
                <a:latin typeface="Times New Roman" panose="02020603050405020304" pitchFamily="18" charset="0"/>
              </a:rPr>
              <a:t>Dzombak</a:t>
            </a:r>
            <a:r>
              <a:rPr lang="en-US" sz="1800" b="0" i="0" u="none" strike="noStrike" baseline="0" dirty="0">
                <a:solidFill>
                  <a:srgbClr val="000000"/>
                </a:solidFill>
                <a:latin typeface="Times New Roman" panose="02020603050405020304" pitchFamily="18" charset="0"/>
              </a:rPr>
              <a:t>, 2021). </a:t>
            </a:r>
          </a:p>
          <a:p>
            <a:r>
              <a:rPr lang="en-US" sz="1800" b="1" i="0" u="none" strike="noStrike" baseline="0" dirty="0">
                <a:solidFill>
                  <a:srgbClr val="000000"/>
                </a:solidFill>
                <a:latin typeface="Times New Roman" panose="02020603050405020304" pitchFamily="18" charset="0"/>
              </a:rPr>
              <a:t>Paraphrased incorrectly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Plastics </a:t>
            </a:r>
            <a:r>
              <a:rPr lang="en-US" sz="1800" b="1" i="0" u="none" strike="noStrike" baseline="0" dirty="0">
                <a:solidFill>
                  <a:srgbClr val="000000"/>
                </a:solidFill>
                <a:latin typeface="Times New Roman" panose="02020603050405020304" pitchFamily="18" charset="0"/>
              </a:rPr>
              <a:t>hurt animals </a:t>
            </a:r>
            <a:r>
              <a:rPr lang="en-US" sz="1800" b="0" i="0" u="none" strike="noStrike" baseline="0" dirty="0">
                <a:solidFill>
                  <a:srgbClr val="000000"/>
                </a:solidFill>
                <a:latin typeface="Times New Roman" panose="02020603050405020304" pitchFamily="18" charset="0"/>
              </a:rPr>
              <a:t>in </a:t>
            </a:r>
            <a:r>
              <a:rPr lang="en-US" sz="1800" b="1" i="0" u="none" strike="noStrike" baseline="0" dirty="0">
                <a:solidFill>
                  <a:srgbClr val="000000"/>
                </a:solidFill>
                <a:latin typeface="Times New Roman" panose="02020603050405020304" pitchFamily="18" charset="0"/>
              </a:rPr>
              <a:t>a lot of </a:t>
            </a:r>
            <a:r>
              <a:rPr lang="en-US" sz="1800" b="0" i="0" u="none" strike="noStrike" baseline="0" dirty="0">
                <a:solidFill>
                  <a:srgbClr val="000000"/>
                </a:solidFill>
                <a:latin typeface="Times New Roman" panose="02020603050405020304" pitchFamily="18" charset="0"/>
              </a:rPr>
              <a:t>ways, many of which scientists are just </a:t>
            </a:r>
            <a:r>
              <a:rPr lang="en-US" sz="1800" b="1" i="0" u="none" strike="noStrike" baseline="0" dirty="0">
                <a:solidFill>
                  <a:srgbClr val="000000"/>
                </a:solidFill>
                <a:latin typeface="Times New Roman" panose="02020603050405020304" pitchFamily="18" charset="0"/>
              </a:rPr>
              <a:t>starting </a:t>
            </a:r>
            <a:r>
              <a:rPr lang="en-US" sz="1800" b="0" i="0" u="none" strike="noStrike" baseline="0" dirty="0">
                <a:solidFill>
                  <a:srgbClr val="000000"/>
                </a:solidFill>
                <a:latin typeface="Times New Roman" panose="02020603050405020304" pitchFamily="18" charset="0"/>
              </a:rPr>
              <a:t>to </a:t>
            </a:r>
            <a:r>
              <a:rPr lang="en-US" sz="1800" b="1" i="0" u="none" strike="noStrike" baseline="0" dirty="0">
                <a:solidFill>
                  <a:srgbClr val="000000"/>
                </a:solidFill>
                <a:latin typeface="Times New Roman" panose="02020603050405020304" pitchFamily="18" charset="0"/>
              </a:rPr>
              <a:t>understand</a:t>
            </a:r>
            <a:r>
              <a:rPr lang="en-US" sz="1800" b="0" i="0" u="none" strike="noStrike" baseline="0" dirty="0">
                <a:solidFill>
                  <a:srgbClr val="000000"/>
                </a:solidFill>
                <a:latin typeface="Times New Roman" panose="02020603050405020304" pitchFamily="18" charset="0"/>
              </a:rPr>
              <a:t>. When birds, fish and other </a:t>
            </a:r>
            <a:r>
              <a:rPr lang="en-US" sz="1800" b="1" i="0" u="none" strike="noStrike" baseline="0" dirty="0">
                <a:solidFill>
                  <a:srgbClr val="000000"/>
                </a:solidFill>
                <a:latin typeface="Times New Roman" panose="02020603050405020304" pitchFamily="18" charset="0"/>
              </a:rPr>
              <a:t>bigger </a:t>
            </a:r>
            <a:r>
              <a:rPr lang="en-US" sz="1800" b="0" i="0" u="none" strike="noStrike" baseline="0" dirty="0">
                <a:solidFill>
                  <a:srgbClr val="000000"/>
                </a:solidFill>
                <a:latin typeface="Times New Roman" panose="02020603050405020304" pitchFamily="18" charset="0"/>
              </a:rPr>
              <a:t>animals </a:t>
            </a:r>
            <a:r>
              <a:rPr lang="en-US" sz="1800" b="1" i="0" u="none" strike="noStrike" baseline="0" dirty="0">
                <a:solidFill>
                  <a:srgbClr val="000000"/>
                </a:solidFill>
                <a:latin typeface="Times New Roman" panose="02020603050405020304" pitchFamily="18" charset="0"/>
              </a:rPr>
              <a:t>swallow </a:t>
            </a:r>
            <a:r>
              <a:rPr lang="en-US" sz="1800" b="0" i="0" u="none" strike="noStrike" baseline="0" dirty="0">
                <a:solidFill>
                  <a:srgbClr val="000000"/>
                </a:solidFill>
                <a:latin typeface="Times New Roman" panose="02020603050405020304" pitchFamily="18" charset="0"/>
              </a:rPr>
              <a:t>plastics, the </a:t>
            </a:r>
            <a:r>
              <a:rPr lang="en-US" sz="1800" b="1" i="0" u="none" strike="noStrike" baseline="0" dirty="0">
                <a:solidFill>
                  <a:srgbClr val="000000"/>
                </a:solidFill>
                <a:latin typeface="Times New Roman" panose="02020603050405020304" pitchFamily="18" charset="0"/>
              </a:rPr>
              <a:t>substance </a:t>
            </a:r>
            <a:r>
              <a:rPr lang="en-US" sz="1800" b="0" i="0" u="none" strike="noStrike" baseline="0" dirty="0">
                <a:solidFill>
                  <a:srgbClr val="000000"/>
                </a:solidFill>
                <a:latin typeface="Times New Roman" panose="02020603050405020304" pitchFamily="18" charset="0"/>
              </a:rPr>
              <a:t>can get tangled up inside their </a:t>
            </a:r>
            <a:r>
              <a:rPr lang="en-US" sz="1800" b="1" i="0" u="none" strike="noStrike" baseline="0" dirty="0">
                <a:solidFill>
                  <a:srgbClr val="000000"/>
                </a:solidFill>
                <a:latin typeface="Times New Roman" panose="02020603050405020304" pitchFamily="18" charset="0"/>
              </a:rPr>
              <a:t>stomachs </a:t>
            </a:r>
            <a:r>
              <a:rPr lang="en-US" sz="1800" b="0" i="0" u="none" strike="noStrike" baseline="0" dirty="0">
                <a:solidFill>
                  <a:srgbClr val="000000"/>
                </a:solidFill>
                <a:latin typeface="Times New Roman" panose="02020603050405020304" pitchFamily="18" charset="0"/>
              </a:rPr>
              <a:t>and cause </a:t>
            </a:r>
            <a:r>
              <a:rPr lang="en-US" sz="1800" b="1" i="0" u="none" strike="noStrike" baseline="0" dirty="0">
                <a:solidFill>
                  <a:srgbClr val="000000"/>
                </a:solidFill>
                <a:latin typeface="Times New Roman" panose="02020603050405020304" pitchFamily="18" charset="0"/>
              </a:rPr>
              <a:t>harm</a:t>
            </a:r>
            <a:r>
              <a:rPr lang="en-US" sz="1800" b="0" i="0" u="none" strike="noStrike" baseline="0" dirty="0">
                <a:solidFill>
                  <a:srgbClr val="000000"/>
                </a:solidFill>
                <a:latin typeface="Times New Roman" panose="02020603050405020304" pitchFamily="18" charset="0"/>
              </a:rPr>
              <a:t>; plastics can also make animals feel </a:t>
            </a:r>
            <a:r>
              <a:rPr lang="en-US" sz="1800" b="1" i="0" u="none" strike="noStrike" baseline="0" dirty="0">
                <a:solidFill>
                  <a:srgbClr val="000000"/>
                </a:solidFill>
                <a:latin typeface="Times New Roman" panose="02020603050405020304" pitchFamily="18" charset="0"/>
              </a:rPr>
              <a:t>artificially </a:t>
            </a:r>
            <a:r>
              <a:rPr lang="en-US" sz="1800" b="0" i="0" u="none" strike="noStrike" baseline="0" dirty="0">
                <a:solidFill>
                  <a:srgbClr val="000000"/>
                </a:solidFill>
                <a:latin typeface="Times New Roman" panose="02020603050405020304" pitchFamily="18" charset="0"/>
              </a:rPr>
              <a:t>full, so they </a:t>
            </a:r>
            <a:r>
              <a:rPr lang="en-US" sz="1800" b="1" i="0" u="none" strike="noStrike" baseline="0" dirty="0">
                <a:solidFill>
                  <a:srgbClr val="000000"/>
                </a:solidFill>
                <a:latin typeface="Times New Roman" panose="02020603050405020304" pitchFamily="18" charset="0"/>
              </a:rPr>
              <a:t>cease </a:t>
            </a:r>
            <a:r>
              <a:rPr lang="en-US" sz="1800" b="0" i="0" u="none" strike="noStrike" baseline="0" dirty="0">
                <a:solidFill>
                  <a:srgbClr val="000000"/>
                </a:solidFill>
                <a:latin typeface="Times New Roman" panose="02020603050405020304" pitchFamily="18" charset="0"/>
              </a:rPr>
              <a:t>eating. </a:t>
            </a:r>
          </a:p>
          <a:p>
            <a:r>
              <a:rPr lang="en-US" sz="1800" b="1" i="0" u="none" strike="noStrike" baseline="0" dirty="0">
                <a:solidFill>
                  <a:srgbClr val="000000"/>
                </a:solidFill>
                <a:latin typeface="Times New Roman" panose="02020603050405020304" pitchFamily="18" charset="0"/>
              </a:rPr>
              <a:t>Paraphrased well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Scientists are still learning the extent to which plastics harm animals. According to </a:t>
            </a:r>
            <a:r>
              <a:rPr lang="en-US" sz="1800" b="0" i="0" u="none" strike="noStrike" baseline="0" dirty="0" err="1">
                <a:solidFill>
                  <a:srgbClr val="000000"/>
                </a:solidFill>
                <a:latin typeface="Times New Roman" panose="02020603050405020304" pitchFamily="18" charset="0"/>
              </a:rPr>
              <a:t>Dzombak</a:t>
            </a:r>
            <a:r>
              <a:rPr lang="en-US" sz="1800" b="0" i="0" u="none" strike="noStrike" baseline="0" dirty="0">
                <a:solidFill>
                  <a:srgbClr val="000000"/>
                </a:solidFill>
                <a:latin typeface="Times New Roman" panose="02020603050405020304" pitchFamily="18" charset="0"/>
              </a:rPr>
              <a:t> (2021), ingesting plastic can lead to internal damage if it gets tangled when swallowed, and can </a:t>
            </a:r>
            <a:endParaRPr lang="en-US" sz="2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83335425"/>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412624"/>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75</TotalTime>
  <Words>2031</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Sitka Banner</vt:lpstr>
      <vt:lpstr>Times New Roman</vt:lpstr>
      <vt:lpstr>HeadlinesVTI</vt:lpstr>
      <vt:lpstr>Research Paper Writing</vt:lpstr>
      <vt:lpstr> Before you begin working on a research paper in any course, it is important to understand what a research paper is not. </vt:lpstr>
      <vt:lpstr>  A research paper, no matter what the subject, must achieve specific goals: </vt:lpstr>
      <vt:lpstr>How to avoid plagiarism </vt:lpstr>
      <vt:lpstr>Research Paper Writing Steps</vt:lpstr>
      <vt:lpstr>Research Paper Writing Steps</vt:lpstr>
      <vt:lpstr>Research Paper Writing Steps</vt:lpstr>
      <vt:lpstr>Research Paper Writing Steps</vt:lpstr>
      <vt:lpstr>Research Paper Writing Steps</vt:lpstr>
      <vt:lpstr>Research Paper Writing Steps</vt:lpstr>
      <vt:lpstr>Research Paper Writing Steps</vt:lpstr>
      <vt:lpstr>Research Paper Writing Steps</vt:lpstr>
      <vt:lpstr>Research Paper Writing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Writing</dc:title>
  <dc:creator>enjy salah</dc:creator>
  <cp:lastModifiedBy>enjy salah</cp:lastModifiedBy>
  <cp:revision>3</cp:revision>
  <dcterms:created xsi:type="dcterms:W3CDTF">2024-02-16T21:42:17Z</dcterms:created>
  <dcterms:modified xsi:type="dcterms:W3CDTF">2024-02-16T22:58:04Z</dcterms:modified>
</cp:coreProperties>
</file>