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7" r:id="rId25"/>
    <p:sldId id="276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</p:sldIdLst>
  <p:sldSz cx="9144000" cy="6858000" type="screen4x3"/>
  <p:notesSz cx="9144000" cy="6858000"/>
  <p:defaultTextStyle>
    <a:defPPr>
      <a:defRPr lang="en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149A60-9A09-472F-AD4F-B1F9F5FA0B10}" v="2" dt="2023-10-17T13:58:29.206"/>
    <p1510:client id="{91D831D8-6112-472E-B8C8-C11584CEF412}" v="2" dt="2023-10-16T19:29:12.968"/>
    <p1510:client id="{ED2255A2-67B5-4C33-8CEB-C140271BF953}" vWet="2" dt="2023-10-17T11:24:26.430"/>
    <p1510:client id="{F864EBDB-BC29-4690-BCC3-4C11396674FA}" v="22" dt="2023-10-17T12:13:47.330"/>
    <p1510:client id="{FDC2FA57-D3D2-4EF3-AEEF-1FCD3F737DCB}" v="1" dt="2023-10-17T17:05:59.34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presProps" Target="presProps.xml"/><Relationship Id="rId89" Type="http://schemas.microsoft.com/office/2015/10/relationships/revisionInfo" Target="revisionInfo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tableStyles" Target="tableStyle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Fathy" userId="S::thomas_fathy_2004@fci.helwan.edu.eg::01d92098-1e8e-457d-b33c-8caa8e797847" providerId="AD" clId="Web-{FDC2FA57-D3D2-4EF3-AEEF-1FCD3F737DCB}"/>
    <pc:docChg chg="sldOrd">
      <pc:chgData name="Thomas Fathy" userId="S::thomas_fathy_2004@fci.helwan.edu.eg::01d92098-1e8e-457d-b33c-8caa8e797847" providerId="AD" clId="Web-{FDC2FA57-D3D2-4EF3-AEEF-1FCD3F737DCB}" dt="2023-10-17T17:05:59.349" v="0"/>
      <pc:docMkLst>
        <pc:docMk/>
      </pc:docMkLst>
      <pc:sldChg chg="ord">
        <pc:chgData name="Thomas Fathy" userId="S::thomas_fathy_2004@fci.helwan.edu.eg::01d92098-1e8e-457d-b33c-8caa8e797847" providerId="AD" clId="Web-{FDC2FA57-D3D2-4EF3-AEEF-1FCD3F737DCB}" dt="2023-10-17T17:05:59.349" v="0"/>
        <pc:sldMkLst>
          <pc:docMk/>
          <pc:sldMk cId="0" sldId="276"/>
        </pc:sldMkLst>
      </pc:sldChg>
    </pc:docChg>
  </pc:docChgLst>
  <pc:docChgLst>
    <pc:chgData name="Maryam Mohamed" userId="S::maryam_mohamed_1629@fci.helwan.edu.eg::b23b9030-3dca-4c66-b405-88f44f2324ea" providerId="AD" clId="Web-{91D831D8-6112-472E-B8C8-C11584CEF412}"/>
    <pc:docChg chg="modSld">
      <pc:chgData name="Maryam Mohamed" userId="S::maryam_mohamed_1629@fci.helwan.edu.eg::b23b9030-3dca-4c66-b405-88f44f2324ea" providerId="AD" clId="Web-{91D831D8-6112-472E-B8C8-C11584CEF412}" dt="2023-10-16T19:29:12.968" v="1" actId="14100"/>
      <pc:docMkLst>
        <pc:docMk/>
      </pc:docMkLst>
      <pc:sldChg chg="modSp">
        <pc:chgData name="Maryam Mohamed" userId="S::maryam_mohamed_1629@fci.helwan.edu.eg::b23b9030-3dca-4c66-b405-88f44f2324ea" providerId="AD" clId="Web-{91D831D8-6112-472E-B8C8-C11584CEF412}" dt="2023-10-16T19:29:12.968" v="1" actId="14100"/>
        <pc:sldMkLst>
          <pc:docMk/>
          <pc:sldMk cId="0" sldId="277"/>
        </pc:sldMkLst>
        <pc:spChg chg="mod">
          <ac:chgData name="Maryam Mohamed" userId="S::maryam_mohamed_1629@fci.helwan.edu.eg::b23b9030-3dca-4c66-b405-88f44f2324ea" providerId="AD" clId="Web-{91D831D8-6112-472E-B8C8-C11584CEF412}" dt="2023-10-16T19:29:12.968" v="1" actId="14100"/>
          <ac:spMkLst>
            <pc:docMk/>
            <pc:sldMk cId="0" sldId="277"/>
            <ac:spMk id="6" creationId="{00000000-0000-0000-0000-000000000000}"/>
          </ac:spMkLst>
        </pc:spChg>
      </pc:sldChg>
    </pc:docChg>
  </pc:docChgLst>
  <pc:docChgLst>
    <pc:chgData name="Mohamed Amjad" userId="S::mohamed_amjad_2162@fci.helwan.edu.eg::4b0f9398-ffb8-4874-93b8-016a9b244651" providerId="AD" clId="Web-{F864EBDB-BC29-4690-BCC3-4C11396674FA}"/>
    <pc:docChg chg="modSld sldOrd">
      <pc:chgData name="Mohamed Amjad" userId="S::mohamed_amjad_2162@fci.helwan.edu.eg::4b0f9398-ffb8-4874-93b8-016a9b244651" providerId="AD" clId="Web-{F864EBDB-BC29-4690-BCC3-4C11396674FA}" dt="2023-10-17T12:13:47.330" v="12"/>
      <pc:docMkLst>
        <pc:docMk/>
      </pc:docMkLst>
      <pc:sldChg chg="modSp">
        <pc:chgData name="Mohamed Amjad" userId="S::mohamed_amjad_2162@fci.helwan.edu.eg::4b0f9398-ffb8-4874-93b8-016a9b244651" providerId="AD" clId="Web-{F864EBDB-BC29-4690-BCC3-4C11396674FA}" dt="2023-10-17T11:47:17.664" v="6" actId="20577"/>
        <pc:sldMkLst>
          <pc:docMk/>
          <pc:sldMk cId="0" sldId="280"/>
        </pc:sldMkLst>
        <pc:spChg chg="mod">
          <ac:chgData name="Mohamed Amjad" userId="S::mohamed_amjad_2162@fci.helwan.edu.eg::4b0f9398-ffb8-4874-93b8-016a9b244651" providerId="AD" clId="Web-{F864EBDB-BC29-4690-BCC3-4C11396674FA}" dt="2023-10-17T11:47:17.664" v="6" actId="20577"/>
          <ac:spMkLst>
            <pc:docMk/>
            <pc:sldMk cId="0" sldId="280"/>
            <ac:spMk id="3" creationId="{00000000-0000-0000-0000-000000000000}"/>
          </ac:spMkLst>
        </pc:spChg>
      </pc:sldChg>
      <pc:sldChg chg="modSp">
        <pc:chgData name="Mohamed Amjad" userId="S::mohamed_amjad_2162@fci.helwan.edu.eg::4b0f9398-ffb8-4874-93b8-016a9b244651" providerId="AD" clId="Web-{F864EBDB-BC29-4690-BCC3-4C11396674FA}" dt="2023-10-17T11:54:48.867" v="10" actId="20577"/>
        <pc:sldMkLst>
          <pc:docMk/>
          <pc:sldMk cId="0" sldId="283"/>
        </pc:sldMkLst>
        <pc:spChg chg="mod">
          <ac:chgData name="Mohamed Amjad" userId="S::mohamed_amjad_2162@fci.helwan.edu.eg::4b0f9398-ffb8-4874-93b8-016a9b244651" providerId="AD" clId="Web-{F864EBDB-BC29-4690-BCC3-4C11396674FA}" dt="2023-10-17T11:54:48.867" v="10" actId="20577"/>
          <ac:spMkLst>
            <pc:docMk/>
            <pc:sldMk cId="0" sldId="283"/>
            <ac:spMk id="4" creationId="{00000000-0000-0000-0000-000000000000}"/>
          </ac:spMkLst>
        </pc:spChg>
      </pc:sldChg>
      <pc:sldChg chg="ord">
        <pc:chgData name="Mohamed Amjad" userId="S::mohamed_amjad_2162@fci.helwan.edu.eg::4b0f9398-ffb8-4874-93b8-016a9b244651" providerId="AD" clId="Web-{F864EBDB-BC29-4690-BCC3-4C11396674FA}" dt="2023-10-17T12:13:47.330" v="12"/>
        <pc:sldMkLst>
          <pc:docMk/>
          <pc:sldMk cId="0" sldId="291"/>
        </pc:sldMkLst>
      </pc:sldChg>
    </pc:docChg>
  </pc:docChgLst>
  <pc:docChgLst>
    <pc:chgData name="Thomas Fathy" userId="S::thomas_fathy_2004@fci.helwan.edu.eg::01d92098-1e8e-457d-b33c-8caa8e797847" providerId="AD" clId="Web-{88149A60-9A09-472F-AD4F-B1F9F5FA0B10}"/>
    <pc:docChg chg="modSld">
      <pc:chgData name="Thomas Fathy" userId="S::thomas_fathy_2004@fci.helwan.edu.eg::01d92098-1e8e-457d-b33c-8caa8e797847" providerId="AD" clId="Web-{88149A60-9A09-472F-AD4F-B1F9F5FA0B10}" dt="2023-10-17T13:58:29.206" v="1" actId="1076"/>
      <pc:docMkLst>
        <pc:docMk/>
      </pc:docMkLst>
      <pc:sldChg chg="modSp">
        <pc:chgData name="Thomas Fathy" userId="S::thomas_fathy_2004@fci.helwan.edu.eg::01d92098-1e8e-457d-b33c-8caa8e797847" providerId="AD" clId="Web-{88149A60-9A09-472F-AD4F-B1F9F5FA0B10}" dt="2023-10-17T13:58:29.206" v="1" actId="1076"/>
        <pc:sldMkLst>
          <pc:docMk/>
          <pc:sldMk cId="0" sldId="259"/>
        </pc:sldMkLst>
        <pc:grpChg chg="mod">
          <ac:chgData name="Thomas Fathy" userId="S::thomas_fathy_2004@fci.helwan.edu.eg::01d92098-1e8e-457d-b33c-8caa8e797847" providerId="AD" clId="Web-{88149A60-9A09-472F-AD4F-B1F9F5FA0B10}" dt="2023-10-17T13:58:29.206" v="1" actId="1076"/>
          <ac:grpSpMkLst>
            <pc:docMk/>
            <pc:sldMk cId="0" sldId="259"/>
            <ac:grpSpMk id="12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2001" y="2148332"/>
            <a:ext cx="7619998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Optima" panose="02000503060000020004" pitchFamily="2" charset="0"/>
                <a:cs typeface="Calibri"/>
              </a:defRPr>
            </a:lvl1pPr>
          </a:lstStyle>
          <a:p>
            <a:pPr rtl="0"/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62001" y="3840480"/>
            <a:ext cx="76199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>
                <a:latin typeface="Optima" panose="02000503060000020004" pitchFamily="2" charset="0"/>
              </a:defRPr>
            </a:lvl1pPr>
          </a:lstStyle>
          <a:p>
            <a:pPr marL="0" rtl="0"/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1" y="464312"/>
            <a:ext cx="8072118" cy="492443"/>
          </a:xfrm>
        </p:spPr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Optima" panose="02000503060000020004" pitchFamily="2" charset="0"/>
                <a:cs typeface="Calibri"/>
              </a:defRPr>
            </a:lvl1pPr>
          </a:lstStyle>
          <a:p>
            <a:pPr rtl="0"/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27149"/>
            <a:ext cx="8076432" cy="276999"/>
          </a:xfr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Optima" panose="02000503060000020004" pitchFamily="2" charset="0"/>
                <a:cs typeface="Calibri"/>
              </a:defRPr>
            </a:lvl1pPr>
          </a:lstStyle>
          <a:p>
            <a:pPr marL="0" algn="l" rtl="0"/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Optima" panose="02000503060000020004" pitchFamily="2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Optima" panose="02000503060000020004" pitchFamily="2" charset="0"/>
              </a:defRPr>
            </a:lvl1pPr>
          </a:lstStyle>
          <a:p>
            <a:fld id="{B6F15528-21DE-4FAA-801E-634DDDAF4B2B}" type="slidenum">
              <a:rPr lang="en-EG" smtClean="0"/>
              <a:pPr/>
              <a:t>‹#›</a:t>
            </a:fld>
            <a:endParaRPr lang="en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464312"/>
            <a:ext cx="8229600" cy="492443"/>
          </a:xfrm>
        </p:spPr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Optima" panose="02000503060000020004" pitchFamily="2" charset="0"/>
                <a:cs typeface="Calibri"/>
              </a:defRPr>
            </a:lvl1pPr>
          </a:lstStyle>
          <a:p>
            <a:pPr rtl="0"/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>
                <a:latin typeface="Optima" panose="02000503060000020004" pitchFamily="2" charset="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>
                <a:latin typeface="Optima" panose="02000503060000020004" pitchFamily="2" charset="0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Optima" panose="02000503060000020004" pitchFamily="2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Optima" panose="02000503060000020004" pitchFamily="2" charset="0"/>
              </a:defRPr>
            </a:lvl1pPr>
          </a:lstStyle>
          <a:p>
            <a:fld id="{B6F15528-21DE-4FAA-801E-634DDDAF4B2B}" type="slidenum">
              <a:rPr lang="en-EG" smtClean="0"/>
              <a:pPr/>
              <a:t>‹#›</a:t>
            </a:fld>
            <a:endParaRPr lang="en-E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8590" y="464312"/>
            <a:ext cx="8218210" cy="553998"/>
          </a:xfrm>
        </p:spPr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Optima" panose="02000503060000020004" pitchFamily="2" charset="0"/>
                <a:cs typeface="Calibri"/>
              </a:defRPr>
            </a:lvl1pPr>
          </a:lstStyle>
          <a:p>
            <a:pPr rtl="0"/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68590" y="6377940"/>
            <a:ext cx="209173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Optima" panose="02000503060000020004" pitchFamily="2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95070" y="6377940"/>
            <a:ext cx="2091730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Optima" panose="02000503060000020004" pitchFamily="2" charset="0"/>
              </a:defRPr>
            </a:lvl1pPr>
          </a:lstStyle>
          <a:p>
            <a:fld id="{B6F15528-21DE-4FAA-801E-634DDDAF4B2B}" type="slidenum">
              <a:rPr lang="en-EG" smtClean="0"/>
              <a:pPr/>
              <a:t>‹#›</a:t>
            </a:fld>
            <a:endParaRPr lang="en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46140" y="464312"/>
            <a:ext cx="385171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rtl="0"/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27149"/>
            <a:ext cx="63576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0" algn="l" rtl="0"/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Optima" panose="02000503060000020004" pitchFamily="2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Optima" panose="02000503060000020004" pitchFamily="2" charset="0"/>
              </a:defRPr>
            </a:lvl1pPr>
          </a:lstStyle>
          <a:p>
            <a:fld id="{B6F15528-21DE-4FAA-801E-634DDDAF4B2B}" type="slidenum">
              <a:rPr lang="en-EG" smtClean="0"/>
              <a:pPr/>
              <a:t>‹#›</a:t>
            </a:fld>
            <a:endParaRPr lang="en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Optima" panose="02000503060000020004" pitchFamily="2" charset="0"/>
          <a:ea typeface="+mj-ea"/>
          <a:cs typeface="+mj-cs"/>
        </a:defRPr>
      </a:lvl1pPr>
    </p:titleStyle>
    <p:bodyStyle>
      <a:lvl1pPr marL="0">
        <a:defRPr>
          <a:latin typeface="Optima" panose="02000503060000020004" pitchFamily="2" charset="0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jpg"/><Relationship Id="rId7" Type="http://schemas.openxmlformats.org/officeDocument/2006/relationships/image" Target="../media/image39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7.png"/><Relationship Id="rId18" Type="http://schemas.openxmlformats.org/officeDocument/2006/relationships/image" Target="../media/image61.png"/><Relationship Id="rId26" Type="http://schemas.openxmlformats.org/officeDocument/2006/relationships/image" Target="../media/image69.png"/><Relationship Id="rId3" Type="http://schemas.openxmlformats.org/officeDocument/2006/relationships/image" Target="../media/image48.jpg"/><Relationship Id="rId21" Type="http://schemas.openxmlformats.org/officeDocument/2006/relationships/image" Target="../media/image64.png"/><Relationship Id="rId7" Type="http://schemas.openxmlformats.org/officeDocument/2006/relationships/image" Target="../media/image52.png"/><Relationship Id="rId12" Type="http://schemas.openxmlformats.org/officeDocument/2006/relationships/image" Target="../media/image56.png"/><Relationship Id="rId17" Type="http://schemas.openxmlformats.org/officeDocument/2006/relationships/image" Target="../media/image60.png"/><Relationship Id="rId25" Type="http://schemas.openxmlformats.org/officeDocument/2006/relationships/image" Target="../media/image68.png"/><Relationship Id="rId2" Type="http://schemas.openxmlformats.org/officeDocument/2006/relationships/image" Target="../media/image17.png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26.png"/><Relationship Id="rId24" Type="http://schemas.openxmlformats.org/officeDocument/2006/relationships/image" Target="../media/image67.png"/><Relationship Id="rId5" Type="http://schemas.openxmlformats.org/officeDocument/2006/relationships/image" Target="../media/image50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28" Type="http://schemas.openxmlformats.org/officeDocument/2006/relationships/image" Target="../media/image71.png"/><Relationship Id="rId10" Type="http://schemas.openxmlformats.org/officeDocument/2006/relationships/image" Target="../media/image55.png"/><Relationship Id="rId19" Type="http://schemas.openxmlformats.org/officeDocument/2006/relationships/image" Target="../media/image62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29.jpg"/><Relationship Id="rId22" Type="http://schemas.openxmlformats.org/officeDocument/2006/relationships/image" Target="../media/image65.png"/><Relationship Id="rId27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hyperlink" Target="http://www.rescala-lang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jp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jp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475422" y="3162536"/>
            <a:ext cx="6763385" cy="64722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593215" marR="5080" indent="-1578610" algn="l">
              <a:lnSpc>
                <a:spcPts val="5270"/>
              </a:lnSpc>
              <a:spcBef>
                <a:spcPts val="204"/>
              </a:spcBef>
            </a:pPr>
            <a:r>
              <a:rPr lang="en-US" sz="2800"/>
              <a:t>3. </a:t>
            </a:r>
            <a:r>
              <a:rPr sz="2800"/>
              <a:t>An </a:t>
            </a:r>
            <a:r>
              <a:rPr sz="2800" spc="-10"/>
              <a:t>Introduction </a:t>
            </a:r>
            <a:r>
              <a:rPr sz="2800" spc="-20"/>
              <a:t>to </a:t>
            </a:r>
            <a:r>
              <a:rPr sz="2800" spc="-15"/>
              <a:t>Reactive</a:t>
            </a:r>
            <a:r>
              <a:rPr lang="en-US" sz="2800" spc="-15"/>
              <a:t> </a:t>
            </a:r>
            <a:r>
              <a:rPr sz="2800" spc="-15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599" y="5299745"/>
            <a:ext cx="38665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55">
                <a:latin typeface="Optima" panose="02000503060000020004" pitchFamily="2" charset="0"/>
                <a:cs typeface="Calibri"/>
              </a:rPr>
              <a:t>Dr. Islam Gamal</a:t>
            </a:r>
            <a:endParaRPr sz="1600">
              <a:latin typeface="Optima" panose="02000503060000020004" pitchFamily="2" charset="0"/>
              <a:cs typeface="Calibri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A5C7153-4F74-1BE5-27A0-1A679611BB1B}"/>
              </a:ext>
            </a:extLst>
          </p:cNvPr>
          <p:cNvSpPr txBox="1"/>
          <p:nvPr/>
        </p:nvSpPr>
        <p:spPr>
          <a:xfrm>
            <a:off x="990599" y="1295400"/>
            <a:ext cx="386651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55">
                <a:latin typeface="Optima" panose="02000503060000020004" pitchFamily="2" charset="0"/>
                <a:cs typeface="Calibri"/>
              </a:rPr>
              <a:t>PL3</a:t>
            </a:r>
            <a:endParaRPr sz="1600">
              <a:latin typeface="Optima" panose="02000503060000020004" pitchFamily="2" charset="0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052" y="4406074"/>
            <a:ext cx="750474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5"/>
              <a:t>REACTIVE</a:t>
            </a:r>
            <a:r>
              <a:rPr sz="4000" b="1" spc="-95"/>
              <a:t> </a:t>
            </a:r>
            <a:r>
              <a:rPr sz="4000" b="1" spc="-5"/>
              <a:t>PROGRAMMING</a:t>
            </a:r>
            <a:endParaRPr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76698"/>
            <a:ext cx="7922260" cy="4533036"/>
          </a:xfrm>
          <a:prstGeom prst="rect">
            <a:avLst/>
          </a:prstGeom>
        </p:spPr>
        <p:txBody>
          <a:bodyPr vert="horz" wrap="square" lIns="0" tIns="247650" rIns="0" bIns="0" rtlCol="0">
            <a:spAutoFit/>
          </a:bodyPr>
          <a:lstStyle/>
          <a:p>
            <a:pPr marR="4273550">
              <a:lnSpc>
                <a:spcPct val="100000"/>
              </a:lnSpc>
              <a:spcBef>
                <a:spcPts val="1950"/>
              </a:spcBef>
            </a:pPr>
            <a:r>
              <a:rPr sz="2800" spc="-10">
                <a:latin typeface="Optima" panose="02000503060000020004" pitchFamily="2" charset="0"/>
                <a:cs typeface="Calibri"/>
              </a:rPr>
              <a:t>Definition…</a:t>
            </a:r>
            <a:r>
              <a:rPr sz="2800" spc="-30">
                <a:latin typeface="Optima" panose="02000503060000020004" pitchFamily="2" charset="0"/>
                <a:cs typeface="Calibri"/>
              </a:rPr>
              <a:t> </a:t>
            </a:r>
            <a:r>
              <a:rPr sz="2800">
                <a:latin typeface="Optima" panose="02000503060000020004" pitchFamily="2" charset="0"/>
                <a:cs typeface="Calibri"/>
              </a:rPr>
              <a:t>?</a:t>
            </a:r>
          </a:p>
          <a:p>
            <a:pPr marL="1558925" marR="5080" algn="ctr">
              <a:lnSpc>
                <a:spcPct val="100699"/>
              </a:lnSpc>
              <a:spcBef>
                <a:spcPts val="1570"/>
              </a:spcBef>
            </a:pPr>
            <a:r>
              <a:rPr sz="2400" i="1" spc="-5">
                <a:latin typeface="Optima" panose="02000503060000020004" pitchFamily="2" charset="0"/>
                <a:cs typeface="Calibri"/>
              </a:rPr>
              <a:t>“Programming </a:t>
            </a:r>
            <a:r>
              <a:rPr sz="2400" i="1">
                <a:latin typeface="Optima" panose="02000503060000020004" pitchFamily="2" charset="0"/>
                <a:cs typeface="Calibri"/>
              </a:rPr>
              <a:t>language </a:t>
            </a:r>
            <a:r>
              <a:rPr sz="2400" i="1" spc="-5">
                <a:latin typeface="Optima" panose="02000503060000020004" pitchFamily="2" charset="0"/>
                <a:cs typeface="Calibri"/>
              </a:rPr>
              <a:t>abstractions </a:t>
            </a:r>
            <a:r>
              <a:rPr sz="2400" i="1" spc="-530">
                <a:latin typeface="Optima" panose="02000503060000020004" pitchFamily="2" charset="0"/>
                <a:cs typeface="Calibri"/>
              </a:rPr>
              <a:t> </a:t>
            </a:r>
            <a:r>
              <a:rPr sz="2400" i="1" spc="-5">
                <a:latin typeface="Optima" panose="02000503060000020004" pitchFamily="2" charset="0"/>
                <a:cs typeface="Calibri"/>
              </a:rPr>
              <a:t>(techniques</a:t>
            </a:r>
            <a:r>
              <a:rPr sz="2400" i="1" spc="-10">
                <a:latin typeface="Optima" panose="02000503060000020004" pitchFamily="2" charset="0"/>
                <a:cs typeface="Calibri"/>
              </a:rPr>
              <a:t> </a:t>
            </a:r>
            <a:r>
              <a:rPr sz="2400" i="1">
                <a:latin typeface="Optima" panose="02000503060000020004" pitchFamily="2" charset="0"/>
                <a:cs typeface="Calibri"/>
              </a:rPr>
              <a:t>and</a:t>
            </a:r>
            <a:r>
              <a:rPr sz="2400" i="1" spc="-5">
                <a:latin typeface="Optima" panose="02000503060000020004" pitchFamily="2" charset="0"/>
                <a:cs typeface="Calibri"/>
              </a:rPr>
              <a:t> </a:t>
            </a:r>
            <a:r>
              <a:rPr sz="2400" i="1" spc="-10">
                <a:latin typeface="Optima" panose="02000503060000020004" pitchFamily="2" charset="0"/>
                <a:cs typeface="Calibri"/>
              </a:rPr>
              <a:t>patterns)</a:t>
            </a:r>
            <a:endParaRPr sz="2400">
              <a:latin typeface="Optima" panose="02000503060000020004" pitchFamily="2" charset="0"/>
              <a:cs typeface="Calibri"/>
            </a:endParaRPr>
          </a:p>
          <a:p>
            <a:pPr marL="1614805" algn="ctr">
              <a:lnSpc>
                <a:spcPts val="2865"/>
              </a:lnSpc>
            </a:pPr>
            <a:r>
              <a:rPr sz="2400" i="1" spc="-20">
                <a:latin typeface="Optima" panose="02000503060000020004" pitchFamily="2" charset="0"/>
                <a:cs typeface="Calibri"/>
              </a:rPr>
              <a:t>to</a:t>
            </a:r>
            <a:r>
              <a:rPr sz="2400" i="1">
                <a:latin typeface="Optima" panose="02000503060000020004" pitchFamily="2" charset="0"/>
                <a:cs typeface="Calibri"/>
              </a:rPr>
              <a:t> </a:t>
            </a:r>
            <a:r>
              <a:rPr sz="2400" i="1" spc="-5">
                <a:latin typeface="Optima" panose="02000503060000020004" pitchFamily="2" charset="0"/>
                <a:cs typeface="Calibri"/>
              </a:rPr>
              <a:t>develop reactive</a:t>
            </a:r>
            <a:r>
              <a:rPr sz="2400" i="1">
                <a:latin typeface="Optima" panose="02000503060000020004" pitchFamily="2" charset="0"/>
                <a:cs typeface="Calibri"/>
              </a:rPr>
              <a:t> </a:t>
            </a:r>
            <a:r>
              <a:rPr sz="2400" i="1" spc="-5">
                <a:latin typeface="Optima" panose="02000503060000020004" pitchFamily="2" charset="0"/>
                <a:cs typeface="Calibri"/>
              </a:rPr>
              <a:t>applications”</a:t>
            </a:r>
            <a:endParaRPr sz="2400">
              <a:latin typeface="Optima" panose="02000503060000020004" pitchFamily="2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05"/>
              </a:spcBef>
            </a:pPr>
            <a:r>
              <a:rPr sz="2800" spc="-15">
                <a:latin typeface="Optima" panose="02000503060000020004" pitchFamily="2" charset="0"/>
                <a:cs typeface="Calibri"/>
              </a:rPr>
              <a:t>For</a:t>
            </a:r>
            <a:r>
              <a:rPr sz="2800" spc="-5">
                <a:latin typeface="Optima" panose="02000503060000020004" pitchFamily="2" charset="0"/>
                <a:cs typeface="Calibri"/>
              </a:rPr>
              <a:t> </a:t>
            </a:r>
            <a:r>
              <a:rPr sz="2800" spc="-20">
                <a:latin typeface="Optima" panose="02000503060000020004" pitchFamily="2" charset="0"/>
                <a:cs typeface="Calibri"/>
              </a:rPr>
              <a:t>example,</a:t>
            </a:r>
            <a:r>
              <a:rPr sz="2800" spc="5">
                <a:latin typeface="Optima" panose="02000503060000020004" pitchFamily="2" charset="0"/>
                <a:cs typeface="Calibri"/>
              </a:rPr>
              <a:t> </a:t>
            </a:r>
            <a:r>
              <a:rPr sz="2800" spc="-15">
                <a:latin typeface="Optima" panose="02000503060000020004" pitchFamily="2" charset="0"/>
                <a:cs typeface="Calibri"/>
              </a:rPr>
              <a:t>abstractions</a:t>
            </a:r>
            <a:r>
              <a:rPr sz="2800" spc="5">
                <a:latin typeface="Optima" panose="02000503060000020004" pitchFamily="2" charset="0"/>
                <a:cs typeface="Calibri"/>
              </a:rPr>
              <a:t> </a:t>
            </a:r>
            <a:r>
              <a:rPr sz="2800" spc="-15">
                <a:latin typeface="Optima" panose="02000503060000020004" pitchFamily="2" charset="0"/>
                <a:cs typeface="Calibri"/>
              </a:rPr>
              <a:t>to:</a:t>
            </a:r>
            <a:endParaRPr sz="2800">
              <a:latin typeface="Optima" panose="02000503060000020004" pitchFamily="2" charset="0"/>
              <a:cs typeface="Calibri"/>
            </a:endParaRPr>
          </a:p>
          <a:p>
            <a:pPr marL="412750">
              <a:lnSpc>
                <a:spcPct val="100000"/>
              </a:lnSpc>
              <a:spcBef>
                <a:spcPts val="605"/>
              </a:spcBef>
            </a:pPr>
            <a:r>
              <a:rPr sz="2400" spc="-15">
                <a:latin typeface="Optima" panose="02000503060000020004" pitchFamily="2" charset="0"/>
                <a:cs typeface="Calibri"/>
              </a:rPr>
              <a:t>Represent</a:t>
            </a:r>
            <a:r>
              <a:rPr sz="2400" spc="-25">
                <a:latin typeface="Optima" panose="02000503060000020004" pitchFamily="2" charset="0"/>
                <a:cs typeface="Calibri"/>
              </a:rPr>
              <a:t> </a:t>
            </a:r>
            <a:r>
              <a:rPr sz="2400" spc="-10">
                <a:latin typeface="Optima" panose="02000503060000020004" pitchFamily="2" charset="0"/>
                <a:cs typeface="Calibri"/>
              </a:rPr>
              <a:t>event</a:t>
            </a:r>
            <a:r>
              <a:rPr sz="2400" spc="-25">
                <a:latin typeface="Optima" panose="02000503060000020004" pitchFamily="2" charset="0"/>
                <a:cs typeface="Calibri"/>
              </a:rPr>
              <a:t> </a:t>
            </a:r>
            <a:r>
              <a:rPr sz="2400" spc="-15">
                <a:latin typeface="Optima" panose="02000503060000020004" pitchFamily="2" charset="0"/>
                <a:cs typeface="Calibri"/>
              </a:rPr>
              <a:t>streams</a:t>
            </a:r>
            <a:endParaRPr sz="2400">
              <a:latin typeface="Optima" panose="02000503060000020004" pitchFamily="2" charset="0"/>
              <a:cs typeface="Calibri"/>
            </a:endParaRPr>
          </a:p>
          <a:p>
            <a:pPr marL="412750" marR="238760">
              <a:lnSpc>
                <a:spcPts val="3470"/>
              </a:lnSpc>
              <a:spcBef>
                <a:spcPts val="210"/>
              </a:spcBef>
            </a:pPr>
            <a:r>
              <a:rPr sz="2400" spc="-10">
                <a:latin typeface="Optima" panose="02000503060000020004" pitchFamily="2" charset="0"/>
                <a:cs typeface="Calibri"/>
              </a:rPr>
              <a:t>Automatically</a:t>
            </a:r>
            <a:r>
              <a:rPr sz="2400" spc="-15">
                <a:latin typeface="Optima" panose="02000503060000020004" pitchFamily="2" charset="0"/>
                <a:cs typeface="Calibri"/>
              </a:rPr>
              <a:t> </a:t>
            </a:r>
            <a:r>
              <a:rPr sz="2400" spc="-20">
                <a:latin typeface="Optima" panose="02000503060000020004" pitchFamily="2" charset="0"/>
                <a:cs typeface="Calibri"/>
              </a:rPr>
              <a:t>propagate</a:t>
            </a:r>
            <a:r>
              <a:rPr sz="2400" spc="-5">
                <a:latin typeface="Optima" panose="02000503060000020004" pitchFamily="2" charset="0"/>
                <a:cs typeface="Calibri"/>
              </a:rPr>
              <a:t> changes</a:t>
            </a:r>
            <a:r>
              <a:rPr sz="2400" spc="-10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in</a:t>
            </a:r>
            <a:r>
              <a:rPr sz="2400" spc="-10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the </a:t>
            </a:r>
            <a:r>
              <a:rPr sz="2400" spc="-25">
                <a:latin typeface="Optima" panose="02000503060000020004" pitchFamily="2" charset="0"/>
                <a:cs typeface="Calibri"/>
              </a:rPr>
              <a:t>state </a:t>
            </a:r>
            <a:r>
              <a:rPr sz="2400" spc="-530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Combine </a:t>
            </a:r>
            <a:r>
              <a:rPr sz="2400" spc="-10">
                <a:latin typeface="Optima" panose="02000503060000020004" pitchFamily="2" charset="0"/>
                <a:cs typeface="Calibri"/>
              </a:rPr>
              <a:t>events</a:t>
            </a:r>
            <a:endParaRPr sz="2400">
              <a:latin typeface="Optima" panose="02000503060000020004" pitchFamily="2" charset="0"/>
              <a:cs typeface="Calibri"/>
            </a:endParaRPr>
          </a:p>
          <a:p>
            <a:pPr marL="480695">
              <a:lnSpc>
                <a:spcPct val="100000"/>
              </a:lnSpc>
              <a:spcBef>
                <a:spcPts val="340"/>
              </a:spcBef>
            </a:pPr>
            <a:r>
              <a:rPr sz="2400">
                <a:latin typeface="Optima" panose="02000503060000020004" pitchFamily="2" charset="0"/>
                <a:cs typeface="Calibri"/>
              </a:rPr>
              <a:t>…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1" y="464312"/>
            <a:ext cx="6602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/>
              <a:t>Reactive</a:t>
            </a:r>
            <a:r>
              <a:rPr spc="-60"/>
              <a:t> </a:t>
            </a:r>
            <a:r>
              <a:rPr spc="-15"/>
              <a:t>Programming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26581"/>
            <a:ext cx="5956935" cy="285078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>
                <a:latin typeface="Optima" panose="02000503060000020004" pitchFamily="2" charset="0"/>
                <a:cs typeface="Calibri"/>
              </a:rPr>
              <a:t>Haskell: Fran, </a:t>
            </a:r>
            <a:r>
              <a:rPr sz="2800" spc="-40">
                <a:latin typeface="Optima" panose="02000503060000020004" pitchFamily="2" charset="0"/>
                <a:cs typeface="Calibri"/>
              </a:rPr>
              <a:t>Yampa</a:t>
            </a:r>
            <a:endParaRPr sz="2800">
              <a:latin typeface="Optima" panose="02000503060000020004" pitchFamily="2" charset="0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>
                <a:latin typeface="Optima" panose="02000503060000020004" pitchFamily="2" charset="0"/>
                <a:cs typeface="Calibri"/>
              </a:rPr>
              <a:t>FrTime,</a:t>
            </a:r>
            <a:r>
              <a:rPr sz="2800" spc="-10">
                <a:latin typeface="Optima" panose="02000503060000020004" pitchFamily="2" charset="0"/>
                <a:cs typeface="Calibri"/>
              </a:rPr>
              <a:t> </a:t>
            </a:r>
            <a:r>
              <a:rPr sz="2800" spc="-5">
                <a:latin typeface="Optima" panose="02000503060000020004" pitchFamily="2" charset="0"/>
                <a:cs typeface="Calibri"/>
              </a:rPr>
              <a:t>Flapjax, </a:t>
            </a:r>
            <a:r>
              <a:rPr sz="2800" spc="-10">
                <a:latin typeface="Optima" panose="02000503060000020004" pitchFamily="2" charset="0"/>
                <a:cs typeface="Calibri"/>
              </a:rPr>
              <a:t>REScala, Scala.react,</a:t>
            </a:r>
            <a:r>
              <a:rPr sz="2800" spc="-5">
                <a:latin typeface="Optima" panose="02000503060000020004" pitchFamily="2" charset="0"/>
                <a:cs typeface="Calibri"/>
              </a:rPr>
              <a:t> </a:t>
            </a:r>
            <a:r>
              <a:rPr sz="2800">
                <a:latin typeface="Optima" panose="02000503060000020004" pitchFamily="2" charset="0"/>
                <a:cs typeface="Calibri"/>
              </a:rPr>
              <a:t>…</a:t>
            </a:r>
            <a:endParaRPr sz="3850">
              <a:latin typeface="Optima" panose="02000503060000020004" pitchFamily="2" charset="0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30">
                <a:latin typeface="Optima" panose="02000503060000020004" pitchFamily="2" charset="0"/>
                <a:cs typeface="Calibri"/>
              </a:rPr>
              <a:t>Angular.js,</a:t>
            </a:r>
            <a:r>
              <a:rPr sz="2800" spc="5">
                <a:latin typeface="Optima" panose="02000503060000020004" pitchFamily="2" charset="0"/>
                <a:cs typeface="Calibri"/>
              </a:rPr>
              <a:t> </a:t>
            </a:r>
            <a:r>
              <a:rPr sz="2800" spc="-5">
                <a:latin typeface="Optima" panose="02000503060000020004" pitchFamily="2" charset="0"/>
                <a:cs typeface="Calibri"/>
              </a:rPr>
              <a:t>Bacon.js,</a:t>
            </a:r>
            <a:r>
              <a:rPr sz="2800" spc="5">
                <a:latin typeface="Optima" panose="02000503060000020004" pitchFamily="2" charset="0"/>
                <a:cs typeface="Calibri"/>
              </a:rPr>
              <a:t> </a:t>
            </a:r>
            <a:r>
              <a:rPr sz="2800" spc="-10">
                <a:latin typeface="Optima" panose="02000503060000020004" pitchFamily="2" charset="0"/>
                <a:cs typeface="Calibri"/>
              </a:rPr>
              <a:t>Reactive.js,</a:t>
            </a:r>
            <a:r>
              <a:rPr sz="2800" spc="5">
                <a:latin typeface="Optima" panose="02000503060000020004" pitchFamily="2" charset="0"/>
                <a:cs typeface="Calibri"/>
              </a:rPr>
              <a:t> </a:t>
            </a:r>
            <a:r>
              <a:rPr sz="2800">
                <a:latin typeface="Optima" panose="02000503060000020004" pitchFamily="2" charset="0"/>
                <a:cs typeface="Calibri"/>
              </a:rPr>
              <a:t>…</a:t>
            </a: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>
                <a:latin typeface="Optima" panose="02000503060000020004" pitchFamily="2" charset="0"/>
                <a:cs typeface="Calibri"/>
              </a:rPr>
              <a:t>Microsoft</a:t>
            </a:r>
            <a:r>
              <a:rPr sz="2800" spc="-5">
                <a:latin typeface="Optima" panose="02000503060000020004" pitchFamily="2" charset="0"/>
                <a:cs typeface="Calibri"/>
              </a:rPr>
              <a:t> </a:t>
            </a:r>
            <a:r>
              <a:rPr sz="2800" spc="-15">
                <a:latin typeface="Optima" panose="02000503060000020004" pitchFamily="2" charset="0"/>
                <a:cs typeface="Calibri"/>
              </a:rPr>
              <a:t>Reactive</a:t>
            </a:r>
            <a:r>
              <a:rPr sz="2800" spc="-20">
                <a:latin typeface="Optima" panose="02000503060000020004" pitchFamily="2" charset="0"/>
                <a:cs typeface="Calibri"/>
              </a:rPr>
              <a:t> </a:t>
            </a:r>
            <a:r>
              <a:rPr sz="2800" spc="-5">
                <a:latin typeface="Optima" panose="02000503060000020004" pitchFamily="2" charset="0"/>
                <a:cs typeface="Calibri"/>
              </a:rPr>
              <a:t>Extensions (Rx)</a:t>
            </a:r>
            <a:endParaRPr sz="3850">
              <a:latin typeface="Optima" panose="02000503060000020004" pitchFamily="2" charset="0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>
                <a:latin typeface="Optima" panose="02000503060000020004" pitchFamily="2" charset="0"/>
                <a:cs typeface="Calibri"/>
              </a:rPr>
              <a:t>Books</a:t>
            </a:r>
            <a:r>
              <a:rPr sz="2800" spc="-25">
                <a:latin typeface="Optima" panose="02000503060000020004" pitchFamily="2" charset="0"/>
                <a:cs typeface="Calibri"/>
              </a:rPr>
              <a:t> </a:t>
            </a:r>
            <a:r>
              <a:rPr sz="2800">
                <a:latin typeface="Optima" panose="02000503060000020004" pitchFamily="2" charset="0"/>
                <a:cs typeface="Calibri"/>
              </a:rPr>
              <a:t>2014-16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1" y="464312"/>
            <a:ext cx="6602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/>
              <a:t>Reactive</a:t>
            </a:r>
            <a:r>
              <a:rPr spc="-60"/>
              <a:t> </a:t>
            </a:r>
            <a:r>
              <a:rPr spc="-15"/>
              <a:t>Programming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0167" y="2348880"/>
            <a:ext cx="809498" cy="78893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19032" y="4563772"/>
            <a:ext cx="1224968" cy="153529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04248" y="2420887"/>
            <a:ext cx="583972" cy="5839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67481" y="4559083"/>
            <a:ext cx="1165295" cy="150711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66183" y="4547337"/>
            <a:ext cx="1224968" cy="153529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76926" y="4554031"/>
            <a:ext cx="1016626" cy="152493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48264" y="1844824"/>
            <a:ext cx="1363225" cy="37114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164287" y="3284984"/>
            <a:ext cx="890558" cy="86033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1" y="464312"/>
            <a:ext cx="64530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/>
              <a:t>Reactive</a:t>
            </a:r>
            <a:r>
              <a:rPr spc="-60"/>
              <a:t> </a:t>
            </a:r>
            <a:r>
              <a:rPr spc="-15"/>
              <a:t>Programming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3768" y="1582215"/>
            <a:ext cx="1574055" cy="152062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4092" y="3849970"/>
            <a:ext cx="2492585" cy="15246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04382" y="3269621"/>
            <a:ext cx="3212591" cy="9143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1" y="464312"/>
            <a:ext cx="66816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/>
              <a:t>Reactive</a:t>
            </a:r>
            <a:r>
              <a:rPr spc="-60"/>
              <a:t> </a:t>
            </a:r>
            <a:r>
              <a:rPr spc="-15"/>
              <a:t>Programming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708368"/>
            <a:ext cx="8187994" cy="22971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788" y="1951617"/>
            <a:ext cx="1829673" cy="64003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052" y="4406074"/>
            <a:ext cx="727614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/>
              <a:t>THE</a:t>
            </a:r>
            <a:r>
              <a:rPr sz="4000" b="1" spc="-35"/>
              <a:t> </a:t>
            </a:r>
            <a:r>
              <a:rPr sz="4000" b="1" spc="-15"/>
              <a:t>OBSERVER</a:t>
            </a:r>
            <a:r>
              <a:rPr sz="4000" b="1" spc="-30"/>
              <a:t> </a:t>
            </a:r>
            <a:r>
              <a:rPr sz="4000" b="1" spc="-85"/>
              <a:t>PATTERN</a:t>
            </a:r>
            <a:endParaRPr sz="4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64312"/>
            <a:ext cx="79101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The</a:t>
            </a:r>
            <a:r>
              <a:rPr spc="-10"/>
              <a:t> </a:t>
            </a:r>
            <a:r>
              <a:rPr spc="-5"/>
              <a:t>(</a:t>
            </a:r>
            <a:r>
              <a:rPr i="1" spc="-5">
                <a:latin typeface="Calibri"/>
                <a:cs typeface="Calibri"/>
              </a:rPr>
              <a:t>good</a:t>
            </a:r>
            <a:r>
              <a:rPr spc="-5"/>
              <a:t>?</a:t>
            </a:r>
            <a:r>
              <a:rPr spc="-15"/>
              <a:t> </a:t>
            </a:r>
            <a:r>
              <a:t>old)</a:t>
            </a:r>
            <a:r>
              <a:rPr spc="-10"/>
              <a:t> </a:t>
            </a:r>
            <a:r>
              <a:rPr spc="-5"/>
              <a:t>Observer</a:t>
            </a:r>
            <a:r>
              <a:rPr spc="-10"/>
              <a:t> </a:t>
            </a:r>
            <a:r>
              <a:rPr spc="-35"/>
              <a:t>Pattern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591" y="1988840"/>
            <a:ext cx="5418155" cy="224311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70378" y="3645024"/>
            <a:ext cx="1620718" cy="20429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64312"/>
            <a:ext cx="79863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The</a:t>
            </a:r>
            <a:r>
              <a:rPr spc="-10"/>
              <a:t> </a:t>
            </a:r>
            <a:r>
              <a:rPr spc="-5"/>
              <a:t>(</a:t>
            </a:r>
            <a:r>
              <a:rPr i="1" spc="-5">
                <a:latin typeface="Calibri"/>
                <a:cs typeface="Calibri"/>
              </a:rPr>
              <a:t>good</a:t>
            </a:r>
            <a:r>
              <a:rPr spc="-5"/>
              <a:t>?</a:t>
            </a:r>
            <a:r>
              <a:rPr spc="-15"/>
              <a:t> </a:t>
            </a:r>
            <a:r>
              <a:t>old)</a:t>
            </a:r>
            <a:r>
              <a:rPr spc="-10"/>
              <a:t> </a:t>
            </a:r>
            <a:r>
              <a:rPr spc="-5"/>
              <a:t>Observer</a:t>
            </a:r>
            <a:r>
              <a:rPr spc="-10"/>
              <a:t> </a:t>
            </a:r>
            <a:r>
              <a:rPr spc="-35"/>
              <a:t>Pattern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4675" y="1505103"/>
            <a:ext cx="1411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>
                <a:latin typeface="Calibri"/>
                <a:cs typeface="Calibri"/>
              </a:rPr>
              <a:t>boolean</a:t>
            </a:r>
            <a:r>
              <a:rPr sz="1400" spc="-55">
                <a:latin typeface="Calibri"/>
                <a:cs typeface="Calibri"/>
              </a:rPr>
              <a:t> </a:t>
            </a:r>
            <a:r>
              <a:rPr sz="1400" spc="-15">
                <a:latin typeface="Calibri"/>
                <a:cs typeface="Calibri"/>
              </a:rPr>
              <a:t>highTemp;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74675" y="1721025"/>
            <a:ext cx="11722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>
                <a:latin typeface="Calibri"/>
                <a:cs typeface="Calibri"/>
              </a:rPr>
              <a:t>boolean</a:t>
            </a:r>
            <a:r>
              <a:rPr sz="1400" spc="-60">
                <a:latin typeface="Calibri"/>
                <a:cs typeface="Calibri"/>
              </a:rPr>
              <a:t> </a:t>
            </a:r>
            <a:r>
              <a:rPr sz="1400" spc="-10">
                <a:latin typeface="Calibri"/>
                <a:cs typeface="Calibri"/>
              </a:rPr>
              <a:t>smoke;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74675" y="2148528"/>
            <a:ext cx="8166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>
                <a:latin typeface="Calibri"/>
                <a:cs typeface="Calibri"/>
              </a:rPr>
              <a:t>void</a:t>
            </a:r>
            <a:r>
              <a:rPr sz="1400" spc="-4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Init()</a:t>
            </a:r>
            <a:r>
              <a:rPr sz="1400" spc="-4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{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89076" y="2360237"/>
            <a:ext cx="1982470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670"/>
              </a:lnSpc>
              <a:spcBef>
                <a:spcPts val="160"/>
              </a:spcBef>
            </a:pPr>
            <a:r>
              <a:rPr sz="1400" spc="-10">
                <a:latin typeface="Calibri"/>
                <a:cs typeface="Calibri"/>
              </a:rPr>
              <a:t>tempSensor.register(this); </a:t>
            </a:r>
            <a:r>
              <a:rPr sz="1400" spc="-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s</a:t>
            </a:r>
            <a:r>
              <a:rPr sz="1400" spc="-10">
                <a:latin typeface="Calibri"/>
                <a:cs typeface="Calibri"/>
              </a:rPr>
              <a:t>m</a:t>
            </a:r>
            <a:r>
              <a:rPr sz="1400" spc="-5">
                <a:latin typeface="Calibri"/>
                <a:cs typeface="Calibri"/>
              </a:rPr>
              <a:t>o</a:t>
            </a:r>
            <a:r>
              <a:rPr sz="1400" spc="-45">
                <a:latin typeface="Calibri"/>
                <a:cs typeface="Calibri"/>
              </a:rPr>
              <a:t>k</a:t>
            </a:r>
            <a:r>
              <a:rPr sz="1400">
                <a:latin typeface="Calibri"/>
                <a:cs typeface="Calibri"/>
              </a:rPr>
              <a:t>e</a:t>
            </a:r>
            <a:r>
              <a:rPr sz="1400" spc="-10">
                <a:latin typeface="Calibri"/>
                <a:cs typeface="Calibri"/>
              </a:rPr>
              <a:t>S</a:t>
            </a:r>
            <a:r>
              <a:rPr sz="1400">
                <a:latin typeface="Calibri"/>
                <a:cs typeface="Calibri"/>
              </a:rPr>
              <a:t>enso</a:t>
            </a:r>
            <a:r>
              <a:rPr sz="1400" spc="-145">
                <a:latin typeface="Calibri"/>
                <a:cs typeface="Calibri"/>
              </a:rPr>
              <a:t>r</a:t>
            </a:r>
            <a:r>
              <a:rPr sz="1400" spc="-5">
                <a:latin typeface="Calibri"/>
                <a:cs typeface="Calibri"/>
              </a:rPr>
              <a:t>.</a:t>
            </a:r>
            <a:r>
              <a:rPr sz="1400" spc="-20">
                <a:latin typeface="Calibri"/>
                <a:cs typeface="Calibri"/>
              </a:rPr>
              <a:t>r</a:t>
            </a:r>
            <a:r>
              <a:rPr sz="1400">
                <a:latin typeface="Calibri"/>
                <a:cs typeface="Calibri"/>
              </a:rPr>
              <a:t>egi</a:t>
            </a:r>
            <a:r>
              <a:rPr sz="1400" spc="-15">
                <a:latin typeface="Calibri"/>
                <a:cs typeface="Calibri"/>
              </a:rPr>
              <a:t>s</a:t>
            </a:r>
            <a:r>
              <a:rPr sz="1400" spc="-10">
                <a:latin typeface="Calibri"/>
                <a:cs typeface="Calibri"/>
              </a:rPr>
              <a:t>t</a:t>
            </a:r>
            <a:r>
              <a:rPr sz="1400">
                <a:latin typeface="Calibri"/>
                <a:cs typeface="Calibri"/>
              </a:rPr>
              <a:t>e</a:t>
            </a:r>
            <a:r>
              <a:rPr sz="1400" spc="-5">
                <a:latin typeface="Calibri"/>
                <a:cs typeface="Calibri"/>
              </a:rPr>
              <a:t>r</a:t>
            </a:r>
            <a:r>
              <a:rPr sz="1400">
                <a:latin typeface="Calibri"/>
                <a:cs typeface="Calibri"/>
              </a:rPr>
              <a:t>(</a:t>
            </a:r>
            <a:r>
              <a:rPr sz="1400" spc="5">
                <a:latin typeface="Calibri"/>
                <a:cs typeface="Calibri"/>
              </a:rPr>
              <a:t>t</a:t>
            </a:r>
            <a:r>
              <a:rPr sz="1400">
                <a:latin typeface="Calibri"/>
                <a:cs typeface="Calibri"/>
              </a:rPr>
              <a:t>his);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74675" y="2787825"/>
            <a:ext cx="819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>
                <a:latin typeface="Calibri"/>
                <a:cs typeface="Calibri"/>
              </a:rPr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74675" y="3215328"/>
            <a:ext cx="308864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100"/>
              </a:spcBef>
            </a:pPr>
            <a:r>
              <a:rPr sz="1400" spc="-5">
                <a:latin typeface="Calibri"/>
                <a:cs typeface="Calibri"/>
              </a:rPr>
              <a:t>void</a:t>
            </a:r>
            <a:r>
              <a:rPr sz="1400" spc="-15">
                <a:latin typeface="Calibri"/>
                <a:cs typeface="Calibri"/>
              </a:rPr>
              <a:t> notifyTempReading(TempEvent</a:t>
            </a:r>
            <a:r>
              <a:rPr sz="1400" spc="-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e</a:t>
            </a:r>
            <a:r>
              <a:rPr sz="1400" spc="-1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)</a:t>
            </a:r>
            <a:r>
              <a:rPr sz="1400" spc="-1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{</a:t>
            </a:r>
          </a:p>
          <a:p>
            <a:pPr marL="927100" marR="5080">
              <a:lnSpc>
                <a:spcPts val="1670"/>
              </a:lnSpc>
              <a:spcBef>
                <a:spcPts val="55"/>
              </a:spcBef>
            </a:pPr>
            <a:r>
              <a:rPr sz="1400" spc="-20">
                <a:latin typeface="Calibri"/>
                <a:cs typeface="Calibri"/>
              </a:rPr>
              <a:t>highTemp </a:t>
            </a:r>
            <a:r>
              <a:rPr sz="1400">
                <a:latin typeface="Calibri"/>
                <a:cs typeface="Calibri"/>
              </a:rPr>
              <a:t>= </a:t>
            </a:r>
            <a:r>
              <a:rPr sz="1400" spc="-10">
                <a:latin typeface="Calibri"/>
                <a:cs typeface="Calibri"/>
              </a:rPr>
              <a:t>e.getValue() </a:t>
            </a:r>
            <a:r>
              <a:rPr sz="1400">
                <a:latin typeface="Calibri"/>
                <a:cs typeface="Calibri"/>
              </a:rPr>
              <a:t>&gt; 45; </a:t>
            </a:r>
            <a:r>
              <a:rPr sz="1400" spc="-30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if</a:t>
            </a:r>
            <a:r>
              <a:rPr sz="1400" spc="-20">
                <a:latin typeface="Calibri"/>
                <a:cs typeface="Calibri"/>
              </a:rPr>
              <a:t> </a:t>
            </a:r>
            <a:r>
              <a:rPr sz="1400" spc="-15">
                <a:latin typeface="Calibri"/>
                <a:cs typeface="Calibri"/>
              </a:rPr>
              <a:t>(highTemp </a:t>
            </a:r>
            <a:r>
              <a:rPr sz="1400" spc="-5">
                <a:latin typeface="Calibri"/>
                <a:cs typeface="Calibri"/>
              </a:rPr>
              <a:t>&amp;&amp;</a:t>
            </a:r>
            <a:r>
              <a:rPr sz="1400" spc="-15">
                <a:latin typeface="Calibri"/>
                <a:cs typeface="Calibri"/>
              </a:rPr>
              <a:t> </a:t>
            </a:r>
            <a:r>
              <a:rPr sz="1400" spc="-10">
                <a:latin typeface="Calibri"/>
                <a:cs typeface="Calibri"/>
              </a:rPr>
              <a:t>smoke)</a:t>
            </a:r>
            <a:r>
              <a:rPr sz="1400" spc="-1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{</a:t>
            </a:r>
          </a:p>
          <a:p>
            <a:pPr marL="1841500">
              <a:lnSpc>
                <a:spcPts val="1635"/>
              </a:lnSpc>
            </a:pPr>
            <a:r>
              <a:rPr sz="1400" spc="-5">
                <a:latin typeface="Calibri"/>
                <a:cs typeface="Calibri"/>
              </a:rPr>
              <a:t>alert.start();</a:t>
            </a:r>
            <a:endParaRPr sz="1400">
              <a:latin typeface="Calibri"/>
              <a:cs typeface="Calibri"/>
            </a:endParaRPr>
          </a:p>
          <a:p>
            <a:pPr marL="927100">
              <a:lnSpc>
                <a:spcPts val="1675"/>
              </a:lnSpc>
            </a:pPr>
            <a:r>
              <a:rPr sz="1400">
                <a:latin typeface="Calibri"/>
                <a:cs typeface="Calibri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>
                <a:latin typeface="Calibri"/>
                <a:cs typeface="Calibri"/>
              </a:rPr>
              <a:t>}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74675" y="4705503"/>
            <a:ext cx="312356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marR="5080" indent="-914400" algn="just">
              <a:lnSpc>
                <a:spcPct val="100200"/>
              </a:lnSpc>
              <a:spcBef>
                <a:spcPts val="95"/>
              </a:spcBef>
            </a:pPr>
            <a:r>
              <a:rPr sz="1400" spc="-5">
                <a:latin typeface="Calibri"/>
                <a:cs typeface="Calibri"/>
              </a:rPr>
              <a:t>void </a:t>
            </a:r>
            <a:r>
              <a:rPr sz="1400" spc="-10">
                <a:latin typeface="Calibri"/>
                <a:cs typeface="Calibri"/>
              </a:rPr>
              <a:t>notifySmokeReading(SmokeEvent </a:t>
            </a:r>
            <a:r>
              <a:rPr sz="1400">
                <a:latin typeface="Calibri"/>
                <a:cs typeface="Calibri"/>
              </a:rPr>
              <a:t>e) { </a:t>
            </a:r>
            <a:r>
              <a:rPr sz="1400" spc="5">
                <a:latin typeface="Calibri"/>
                <a:cs typeface="Calibri"/>
              </a:rPr>
              <a:t> </a:t>
            </a:r>
            <a:r>
              <a:rPr sz="1400" spc="-15">
                <a:latin typeface="Calibri"/>
                <a:cs typeface="Calibri"/>
              </a:rPr>
              <a:t>smoke </a:t>
            </a:r>
            <a:r>
              <a:rPr sz="1400">
                <a:latin typeface="Calibri"/>
                <a:cs typeface="Calibri"/>
              </a:rPr>
              <a:t>= </a:t>
            </a:r>
            <a:r>
              <a:rPr sz="1400" spc="-5">
                <a:latin typeface="Calibri"/>
                <a:cs typeface="Calibri"/>
              </a:rPr>
              <a:t>e.getIntensity() </a:t>
            </a:r>
            <a:r>
              <a:rPr sz="1400">
                <a:latin typeface="Calibri"/>
                <a:cs typeface="Calibri"/>
              </a:rPr>
              <a:t>&gt; </a:t>
            </a:r>
            <a:r>
              <a:rPr sz="1400" spc="-5">
                <a:latin typeface="Calibri"/>
                <a:cs typeface="Calibri"/>
              </a:rPr>
              <a:t>0.5; </a:t>
            </a:r>
            <a:r>
              <a:rPr sz="1400" spc="-30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if</a:t>
            </a:r>
            <a:r>
              <a:rPr sz="1400" spc="-20">
                <a:latin typeface="Calibri"/>
                <a:cs typeface="Calibri"/>
              </a:rPr>
              <a:t> </a:t>
            </a:r>
            <a:r>
              <a:rPr sz="1400" spc="-15">
                <a:latin typeface="Calibri"/>
                <a:cs typeface="Calibri"/>
              </a:rPr>
              <a:t>(highTemp </a:t>
            </a:r>
            <a:r>
              <a:rPr sz="1400" spc="-5">
                <a:latin typeface="Calibri"/>
                <a:cs typeface="Calibri"/>
              </a:rPr>
              <a:t>&amp;&amp;</a:t>
            </a:r>
            <a:r>
              <a:rPr sz="1400" spc="-15">
                <a:latin typeface="Calibri"/>
                <a:cs typeface="Calibri"/>
              </a:rPr>
              <a:t> </a:t>
            </a:r>
            <a:r>
              <a:rPr sz="1400" spc="-10">
                <a:latin typeface="Calibri"/>
                <a:cs typeface="Calibri"/>
              </a:rPr>
              <a:t>smoke)</a:t>
            </a:r>
            <a:r>
              <a:rPr sz="1400" spc="-1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{</a:t>
            </a:r>
          </a:p>
          <a:p>
            <a:pPr marL="1841500">
              <a:lnSpc>
                <a:spcPts val="1675"/>
              </a:lnSpc>
              <a:spcBef>
                <a:spcPts val="20"/>
              </a:spcBef>
            </a:pPr>
            <a:r>
              <a:rPr sz="1400" spc="-5">
                <a:latin typeface="Calibri"/>
                <a:cs typeface="Calibri"/>
              </a:rPr>
              <a:t>alert.start();</a:t>
            </a:r>
            <a:endParaRPr sz="1400">
              <a:latin typeface="Calibri"/>
              <a:cs typeface="Calibri"/>
            </a:endParaRPr>
          </a:p>
          <a:p>
            <a:pPr marL="927100">
              <a:lnSpc>
                <a:spcPts val="1664"/>
              </a:lnSpc>
            </a:pPr>
            <a:r>
              <a:rPr sz="1400">
                <a:latin typeface="Calibri"/>
                <a:cs typeface="Calibri"/>
              </a:rPr>
              <a:t>}</a:t>
            </a:r>
          </a:p>
          <a:p>
            <a:pPr marL="12700">
              <a:lnSpc>
                <a:spcPts val="1675"/>
              </a:lnSpc>
            </a:pPr>
            <a:r>
              <a:rPr sz="1400">
                <a:latin typeface="Calibri"/>
                <a:cs typeface="Calibri"/>
              </a:rPr>
              <a:t>}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971601" y="2037534"/>
            <a:ext cx="2343150" cy="3263900"/>
            <a:chOff x="971601" y="2037534"/>
            <a:chExt cx="2343150" cy="32639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6669" y="3285512"/>
              <a:ext cx="748445" cy="78195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1601" y="2037534"/>
              <a:ext cx="592087" cy="5594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3200" y="2510367"/>
              <a:ext cx="643466" cy="7620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6214" y="2540518"/>
              <a:ext cx="535459" cy="65534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526214" y="2540519"/>
              <a:ext cx="535940" cy="655955"/>
            </a:xfrm>
            <a:custGeom>
              <a:avLst/>
              <a:gdLst/>
              <a:ahLst/>
              <a:cxnLst/>
              <a:rect l="l" t="t" r="r" b="b"/>
              <a:pathLst>
                <a:path w="535939" h="655955">
                  <a:moveTo>
                    <a:pt x="103781" y="0"/>
                  </a:moveTo>
                  <a:lnTo>
                    <a:pt x="483569" y="513155"/>
                  </a:lnTo>
                  <a:lnTo>
                    <a:pt x="535460" y="474750"/>
                  </a:lnTo>
                  <a:lnTo>
                    <a:pt x="508486" y="655340"/>
                  </a:lnTo>
                  <a:lnTo>
                    <a:pt x="327897" y="628368"/>
                  </a:lnTo>
                  <a:lnTo>
                    <a:pt x="379788" y="589964"/>
                  </a:lnTo>
                  <a:lnTo>
                    <a:pt x="0" y="76809"/>
                  </a:lnTo>
                  <a:lnTo>
                    <a:pt x="103781" y="0"/>
                  </a:lnTo>
                  <a:close/>
                </a:path>
              </a:pathLst>
            </a:custGeom>
            <a:ln w="9525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1100" y="2599267"/>
              <a:ext cx="673100" cy="7239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3104" y="2629700"/>
              <a:ext cx="567188" cy="61877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503105" y="2629700"/>
              <a:ext cx="567690" cy="619125"/>
            </a:xfrm>
            <a:custGeom>
              <a:avLst/>
              <a:gdLst/>
              <a:ahLst/>
              <a:cxnLst/>
              <a:rect l="l" t="t" r="r" b="b"/>
              <a:pathLst>
                <a:path w="567689" h="619125">
                  <a:moveTo>
                    <a:pt x="567187" y="85308"/>
                  </a:moveTo>
                  <a:lnTo>
                    <a:pt x="145373" y="564516"/>
                  </a:lnTo>
                  <a:lnTo>
                    <a:pt x="193831" y="607170"/>
                  </a:lnTo>
                  <a:lnTo>
                    <a:pt x="11607" y="618776"/>
                  </a:lnTo>
                  <a:lnTo>
                    <a:pt x="0" y="436553"/>
                  </a:lnTo>
                  <a:lnTo>
                    <a:pt x="48457" y="479207"/>
                  </a:lnTo>
                  <a:lnTo>
                    <a:pt x="470271" y="0"/>
                  </a:lnTo>
                  <a:lnTo>
                    <a:pt x="567187" y="85308"/>
                  </a:lnTo>
                  <a:close/>
                </a:path>
              </a:pathLst>
            </a:custGeom>
            <a:ln w="9524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57500" y="3255433"/>
              <a:ext cx="457200" cy="78316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06862" y="3669271"/>
              <a:ext cx="333378" cy="29540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99492" y="3284814"/>
              <a:ext cx="262969" cy="44370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906862" y="3284814"/>
              <a:ext cx="355600" cy="680085"/>
            </a:xfrm>
            <a:custGeom>
              <a:avLst/>
              <a:gdLst/>
              <a:ahLst/>
              <a:cxnLst/>
              <a:rect l="l" t="t" r="r" b="b"/>
              <a:pathLst>
                <a:path w="355600" h="680085">
                  <a:moveTo>
                    <a:pt x="328946" y="443706"/>
                  </a:moveTo>
                  <a:lnTo>
                    <a:pt x="333581" y="398706"/>
                  </a:lnTo>
                  <a:lnTo>
                    <a:pt x="330636" y="354625"/>
                  </a:lnTo>
                  <a:lnTo>
                    <a:pt x="320599" y="312137"/>
                  </a:lnTo>
                  <a:lnTo>
                    <a:pt x="303957" y="271916"/>
                  </a:lnTo>
                  <a:lnTo>
                    <a:pt x="281195" y="234639"/>
                  </a:lnTo>
                  <a:lnTo>
                    <a:pt x="252801" y="200978"/>
                  </a:lnTo>
                  <a:lnTo>
                    <a:pt x="219260" y="171610"/>
                  </a:lnTo>
                  <a:lnTo>
                    <a:pt x="181061" y="147208"/>
                  </a:lnTo>
                  <a:lnTo>
                    <a:pt x="138688" y="128448"/>
                  </a:lnTo>
                  <a:lnTo>
                    <a:pt x="92629" y="116004"/>
                  </a:lnTo>
                  <a:lnTo>
                    <a:pt x="114647" y="0"/>
                  </a:lnTo>
                  <a:lnTo>
                    <a:pt x="160706" y="12444"/>
                  </a:lnTo>
                  <a:lnTo>
                    <a:pt x="203079" y="31204"/>
                  </a:lnTo>
                  <a:lnTo>
                    <a:pt x="241279" y="55606"/>
                  </a:lnTo>
                  <a:lnTo>
                    <a:pt x="274819" y="84974"/>
                  </a:lnTo>
                  <a:lnTo>
                    <a:pt x="303213" y="118635"/>
                  </a:lnTo>
                  <a:lnTo>
                    <a:pt x="325975" y="155912"/>
                  </a:lnTo>
                  <a:lnTo>
                    <a:pt x="342617" y="196133"/>
                  </a:lnTo>
                  <a:lnTo>
                    <a:pt x="352654" y="238621"/>
                  </a:lnTo>
                  <a:lnTo>
                    <a:pt x="355599" y="282702"/>
                  </a:lnTo>
                  <a:lnTo>
                    <a:pt x="350965" y="327702"/>
                  </a:lnTo>
                  <a:lnTo>
                    <a:pt x="328946" y="443706"/>
                  </a:lnTo>
                  <a:lnTo>
                    <a:pt x="315058" y="491630"/>
                  </a:lnTo>
                  <a:lnTo>
                    <a:pt x="292846" y="535416"/>
                  </a:lnTo>
                  <a:lnTo>
                    <a:pt x="263169" y="574279"/>
                  </a:lnTo>
                  <a:lnTo>
                    <a:pt x="226887" y="607433"/>
                  </a:lnTo>
                  <a:lnTo>
                    <a:pt x="184862" y="634091"/>
                  </a:lnTo>
                  <a:lnTo>
                    <a:pt x="137952" y="653468"/>
                  </a:lnTo>
                  <a:lnTo>
                    <a:pt x="87018" y="664777"/>
                  </a:lnTo>
                  <a:lnTo>
                    <a:pt x="84155" y="679863"/>
                  </a:lnTo>
                  <a:lnTo>
                    <a:pt x="0" y="604028"/>
                  </a:lnTo>
                  <a:lnTo>
                    <a:pt x="111900" y="533689"/>
                  </a:lnTo>
                  <a:lnTo>
                    <a:pt x="109037" y="548774"/>
                  </a:lnTo>
                  <a:lnTo>
                    <a:pt x="157852" y="538115"/>
                  </a:lnTo>
                  <a:lnTo>
                    <a:pt x="203227" y="519937"/>
                  </a:lnTo>
                  <a:lnTo>
                    <a:pt x="244315" y="494861"/>
                  </a:lnTo>
                  <a:lnTo>
                    <a:pt x="280267" y="463509"/>
                  </a:lnTo>
                  <a:lnTo>
                    <a:pt x="310238" y="426501"/>
                  </a:lnTo>
                  <a:lnTo>
                    <a:pt x="333378" y="384456"/>
                  </a:lnTo>
                </a:path>
              </a:pathLst>
            </a:custGeom>
            <a:ln w="952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85120" y="4559404"/>
              <a:ext cx="741803" cy="74180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85900" y="3860800"/>
              <a:ext cx="706966" cy="6858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37494" y="3890603"/>
              <a:ext cx="601191" cy="57992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537496" y="3890604"/>
              <a:ext cx="601345" cy="580390"/>
            </a:xfrm>
            <a:custGeom>
              <a:avLst/>
              <a:gdLst/>
              <a:ahLst/>
              <a:cxnLst/>
              <a:rect l="l" t="t" r="r" b="b"/>
              <a:pathLst>
                <a:path w="601344" h="580389">
                  <a:moveTo>
                    <a:pt x="601191" y="93657"/>
                  </a:moveTo>
                  <a:lnTo>
                    <a:pt x="138093" y="533098"/>
                  </a:lnTo>
                  <a:lnTo>
                    <a:pt x="182530" y="579927"/>
                  </a:lnTo>
                  <a:lnTo>
                    <a:pt x="0" y="575141"/>
                  </a:lnTo>
                  <a:lnTo>
                    <a:pt x="4783" y="392612"/>
                  </a:lnTo>
                  <a:lnTo>
                    <a:pt x="49220" y="439440"/>
                  </a:lnTo>
                  <a:lnTo>
                    <a:pt x="512317" y="0"/>
                  </a:lnTo>
                  <a:lnTo>
                    <a:pt x="601191" y="93657"/>
                  </a:lnTo>
                  <a:close/>
                </a:path>
              </a:pathLst>
            </a:custGeom>
            <a:ln w="9525">
              <a:solidFill>
                <a:srgbClr val="BE4B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7" name="object 2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867490" y="1931928"/>
            <a:ext cx="624928" cy="615872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7323666" y="3119966"/>
            <a:ext cx="1625600" cy="2933700"/>
            <a:chOff x="7323666" y="3119966"/>
            <a:chExt cx="1625600" cy="2933700"/>
          </a:xfrm>
        </p:grpSpPr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23666" y="3183467"/>
              <a:ext cx="1625600" cy="6477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18399" y="3119966"/>
              <a:ext cx="1236133" cy="84243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76873" y="3212975"/>
              <a:ext cx="1519044" cy="54349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376873" y="3212975"/>
              <a:ext cx="1519555" cy="543560"/>
            </a:xfrm>
            <a:custGeom>
              <a:avLst/>
              <a:gdLst/>
              <a:ahLst/>
              <a:cxnLst/>
              <a:rect l="l" t="t" r="r" b="b"/>
              <a:pathLst>
                <a:path w="1519554" h="543560">
                  <a:moveTo>
                    <a:pt x="0" y="90584"/>
                  </a:moveTo>
                  <a:lnTo>
                    <a:pt x="7118" y="55325"/>
                  </a:lnTo>
                  <a:lnTo>
                    <a:pt x="26531" y="26531"/>
                  </a:lnTo>
                  <a:lnTo>
                    <a:pt x="55324" y="7118"/>
                  </a:lnTo>
                  <a:lnTo>
                    <a:pt x="90584" y="0"/>
                  </a:lnTo>
                  <a:lnTo>
                    <a:pt x="1428461" y="0"/>
                  </a:lnTo>
                  <a:lnTo>
                    <a:pt x="1463720" y="7118"/>
                  </a:lnTo>
                  <a:lnTo>
                    <a:pt x="1492513" y="26531"/>
                  </a:lnTo>
                  <a:lnTo>
                    <a:pt x="1511926" y="55325"/>
                  </a:lnTo>
                  <a:lnTo>
                    <a:pt x="1519045" y="90584"/>
                  </a:lnTo>
                  <a:lnTo>
                    <a:pt x="1519045" y="452913"/>
                  </a:lnTo>
                  <a:lnTo>
                    <a:pt x="1511926" y="488172"/>
                  </a:lnTo>
                  <a:lnTo>
                    <a:pt x="1492513" y="516966"/>
                  </a:lnTo>
                  <a:lnTo>
                    <a:pt x="1463720" y="536379"/>
                  </a:lnTo>
                  <a:lnTo>
                    <a:pt x="1428461" y="543498"/>
                  </a:lnTo>
                  <a:lnTo>
                    <a:pt x="90584" y="543498"/>
                  </a:lnTo>
                  <a:lnTo>
                    <a:pt x="55324" y="536379"/>
                  </a:lnTo>
                  <a:lnTo>
                    <a:pt x="26531" y="516966"/>
                  </a:lnTo>
                  <a:lnTo>
                    <a:pt x="7118" y="488172"/>
                  </a:lnTo>
                  <a:lnTo>
                    <a:pt x="0" y="452913"/>
                  </a:lnTo>
                  <a:lnTo>
                    <a:pt x="0" y="90584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323666" y="5274733"/>
              <a:ext cx="1625600" cy="64346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433732" y="5207000"/>
              <a:ext cx="1405467" cy="84666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376873" y="5301208"/>
              <a:ext cx="1519044" cy="54349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7376873" y="5301208"/>
              <a:ext cx="1519555" cy="543560"/>
            </a:xfrm>
            <a:custGeom>
              <a:avLst/>
              <a:gdLst/>
              <a:ahLst/>
              <a:cxnLst/>
              <a:rect l="l" t="t" r="r" b="b"/>
              <a:pathLst>
                <a:path w="1519554" h="543560">
                  <a:moveTo>
                    <a:pt x="0" y="90584"/>
                  </a:moveTo>
                  <a:lnTo>
                    <a:pt x="7118" y="55325"/>
                  </a:lnTo>
                  <a:lnTo>
                    <a:pt x="26531" y="26531"/>
                  </a:lnTo>
                  <a:lnTo>
                    <a:pt x="55324" y="7118"/>
                  </a:lnTo>
                  <a:lnTo>
                    <a:pt x="90584" y="0"/>
                  </a:lnTo>
                  <a:lnTo>
                    <a:pt x="1428461" y="0"/>
                  </a:lnTo>
                  <a:lnTo>
                    <a:pt x="1463720" y="7118"/>
                  </a:lnTo>
                  <a:lnTo>
                    <a:pt x="1492513" y="26531"/>
                  </a:lnTo>
                  <a:lnTo>
                    <a:pt x="1511926" y="55325"/>
                  </a:lnTo>
                  <a:lnTo>
                    <a:pt x="1519045" y="90584"/>
                  </a:lnTo>
                  <a:lnTo>
                    <a:pt x="1519045" y="452913"/>
                  </a:lnTo>
                  <a:lnTo>
                    <a:pt x="1511926" y="488172"/>
                  </a:lnTo>
                  <a:lnTo>
                    <a:pt x="1492513" y="516966"/>
                  </a:lnTo>
                  <a:lnTo>
                    <a:pt x="1463720" y="536379"/>
                  </a:lnTo>
                  <a:lnTo>
                    <a:pt x="1428461" y="543498"/>
                  </a:lnTo>
                  <a:lnTo>
                    <a:pt x="90584" y="543498"/>
                  </a:lnTo>
                  <a:lnTo>
                    <a:pt x="55324" y="536379"/>
                  </a:lnTo>
                  <a:lnTo>
                    <a:pt x="26531" y="516966"/>
                  </a:lnTo>
                  <a:lnTo>
                    <a:pt x="7118" y="488172"/>
                  </a:lnTo>
                  <a:lnTo>
                    <a:pt x="0" y="452913"/>
                  </a:lnTo>
                  <a:lnTo>
                    <a:pt x="0" y="90584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323666" y="4622800"/>
              <a:ext cx="1625600" cy="6477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518399" y="4559300"/>
              <a:ext cx="1236133" cy="84666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376873" y="4653136"/>
              <a:ext cx="1519044" cy="543497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376873" y="4653136"/>
              <a:ext cx="1519555" cy="543560"/>
            </a:xfrm>
            <a:custGeom>
              <a:avLst/>
              <a:gdLst/>
              <a:ahLst/>
              <a:cxnLst/>
              <a:rect l="l" t="t" r="r" b="b"/>
              <a:pathLst>
                <a:path w="1519554" h="543560">
                  <a:moveTo>
                    <a:pt x="0" y="90584"/>
                  </a:moveTo>
                  <a:lnTo>
                    <a:pt x="7118" y="55325"/>
                  </a:lnTo>
                  <a:lnTo>
                    <a:pt x="26531" y="26531"/>
                  </a:lnTo>
                  <a:lnTo>
                    <a:pt x="55324" y="7118"/>
                  </a:lnTo>
                  <a:lnTo>
                    <a:pt x="90584" y="0"/>
                  </a:lnTo>
                  <a:lnTo>
                    <a:pt x="1428461" y="0"/>
                  </a:lnTo>
                  <a:lnTo>
                    <a:pt x="1463720" y="7118"/>
                  </a:lnTo>
                  <a:lnTo>
                    <a:pt x="1492513" y="26531"/>
                  </a:lnTo>
                  <a:lnTo>
                    <a:pt x="1511926" y="55325"/>
                  </a:lnTo>
                  <a:lnTo>
                    <a:pt x="1519045" y="90584"/>
                  </a:lnTo>
                  <a:lnTo>
                    <a:pt x="1519045" y="452913"/>
                  </a:lnTo>
                  <a:lnTo>
                    <a:pt x="1511926" y="488172"/>
                  </a:lnTo>
                  <a:lnTo>
                    <a:pt x="1492513" y="516966"/>
                  </a:lnTo>
                  <a:lnTo>
                    <a:pt x="1463720" y="536379"/>
                  </a:lnTo>
                  <a:lnTo>
                    <a:pt x="1428461" y="543498"/>
                  </a:lnTo>
                  <a:lnTo>
                    <a:pt x="90584" y="543498"/>
                  </a:lnTo>
                  <a:lnTo>
                    <a:pt x="55324" y="536379"/>
                  </a:lnTo>
                  <a:lnTo>
                    <a:pt x="26531" y="516966"/>
                  </a:lnTo>
                  <a:lnTo>
                    <a:pt x="7118" y="488172"/>
                  </a:lnTo>
                  <a:lnTo>
                    <a:pt x="0" y="452913"/>
                  </a:lnTo>
                  <a:lnTo>
                    <a:pt x="0" y="90584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7323666" y="1384300"/>
            <a:ext cx="1625600" cy="647700"/>
            <a:chOff x="7323666" y="1384300"/>
            <a:chExt cx="1625600" cy="647700"/>
          </a:xfrm>
        </p:grpSpPr>
        <p:pic>
          <p:nvPicPr>
            <p:cNvPr id="42" name="object 4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323666" y="1384300"/>
              <a:ext cx="1625600" cy="6477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717366" y="1456267"/>
              <a:ext cx="838200" cy="57150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76873" y="1412776"/>
              <a:ext cx="1519044" cy="543497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376873" y="1412775"/>
              <a:ext cx="1519555" cy="543560"/>
            </a:xfrm>
            <a:custGeom>
              <a:avLst/>
              <a:gdLst/>
              <a:ahLst/>
              <a:cxnLst/>
              <a:rect l="l" t="t" r="r" b="b"/>
              <a:pathLst>
                <a:path w="1519554" h="543560">
                  <a:moveTo>
                    <a:pt x="0" y="90584"/>
                  </a:moveTo>
                  <a:lnTo>
                    <a:pt x="7118" y="55325"/>
                  </a:lnTo>
                  <a:lnTo>
                    <a:pt x="26531" y="26531"/>
                  </a:lnTo>
                  <a:lnTo>
                    <a:pt x="55324" y="7118"/>
                  </a:lnTo>
                  <a:lnTo>
                    <a:pt x="90584" y="0"/>
                  </a:lnTo>
                  <a:lnTo>
                    <a:pt x="1428461" y="0"/>
                  </a:lnTo>
                  <a:lnTo>
                    <a:pt x="1463720" y="7118"/>
                  </a:lnTo>
                  <a:lnTo>
                    <a:pt x="1492513" y="26531"/>
                  </a:lnTo>
                  <a:lnTo>
                    <a:pt x="1511926" y="55325"/>
                  </a:lnTo>
                  <a:lnTo>
                    <a:pt x="1519045" y="90584"/>
                  </a:lnTo>
                  <a:lnTo>
                    <a:pt x="1519045" y="452913"/>
                  </a:lnTo>
                  <a:lnTo>
                    <a:pt x="1511926" y="488172"/>
                  </a:lnTo>
                  <a:lnTo>
                    <a:pt x="1492513" y="516966"/>
                  </a:lnTo>
                  <a:lnTo>
                    <a:pt x="1463720" y="536379"/>
                  </a:lnTo>
                  <a:lnTo>
                    <a:pt x="1428461" y="543498"/>
                  </a:lnTo>
                  <a:lnTo>
                    <a:pt x="90584" y="543498"/>
                  </a:lnTo>
                  <a:lnTo>
                    <a:pt x="55324" y="536379"/>
                  </a:lnTo>
                  <a:lnTo>
                    <a:pt x="26531" y="516966"/>
                  </a:lnTo>
                  <a:lnTo>
                    <a:pt x="7118" y="488172"/>
                  </a:lnTo>
                  <a:lnTo>
                    <a:pt x="0" y="452913"/>
                  </a:lnTo>
                  <a:lnTo>
                    <a:pt x="0" y="90584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886715" y="1521965"/>
            <a:ext cx="4991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latin typeface="Calibri"/>
                <a:cs typeface="Calibri"/>
              </a:rPr>
              <a:t>S</a:t>
            </a:r>
            <a:r>
              <a:rPr sz="1800" spc="-30">
                <a:latin typeface="Calibri"/>
                <a:cs typeface="Calibri"/>
              </a:rPr>
              <a:t>t</a:t>
            </a:r>
            <a:r>
              <a:rPr sz="1800" spc="-20">
                <a:latin typeface="Calibri"/>
                <a:cs typeface="Calibri"/>
              </a:rPr>
              <a:t>a</a:t>
            </a:r>
            <a:r>
              <a:rPr sz="1800" spc="-25">
                <a:latin typeface="Calibri"/>
                <a:cs typeface="Calibri"/>
              </a:rPr>
              <a:t>t</a:t>
            </a:r>
            <a:r>
              <a:rPr sz="1800">
                <a:latin typeface="Calibri"/>
                <a:cs typeface="Calibri"/>
              </a:rPr>
              <a:t>e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7605632" y="4625164"/>
            <a:ext cx="1062355" cy="12192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97155" marR="89535" indent="49530">
              <a:lnSpc>
                <a:spcPts val="2130"/>
              </a:lnSpc>
              <a:spcBef>
                <a:spcPts val="195"/>
              </a:spcBef>
            </a:pPr>
            <a:r>
              <a:rPr sz="1800" spc="-5">
                <a:latin typeface="Calibri"/>
                <a:cs typeface="Calibri"/>
              </a:rPr>
              <a:t>Callback </a:t>
            </a:r>
            <a:r>
              <a:rPr sz="1800" spc="-39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func</a:t>
            </a:r>
            <a:r>
              <a:rPr sz="1800" spc="-5">
                <a:latin typeface="Calibri"/>
                <a:cs typeface="Calibri"/>
              </a:rPr>
              <a:t>t</a:t>
            </a:r>
            <a:r>
              <a:rPr sz="1800">
                <a:latin typeface="Calibri"/>
                <a:cs typeface="Calibri"/>
              </a:rPr>
              <a:t>ions</a:t>
            </a:r>
          </a:p>
          <a:p>
            <a:pPr marL="12700" marR="5080" indent="174625">
              <a:lnSpc>
                <a:spcPts val="2130"/>
              </a:lnSpc>
              <a:spcBef>
                <a:spcPts val="840"/>
              </a:spcBef>
            </a:pPr>
            <a:r>
              <a:rPr sz="1800" spc="-10">
                <a:latin typeface="Calibri"/>
                <a:cs typeface="Calibri"/>
              </a:rPr>
              <a:t>Control 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 spc="-25">
                <a:latin typeface="Calibri"/>
                <a:cs typeface="Calibri"/>
              </a:rPr>
              <a:t>st</a:t>
            </a:r>
            <a:r>
              <a:rPr sz="1800" spc="-15">
                <a:latin typeface="Calibri"/>
                <a:cs typeface="Calibri"/>
              </a:rPr>
              <a:t>a</a:t>
            </a:r>
            <a:r>
              <a:rPr sz="1800" spc="-25">
                <a:latin typeface="Calibri"/>
                <a:cs typeface="Calibri"/>
              </a:rPr>
              <a:t>t</a:t>
            </a:r>
            <a:r>
              <a:rPr sz="1800">
                <a:latin typeface="Calibri"/>
                <a:cs typeface="Calibri"/>
              </a:rPr>
              <a:t>e</a:t>
            </a:r>
            <a:r>
              <a:rPr sz="1800" spc="-5">
                <a:latin typeface="Calibri"/>
                <a:cs typeface="Calibri"/>
              </a:rPr>
              <a:t>m</a:t>
            </a:r>
            <a:r>
              <a:rPr sz="1800">
                <a:latin typeface="Calibri"/>
                <a:cs typeface="Calibri"/>
              </a:rPr>
              <a:t>e</a:t>
            </a:r>
            <a:r>
              <a:rPr sz="1800" spc="-15">
                <a:latin typeface="Calibri"/>
                <a:cs typeface="Calibri"/>
              </a:rPr>
              <a:t>n</a:t>
            </a:r>
            <a:r>
              <a:rPr sz="1800" spc="-5">
                <a:latin typeface="Calibri"/>
                <a:cs typeface="Calibri"/>
              </a:rPr>
              <a:t>t</a:t>
            </a:r>
            <a:r>
              <a:rPr sz="1800">
                <a:latin typeface="Calibri"/>
                <a:cs typeface="Calibri"/>
              </a:rPr>
              <a:t>s</a:t>
            </a:r>
          </a:p>
        </p:txBody>
      </p:sp>
      <p:grpSp>
        <p:nvGrpSpPr>
          <p:cNvPr id="48" name="object 48"/>
          <p:cNvGrpSpPr/>
          <p:nvPr/>
        </p:nvGrpSpPr>
        <p:grpSpPr>
          <a:xfrm>
            <a:off x="7323666" y="2319867"/>
            <a:ext cx="1625600" cy="647700"/>
            <a:chOff x="7323666" y="2319867"/>
            <a:chExt cx="1625600" cy="647700"/>
          </a:xfrm>
        </p:grpSpPr>
        <p:pic>
          <p:nvPicPr>
            <p:cNvPr id="49" name="object 4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323666" y="2319867"/>
              <a:ext cx="1625600" cy="64770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395632" y="2391833"/>
              <a:ext cx="1481667" cy="57573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376873" y="2348880"/>
              <a:ext cx="1519044" cy="543497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7376873" y="2348880"/>
              <a:ext cx="1519555" cy="543560"/>
            </a:xfrm>
            <a:custGeom>
              <a:avLst/>
              <a:gdLst/>
              <a:ahLst/>
              <a:cxnLst/>
              <a:rect l="l" t="t" r="r" b="b"/>
              <a:pathLst>
                <a:path w="1519554" h="543560">
                  <a:moveTo>
                    <a:pt x="0" y="90584"/>
                  </a:moveTo>
                  <a:lnTo>
                    <a:pt x="7118" y="55325"/>
                  </a:lnTo>
                  <a:lnTo>
                    <a:pt x="26531" y="26531"/>
                  </a:lnTo>
                  <a:lnTo>
                    <a:pt x="55324" y="7118"/>
                  </a:lnTo>
                  <a:lnTo>
                    <a:pt x="90584" y="0"/>
                  </a:lnTo>
                  <a:lnTo>
                    <a:pt x="1428461" y="0"/>
                  </a:lnTo>
                  <a:lnTo>
                    <a:pt x="1463720" y="7118"/>
                  </a:lnTo>
                  <a:lnTo>
                    <a:pt x="1492513" y="26531"/>
                  </a:lnTo>
                  <a:lnTo>
                    <a:pt x="1511926" y="55325"/>
                  </a:lnTo>
                  <a:lnTo>
                    <a:pt x="1519045" y="90584"/>
                  </a:lnTo>
                  <a:lnTo>
                    <a:pt x="1519045" y="452913"/>
                  </a:lnTo>
                  <a:lnTo>
                    <a:pt x="1511926" y="488172"/>
                  </a:lnTo>
                  <a:lnTo>
                    <a:pt x="1492513" y="516966"/>
                  </a:lnTo>
                  <a:lnTo>
                    <a:pt x="1463720" y="536379"/>
                  </a:lnTo>
                  <a:lnTo>
                    <a:pt x="1428461" y="543498"/>
                  </a:lnTo>
                  <a:lnTo>
                    <a:pt x="90584" y="543498"/>
                  </a:lnTo>
                  <a:lnTo>
                    <a:pt x="55324" y="536379"/>
                  </a:lnTo>
                  <a:lnTo>
                    <a:pt x="26531" y="516966"/>
                  </a:lnTo>
                  <a:lnTo>
                    <a:pt x="7118" y="488172"/>
                  </a:lnTo>
                  <a:lnTo>
                    <a:pt x="0" y="452913"/>
                  </a:lnTo>
                  <a:lnTo>
                    <a:pt x="0" y="90584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7569023" y="2458068"/>
            <a:ext cx="1134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>
                <a:latin typeface="Calibri"/>
                <a:cs typeface="Calibri"/>
              </a:rPr>
              <a:t>Registration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7323666" y="3767666"/>
            <a:ext cx="1625600" cy="842644"/>
            <a:chOff x="7323666" y="3767666"/>
            <a:chExt cx="1625600" cy="842644"/>
          </a:xfrm>
        </p:grpSpPr>
        <p:pic>
          <p:nvPicPr>
            <p:cNvPr id="55" name="object 5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323666" y="3831166"/>
              <a:ext cx="1625600" cy="64770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433732" y="3767666"/>
              <a:ext cx="1405467" cy="842433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76873" y="3861047"/>
              <a:ext cx="1519044" cy="543497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7376873" y="3861047"/>
              <a:ext cx="1519555" cy="543560"/>
            </a:xfrm>
            <a:custGeom>
              <a:avLst/>
              <a:gdLst/>
              <a:ahLst/>
              <a:cxnLst/>
              <a:rect l="l" t="t" r="r" b="b"/>
              <a:pathLst>
                <a:path w="1519554" h="543560">
                  <a:moveTo>
                    <a:pt x="0" y="90584"/>
                  </a:moveTo>
                  <a:lnTo>
                    <a:pt x="7118" y="55325"/>
                  </a:lnTo>
                  <a:lnTo>
                    <a:pt x="26531" y="26531"/>
                  </a:lnTo>
                  <a:lnTo>
                    <a:pt x="55324" y="7118"/>
                  </a:lnTo>
                  <a:lnTo>
                    <a:pt x="90584" y="0"/>
                  </a:lnTo>
                  <a:lnTo>
                    <a:pt x="1428461" y="0"/>
                  </a:lnTo>
                  <a:lnTo>
                    <a:pt x="1463720" y="7118"/>
                  </a:lnTo>
                  <a:lnTo>
                    <a:pt x="1492513" y="26531"/>
                  </a:lnTo>
                  <a:lnTo>
                    <a:pt x="1511926" y="55325"/>
                  </a:lnTo>
                  <a:lnTo>
                    <a:pt x="1519045" y="90584"/>
                  </a:lnTo>
                  <a:lnTo>
                    <a:pt x="1519045" y="452913"/>
                  </a:lnTo>
                  <a:lnTo>
                    <a:pt x="1511926" y="488172"/>
                  </a:lnTo>
                  <a:lnTo>
                    <a:pt x="1492513" y="516966"/>
                  </a:lnTo>
                  <a:lnTo>
                    <a:pt x="1463720" y="536379"/>
                  </a:lnTo>
                  <a:lnTo>
                    <a:pt x="1428461" y="543498"/>
                  </a:lnTo>
                  <a:lnTo>
                    <a:pt x="90584" y="543498"/>
                  </a:lnTo>
                  <a:lnTo>
                    <a:pt x="55324" y="536379"/>
                  </a:lnTo>
                  <a:lnTo>
                    <a:pt x="26531" y="516966"/>
                  </a:lnTo>
                  <a:lnTo>
                    <a:pt x="7118" y="488172"/>
                  </a:lnTo>
                  <a:lnTo>
                    <a:pt x="0" y="452913"/>
                  </a:lnTo>
                  <a:lnTo>
                    <a:pt x="0" y="90584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7605632" y="3185005"/>
            <a:ext cx="1062355" cy="12192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97155" marR="89535" indent="49530">
              <a:lnSpc>
                <a:spcPts val="2130"/>
              </a:lnSpc>
              <a:spcBef>
                <a:spcPts val="195"/>
              </a:spcBef>
            </a:pPr>
            <a:r>
              <a:rPr sz="1800" spc="-5">
                <a:latin typeface="Calibri"/>
                <a:cs typeface="Calibri"/>
              </a:rPr>
              <a:t>Callback </a:t>
            </a:r>
            <a:r>
              <a:rPr sz="1800" spc="-39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func</a:t>
            </a:r>
            <a:r>
              <a:rPr sz="1800" spc="-5">
                <a:latin typeface="Calibri"/>
                <a:cs typeface="Calibri"/>
              </a:rPr>
              <a:t>t</a:t>
            </a:r>
            <a:r>
              <a:rPr sz="1800">
                <a:latin typeface="Calibri"/>
                <a:cs typeface="Calibri"/>
              </a:rPr>
              <a:t>ions</a:t>
            </a:r>
          </a:p>
          <a:p>
            <a:pPr marL="12700" marR="5080" indent="174625">
              <a:lnSpc>
                <a:spcPts val="2130"/>
              </a:lnSpc>
              <a:spcBef>
                <a:spcPts val="840"/>
              </a:spcBef>
            </a:pPr>
            <a:r>
              <a:rPr sz="1800" spc="-10">
                <a:latin typeface="Calibri"/>
                <a:cs typeface="Calibri"/>
              </a:rPr>
              <a:t>Control 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 spc="-25">
                <a:latin typeface="Calibri"/>
                <a:cs typeface="Calibri"/>
              </a:rPr>
              <a:t>st</a:t>
            </a:r>
            <a:r>
              <a:rPr sz="1800" spc="-15">
                <a:latin typeface="Calibri"/>
                <a:cs typeface="Calibri"/>
              </a:rPr>
              <a:t>a</a:t>
            </a:r>
            <a:r>
              <a:rPr sz="1800" spc="-25">
                <a:latin typeface="Calibri"/>
                <a:cs typeface="Calibri"/>
              </a:rPr>
              <a:t>t</a:t>
            </a:r>
            <a:r>
              <a:rPr sz="1800">
                <a:latin typeface="Calibri"/>
                <a:cs typeface="Calibri"/>
              </a:rPr>
              <a:t>e</a:t>
            </a:r>
            <a:r>
              <a:rPr sz="1800" spc="-5">
                <a:latin typeface="Calibri"/>
                <a:cs typeface="Calibri"/>
              </a:rPr>
              <a:t>m</a:t>
            </a:r>
            <a:r>
              <a:rPr sz="1800">
                <a:latin typeface="Calibri"/>
                <a:cs typeface="Calibri"/>
              </a:rPr>
              <a:t>e</a:t>
            </a:r>
            <a:r>
              <a:rPr sz="1800" spc="-15">
                <a:latin typeface="Calibri"/>
                <a:cs typeface="Calibri"/>
              </a:rPr>
              <a:t>n</a:t>
            </a:r>
            <a:r>
              <a:rPr sz="1800" spc="-5">
                <a:latin typeface="Calibri"/>
                <a:cs typeface="Calibri"/>
              </a:rPr>
              <a:t>t</a:t>
            </a:r>
            <a:r>
              <a:rPr sz="1800">
                <a:latin typeface="Calibri"/>
                <a:cs typeface="Calibri"/>
              </a:rPr>
              <a:t>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4312"/>
            <a:ext cx="6473348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The</a:t>
            </a:r>
            <a:r>
              <a:rPr spc="-30"/>
              <a:t> </a:t>
            </a:r>
            <a:r>
              <a:rPr spc="-5"/>
              <a:t>Observer</a:t>
            </a:r>
            <a:r>
              <a:rPr spc="-30"/>
              <a:t> </a:t>
            </a:r>
            <a:r>
              <a:rPr spc="-35"/>
              <a:t>Pattern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39338"/>
            <a:ext cx="3947795" cy="975994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>
                <a:latin typeface="Calibri"/>
                <a:cs typeface="Calibri"/>
              </a:rPr>
              <a:t>What</a:t>
            </a:r>
            <a:r>
              <a:rPr sz="2800" spc="-2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about</a:t>
            </a:r>
            <a:r>
              <a:rPr sz="2800" spc="-15">
                <a:latin typeface="Calibri"/>
                <a:cs typeface="Calibri"/>
              </a:rPr>
              <a:t> </a:t>
            </a:r>
            <a:r>
              <a:rPr sz="2800" spc="-25">
                <a:latin typeface="Calibri"/>
                <a:cs typeface="Calibri"/>
              </a:rPr>
              <a:t>Java</a:t>
            </a:r>
            <a:r>
              <a:rPr sz="2800" spc="-2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Swing</a:t>
            </a:r>
            <a:r>
              <a:rPr sz="2800" spc="-20">
                <a:latin typeface="Calibri"/>
                <a:cs typeface="Calibri"/>
              </a:rPr>
              <a:t> </a:t>
            </a:r>
            <a:r>
              <a:rPr sz="2800">
                <a:latin typeface="Calibri"/>
                <a:cs typeface="Calibri"/>
              </a:rPr>
              <a:t>?</a:t>
            </a: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>
                <a:latin typeface="Arial MT"/>
                <a:cs typeface="Arial MT"/>
              </a:rPr>
              <a:t>–</a:t>
            </a:r>
            <a:r>
              <a:rPr sz="2400" spc="210">
                <a:latin typeface="Arial MT"/>
                <a:cs typeface="Arial MT"/>
              </a:rPr>
              <a:t> </a:t>
            </a:r>
            <a:r>
              <a:rPr sz="2400" spc="-15">
                <a:latin typeface="Calibri"/>
                <a:cs typeface="Calibri"/>
              </a:rPr>
              <a:t>javax.swing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43808" y="3740335"/>
            <a:ext cx="3646804" cy="1242695"/>
            <a:chOff x="2843808" y="3740335"/>
            <a:chExt cx="3646804" cy="12426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43808" y="4221088"/>
              <a:ext cx="1904762" cy="76190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903148" y="3753035"/>
              <a:ext cx="504190" cy="936625"/>
            </a:xfrm>
            <a:custGeom>
              <a:avLst/>
              <a:gdLst/>
              <a:ahLst/>
              <a:cxnLst/>
              <a:rect l="l" t="t" r="r" b="b"/>
              <a:pathLst>
                <a:path w="504189" h="936625">
                  <a:moveTo>
                    <a:pt x="197702" y="0"/>
                  </a:moveTo>
                  <a:lnTo>
                    <a:pt x="0" y="168586"/>
                  </a:lnTo>
                  <a:lnTo>
                    <a:pt x="177399" y="363260"/>
                  </a:lnTo>
                  <a:lnTo>
                    <a:pt x="117193" y="420597"/>
                  </a:lnTo>
                  <a:lnTo>
                    <a:pt x="285211" y="606171"/>
                  </a:lnTo>
                  <a:lnTo>
                    <a:pt x="233639" y="646389"/>
                  </a:lnTo>
                  <a:lnTo>
                    <a:pt x="504055" y="936104"/>
                  </a:lnTo>
                  <a:lnTo>
                    <a:pt x="344601" y="558065"/>
                  </a:lnTo>
                  <a:lnTo>
                    <a:pt x="386839" y="520362"/>
                  </a:lnTo>
                  <a:lnTo>
                    <a:pt x="257862" y="294570"/>
                  </a:lnTo>
                  <a:lnTo>
                    <a:pt x="300099" y="263497"/>
                  </a:lnTo>
                  <a:lnTo>
                    <a:pt x="19770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03148" y="3753035"/>
              <a:ext cx="504190" cy="936625"/>
            </a:xfrm>
            <a:custGeom>
              <a:avLst/>
              <a:gdLst/>
              <a:ahLst/>
              <a:cxnLst/>
              <a:rect l="l" t="t" r="r" b="b"/>
              <a:pathLst>
                <a:path w="504189" h="936625">
                  <a:moveTo>
                    <a:pt x="197702" y="0"/>
                  </a:moveTo>
                  <a:lnTo>
                    <a:pt x="300100" y="263495"/>
                  </a:lnTo>
                  <a:lnTo>
                    <a:pt x="257862" y="294569"/>
                  </a:lnTo>
                  <a:lnTo>
                    <a:pt x="386839" y="520361"/>
                  </a:lnTo>
                  <a:lnTo>
                    <a:pt x="344601" y="558065"/>
                  </a:lnTo>
                  <a:lnTo>
                    <a:pt x="504056" y="936104"/>
                  </a:lnTo>
                  <a:lnTo>
                    <a:pt x="233639" y="646388"/>
                  </a:lnTo>
                  <a:lnTo>
                    <a:pt x="285211" y="606170"/>
                  </a:lnTo>
                  <a:lnTo>
                    <a:pt x="117193" y="420596"/>
                  </a:lnTo>
                  <a:lnTo>
                    <a:pt x="177399" y="363260"/>
                  </a:lnTo>
                  <a:lnTo>
                    <a:pt x="0" y="168585"/>
                  </a:lnTo>
                  <a:lnTo>
                    <a:pt x="197702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07692" y="3753181"/>
              <a:ext cx="1970405" cy="885190"/>
            </a:xfrm>
            <a:custGeom>
              <a:avLst/>
              <a:gdLst/>
              <a:ahLst/>
              <a:cxnLst/>
              <a:rect l="l" t="t" r="r" b="b"/>
              <a:pathLst>
                <a:path w="1970404" h="885189">
                  <a:moveTo>
                    <a:pt x="1162515" y="27"/>
                  </a:moveTo>
                  <a:lnTo>
                    <a:pt x="1109056" y="0"/>
                  </a:lnTo>
                  <a:lnTo>
                    <a:pt x="1055618" y="1340"/>
                  </a:lnTo>
                  <a:lnTo>
                    <a:pt x="1002378" y="4055"/>
                  </a:lnTo>
                  <a:lnTo>
                    <a:pt x="949510" y="8152"/>
                  </a:lnTo>
                  <a:lnTo>
                    <a:pt x="897188" y="13637"/>
                  </a:lnTo>
                  <a:lnTo>
                    <a:pt x="845590" y="20518"/>
                  </a:lnTo>
                  <a:lnTo>
                    <a:pt x="794888" y="28800"/>
                  </a:lnTo>
                  <a:lnTo>
                    <a:pt x="745259" y="38491"/>
                  </a:lnTo>
                  <a:lnTo>
                    <a:pt x="696877" y="49598"/>
                  </a:lnTo>
                  <a:lnTo>
                    <a:pt x="649917" y="62127"/>
                  </a:lnTo>
                  <a:lnTo>
                    <a:pt x="604555" y="76085"/>
                  </a:lnTo>
                  <a:lnTo>
                    <a:pt x="548046" y="96489"/>
                  </a:lnTo>
                  <a:lnTo>
                    <a:pt x="497224" y="118456"/>
                  </a:lnTo>
                  <a:lnTo>
                    <a:pt x="452131" y="141821"/>
                  </a:lnTo>
                  <a:lnTo>
                    <a:pt x="412807" y="166416"/>
                  </a:lnTo>
                  <a:lnTo>
                    <a:pt x="379291" y="192076"/>
                  </a:lnTo>
                  <a:lnTo>
                    <a:pt x="351624" y="218635"/>
                  </a:lnTo>
                  <a:lnTo>
                    <a:pt x="314000" y="273782"/>
                  </a:lnTo>
                  <a:lnTo>
                    <a:pt x="300254" y="330530"/>
                  </a:lnTo>
                  <a:lnTo>
                    <a:pt x="302437" y="359087"/>
                  </a:lnTo>
                  <a:lnTo>
                    <a:pt x="325116" y="415741"/>
                  </a:lnTo>
                  <a:lnTo>
                    <a:pt x="372479" y="470669"/>
                  </a:lnTo>
                  <a:lnTo>
                    <a:pt x="405517" y="497070"/>
                  </a:lnTo>
                  <a:lnTo>
                    <a:pt x="444848" y="522542"/>
                  </a:lnTo>
                  <a:lnTo>
                    <a:pt x="490512" y="546917"/>
                  </a:lnTo>
                  <a:lnTo>
                    <a:pt x="0" y="885188"/>
                  </a:lnTo>
                  <a:lnTo>
                    <a:pt x="736230" y="628185"/>
                  </a:lnTo>
                  <a:lnTo>
                    <a:pt x="783987" y="637814"/>
                  </a:lnTo>
                  <a:lnTo>
                    <a:pt x="832734" y="646132"/>
                  </a:lnTo>
                  <a:lnTo>
                    <a:pt x="882321" y="653146"/>
                  </a:lnTo>
                  <a:lnTo>
                    <a:pt x="932596" y="658860"/>
                  </a:lnTo>
                  <a:lnTo>
                    <a:pt x="983405" y="663280"/>
                  </a:lnTo>
                  <a:lnTo>
                    <a:pt x="1034598" y="666413"/>
                  </a:lnTo>
                  <a:lnTo>
                    <a:pt x="1086022" y="668264"/>
                  </a:lnTo>
                  <a:lnTo>
                    <a:pt x="1137525" y="668838"/>
                  </a:lnTo>
                  <a:lnTo>
                    <a:pt x="1188955" y="668143"/>
                  </a:lnTo>
                  <a:lnTo>
                    <a:pt x="1240160" y="666183"/>
                  </a:lnTo>
                  <a:lnTo>
                    <a:pt x="1290989" y="662965"/>
                  </a:lnTo>
                  <a:lnTo>
                    <a:pt x="1341288" y="658493"/>
                  </a:lnTo>
                  <a:lnTo>
                    <a:pt x="1390907" y="652775"/>
                  </a:lnTo>
                  <a:lnTo>
                    <a:pt x="1439692" y="645815"/>
                  </a:lnTo>
                  <a:lnTo>
                    <a:pt x="1487493" y="637621"/>
                  </a:lnTo>
                  <a:lnTo>
                    <a:pt x="1534157" y="628196"/>
                  </a:lnTo>
                  <a:lnTo>
                    <a:pt x="1579532" y="617548"/>
                  </a:lnTo>
                  <a:lnTo>
                    <a:pt x="1623466" y="605682"/>
                  </a:lnTo>
                  <a:lnTo>
                    <a:pt x="1665806" y="592604"/>
                  </a:lnTo>
                  <a:lnTo>
                    <a:pt x="1722316" y="572200"/>
                  </a:lnTo>
                  <a:lnTo>
                    <a:pt x="1773137" y="550233"/>
                  </a:lnTo>
                  <a:lnTo>
                    <a:pt x="1818230" y="526869"/>
                  </a:lnTo>
                  <a:lnTo>
                    <a:pt x="1857555" y="502273"/>
                  </a:lnTo>
                  <a:lnTo>
                    <a:pt x="1891071" y="476613"/>
                  </a:lnTo>
                  <a:lnTo>
                    <a:pt x="1918737" y="450055"/>
                  </a:lnTo>
                  <a:lnTo>
                    <a:pt x="1956362" y="394907"/>
                  </a:lnTo>
                  <a:lnTo>
                    <a:pt x="1970107" y="338160"/>
                  </a:lnTo>
                  <a:lnTo>
                    <a:pt x="1967924" y="309602"/>
                  </a:lnTo>
                  <a:lnTo>
                    <a:pt x="1945246" y="252949"/>
                  </a:lnTo>
                  <a:lnTo>
                    <a:pt x="1897883" y="198021"/>
                  </a:lnTo>
                  <a:lnTo>
                    <a:pt x="1864844" y="171619"/>
                  </a:lnTo>
                  <a:lnTo>
                    <a:pt x="1825513" y="146148"/>
                  </a:lnTo>
                  <a:lnTo>
                    <a:pt x="1779850" y="121772"/>
                  </a:lnTo>
                  <a:lnTo>
                    <a:pt x="1742033" y="104580"/>
                  </a:lnTo>
                  <a:lnTo>
                    <a:pt x="1701962" y="88668"/>
                  </a:lnTo>
                  <a:lnTo>
                    <a:pt x="1659813" y="74042"/>
                  </a:lnTo>
                  <a:lnTo>
                    <a:pt x="1615760" y="60710"/>
                  </a:lnTo>
                  <a:lnTo>
                    <a:pt x="1569979" y="48677"/>
                  </a:lnTo>
                  <a:lnTo>
                    <a:pt x="1522645" y="37950"/>
                  </a:lnTo>
                  <a:lnTo>
                    <a:pt x="1473933" y="28538"/>
                  </a:lnTo>
                  <a:lnTo>
                    <a:pt x="1424017" y="20445"/>
                  </a:lnTo>
                  <a:lnTo>
                    <a:pt x="1373073" y="13680"/>
                  </a:lnTo>
                  <a:lnTo>
                    <a:pt x="1321275" y="8249"/>
                  </a:lnTo>
                  <a:lnTo>
                    <a:pt x="1268800" y="4159"/>
                  </a:lnTo>
                  <a:lnTo>
                    <a:pt x="1215822" y="1416"/>
                  </a:lnTo>
                  <a:lnTo>
                    <a:pt x="1162515" y="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07692" y="3753181"/>
              <a:ext cx="1970405" cy="885190"/>
            </a:xfrm>
            <a:custGeom>
              <a:avLst/>
              <a:gdLst/>
              <a:ahLst/>
              <a:cxnLst/>
              <a:rect l="l" t="t" r="r" b="b"/>
              <a:pathLst>
                <a:path w="1970404" h="885189">
                  <a:moveTo>
                    <a:pt x="0" y="885188"/>
                  </a:moveTo>
                  <a:lnTo>
                    <a:pt x="490512" y="546917"/>
                  </a:lnTo>
                  <a:lnTo>
                    <a:pt x="444849" y="522542"/>
                  </a:lnTo>
                  <a:lnTo>
                    <a:pt x="405518" y="497070"/>
                  </a:lnTo>
                  <a:lnTo>
                    <a:pt x="372479" y="470668"/>
                  </a:lnTo>
                  <a:lnTo>
                    <a:pt x="345692" y="443503"/>
                  </a:lnTo>
                  <a:lnTo>
                    <a:pt x="310712" y="387546"/>
                  </a:lnTo>
                  <a:lnTo>
                    <a:pt x="300255" y="330529"/>
                  </a:lnTo>
                  <a:lnTo>
                    <a:pt x="304123" y="302039"/>
                  </a:lnTo>
                  <a:lnTo>
                    <a:pt x="329848" y="245925"/>
                  </a:lnTo>
                  <a:lnTo>
                    <a:pt x="379291" y="192076"/>
                  </a:lnTo>
                  <a:lnTo>
                    <a:pt x="412807" y="166416"/>
                  </a:lnTo>
                  <a:lnTo>
                    <a:pt x="452132" y="141820"/>
                  </a:lnTo>
                  <a:lnTo>
                    <a:pt x="497225" y="118456"/>
                  </a:lnTo>
                  <a:lnTo>
                    <a:pt x="548046" y="96489"/>
                  </a:lnTo>
                  <a:lnTo>
                    <a:pt x="604556" y="76085"/>
                  </a:lnTo>
                  <a:lnTo>
                    <a:pt x="649918" y="62127"/>
                  </a:lnTo>
                  <a:lnTo>
                    <a:pt x="696877" y="49598"/>
                  </a:lnTo>
                  <a:lnTo>
                    <a:pt x="745259" y="38491"/>
                  </a:lnTo>
                  <a:lnTo>
                    <a:pt x="794889" y="28800"/>
                  </a:lnTo>
                  <a:lnTo>
                    <a:pt x="845590" y="20518"/>
                  </a:lnTo>
                  <a:lnTo>
                    <a:pt x="897189" y="13637"/>
                  </a:lnTo>
                  <a:lnTo>
                    <a:pt x="949510" y="8152"/>
                  </a:lnTo>
                  <a:lnTo>
                    <a:pt x="1002378" y="4055"/>
                  </a:lnTo>
                  <a:lnTo>
                    <a:pt x="1055619" y="1340"/>
                  </a:lnTo>
                  <a:lnTo>
                    <a:pt x="1109056" y="0"/>
                  </a:lnTo>
                  <a:lnTo>
                    <a:pt x="1162516" y="27"/>
                  </a:lnTo>
                  <a:lnTo>
                    <a:pt x="1215822" y="1416"/>
                  </a:lnTo>
                  <a:lnTo>
                    <a:pt x="1268801" y="4159"/>
                  </a:lnTo>
                  <a:lnTo>
                    <a:pt x="1321276" y="8249"/>
                  </a:lnTo>
                  <a:lnTo>
                    <a:pt x="1373073" y="13680"/>
                  </a:lnTo>
                  <a:lnTo>
                    <a:pt x="1424017" y="20445"/>
                  </a:lnTo>
                  <a:lnTo>
                    <a:pt x="1473933" y="28538"/>
                  </a:lnTo>
                  <a:lnTo>
                    <a:pt x="1522646" y="37950"/>
                  </a:lnTo>
                  <a:lnTo>
                    <a:pt x="1569980" y="48676"/>
                  </a:lnTo>
                  <a:lnTo>
                    <a:pt x="1615761" y="60709"/>
                  </a:lnTo>
                  <a:lnTo>
                    <a:pt x="1659814" y="74042"/>
                  </a:lnTo>
                  <a:lnTo>
                    <a:pt x="1701963" y="88668"/>
                  </a:lnTo>
                  <a:lnTo>
                    <a:pt x="1742034" y="104580"/>
                  </a:lnTo>
                  <a:lnTo>
                    <a:pt x="1779851" y="121771"/>
                  </a:lnTo>
                  <a:lnTo>
                    <a:pt x="1825514" y="146147"/>
                  </a:lnTo>
                  <a:lnTo>
                    <a:pt x="1864845" y="171619"/>
                  </a:lnTo>
                  <a:lnTo>
                    <a:pt x="1897884" y="198020"/>
                  </a:lnTo>
                  <a:lnTo>
                    <a:pt x="1924671" y="225186"/>
                  </a:lnTo>
                  <a:lnTo>
                    <a:pt x="1959651" y="281143"/>
                  </a:lnTo>
                  <a:lnTo>
                    <a:pt x="1970108" y="338159"/>
                  </a:lnTo>
                  <a:lnTo>
                    <a:pt x="1966240" y="366650"/>
                  </a:lnTo>
                  <a:lnTo>
                    <a:pt x="1940515" y="422764"/>
                  </a:lnTo>
                  <a:lnTo>
                    <a:pt x="1891071" y="476613"/>
                  </a:lnTo>
                  <a:lnTo>
                    <a:pt x="1857556" y="502273"/>
                  </a:lnTo>
                  <a:lnTo>
                    <a:pt x="1818231" y="526868"/>
                  </a:lnTo>
                  <a:lnTo>
                    <a:pt x="1773138" y="550233"/>
                  </a:lnTo>
                  <a:lnTo>
                    <a:pt x="1722316" y="572200"/>
                  </a:lnTo>
                  <a:lnTo>
                    <a:pt x="1665807" y="592604"/>
                  </a:lnTo>
                  <a:lnTo>
                    <a:pt x="1623466" y="605682"/>
                  </a:lnTo>
                  <a:lnTo>
                    <a:pt x="1579532" y="617548"/>
                  </a:lnTo>
                  <a:lnTo>
                    <a:pt x="1534157" y="628196"/>
                  </a:lnTo>
                  <a:lnTo>
                    <a:pt x="1487494" y="637620"/>
                  </a:lnTo>
                  <a:lnTo>
                    <a:pt x="1439693" y="645815"/>
                  </a:lnTo>
                  <a:lnTo>
                    <a:pt x="1390907" y="652775"/>
                  </a:lnTo>
                  <a:lnTo>
                    <a:pt x="1341289" y="658493"/>
                  </a:lnTo>
                  <a:lnTo>
                    <a:pt x="1290989" y="662964"/>
                  </a:lnTo>
                  <a:lnTo>
                    <a:pt x="1240161" y="666183"/>
                  </a:lnTo>
                  <a:lnTo>
                    <a:pt x="1188955" y="668143"/>
                  </a:lnTo>
                  <a:lnTo>
                    <a:pt x="1137525" y="668838"/>
                  </a:lnTo>
                  <a:lnTo>
                    <a:pt x="1086022" y="668264"/>
                  </a:lnTo>
                  <a:lnTo>
                    <a:pt x="1034598" y="666413"/>
                  </a:lnTo>
                  <a:lnTo>
                    <a:pt x="983406" y="663280"/>
                  </a:lnTo>
                  <a:lnTo>
                    <a:pt x="932596" y="658860"/>
                  </a:lnTo>
                  <a:lnTo>
                    <a:pt x="882322" y="653146"/>
                  </a:lnTo>
                  <a:lnTo>
                    <a:pt x="832735" y="646132"/>
                  </a:lnTo>
                  <a:lnTo>
                    <a:pt x="783987" y="637814"/>
                  </a:lnTo>
                  <a:lnTo>
                    <a:pt x="736231" y="628184"/>
                  </a:lnTo>
                  <a:lnTo>
                    <a:pt x="0" y="8851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206310" y="3905473"/>
            <a:ext cx="8737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>
                <a:latin typeface="Calibri"/>
                <a:cs typeface="Calibri"/>
              </a:rPr>
              <a:t>BEEEE</a:t>
            </a:r>
            <a:r>
              <a:rPr sz="2000">
                <a:latin typeface="Calibri"/>
                <a:cs typeface="Calibri"/>
              </a:rPr>
              <a:t>P!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947" y="491757"/>
            <a:ext cx="4669790" cy="4552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31445" marR="5080" indent="-119380">
              <a:lnSpc>
                <a:spcPct val="101200"/>
              </a:lnSpc>
              <a:spcBef>
                <a:spcPts val="80"/>
              </a:spcBef>
            </a:pPr>
            <a:r>
              <a:rPr sz="1400" b="1" spc="-5">
                <a:solidFill>
                  <a:srgbClr val="831B45"/>
                </a:solidFill>
                <a:latin typeface="Calibri"/>
                <a:cs typeface="Calibri"/>
              </a:rPr>
              <a:t>public class</a:t>
            </a:r>
            <a:r>
              <a:rPr sz="1400" b="1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Beeper</a:t>
            </a:r>
            <a:r>
              <a:rPr sz="1400" spc="-5">
                <a:latin typeface="Calibri"/>
                <a:cs typeface="Calibri"/>
              </a:rPr>
              <a:t> </a:t>
            </a:r>
            <a:r>
              <a:rPr sz="1400" b="1" spc="-10">
                <a:solidFill>
                  <a:srgbClr val="831B45"/>
                </a:solidFill>
                <a:latin typeface="Calibri"/>
                <a:cs typeface="Calibri"/>
              </a:rPr>
              <a:t>extends</a:t>
            </a:r>
            <a:r>
              <a:rPr sz="1400" b="1" spc="-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400" spc="-5">
                <a:latin typeface="Calibri"/>
                <a:cs typeface="Calibri"/>
              </a:rPr>
              <a:t>JPanel</a:t>
            </a:r>
            <a:r>
              <a:rPr sz="1400" spc="5">
                <a:latin typeface="Calibri"/>
                <a:cs typeface="Calibri"/>
              </a:rPr>
              <a:t> </a:t>
            </a:r>
            <a:r>
              <a:rPr sz="1400" b="1" spc="-5">
                <a:solidFill>
                  <a:srgbClr val="831B45"/>
                </a:solidFill>
                <a:latin typeface="Calibri"/>
                <a:cs typeface="Calibri"/>
              </a:rPr>
              <a:t>implements </a:t>
            </a:r>
            <a:r>
              <a:rPr sz="1400" spc="-5">
                <a:latin typeface="Calibri"/>
                <a:cs typeface="Calibri"/>
              </a:rPr>
              <a:t>ActionListener </a:t>
            </a:r>
            <a:r>
              <a:rPr sz="1400">
                <a:latin typeface="Calibri"/>
                <a:cs typeface="Calibri"/>
              </a:rPr>
              <a:t>{ </a:t>
            </a:r>
            <a:r>
              <a:rPr sz="1400" spc="-305">
                <a:latin typeface="Calibri"/>
                <a:cs typeface="Calibri"/>
              </a:rPr>
              <a:t> </a:t>
            </a:r>
            <a:r>
              <a:rPr sz="1400" spc="-5">
                <a:latin typeface="Calibri"/>
                <a:cs typeface="Calibri"/>
              </a:rPr>
              <a:t>JButton</a:t>
            </a:r>
            <a:r>
              <a:rPr sz="1400" spc="-10">
                <a:latin typeface="Calibri"/>
                <a:cs typeface="Calibri"/>
              </a:rPr>
              <a:t> </a:t>
            </a:r>
            <a:r>
              <a:rPr sz="1400" spc="-5">
                <a:latin typeface="Calibri"/>
                <a:cs typeface="Calibri"/>
              </a:rPr>
              <a:t>button;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010" y="1135181"/>
            <a:ext cx="3825240" cy="878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100"/>
              </a:spcBef>
            </a:pPr>
            <a:r>
              <a:rPr sz="1400" b="1" spc="-5">
                <a:solidFill>
                  <a:srgbClr val="831B45"/>
                </a:solidFill>
                <a:latin typeface="Calibri"/>
                <a:cs typeface="Calibri"/>
              </a:rPr>
              <a:t>public</a:t>
            </a:r>
            <a:r>
              <a:rPr sz="1400" b="1" spc="-3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Beeper()</a:t>
            </a:r>
            <a:r>
              <a:rPr sz="1400" spc="-2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{</a:t>
            </a:r>
          </a:p>
          <a:p>
            <a:pPr marL="171450" marR="1167130">
              <a:lnSpc>
                <a:spcPts val="1670"/>
              </a:lnSpc>
              <a:spcBef>
                <a:spcPts val="55"/>
              </a:spcBef>
            </a:pPr>
            <a:r>
              <a:rPr sz="1400" b="1" spc="-5">
                <a:solidFill>
                  <a:srgbClr val="831B45"/>
                </a:solidFill>
                <a:latin typeface="Calibri"/>
                <a:cs typeface="Calibri"/>
              </a:rPr>
              <a:t>super</a:t>
            </a:r>
            <a:r>
              <a:rPr sz="1400" spc="-5">
                <a:latin typeface="Calibri"/>
                <a:cs typeface="Calibri"/>
              </a:rPr>
              <a:t>(</a:t>
            </a:r>
            <a:r>
              <a:rPr sz="1400" b="1" spc="-5">
                <a:solidFill>
                  <a:srgbClr val="831B45"/>
                </a:solidFill>
                <a:latin typeface="Calibri"/>
                <a:cs typeface="Calibri"/>
              </a:rPr>
              <a:t>new </a:t>
            </a:r>
            <a:r>
              <a:rPr sz="1400" spc="-5">
                <a:latin typeface="Calibri"/>
                <a:cs typeface="Calibri"/>
              </a:rPr>
              <a:t>BorderLayout()); </a:t>
            </a:r>
            <a:r>
              <a:rPr sz="1400">
                <a:latin typeface="Calibri"/>
                <a:cs typeface="Calibri"/>
              </a:rPr>
              <a:t> </a:t>
            </a:r>
            <a:r>
              <a:rPr sz="1400" spc="-5">
                <a:latin typeface="Calibri"/>
                <a:cs typeface="Calibri"/>
              </a:rPr>
              <a:t>button</a:t>
            </a:r>
            <a:r>
              <a:rPr sz="1400" spc="-2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=</a:t>
            </a:r>
            <a:r>
              <a:rPr sz="1400" spc="-20">
                <a:latin typeface="Calibri"/>
                <a:cs typeface="Calibri"/>
              </a:rPr>
              <a:t> </a:t>
            </a:r>
            <a:r>
              <a:rPr sz="1400" b="1" spc="-5">
                <a:solidFill>
                  <a:srgbClr val="831B45"/>
                </a:solidFill>
                <a:latin typeface="Calibri"/>
                <a:cs typeface="Calibri"/>
              </a:rPr>
              <a:t>new</a:t>
            </a:r>
            <a:r>
              <a:rPr sz="1400" b="1" spc="-3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400" spc="-5">
                <a:latin typeface="Calibri"/>
                <a:cs typeface="Calibri"/>
              </a:rPr>
              <a:t>JButton(</a:t>
            </a:r>
            <a:r>
              <a:rPr sz="1400" spc="-5">
                <a:solidFill>
                  <a:srgbClr val="0000FF"/>
                </a:solidFill>
                <a:latin typeface="Calibri"/>
                <a:cs typeface="Calibri"/>
              </a:rPr>
              <a:t>"Click</a:t>
            </a:r>
            <a:r>
              <a:rPr sz="14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0">
                <a:solidFill>
                  <a:srgbClr val="0000FF"/>
                </a:solidFill>
                <a:latin typeface="Calibri"/>
                <a:cs typeface="Calibri"/>
              </a:rPr>
              <a:t>Me"</a:t>
            </a:r>
            <a:r>
              <a:rPr sz="1400">
                <a:latin typeface="Calibri"/>
                <a:cs typeface="Calibri"/>
              </a:rPr>
              <a:t>);</a:t>
            </a:r>
          </a:p>
          <a:p>
            <a:pPr marL="171450">
              <a:lnSpc>
                <a:spcPts val="1645"/>
              </a:lnSpc>
            </a:pPr>
            <a:r>
              <a:rPr sz="1400" spc="-10">
                <a:latin typeface="Calibri"/>
                <a:cs typeface="Calibri"/>
              </a:rPr>
              <a:t>button.setPreferredSize(</a:t>
            </a:r>
            <a:r>
              <a:rPr sz="1400" b="1" spc="-10">
                <a:solidFill>
                  <a:srgbClr val="831B45"/>
                </a:solidFill>
                <a:latin typeface="Calibri"/>
                <a:cs typeface="Calibri"/>
              </a:rPr>
              <a:t>new</a:t>
            </a:r>
            <a:r>
              <a:rPr sz="1400" b="1" spc="-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400" spc="-5">
                <a:latin typeface="Calibri"/>
                <a:cs typeface="Calibri"/>
              </a:rPr>
              <a:t>Dimension(200,</a:t>
            </a:r>
            <a:r>
              <a:rPr sz="1400" spc="1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80));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7760" y="1986124"/>
            <a:ext cx="26174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>
                <a:latin typeface="Calibri"/>
                <a:cs typeface="Calibri"/>
              </a:rPr>
              <a:t>add(button,</a:t>
            </a:r>
            <a:r>
              <a:rPr sz="1400" spc="-55">
                <a:latin typeface="Calibri"/>
                <a:cs typeface="Calibri"/>
              </a:rPr>
              <a:t> </a:t>
            </a:r>
            <a:r>
              <a:rPr sz="1400" spc="-5">
                <a:latin typeface="Calibri"/>
                <a:cs typeface="Calibri"/>
              </a:rPr>
              <a:t>BorderLayout.CENTER);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1560" y="2204863"/>
            <a:ext cx="2376805" cy="28829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952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75"/>
              </a:spcBef>
            </a:pPr>
            <a:r>
              <a:rPr sz="1400" spc="-5">
                <a:latin typeface="Calibri"/>
                <a:cs typeface="Calibri"/>
              </a:rPr>
              <a:t>button.addActionListener(this);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9010" y="2413691"/>
            <a:ext cx="819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>
                <a:latin typeface="Calibri"/>
                <a:cs typeface="Calibri"/>
              </a:rPr>
              <a:t>}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7544" y="2636912"/>
            <a:ext cx="3384550" cy="64833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6350" rIns="0" bIns="0" rtlCol="0">
            <a:spAutoFit/>
          </a:bodyPr>
          <a:lstStyle/>
          <a:p>
            <a:pPr marL="192405" marR="74930" indent="-158750">
              <a:lnSpc>
                <a:spcPts val="1700"/>
              </a:lnSpc>
              <a:spcBef>
                <a:spcPts val="50"/>
              </a:spcBef>
            </a:pPr>
            <a:r>
              <a:rPr sz="1400" b="1" spc="-5">
                <a:solidFill>
                  <a:srgbClr val="831B45"/>
                </a:solidFill>
                <a:latin typeface="Calibri"/>
                <a:cs typeface="Calibri"/>
              </a:rPr>
              <a:t>public</a:t>
            </a:r>
            <a:r>
              <a:rPr sz="1400" b="1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400" b="1" spc="-5">
                <a:solidFill>
                  <a:srgbClr val="831B45"/>
                </a:solidFill>
                <a:latin typeface="Calibri"/>
                <a:cs typeface="Calibri"/>
              </a:rPr>
              <a:t>void</a:t>
            </a:r>
            <a:r>
              <a:rPr sz="1400" b="1" spc="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400" spc="-10">
                <a:latin typeface="Calibri"/>
                <a:cs typeface="Calibri"/>
              </a:rPr>
              <a:t>actionPerformed(ActionEvent</a:t>
            </a:r>
            <a:r>
              <a:rPr sz="1400" spc="1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e)</a:t>
            </a:r>
            <a:r>
              <a:rPr sz="1400" spc="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{ </a:t>
            </a:r>
            <a:r>
              <a:rPr sz="1400" spc="-305">
                <a:latin typeface="Calibri"/>
                <a:cs typeface="Calibri"/>
              </a:rPr>
              <a:t> </a:t>
            </a:r>
            <a:r>
              <a:rPr sz="1400" spc="-10">
                <a:latin typeface="Calibri"/>
                <a:cs typeface="Calibri"/>
              </a:rPr>
              <a:t>Toolkit.getDefaultToolkit().beep();</a:t>
            </a:r>
            <a:endParaRPr sz="1400">
              <a:latin typeface="Calibri"/>
              <a:cs typeface="Calibri"/>
            </a:endParaRPr>
          </a:p>
          <a:p>
            <a:pPr marL="33655">
              <a:lnSpc>
                <a:spcPts val="1605"/>
              </a:lnSpc>
            </a:pPr>
            <a:r>
              <a:rPr sz="1400">
                <a:latin typeface="Calibri"/>
                <a:cs typeface="Calibri"/>
              </a:rPr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30260" y="3268781"/>
            <a:ext cx="7536815" cy="2795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0">
              <a:lnSpc>
                <a:spcPts val="1675"/>
              </a:lnSpc>
              <a:spcBef>
                <a:spcPts val="100"/>
              </a:spcBef>
            </a:pPr>
            <a:r>
              <a:rPr sz="1400" b="1" spc="-10">
                <a:solidFill>
                  <a:srgbClr val="831B45"/>
                </a:solidFill>
                <a:latin typeface="Calibri"/>
                <a:cs typeface="Calibri"/>
              </a:rPr>
              <a:t>private</a:t>
            </a:r>
            <a:r>
              <a:rPr sz="1400" b="1" spc="-1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400" b="1" spc="-10">
                <a:solidFill>
                  <a:srgbClr val="831B45"/>
                </a:solidFill>
                <a:latin typeface="Calibri"/>
                <a:cs typeface="Calibri"/>
              </a:rPr>
              <a:t>static</a:t>
            </a:r>
            <a:r>
              <a:rPr sz="1400" b="1" spc="-5">
                <a:solidFill>
                  <a:srgbClr val="831B45"/>
                </a:solidFill>
                <a:latin typeface="Calibri"/>
                <a:cs typeface="Calibri"/>
              </a:rPr>
              <a:t> void </a:t>
            </a:r>
            <a:r>
              <a:rPr sz="1400" spc="-5">
                <a:latin typeface="Calibri"/>
                <a:cs typeface="Calibri"/>
              </a:rPr>
              <a:t>createAndShowGUI() </a:t>
            </a:r>
            <a:r>
              <a:rPr sz="1400">
                <a:latin typeface="Calibri"/>
                <a:cs typeface="Calibri"/>
              </a:rPr>
              <a:t>{</a:t>
            </a:r>
            <a:r>
              <a:rPr sz="1400" spc="-10">
                <a:latin typeface="Calibri"/>
                <a:cs typeface="Calibri"/>
              </a:rPr>
              <a:t> </a:t>
            </a:r>
            <a:r>
              <a:rPr sz="1400" spc="-5">
                <a:solidFill>
                  <a:srgbClr val="006600"/>
                </a:solidFill>
                <a:latin typeface="Calibri"/>
                <a:cs typeface="Calibri"/>
              </a:rPr>
              <a:t>//</a:t>
            </a:r>
            <a:r>
              <a:rPr sz="1400" spc="-10">
                <a:solidFill>
                  <a:srgbClr val="006600"/>
                </a:solidFill>
                <a:latin typeface="Calibri"/>
                <a:cs typeface="Calibri"/>
              </a:rPr>
              <a:t> Create</a:t>
            </a:r>
            <a:r>
              <a:rPr sz="1400" spc="-5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1400">
                <a:solidFill>
                  <a:srgbClr val="006600"/>
                </a:solidFill>
                <a:latin typeface="Calibri"/>
                <a:cs typeface="Calibri"/>
              </a:rPr>
              <a:t>the</a:t>
            </a:r>
            <a:r>
              <a:rPr sz="1400" spc="-5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1400">
                <a:solidFill>
                  <a:srgbClr val="006600"/>
                </a:solidFill>
                <a:latin typeface="Calibri"/>
                <a:cs typeface="Calibri"/>
              </a:rPr>
              <a:t>GUI</a:t>
            </a:r>
            <a:r>
              <a:rPr sz="1400" spc="-1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1400">
                <a:solidFill>
                  <a:srgbClr val="006600"/>
                </a:solidFill>
                <a:latin typeface="Calibri"/>
                <a:cs typeface="Calibri"/>
              </a:rPr>
              <a:t>and</a:t>
            </a:r>
            <a:r>
              <a:rPr sz="1400" spc="-5">
                <a:solidFill>
                  <a:srgbClr val="006600"/>
                </a:solidFill>
                <a:latin typeface="Calibri"/>
                <a:cs typeface="Calibri"/>
              </a:rPr>
              <a:t> show </a:t>
            </a:r>
            <a:r>
              <a:rPr sz="1400">
                <a:solidFill>
                  <a:srgbClr val="006600"/>
                </a:solidFill>
                <a:latin typeface="Calibri"/>
                <a:cs typeface="Calibri"/>
              </a:rPr>
              <a:t>it.</a:t>
            </a:r>
            <a:endParaRPr sz="1400">
              <a:latin typeface="Calibri"/>
              <a:cs typeface="Calibri"/>
            </a:endParaRPr>
          </a:p>
          <a:p>
            <a:pPr marL="330200" marR="1627505">
              <a:lnSpc>
                <a:spcPts val="1670"/>
              </a:lnSpc>
              <a:spcBef>
                <a:spcPts val="55"/>
              </a:spcBef>
              <a:tabLst>
                <a:tab pos="3560445" algn="l"/>
              </a:tabLst>
            </a:pPr>
            <a:r>
              <a:rPr sz="1400" spc="-10">
                <a:latin typeface="Calibri"/>
                <a:cs typeface="Calibri"/>
              </a:rPr>
              <a:t>JFrame</a:t>
            </a:r>
            <a:r>
              <a:rPr sz="1400">
                <a:latin typeface="Calibri"/>
                <a:cs typeface="Calibri"/>
              </a:rPr>
              <a:t> </a:t>
            </a:r>
            <a:r>
              <a:rPr sz="1400" spc="-10">
                <a:latin typeface="Calibri"/>
                <a:cs typeface="Calibri"/>
              </a:rPr>
              <a:t>frame</a:t>
            </a:r>
            <a:r>
              <a:rPr sz="1400" spc="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=</a:t>
            </a:r>
            <a:r>
              <a:rPr sz="1400" spc="5">
                <a:latin typeface="Calibri"/>
                <a:cs typeface="Calibri"/>
              </a:rPr>
              <a:t> </a:t>
            </a:r>
            <a:r>
              <a:rPr sz="1400" b="1" spc="-5">
                <a:solidFill>
                  <a:srgbClr val="831B45"/>
                </a:solidFill>
                <a:latin typeface="Calibri"/>
                <a:cs typeface="Calibri"/>
              </a:rPr>
              <a:t>new </a:t>
            </a:r>
            <a:r>
              <a:rPr sz="1400" spc="-5">
                <a:latin typeface="Calibri"/>
                <a:cs typeface="Calibri"/>
              </a:rPr>
              <a:t>JFrame(</a:t>
            </a:r>
            <a:r>
              <a:rPr sz="1400" spc="-5">
                <a:solidFill>
                  <a:srgbClr val="0000FF"/>
                </a:solidFill>
                <a:latin typeface="Calibri"/>
                <a:cs typeface="Calibri"/>
              </a:rPr>
              <a:t>"Beeper"</a:t>
            </a:r>
            <a:r>
              <a:rPr sz="1400" spc="-5">
                <a:latin typeface="Calibri"/>
                <a:cs typeface="Calibri"/>
              </a:rPr>
              <a:t>);	</a:t>
            </a:r>
            <a:r>
              <a:rPr sz="1400" spc="-10">
                <a:solidFill>
                  <a:srgbClr val="006600"/>
                </a:solidFill>
                <a:latin typeface="Calibri"/>
                <a:cs typeface="Calibri"/>
              </a:rPr>
              <a:t>//Create </a:t>
            </a:r>
            <a:r>
              <a:rPr sz="1400">
                <a:solidFill>
                  <a:srgbClr val="006600"/>
                </a:solidFill>
                <a:latin typeface="Calibri"/>
                <a:cs typeface="Calibri"/>
              </a:rPr>
              <a:t>and </a:t>
            </a:r>
            <a:r>
              <a:rPr sz="1400" spc="-5">
                <a:solidFill>
                  <a:srgbClr val="006600"/>
                </a:solidFill>
                <a:latin typeface="Calibri"/>
                <a:cs typeface="Calibri"/>
              </a:rPr>
              <a:t>set </a:t>
            </a:r>
            <a:r>
              <a:rPr sz="1400">
                <a:solidFill>
                  <a:srgbClr val="006600"/>
                </a:solidFill>
                <a:latin typeface="Calibri"/>
                <a:cs typeface="Calibri"/>
              </a:rPr>
              <a:t>up the </a:t>
            </a:r>
            <a:r>
              <a:rPr sz="1400" spc="-15">
                <a:solidFill>
                  <a:srgbClr val="006600"/>
                </a:solidFill>
                <a:latin typeface="Calibri"/>
                <a:cs typeface="Calibri"/>
              </a:rPr>
              <a:t>window. </a:t>
            </a:r>
            <a:r>
              <a:rPr sz="1400" spc="-30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1400" spc="-5">
                <a:latin typeface="Calibri"/>
                <a:cs typeface="Calibri"/>
              </a:rPr>
              <a:t>frame.setDefaultCloseOperation(JFrame.EXIT_ON_CLOSE);</a:t>
            </a:r>
            <a:endParaRPr sz="1400">
              <a:latin typeface="Calibri"/>
              <a:cs typeface="Calibri"/>
            </a:endParaRPr>
          </a:p>
          <a:p>
            <a:pPr marL="330200" marR="989330">
              <a:lnSpc>
                <a:spcPts val="1670"/>
              </a:lnSpc>
              <a:spcBef>
                <a:spcPts val="30"/>
              </a:spcBef>
            </a:pPr>
            <a:r>
              <a:rPr sz="1400" spc="-5">
                <a:latin typeface="Calibri"/>
                <a:cs typeface="Calibri"/>
              </a:rPr>
              <a:t>JComponent</a:t>
            </a:r>
            <a:r>
              <a:rPr sz="1400">
                <a:latin typeface="Calibri"/>
                <a:cs typeface="Calibri"/>
              </a:rPr>
              <a:t> </a:t>
            </a:r>
            <a:r>
              <a:rPr sz="1400" spc="-10">
                <a:latin typeface="Calibri"/>
                <a:cs typeface="Calibri"/>
              </a:rPr>
              <a:t>newContentPane</a:t>
            </a:r>
            <a:r>
              <a:rPr sz="1400" spc="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=</a:t>
            </a:r>
            <a:r>
              <a:rPr sz="1400" spc="-5">
                <a:latin typeface="Calibri"/>
                <a:cs typeface="Calibri"/>
              </a:rPr>
              <a:t> </a:t>
            </a:r>
            <a:r>
              <a:rPr sz="1400" b="1" spc="-5">
                <a:solidFill>
                  <a:srgbClr val="831B45"/>
                </a:solidFill>
                <a:latin typeface="Calibri"/>
                <a:cs typeface="Calibri"/>
              </a:rPr>
              <a:t>new</a:t>
            </a:r>
            <a:r>
              <a:rPr sz="1400" b="1" spc="-1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Beeper();</a:t>
            </a:r>
            <a:r>
              <a:rPr sz="1400" spc="310">
                <a:latin typeface="Calibri"/>
                <a:cs typeface="Calibri"/>
              </a:rPr>
              <a:t> </a:t>
            </a:r>
            <a:r>
              <a:rPr sz="1400" spc="-10">
                <a:solidFill>
                  <a:srgbClr val="006600"/>
                </a:solidFill>
                <a:latin typeface="Calibri"/>
                <a:cs typeface="Calibri"/>
              </a:rPr>
              <a:t>//Create</a:t>
            </a:r>
            <a:r>
              <a:rPr sz="1400">
                <a:solidFill>
                  <a:srgbClr val="006600"/>
                </a:solidFill>
                <a:latin typeface="Calibri"/>
                <a:cs typeface="Calibri"/>
              </a:rPr>
              <a:t> and</a:t>
            </a:r>
            <a:r>
              <a:rPr sz="1400" spc="-5">
                <a:solidFill>
                  <a:srgbClr val="006600"/>
                </a:solidFill>
                <a:latin typeface="Calibri"/>
                <a:cs typeface="Calibri"/>
              </a:rPr>
              <a:t> set</a:t>
            </a:r>
            <a:r>
              <a:rPr sz="1400" spc="5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1400">
                <a:solidFill>
                  <a:srgbClr val="006600"/>
                </a:solidFill>
                <a:latin typeface="Calibri"/>
                <a:cs typeface="Calibri"/>
              </a:rPr>
              <a:t>up</a:t>
            </a:r>
            <a:r>
              <a:rPr sz="1400" spc="-5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1400">
                <a:solidFill>
                  <a:srgbClr val="006600"/>
                </a:solidFill>
                <a:latin typeface="Calibri"/>
                <a:cs typeface="Calibri"/>
              </a:rPr>
              <a:t>the </a:t>
            </a:r>
            <a:r>
              <a:rPr sz="1400" spc="-10">
                <a:solidFill>
                  <a:srgbClr val="006600"/>
                </a:solidFill>
                <a:latin typeface="Calibri"/>
                <a:cs typeface="Calibri"/>
              </a:rPr>
              <a:t>content</a:t>
            </a:r>
            <a:r>
              <a:rPr sz="1400">
                <a:solidFill>
                  <a:srgbClr val="006600"/>
                </a:solidFill>
                <a:latin typeface="Calibri"/>
                <a:cs typeface="Calibri"/>
              </a:rPr>
              <a:t> pane. </a:t>
            </a:r>
            <a:r>
              <a:rPr sz="1400" spc="-30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1400" spc="-5">
                <a:latin typeface="Calibri"/>
                <a:cs typeface="Calibri"/>
              </a:rPr>
              <a:t>newContentPane.setOpaque(true);</a:t>
            </a:r>
            <a:endParaRPr sz="1400">
              <a:latin typeface="Calibri"/>
              <a:cs typeface="Calibri"/>
            </a:endParaRPr>
          </a:p>
          <a:p>
            <a:pPr marL="330200" marR="4168140">
              <a:lnSpc>
                <a:spcPts val="1670"/>
              </a:lnSpc>
              <a:spcBef>
                <a:spcPts val="25"/>
              </a:spcBef>
              <a:tabLst>
                <a:tab pos="1650364" algn="l"/>
              </a:tabLst>
            </a:pPr>
            <a:r>
              <a:rPr sz="1400" spc="-5">
                <a:latin typeface="Calibri"/>
                <a:cs typeface="Calibri"/>
              </a:rPr>
              <a:t>f</a:t>
            </a:r>
            <a:r>
              <a:rPr sz="1400" spc="-30">
                <a:latin typeface="Calibri"/>
                <a:cs typeface="Calibri"/>
              </a:rPr>
              <a:t>r</a:t>
            </a:r>
            <a:r>
              <a:rPr sz="1400" spc="5">
                <a:latin typeface="Calibri"/>
                <a:cs typeface="Calibri"/>
              </a:rPr>
              <a:t>a</a:t>
            </a:r>
            <a:r>
              <a:rPr sz="1400" spc="-10">
                <a:latin typeface="Calibri"/>
                <a:cs typeface="Calibri"/>
              </a:rPr>
              <a:t>m</a:t>
            </a:r>
            <a:r>
              <a:rPr sz="1400">
                <a:latin typeface="Calibri"/>
                <a:cs typeface="Calibri"/>
              </a:rPr>
              <a:t>e</a:t>
            </a:r>
            <a:r>
              <a:rPr sz="1400" spc="-5">
                <a:latin typeface="Calibri"/>
                <a:cs typeface="Calibri"/>
              </a:rPr>
              <a:t>.</a:t>
            </a:r>
            <a:r>
              <a:rPr sz="1400">
                <a:latin typeface="Calibri"/>
                <a:cs typeface="Calibri"/>
              </a:rPr>
              <a:t>s</a:t>
            </a:r>
            <a:r>
              <a:rPr sz="1400" spc="-5">
                <a:latin typeface="Calibri"/>
                <a:cs typeface="Calibri"/>
              </a:rPr>
              <a:t>e</a:t>
            </a:r>
            <a:r>
              <a:rPr sz="1400" spc="5">
                <a:latin typeface="Calibri"/>
                <a:cs typeface="Calibri"/>
              </a:rPr>
              <a:t>t</a:t>
            </a:r>
            <a:r>
              <a:rPr sz="1400">
                <a:latin typeface="Calibri"/>
                <a:cs typeface="Calibri"/>
              </a:rPr>
              <a:t>C</a:t>
            </a:r>
            <a:r>
              <a:rPr sz="1400" spc="-5">
                <a:latin typeface="Calibri"/>
                <a:cs typeface="Calibri"/>
              </a:rPr>
              <a:t>o</a:t>
            </a:r>
            <a:r>
              <a:rPr sz="1400" spc="-15">
                <a:latin typeface="Calibri"/>
                <a:cs typeface="Calibri"/>
              </a:rPr>
              <a:t>n</a:t>
            </a:r>
            <a:r>
              <a:rPr sz="1400" spc="-10">
                <a:latin typeface="Calibri"/>
                <a:cs typeface="Calibri"/>
              </a:rPr>
              <a:t>t</a:t>
            </a:r>
            <a:r>
              <a:rPr sz="1400">
                <a:latin typeface="Calibri"/>
                <a:cs typeface="Calibri"/>
              </a:rPr>
              <a:t>e</a:t>
            </a:r>
            <a:r>
              <a:rPr sz="1400" spc="-15">
                <a:latin typeface="Calibri"/>
                <a:cs typeface="Calibri"/>
              </a:rPr>
              <a:t>n</a:t>
            </a:r>
            <a:r>
              <a:rPr sz="1400" spc="5">
                <a:latin typeface="Calibri"/>
                <a:cs typeface="Calibri"/>
              </a:rPr>
              <a:t>t</a:t>
            </a:r>
            <a:r>
              <a:rPr sz="1400" spc="-30">
                <a:latin typeface="Calibri"/>
                <a:cs typeface="Calibri"/>
              </a:rPr>
              <a:t>P</a:t>
            </a:r>
            <a:r>
              <a:rPr sz="1400" spc="5">
                <a:latin typeface="Calibri"/>
                <a:cs typeface="Calibri"/>
              </a:rPr>
              <a:t>a</a:t>
            </a:r>
            <a:r>
              <a:rPr sz="1400">
                <a:latin typeface="Calibri"/>
                <a:cs typeface="Calibri"/>
              </a:rPr>
              <a:t>n</a:t>
            </a:r>
            <a:r>
              <a:rPr sz="1400" spc="5">
                <a:latin typeface="Calibri"/>
                <a:cs typeface="Calibri"/>
              </a:rPr>
              <a:t>e</a:t>
            </a:r>
            <a:r>
              <a:rPr sz="1400">
                <a:latin typeface="Calibri"/>
                <a:cs typeface="Calibri"/>
              </a:rPr>
              <a:t>(n</a:t>
            </a:r>
            <a:r>
              <a:rPr sz="1400" spc="-5">
                <a:latin typeface="Calibri"/>
                <a:cs typeface="Calibri"/>
              </a:rPr>
              <a:t>ew</a:t>
            </a:r>
            <a:r>
              <a:rPr sz="1400">
                <a:latin typeface="Calibri"/>
                <a:cs typeface="Calibri"/>
              </a:rPr>
              <a:t>C</a:t>
            </a:r>
            <a:r>
              <a:rPr sz="1400" spc="-5">
                <a:latin typeface="Calibri"/>
                <a:cs typeface="Calibri"/>
              </a:rPr>
              <a:t>o</a:t>
            </a:r>
            <a:r>
              <a:rPr sz="1400" spc="-15">
                <a:latin typeface="Calibri"/>
                <a:cs typeface="Calibri"/>
              </a:rPr>
              <a:t>n</a:t>
            </a:r>
            <a:r>
              <a:rPr sz="1400" spc="-10">
                <a:latin typeface="Calibri"/>
                <a:cs typeface="Calibri"/>
              </a:rPr>
              <a:t>t</a:t>
            </a:r>
            <a:r>
              <a:rPr sz="1400">
                <a:latin typeface="Calibri"/>
                <a:cs typeface="Calibri"/>
              </a:rPr>
              <a:t>e</a:t>
            </a:r>
            <a:r>
              <a:rPr sz="1400" spc="-10">
                <a:latin typeface="Calibri"/>
                <a:cs typeface="Calibri"/>
              </a:rPr>
              <a:t>n</a:t>
            </a:r>
            <a:r>
              <a:rPr sz="1400" spc="5">
                <a:latin typeface="Calibri"/>
                <a:cs typeface="Calibri"/>
              </a:rPr>
              <a:t>t</a:t>
            </a:r>
            <a:r>
              <a:rPr sz="1400" spc="-30">
                <a:latin typeface="Calibri"/>
                <a:cs typeface="Calibri"/>
              </a:rPr>
              <a:t>P</a:t>
            </a:r>
            <a:r>
              <a:rPr sz="1400">
                <a:latin typeface="Calibri"/>
                <a:cs typeface="Calibri"/>
              </a:rPr>
              <a:t>an</a:t>
            </a:r>
            <a:r>
              <a:rPr sz="1400" spc="5">
                <a:latin typeface="Calibri"/>
                <a:cs typeface="Calibri"/>
              </a:rPr>
              <a:t>e</a:t>
            </a:r>
            <a:r>
              <a:rPr sz="1400">
                <a:latin typeface="Calibri"/>
                <a:cs typeface="Calibri"/>
              </a:rPr>
              <a:t>);  </a:t>
            </a:r>
            <a:r>
              <a:rPr sz="1400" spc="-5">
                <a:latin typeface="Calibri"/>
                <a:cs typeface="Calibri"/>
              </a:rPr>
              <a:t>frame.pack();	</a:t>
            </a:r>
            <a:r>
              <a:rPr sz="1400" spc="-5">
                <a:solidFill>
                  <a:srgbClr val="006600"/>
                </a:solidFill>
                <a:latin typeface="Calibri"/>
                <a:cs typeface="Calibri"/>
              </a:rPr>
              <a:t>//Display </a:t>
            </a:r>
            <a:r>
              <a:rPr sz="1400">
                <a:solidFill>
                  <a:srgbClr val="006600"/>
                </a:solidFill>
                <a:latin typeface="Calibri"/>
                <a:cs typeface="Calibri"/>
              </a:rPr>
              <a:t>the </a:t>
            </a:r>
            <a:r>
              <a:rPr sz="1400" spc="-15">
                <a:solidFill>
                  <a:srgbClr val="006600"/>
                </a:solidFill>
                <a:latin typeface="Calibri"/>
                <a:cs typeface="Calibri"/>
              </a:rPr>
              <a:t>window. </a:t>
            </a:r>
            <a:r>
              <a:rPr sz="1400" spc="-1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1400" spc="-5">
                <a:latin typeface="Calibri"/>
                <a:cs typeface="Calibri"/>
              </a:rPr>
              <a:t>frame.setVisible(true);</a:t>
            </a:r>
            <a:endParaRPr sz="1400">
              <a:latin typeface="Calibri"/>
              <a:cs typeface="Calibri"/>
            </a:endParaRPr>
          </a:p>
          <a:p>
            <a:pPr marL="171450">
              <a:lnSpc>
                <a:spcPts val="1635"/>
              </a:lnSpc>
            </a:pPr>
            <a:r>
              <a:rPr sz="1400">
                <a:latin typeface="Calibri"/>
                <a:cs typeface="Calibri"/>
              </a:rPr>
              <a:t>}</a:t>
            </a:r>
          </a:p>
          <a:p>
            <a:pPr marL="171450">
              <a:lnSpc>
                <a:spcPts val="1675"/>
              </a:lnSpc>
            </a:pPr>
            <a:r>
              <a:rPr sz="1400" b="1" spc="-5">
                <a:solidFill>
                  <a:srgbClr val="831B45"/>
                </a:solidFill>
                <a:latin typeface="Calibri"/>
                <a:cs typeface="Calibri"/>
              </a:rPr>
              <a:t>public </a:t>
            </a:r>
            <a:r>
              <a:rPr sz="1400" b="1" spc="-10">
                <a:solidFill>
                  <a:srgbClr val="831B45"/>
                </a:solidFill>
                <a:latin typeface="Calibri"/>
                <a:cs typeface="Calibri"/>
              </a:rPr>
              <a:t>static</a:t>
            </a:r>
            <a:r>
              <a:rPr sz="1400" b="1" spc="-5">
                <a:solidFill>
                  <a:srgbClr val="831B45"/>
                </a:solidFill>
                <a:latin typeface="Calibri"/>
                <a:cs typeface="Calibri"/>
              </a:rPr>
              <a:t> void </a:t>
            </a:r>
            <a:r>
              <a:rPr sz="1400" spc="-5">
                <a:latin typeface="Calibri"/>
                <a:cs typeface="Calibri"/>
              </a:rPr>
              <a:t>main(String[]</a:t>
            </a:r>
            <a:r>
              <a:rPr sz="1400" spc="-15">
                <a:latin typeface="Calibri"/>
                <a:cs typeface="Calibri"/>
              </a:rPr>
              <a:t> </a:t>
            </a:r>
            <a:r>
              <a:rPr sz="1400" spc="-5">
                <a:latin typeface="Calibri"/>
                <a:cs typeface="Calibri"/>
              </a:rPr>
              <a:t>args) </a:t>
            </a:r>
            <a:r>
              <a:rPr sz="1400">
                <a:latin typeface="Calibri"/>
                <a:cs typeface="Calibri"/>
              </a:rPr>
              <a:t>{</a:t>
            </a:r>
          </a:p>
          <a:p>
            <a:pPr marL="330200">
              <a:lnSpc>
                <a:spcPts val="1675"/>
              </a:lnSpc>
              <a:spcBef>
                <a:spcPts val="20"/>
              </a:spcBef>
            </a:pPr>
            <a:r>
              <a:rPr sz="1400" spc="-5">
                <a:latin typeface="Calibri"/>
                <a:cs typeface="Calibri"/>
              </a:rPr>
              <a:t>javax.swing.SwingUtilities.invokeLater(</a:t>
            </a:r>
            <a:r>
              <a:rPr sz="1400" spc="-10">
                <a:latin typeface="Calibri"/>
                <a:cs typeface="Calibri"/>
              </a:rPr>
              <a:t> </a:t>
            </a:r>
            <a:r>
              <a:rPr sz="1400" b="1" spc="-5">
                <a:solidFill>
                  <a:srgbClr val="831B45"/>
                </a:solidFill>
                <a:latin typeface="Calibri"/>
                <a:cs typeface="Calibri"/>
              </a:rPr>
              <a:t>new</a:t>
            </a:r>
            <a:r>
              <a:rPr sz="1400" b="1" spc="-1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Runnable()</a:t>
            </a:r>
            <a:r>
              <a:rPr sz="1400" spc="-1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{</a:t>
            </a:r>
            <a:r>
              <a:rPr sz="1400" spc="-10">
                <a:latin typeface="Calibri"/>
                <a:cs typeface="Calibri"/>
              </a:rPr>
              <a:t> </a:t>
            </a:r>
            <a:r>
              <a:rPr sz="1400" b="1" spc="-5">
                <a:solidFill>
                  <a:srgbClr val="831B45"/>
                </a:solidFill>
                <a:latin typeface="Calibri"/>
                <a:cs typeface="Calibri"/>
              </a:rPr>
              <a:t>public</a:t>
            </a:r>
            <a:r>
              <a:rPr sz="1400" b="1" spc="-1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400" b="1" spc="-5">
                <a:solidFill>
                  <a:srgbClr val="831B45"/>
                </a:solidFill>
                <a:latin typeface="Calibri"/>
                <a:cs typeface="Calibri"/>
              </a:rPr>
              <a:t>void </a:t>
            </a:r>
            <a:r>
              <a:rPr sz="1400" spc="-5">
                <a:latin typeface="Calibri"/>
                <a:cs typeface="Calibri"/>
              </a:rPr>
              <a:t>run()</a:t>
            </a:r>
            <a:r>
              <a:rPr sz="1400" spc="-10">
                <a:latin typeface="Calibri"/>
                <a:cs typeface="Calibri"/>
              </a:rPr>
              <a:t> </a:t>
            </a:r>
            <a:r>
              <a:rPr sz="1400" spc="-5">
                <a:latin typeface="Calibri"/>
                <a:cs typeface="Calibri"/>
              </a:rPr>
              <a:t>{createAndShowGUI();}});</a:t>
            </a:r>
            <a:endParaRPr sz="1400">
              <a:latin typeface="Calibri"/>
              <a:cs typeface="Calibri"/>
            </a:endParaRPr>
          </a:p>
          <a:p>
            <a:pPr marL="171450">
              <a:lnSpc>
                <a:spcPts val="1664"/>
              </a:lnSpc>
            </a:pPr>
            <a:r>
              <a:rPr sz="1400">
                <a:latin typeface="Calibri"/>
                <a:cs typeface="Calibri"/>
              </a:rPr>
              <a:t>}</a:t>
            </a:r>
          </a:p>
          <a:p>
            <a:pPr marL="12700">
              <a:lnSpc>
                <a:spcPts val="1675"/>
              </a:lnSpc>
            </a:pPr>
            <a:r>
              <a:rPr sz="1400">
                <a:latin typeface="Calibri"/>
                <a:cs typeface="Calibri"/>
              </a:rPr>
              <a:t>}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5187518" y="1106223"/>
            <a:ext cx="3646804" cy="1242695"/>
            <a:chOff x="5187518" y="1106223"/>
            <a:chExt cx="3646804" cy="124269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87518" y="1586975"/>
              <a:ext cx="1904761" cy="76190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246858" y="1118923"/>
              <a:ext cx="504190" cy="936625"/>
            </a:xfrm>
            <a:custGeom>
              <a:avLst/>
              <a:gdLst/>
              <a:ahLst/>
              <a:cxnLst/>
              <a:rect l="l" t="t" r="r" b="b"/>
              <a:pathLst>
                <a:path w="504189" h="936625">
                  <a:moveTo>
                    <a:pt x="197702" y="0"/>
                  </a:moveTo>
                  <a:lnTo>
                    <a:pt x="0" y="168584"/>
                  </a:lnTo>
                  <a:lnTo>
                    <a:pt x="177399" y="363260"/>
                  </a:lnTo>
                  <a:lnTo>
                    <a:pt x="117193" y="420596"/>
                  </a:lnTo>
                  <a:lnTo>
                    <a:pt x="285211" y="606169"/>
                  </a:lnTo>
                  <a:lnTo>
                    <a:pt x="233639" y="646388"/>
                  </a:lnTo>
                  <a:lnTo>
                    <a:pt x="504056" y="936104"/>
                  </a:lnTo>
                  <a:lnTo>
                    <a:pt x="344601" y="558064"/>
                  </a:lnTo>
                  <a:lnTo>
                    <a:pt x="386839" y="520360"/>
                  </a:lnTo>
                  <a:lnTo>
                    <a:pt x="257862" y="294568"/>
                  </a:lnTo>
                  <a:lnTo>
                    <a:pt x="300099" y="263495"/>
                  </a:lnTo>
                  <a:lnTo>
                    <a:pt x="19770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46858" y="1118923"/>
              <a:ext cx="504190" cy="936625"/>
            </a:xfrm>
            <a:custGeom>
              <a:avLst/>
              <a:gdLst/>
              <a:ahLst/>
              <a:cxnLst/>
              <a:rect l="l" t="t" r="r" b="b"/>
              <a:pathLst>
                <a:path w="504189" h="936625">
                  <a:moveTo>
                    <a:pt x="197702" y="0"/>
                  </a:moveTo>
                  <a:lnTo>
                    <a:pt x="300100" y="263495"/>
                  </a:lnTo>
                  <a:lnTo>
                    <a:pt x="257862" y="294569"/>
                  </a:lnTo>
                  <a:lnTo>
                    <a:pt x="386839" y="520361"/>
                  </a:lnTo>
                  <a:lnTo>
                    <a:pt x="344601" y="558065"/>
                  </a:lnTo>
                  <a:lnTo>
                    <a:pt x="504056" y="936104"/>
                  </a:lnTo>
                  <a:lnTo>
                    <a:pt x="233639" y="646388"/>
                  </a:lnTo>
                  <a:lnTo>
                    <a:pt x="285211" y="606170"/>
                  </a:lnTo>
                  <a:lnTo>
                    <a:pt x="117193" y="420596"/>
                  </a:lnTo>
                  <a:lnTo>
                    <a:pt x="177399" y="363260"/>
                  </a:lnTo>
                  <a:lnTo>
                    <a:pt x="0" y="168585"/>
                  </a:lnTo>
                  <a:lnTo>
                    <a:pt x="197702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51401" y="1119069"/>
              <a:ext cx="1970405" cy="885190"/>
            </a:xfrm>
            <a:custGeom>
              <a:avLst/>
              <a:gdLst/>
              <a:ahLst/>
              <a:cxnLst/>
              <a:rect l="l" t="t" r="r" b="b"/>
              <a:pathLst>
                <a:path w="1970404" h="885189">
                  <a:moveTo>
                    <a:pt x="1162516" y="27"/>
                  </a:moveTo>
                  <a:lnTo>
                    <a:pt x="1109057" y="0"/>
                  </a:lnTo>
                  <a:lnTo>
                    <a:pt x="1055619" y="1340"/>
                  </a:lnTo>
                  <a:lnTo>
                    <a:pt x="1002379" y="4055"/>
                  </a:lnTo>
                  <a:lnTo>
                    <a:pt x="949511" y="8152"/>
                  </a:lnTo>
                  <a:lnTo>
                    <a:pt x="897190" y="13637"/>
                  </a:lnTo>
                  <a:lnTo>
                    <a:pt x="845591" y="20517"/>
                  </a:lnTo>
                  <a:lnTo>
                    <a:pt x="794889" y="28800"/>
                  </a:lnTo>
                  <a:lnTo>
                    <a:pt x="745260" y="38491"/>
                  </a:lnTo>
                  <a:lnTo>
                    <a:pt x="696878" y="49597"/>
                  </a:lnTo>
                  <a:lnTo>
                    <a:pt x="649918" y="62126"/>
                  </a:lnTo>
                  <a:lnTo>
                    <a:pt x="604556" y="76084"/>
                  </a:lnTo>
                  <a:lnTo>
                    <a:pt x="548047" y="96488"/>
                  </a:lnTo>
                  <a:lnTo>
                    <a:pt x="497225" y="118456"/>
                  </a:lnTo>
                  <a:lnTo>
                    <a:pt x="452132" y="141820"/>
                  </a:lnTo>
                  <a:lnTo>
                    <a:pt x="412808" y="166415"/>
                  </a:lnTo>
                  <a:lnTo>
                    <a:pt x="379292" y="192076"/>
                  </a:lnTo>
                  <a:lnTo>
                    <a:pt x="351626" y="218634"/>
                  </a:lnTo>
                  <a:lnTo>
                    <a:pt x="314001" y="273782"/>
                  </a:lnTo>
                  <a:lnTo>
                    <a:pt x="300256" y="330529"/>
                  </a:lnTo>
                  <a:lnTo>
                    <a:pt x="302439" y="359087"/>
                  </a:lnTo>
                  <a:lnTo>
                    <a:pt x="325117" y="415740"/>
                  </a:lnTo>
                  <a:lnTo>
                    <a:pt x="372480" y="470668"/>
                  </a:lnTo>
                  <a:lnTo>
                    <a:pt x="405519" y="497069"/>
                  </a:lnTo>
                  <a:lnTo>
                    <a:pt x="444850" y="522541"/>
                  </a:lnTo>
                  <a:lnTo>
                    <a:pt x="490513" y="546916"/>
                  </a:lnTo>
                  <a:lnTo>
                    <a:pt x="0" y="885189"/>
                  </a:lnTo>
                  <a:lnTo>
                    <a:pt x="736231" y="628184"/>
                  </a:lnTo>
                  <a:lnTo>
                    <a:pt x="783988" y="637813"/>
                  </a:lnTo>
                  <a:lnTo>
                    <a:pt x="832736" y="646132"/>
                  </a:lnTo>
                  <a:lnTo>
                    <a:pt x="882323" y="653145"/>
                  </a:lnTo>
                  <a:lnTo>
                    <a:pt x="932597" y="658859"/>
                  </a:lnTo>
                  <a:lnTo>
                    <a:pt x="983406" y="663280"/>
                  </a:lnTo>
                  <a:lnTo>
                    <a:pt x="1034599" y="666412"/>
                  </a:lnTo>
                  <a:lnTo>
                    <a:pt x="1086023" y="668263"/>
                  </a:lnTo>
                  <a:lnTo>
                    <a:pt x="1137526" y="668838"/>
                  </a:lnTo>
                  <a:lnTo>
                    <a:pt x="1188956" y="668143"/>
                  </a:lnTo>
                  <a:lnTo>
                    <a:pt x="1240161" y="666183"/>
                  </a:lnTo>
                  <a:lnTo>
                    <a:pt x="1290990" y="662964"/>
                  </a:lnTo>
                  <a:lnTo>
                    <a:pt x="1341289" y="658493"/>
                  </a:lnTo>
                  <a:lnTo>
                    <a:pt x="1390908" y="652774"/>
                  </a:lnTo>
                  <a:lnTo>
                    <a:pt x="1439694" y="645815"/>
                  </a:lnTo>
                  <a:lnTo>
                    <a:pt x="1487494" y="637620"/>
                  </a:lnTo>
                  <a:lnTo>
                    <a:pt x="1534158" y="628196"/>
                  </a:lnTo>
                  <a:lnTo>
                    <a:pt x="1579533" y="617547"/>
                  </a:lnTo>
                  <a:lnTo>
                    <a:pt x="1623467" y="605681"/>
                  </a:lnTo>
                  <a:lnTo>
                    <a:pt x="1665808" y="592603"/>
                  </a:lnTo>
                  <a:lnTo>
                    <a:pt x="1722317" y="572200"/>
                  </a:lnTo>
                  <a:lnTo>
                    <a:pt x="1773139" y="550232"/>
                  </a:lnTo>
                  <a:lnTo>
                    <a:pt x="1818232" y="526868"/>
                  </a:lnTo>
                  <a:lnTo>
                    <a:pt x="1857556" y="502273"/>
                  </a:lnTo>
                  <a:lnTo>
                    <a:pt x="1891072" y="476613"/>
                  </a:lnTo>
                  <a:lnTo>
                    <a:pt x="1918738" y="450054"/>
                  </a:lnTo>
                  <a:lnTo>
                    <a:pt x="1956363" y="394906"/>
                  </a:lnTo>
                  <a:lnTo>
                    <a:pt x="1970108" y="338159"/>
                  </a:lnTo>
                  <a:lnTo>
                    <a:pt x="1967925" y="309601"/>
                  </a:lnTo>
                  <a:lnTo>
                    <a:pt x="1945247" y="252948"/>
                  </a:lnTo>
                  <a:lnTo>
                    <a:pt x="1897884" y="198020"/>
                  </a:lnTo>
                  <a:lnTo>
                    <a:pt x="1864845" y="171619"/>
                  </a:lnTo>
                  <a:lnTo>
                    <a:pt x="1825514" y="146147"/>
                  </a:lnTo>
                  <a:lnTo>
                    <a:pt x="1779851" y="121771"/>
                  </a:lnTo>
                  <a:lnTo>
                    <a:pt x="1742034" y="104580"/>
                  </a:lnTo>
                  <a:lnTo>
                    <a:pt x="1701963" y="88668"/>
                  </a:lnTo>
                  <a:lnTo>
                    <a:pt x="1659814" y="74042"/>
                  </a:lnTo>
                  <a:lnTo>
                    <a:pt x="1615762" y="60709"/>
                  </a:lnTo>
                  <a:lnTo>
                    <a:pt x="1569981" y="48676"/>
                  </a:lnTo>
                  <a:lnTo>
                    <a:pt x="1522646" y="37950"/>
                  </a:lnTo>
                  <a:lnTo>
                    <a:pt x="1473934" y="28538"/>
                  </a:lnTo>
                  <a:lnTo>
                    <a:pt x="1424018" y="20445"/>
                  </a:lnTo>
                  <a:lnTo>
                    <a:pt x="1373074" y="13680"/>
                  </a:lnTo>
                  <a:lnTo>
                    <a:pt x="1321277" y="8249"/>
                  </a:lnTo>
                  <a:lnTo>
                    <a:pt x="1268801" y="4159"/>
                  </a:lnTo>
                  <a:lnTo>
                    <a:pt x="1215823" y="1416"/>
                  </a:lnTo>
                  <a:lnTo>
                    <a:pt x="1162516" y="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51402" y="1119068"/>
              <a:ext cx="1970405" cy="885190"/>
            </a:xfrm>
            <a:custGeom>
              <a:avLst/>
              <a:gdLst/>
              <a:ahLst/>
              <a:cxnLst/>
              <a:rect l="l" t="t" r="r" b="b"/>
              <a:pathLst>
                <a:path w="1970404" h="885189">
                  <a:moveTo>
                    <a:pt x="0" y="885188"/>
                  </a:moveTo>
                  <a:lnTo>
                    <a:pt x="490512" y="546917"/>
                  </a:lnTo>
                  <a:lnTo>
                    <a:pt x="444849" y="522542"/>
                  </a:lnTo>
                  <a:lnTo>
                    <a:pt x="405518" y="497070"/>
                  </a:lnTo>
                  <a:lnTo>
                    <a:pt x="372479" y="470668"/>
                  </a:lnTo>
                  <a:lnTo>
                    <a:pt x="345692" y="443503"/>
                  </a:lnTo>
                  <a:lnTo>
                    <a:pt x="310712" y="387546"/>
                  </a:lnTo>
                  <a:lnTo>
                    <a:pt x="300255" y="330529"/>
                  </a:lnTo>
                  <a:lnTo>
                    <a:pt x="304123" y="302039"/>
                  </a:lnTo>
                  <a:lnTo>
                    <a:pt x="329848" y="245925"/>
                  </a:lnTo>
                  <a:lnTo>
                    <a:pt x="379291" y="192076"/>
                  </a:lnTo>
                  <a:lnTo>
                    <a:pt x="412807" y="166416"/>
                  </a:lnTo>
                  <a:lnTo>
                    <a:pt x="452132" y="141820"/>
                  </a:lnTo>
                  <a:lnTo>
                    <a:pt x="497225" y="118456"/>
                  </a:lnTo>
                  <a:lnTo>
                    <a:pt x="548046" y="96489"/>
                  </a:lnTo>
                  <a:lnTo>
                    <a:pt x="604556" y="76085"/>
                  </a:lnTo>
                  <a:lnTo>
                    <a:pt x="649918" y="62127"/>
                  </a:lnTo>
                  <a:lnTo>
                    <a:pt x="696877" y="49598"/>
                  </a:lnTo>
                  <a:lnTo>
                    <a:pt x="745259" y="38491"/>
                  </a:lnTo>
                  <a:lnTo>
                    <a:pt x="794889" y="28800"/>
                  </a:lnTo>
                  <a:lnTo>
                    <a:pt x="845590" y="20518"/>
                  </a:lnTo>
                  <a:lnTo>
                    <a:pt x="897189" y="13637"/>
                  </a:lnTo>
                  <a:lnTo>
                    <a:pt x="949510" y="8152"/>
                  </a:lnTo>
                  <a:lnTo>
                    <a:pt x="1002378" y="4055"/>
                  </a:lnTo>
                  <a:lnTo>
                    <a:pt x="1055619" y="1340"/>
                  </a:lnTo>
                  <a:lnTo>
                    <a:pt x="1109056" y="0"/>
                  </a:lnTo>
                  <a:lnTo>
                    <a:pt x="1162516" y="27"/>
                  </a:lnTo>
                  <a:lnTo>
                    <a:pt x="1215822" y="1416"/>
                  </a:lnTo>
                  <a:lnTo>
                    <a:pt x="1268801" y="4159"/>
                  </a:lnTo>
                  <a:lnTo>
                    <a:pt x="1321276" y="8249"/>
                  </a:lnTo>
                  <a:lnTo>
                    <a:pt x="1373073" y="13680"/>
                  </a:lnTo>
                  <a:lnTo>
                    <a:pt x="1424017" y="20445"/>
                  </a:lnTo>
                  <a:lnTo>
                    <a:pt x="1473933" y="28538"/>
                  </a:lnTo>
                  <a:lnTo>
                    <a:pt x="1522646" y="37950"/>
                  </a:lnTo>
                  <a:lnTo>
                    <a:pt x="1569980" y="48676"/>
                  </a:lnTo>
                  <a:lnTo>
                    <a:pt x="1615761" y="60709"/>
                  </a:lnTo>
                  <a:lnTo>
                    <a:pt x="1659814" y="74042"/>
                  </a:lnTo>
                  <a:lnTo>
                    <a:pt x="1701963" y="88668"/>
                  </a:lnTo>
                  <a:lnTo>
                    <a:pt x="1742034" y="104580"/>
                  </a:lnTo>
                  <a:lnTo>
                    <a:pt x="1779851" y="121771"/>
                  </a:lnTo>
                  <a:lnTo>
                    <a:pt x="1825514" y="146147"/>
                  </a:lnTo>
                  <a:lnTo>
                    <a:pt x="1864845" y="171619"/>
                  </a:lnTo>
                  <a:lnTo>
                    <a:pt x="1897884" y="198020"/>
                  </a:lnTo>
                  <a:lnTo>
                    <a:pt x="1924671" y="225186"/>
                  </a:lnTo>
                  <a:lnTo>
                    <a:pt x="1959651" y="281143"/>
                  </a:lnTo>
                  <a:lnTo>
                    <a:pt x="1970108" y="338159"/>
                  </a:lnTo>
                  <a:lnTo>
                    <a:pt x="1966240" y="366650"/>
                  </a:lnTo>
                  <a:lnTo>
                    <a:pt x="1940515" y="422764"/>
                  </a:lnTo>
                  <a:lnTo>
                    <a:pt x="1891071" y="476613"/>
                  </a:lnTo>
                  <a:lnTo>
                    <a:pt x="1857556" y="502273"/>
                  </a:lnTo>
                  <a:lnTo>
                    <a:pt x="1818231" y="526868"/>
                  </a:lnTo>
                  <a:lnTo>
                    <a:pt x="1773138" y="550233"/>
                  </a:lnTo>
                  <a:lnTo>
                    <a:pt x="1722316" y="572200"/>
                  </a:lnTo>
                  <a:lnTo>
                    <a:pt x="1665807" y="592604"/>
                  </a:lnTo>
                  <a:lnTo>
                    <a:pt x="1623466" y="605682"/>
                  </a:lnTo>
                  <a:lnTo>
                    <a:pt x="1579532" y="617548"/>
                  </a:lnTo>
                  <a:lnTo>
                    <a:pt x="1534157" y="628196"/>
                  </a:lnTo>
                  <a:lnTo>
                    <a:pt x="1487494" y="637620"/>
                  </a:lnTo>
                  <a:lnTo>
                    <a:pt x="1439693" y="645815"/>
                  </a:lnTo>
                  <a:lnTo>
                    <a:pt x="1390907" y="652775"/>
                  </a:lnTo>
                  <a:lnTo>
                    <a:pt x="1341289" y="658493"/>
                  </a:lnTo>
                  <a:lnTo>
                    <a:pt x="1290989" y="662964"/>
                  </a:lnTo>
                  <a:lnTo>
                    <a:pt x="1240161" y="666183"/>
                  </a:lnTo>
                  <a:lnTo>
                    <a:pt x="1188955" y="668143"/>
                  </a:lnTo>
                  <a:lnTo>
                    <a:pt x="1137525" y="668838"/>
                  </a:lnTo>
                  <a:lnTo>
                    <a:pt x="1086022" y="668264"/>
                  </a:lnTo>
                  <a:lnTo>
                    <a:pt x="1034598" y="666413"/>
                  </a:lnTo>
                  <a:lnTo>
                    <a:pt x="983406" y="663280"/>
                  </a:lnTo>
                  <a:lnTo>
                    <a:pt x="932596" y="658860"/>
                  </a:lnTo>
                  <a:lnTo>
                    <a:pt x="882322" y="653146"/>
                  </a:lnTo>
                  <a:lnTo>
                    <a:pt x="832735" y="646132"/>
                  </a:lnTo>
                  <a:lnTo>
                    <a:pt x="783987" y="637814"/>
                  </a:lnTo>
                  <a:lnTo>
                    <a:pt x="736231" y="628184"/>
                  </a:lnTo>
                  <a:lnTo>
                    <a:pt x="0" y="8851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550020" y="1271359"/>
            <a:ext cx="8737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>
                <a:latin typeface="Calibri"/>
                <a:cs typeface="Calibri"/>
              </a:rPr>
              <a:t>BEEEE</a:t>
            </a:r>
            <a:r>
              <a:rPr sz="2000">
                <a:latin typeface="Calibri"/>
                <a:cs typeface="Calibri"/>
              </a:rPr>
              <a:t>P!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4312"/>
            <a:ext cx="4889182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38774"/>
            <a:ext cx="6398260" cy="207877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20">
                <a:latin typeface="Optima" panose="02000503060000020004" pitchFamily="2" charset="0"/>
                <a:cs typeface="Calibri"/>
              </a:rPr>
              <a:t>Intro</a:t>
            </a:r>
            <a:r>
              <a:rPr sz="2800" spc="-5">
                <a:latin typeface="Optima" panose="02000503060000020004" pitchFamily="2" charset="0"/>
                <a:cs typeface="Calibri"/>
              </a:rPr>
              <a:t> </a:t>
            </a:r>
            <a:r>
              <a:rPr sz="2800" spc="-15">
                <a:latin typeface="Optima" panose="02000503060000020004" pitchFamily="2" charset="0"/>
                <a:cs typeface="Calibri"/>
              </a:rPr>
              <a:t>to</a:t>
            </a:r>
            <a:r>
              <a:rPr sz="2800">
                <a:latin typeface="Optima" panose="02000503060000020004" pitchFamily="2" charset="0"/>
                <a:cs typeface="Calibri"/>
              </a:rPr>
              <a:t> </a:t>
            </a:r>
            <a:r>
              <a:rPr sz="2800" spc="-15">
                <a:latin typeface="Optima" panose="02000503060000020004" pitchFamily="2" charset="0"/>
                <a:cs typeface="Calibri"/>
              </a:rPr>
              <a:t>reactive</a:t>
            </a:r>
            <a:r>
              <a:rPr sz="2800" spc="-5">
                <a:latin typeface="Optima" panose="02000503060000020004" pitchFamily="2" charset="0"/>
                <a:cs typeface="Calibri"/>
              </a:rPr>
              <a:t> </a:t>
            </a:r>
            <a:r>
              <a:rPr sz="2800" spc="-10">
                <a:latin typeface="Optima" panose="02000503060000020004" pitchFamily="2" charset="0"/>
                <a:cs typeface="Calibri"/>
              </a:rPr>
              <a:t>applications</a:t>
            </a:r>
            <a:endParaRPr sz="2800">
              <a:latin typeface="Optima" panose="02000503060000020004" pitchFamily="2" charset="0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>
                <a:latin typeface="Optima" panose="02000503060000020004" pitchFamily="2" charset="0"/>
                <a:cs typeface="Calibri"/>
              </a:rPr>
              <a:t>The</a:t>
            </a:r>
            <a:r>
              <a:rPr sz="2800" spc="-30">
                <a:latin typeface="Optima" panose="02000503060000020004" pitchFamily="2" charset="0"/>
                <a:cs typeface="Calibri"/>
              </a:rPr>
              <a:t> </a:t>
            </a:r>
            <a:r>
              <a:rPr sz="2800" spc="-5">
                <a:latin typeface="Optima" panose="02000503060000020004" pitchFamily="2" charset="0"/>
                <a:cs typeface="Calibri"/>
              </a:rPr>
              <a:t>Observer</a:t>
            </a:r>
            <a:r>
              <a:rPr sz="2800" spc="-15">
                <a:latin typeface="Optima" panose="02000503060000020004" pitchFamily="2" charset="0"/>
                <a:cs typeface="Calibri"/>
              </a:rPr>
              <a:t> </a:t>
            </a:r>
            <a:r>
              <a:rPr sz="2800" spc="-20">
                <a:latin typeface="Optima" panose="02000503060000020004" pitchFamily="2" charset="0"/>
                <a:cs typeface="Calibri"/>
              </a:rPr>
              <a:t>pattern</a:t>
            </a:r>
            <a:endParaRPr sz="2800">
              <a:latin typeface="Optima" panose="02000503060000020004" pitchFamily="2" charset="0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25">
                <a:latin typeface="Optima" panose="02000503060000020004" pitchFamily="2" charset="0"/>
                <a:cs typeface="Calibri"/>
              </a:rPr>
              <a:t>Event-based</a:t>
            </a:r>
            <a:r>
              <a:rPr sz="2800" spc="-10">
                <a:latin typeface="Optima" panose="02000503060000020004" pitchFamily="2" charset="0"/>
                <a:cs typeface="Calibri"/>
              </a:rPr>
              <a:t> languages</a:t>
            </a:r>
            <a:endParaRPr sz="2800">
              <a:latin typeface="Optima" panose="02000503060000020004" pitchFamily="2" charset="0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>
                <a:latin typeface="Optima" panose="02000503060000020004" pitchFamily="2" charset="0"/>
                <a:cs typeface="Calibri"/>
              </a:rPr>
              <a:t>Reactive</a:t>
            </a:r>
            <a:r>
              <a:rPr sz="2800" spc="-30">
                <a:latin typeface="Optima" panose="02000503060000020004" pitchFamily="2" charset="0"/>
                <a:cs typeface="Calibri"/>
              </a:rPr>
              <a:t> </a:t>
            </a:r>
            <a:r>
              <a:rPr sz="2800" spc="-10">
                <a:latin typeface="Optima" panose="02000503060000020004" pitchFamily="2" charset="0"/>
                <a:cs typeface="Calibri"/>
              </a:rPr>
              <a:t>languages</a:t>
            </a:r>
            <a:endParaRPr sz="2800">
              <a:latin typeface="Optima" panose="02000503060000020004" pitchFamily="2" charset="0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052" y="4406074"/>
            <a:ext cx="758094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35"/>
              <a:t>EVENT-BASED </a:t>
            </a:r>
            <a:r>
              <a:rPr sz="4000" b="1" spc="-25"/>
              <a:t>LANGUAGES</a:t>
            </a:r>
            <a:endParaRPr sz="4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23" y="464312"/>
            <a:ext cx="5315548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/>
              <a:t>Example</a:t>
            </a:r>
            <a:r>
              <a:rPr spc="-35"/>
              <a:t> </a:t>
            </a:r>
            <a:r>
              <a:t>in</a:t>
            </a:r>
            <a:r>
              <a:rPr spc="-30"/>
              <a:t> </a:t>
            </a:r>
            <a:r>
              <a:t>C#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7401" y="1649530"/>
            <a:ext cx="3713479" cy="4474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0" marR="884555" indent="-184150">
              <a:lnSpc>
                <a:spcPct val="99800"/>
              </a:lnSpc>
              <a:spcBef>
                <a:spcPts val="100"/>
              </a:spcBef>
            </a:pPr>
            <a:r>
              <a:rPr sz="1600" b="1" spc="-5">
                <a:solidFill>
                  <a:srgbClr val="831B45"/>
                </a:solidFill>
                <a:latin typeface="Calibri"/>
                <a:cs typeface="Calibri"/>
              </a:rPr>
              <a:t>public</a:t>
            </a:r>
            <a:r>
              <a:rPr sz="1600" b="1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 b="1" spc="-5">
                <a:solidFill>
                  <a:srgbClr val="831B45"/>
                </a:solidFill>
                <a:latin typeface="Calibri"/>
                <a:cs typeface="Calibri"/>
              </a:rPr>
              <a:t>class </a:t>
            </a:r>
            <a:r>
              <a:rPr sz="1600" spc="-10">
                <a:latin typeface="Calibri"/>
                <a:cs typeface="Calibri"/>
              </a:rPr>
              <a:t>Drawing</a:t>
            </a:r>
            <a:r>
              <a:rPr sz="1600" spc="-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{ 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Collection&lt;Figure&gt; </a:t>
            </a:r>
            <a:r>
              <a:rPr sz="1600" spc="-10">
                <a:latin typeface="Calibri"/>
                <a:cs typeface="Calibri"/>
              </a:rPr>
              <a:t>figures; </a:t>
            </a:r>
            <a:r>
              <a:rPr sz="1600" spc="-5">
                <a:latin typeface="Calibri"/>
                <a:cs typeface="Calibri"/>
              </a:rPr>
              <a:t> </a:t>
            </a:r>
            <a:r>
              <a:rPr sz="1600" b="1" spc="-5">
                <a:solidFill>
                  <a:srgbClr val="831B45"/>
                </a:solidFill>
                <a:latin typeface="Calibri"/>
                <a:cs typeface="Calibri"/>
              </a:rPr>
              <a:t>public</a:t>
            </a:r>
            <a:r>
              <a:rPr sz="1600" b="1" spc="-2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 b="1" spc="-10">
                <a:solidFill>
                  <a:srgbClr val="831B45"/>
                </a:solidFill>
                <a:latin typeface="Calibri"/>
                <a:cs typeface="Calibri"/>
              </a:rPr>
              <a:t>event</a:t>
            </a:r>
            <a:r>
              <a:rPr sz="1600" b="1" spc="-3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NoArgs</a:t>
            </a:r>
            <a:r>
              <a:rPr sz="1600" spc="-30"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Changed();</a:t>
            </a:r>
            <a:endParaRPr sz="1600">
              <a:latin typeface="Calibri"/>
              <a:cs typeface="Calibri"/>
            </a:endParaRPr>
          </a:p>
          <a:p>
            <a:pPr marL="381000" marR="357505" indent="-184150">
              <a:lnSpc>
                <a:spcPts val="1900"/>
              </a:lnSpc>
              <a:spcBef>
                <a:spcPts val="95"/>
              </a:spcBef>
            </a:pPr>
            <a:r>
              <a:rPr sz="1600" b="1" spc="-5">
                <a:solidFill>
                  <a:srgbClr val="831B45"/>
                </a:solidFill>
                <a:latin typeface="Calibri"/>
                <a:cs typeface="Calibri"/>
              </a:rPr>
              <a:t>public virtual </a:t>
            </a:r>
            <a:r>
              <a:rPr sz="1600" spc="-5">
                <a:latin typeface="Calibri"/>
                <a:cs typeface="Calibri"/>
              </a:rPr>
              <a:t>void Add(Figure </a:t>
            </a:r>
            <a:r>
              <a:rPr sz="1600" spc="-10">
                <a:latin typeface="Calibri"/>
                <a:cs typeface="Calibri"/>
              </a:rPr>
              <a:t>figure) </a:t>
            </a:r>
            <a:r>
              <a:rPr sz="1600">
                <a:latin typeface="Calibri"/>
                <a:cs typeface="Calibri"/>
              </a:rPr>
              <a:t>{ </a:t>
            </a:r>
            <a:r>
              <a:rPr sz="1600" spc="-350"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figures.Add(figure);</a:t>
            </a:r>
            <a:endParaRPr sz="1600">
              <a:latin typeface="Calibri"/>
              <a:cs typeface="Calibri"/>
            </a:endParaRPr>
          </a:p>
          <a:p>
            <a:pPr marL="381000" marR="767715">
              <a:lnSpc>
                <a:spcPts val="1930"/>
              </a:lnSpc>
              <a:spcBef>
                <a:spcPts val="10"/>
              </a:spcBef>
            </a:pPr>
            <a:r>
              <a:rPr sz="1600" spc="-10">
                <a:latin typeface="Calibri"/>
                <a:cs typeface="Calibri"/>
              </a:rPr>
              <a:t>figure.Changed </a:t>
            </a:r>
            <a:r>
              <a:rPr sz="1600">
                <a:latin typeface="Calibri"/>
                <a:cs typeface="Calibri"/>
              </a:rPr>
              <a:t>+= </a:t>
            </a:r>
            <a:r>
              <a:rPr sz="1600" spc="-5">
                <a:latin typeface="Calibri"/>
                <a:cs typeface="Calibri"/>
              </a:rPr>
              <a:t>OnChanged; </a:t>
            </a:r>
            <a:r>
              <a:rPr sz="1600" spc="-355"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OnChanged();</a:t>
            </a:r>
            <a:endParaRPr sz="1600">
              <a:latin typeface="Calibri"/>
              <a:cs typeface="Calibri"/>
            </a:endParaRPr>
          </a:p>
          <a:p>
            <a:pPr marL="196850">
              <a:lnSpc>
                <a:spcPts val="1835"/>
              </a:lnSpc>
            </a:pPr>
            <a:r>
              <a:rPr sz="1600">
                <a:latin typeface="Calibri"/>
                <a:cs typeface="Calibri"/>
              </a:rPr>
              <a:t>}</a:t>
            </a:r>
          </a:p>
          <a:p>
            <a:pPr marL="381000" marR="5080" indent="-184150">
              <a:lnSpc>
                <a:spcPts val="1900"/>
              </a:lnSpc>
              <a:spcBef>
                <a:spcPts val="95"/>
              </a:spcBef>
            </a:pPr>
            <a:r>
              <a:rPr sz="1600" b="1" spc="-5">
                <a:solidFill>
                  <a:srgbClr val="831B45"/>
                </a:solidFill>
                <a:latin typeface="Calibri"/>
                <a:cs typeface="Calibri"/>
              </a:rPr>
              <a:t>public</a:t>
            </a:r>
            <a:r>
              <a:rPr sz="1600" b="1" spc="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 b="1" spc="-5">
                <a:solidFill>
                  <a:srgbClr val="831B45"/>
                </a:solidFill>
                <a:latin typeface="Calibri"/>
                <a:cs typeface="Calibri"/>
              </a:rPr>
              <a:t>virtual</a:t>
            </a:r>
            <a:r>
              <a:rPr sz="1600" b="1" spc="-1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 b="1" spc="-5">
                <a:solidFill>
                  <a:srgbClr val="831B45"/>
                </a:solidFill>
                <a:latin typeface="Calibri"/>
                <a:cs typeface="Calibri"/>
              </a:rPr>
              <a:t>void</a:t>
            </a:r>
            <a:r>
              <a:rPr sz="1600" b="1" spc="1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Remove(Figure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figure)</a:t>
            </a:r>
            <a:r>
              <a:rPr sz="1600">
                <a:latin typeface="Calibri"/>
                <a:cs typeface="Calibri"/>
              </a:rPr>
              <a:t> { </a:t>
            </a:r>
            <a:r>
              <a:rPr sz="1600" spc="-345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figures.Remove(figure);</a:t>
            </a:r>
            <a:endParaRPr sz="1600">
              <a:latin typeface="Calibri"/>
              <a:cs typeface="Calibri"/>
            </a:endParaRPr>
          </a:p>
          <a:p>
            <a:pPr marL="381000" marR="807720">
              <a:lnSpc>
                <a:spcPts val="1930"/>
              </a:lnSpc>
              <a:spcBef>
                <a:spcPts val="10"/>
              </a:spcBef>
            </a:pPr>
            <a:r>
              <a:rPr sz="1600" spc="-10">
                <a:latin typeface="Calibri"/>
                <a:cs typeface="Calibri"/>
              </a:rPr>
              <a:t>figure.Changed </a:t>
            </a:r>
            <a:r>
              <a:rPr sz="1600" spc="-5">
                <a:latin typeface="Calibri"/>
                <a:cs typeface="Calibri"/>
              </a:rPr>
              <a:t>-= OnChanged; </a:t>
            </a:r>
            <a:r>
              <a:rPr sz="1600" spc="-350"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OnChanged();</a:t>
            </a:r>
            <a:endParaRPr sz="1600">
              <a:latin typeface="Calibri"/>
              <a:cs typeface="Calibri"/>
            </a:endParaRPr>
          </a:p>
          <a:p>
            <a:pPr marL="196850">
              <a:lnSpc>
                <a:spcPts val="1835"/>
              </a:lnSpc>
            </a:pPr>
            <a:r>
              <a:rPr sz="1600">
                <a:latin typeface="Calibri"/>
                <a:cs typeface="Calibri"/>
              </a:rPr>
              <a:t>}</a:t>
            </a:r>
          </a:p>
          <a:p>
            <a:pPr marL="196850">
              <a:lnSpc>
                <a:spcPts val="1910"/>
              </a:lnSpc>
              <a:spcBef>
                <a:spcPts val="10"/>
              </a:spcBef>
            </a:pPr>
            <a:r>
              <a:rPr sz="1600" b="1" spc="-10">
                <a:solidFill>
                  <a:srgbClr val="831B45"/>
                </a:solidFill>
                <a:latin typeface="Calibri"/>
                <a:cs typeface="Calibri"/>
              </a:rPr>
              <a:t>protected</a:t>
            </a:r>
            <a:r>
              <a:rPr sz="1600" b="1" spc="-1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 b="1" spc="-5">
                <a:solidFill>
                  <a:srgbClr val="831B45"/>
                </a:solidFill>
                <a:latin typeface="Calibri"/>
                <a:cs typeface="Calibri"/>
              </a:rPr>
              <a:t>virtual</a:t>
            </a:r>
            <a:r>
              <a:rPr sz="1600" b="1" spc="-2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 b="1" spc="-5">
                <a:solidFill>
                  <a:srgbClr val="831B45"/>
                </a:solidFill>
                <a:latin typeface="Calibri"/>
                <a:cs typeface="Calibri"/>
              </a:rPr>
              <a:t>void</a:t>
            </a:r>
            <a:r>
              <a:rPr sz="1600" b="1" spc="-1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OnChanged()</a:t>
            </a:r>
            <a:r>
              <a:rPr sz="1600" spc="-1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{</a:t>
            </a:r>
          </a:p>
          <a:p>
            <a:pPr marL="381000">
              <a:lnSpc>
                <a:spcPts val="1910"/>
              </a:lnSpc>
            </a:pPr>
            <a:r>
              <a:rPr sz="1600" b="1" spc="-5">
                <a:solidFill>
                  <a:srgbClr val="831B45"/>
                </a:solidFill>
                <a:latin typeface="Calibri"/>
                <a:cs typeface="Calibri"/>
              </a:rPr>
              <a:t>if</a:t>
            </a:r>
            <a:r>
              <a:rPr sz="1600" b="1" spc="-1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(Changed</a:t>
            </a:r>
            <a:r>
              <a:rPr sz="1600" spc="-1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!=</a:t>
            </a:r>
            <a:r>
              <a:rPr sz="1600" spc="-15"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null)</a:t>
            </a:r>
            <a:r>
              <a:rPr sz="1600" spc="-1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{</a:t>
            </a:r>
            <a:r>
              <a:rPr sz="1600" spc="-20"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Changed();</a:t>
            </a:r>
            <a:r>
              <a:rPr sz="1600" spc="-1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}</a:t>
            </a:r>
          </a:p>
          <a:p>
            <a:pPr marL="196850">
              <a:lnSpc>
                <a:spcPts val="1910"/>
              </a:lnSpc>
              <a:spcBef>
                <a:spcPts val="15"/>
              </a:spcBef>
            </a:pPr>
            <a:r>
              <a:rPr sz="1600">
                <a:latin typeface="Calibri"/>
                <a:cs typeface="Calibri"/>
              </a:rPr>
              <a:t>}</a:t>
            </a:r>
          </a:p>
          <a:p>
            <a:pPr marL="117475">
              <a:lnSpc>
                <a:spcPts val="2150"/>
              </a:lnSpc>
            </a:pPr>
            <a:r>
              <a:rPr sz="1800" spc="-5">
                <a:latin typeface="Calibri"/>
                <a:cs typeface="Calibri"/>
              </a:rPr>
              <a:t>...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>
                <a:latin typeface="Calibri"/>
                <a:cs typeface="Calibri"/>
              </a:rPr>
              <a:t>}</a:t>
            </a:r>
          </a:p>
        </p:txBody>
      </p:sp>
      <p:sp>
        <p:nvSpPr>
          <p:cNvPr id="4" name="object 4"/>
          <p:cNvSpPr/>
          <p:nvPr/>
        </p:nvSpPr>
        <p:spPr>
          <a:xfrm>
            <a:off x="857223" y="2071677"/>
            <a:ext cx="3357879" cy="428625"/>
          </a:xfrm>
          <a:custGeom>
            <a:avLst/>
            <a:gdLst/>
            <a:ahLst/>
            <a:cxnLst/>
            <a:rect l="l" t="t" r="r" b="b"/>
            <a:pathLst>
              <a:path w="3357879" h="428625">
                <a:moveTo>
                  <a:pt x="0" y="214314"/>
                </a:moveTo>
                <a:lnTo>
                  <a:pt x="28591" y="174720"/>
                </a:lnTo>
                <a:lnTo>
                  <a:pt x="63363" y="155788"/>
                </a:lnTo>
                <a:lnTo>
                  <a:pt x="110925" y="137541"/>
                </a:lnTo>
                <a:lnTo>
                  <a:pt x="170634" y="120064"/>
                </a:lnTo>
                <a:lnTo>
                  <a:pt x="241844" y="103437"/>
                </a:lnTo>
                <a:lnTo>
                  <a:pt x="281560" y="95468"/>
                </a:lnTo>
                <a:lnTo>
                  <a:pt x="323909" y="87742"/>
                </a:lnTo>
                <a:lnTo>
                  <a:pt x="368811" y="80271"/>
                </a:lnTo>
                <a:lnTo>
                  <a:pt x="416186" y="73064"/>
                </a:lnTo>
                <a:lnTo>
                  <a:pt x="465952" y="66131"/>
                </a:lnTo>
                <a:lnTo>
                  <a:pt x="518029" y="59483"/>
                </a:lnTo>
                <a:lnTo>
                  <a:pt x="572336" y="53130"/>
                </a:lnTo>
                <a:lnTo>
                  <a:pt x="628793" y="47082"/>
                </a:lnTo>
                <a:lnTo>
                  <a:pt x="687319" y="41350"/>
                </a:lnTo>
                <a:lnTo>
                  <a:pt x="747834" y="35943"/>
                </a:lnTo>
                <a:lnTo>
                  <a:pt x="810256" y="30873"/>
                </a:lnTo>
                <a:lnTo>
                  <a:pt x="874506" y="26150"/>
                </a:lnTo>
                <a:lnTo>
                  <a:pt x="940502" y="21783"/>
                </a:lnTo>
                <a:lnTo>
                  <a:pt x="1008164" y="17783"/>
                </a:lnTo>
                <a:lnTo>
                  <a:pt x="1077412" y="14160"/>
                </a:lnTo>
                <a:lnTo>
                  <a:pt x="1148164" y="10925"/>
                </a:lnTo>
                <a:lnTo>
                  <a:pt x="1220341" y="8088"/>
                </a:lnTo>
                <a:lnTo>
                  <a:pt x="1293861" y="5660"/>
                </a:lnTo>
                <a:lnTo>
                  <a:pt x="1368644" y="3649"/>
                </a:lnTo>
                <a:lnTo>
                  <a:pt x="1444609" y="2068"/>
                </a:lnTo>
                <a:lnTo>
                  <a:pt x="1521676" y="926"/>
                </a:lnTo>
                <a:lnTo>
                  <a:pt x="1599764" y="233"/>
                </a:lnTo>
                <a:lnTo>
                  <a:pt x="1678793" y="0"/>
                </a:lnTo>
                <a:lnTo>
                  <a:pt x="1757821" y="233"/>
                </a:lnTo>
                <a:lnTo>
                  <a:pt x="1835909" y="926"/>
                </a:lnTo>
                <a:lnTo>
                  <a:pt x="1912976" y="2068"/>
                </a:lnTo>
                <a:lnTo>
                  <a:pt x="1988941" y="3649"/>
                </a:lnTo>
                <a:lnTo>
                  <a:pt x="2063724" y="5660"/>
                </a:lnTo>
                <a:lnTo>
                  <a:pt x="2137245" y="8088"/>
                </a:lnTo>
                <a:lnTo>
                  <a:pt x="2209421" y="10925"/>
                </a:lnTo>
                <a:lnTo>
                  <a:pt x="2280173" y="14160"/>
                </a:lnTo>
                <a:lnTo>
                  <a:pt x="2349421" y="17783"/>
                </a:lnTo>
                <a:lnTo>
                  <a:pt x="2417083" y="21783"/>
                </a:lnTo>
                <a:lnTo>
                  <a:pt x="2483079" y="26150"/>
                </a:lnTo>
                <a:lnTo>
                  <a:pt x="2547329" y="30873"/>
                </a:lnTo>
                <a:lnTo>
                  <a:pt x="2609751" y="35943"/>
                </a:lnTo>
                <a:lnTo>
                  <a:pt x="2670266" y="41350"/>
                </a:lnTo>
                <a:lnTo>
                  <a:pt x="2728792" y="47082"/>
                </a:lnTo>
                <a:lnTo>
                  <a:pt x="2785249" y="53130"/>
                </a:lnTo>
                <a:lnTo>
                  <a:pt x="2839556" y="59483"/>
                </a:lnTo>
                <a:lnTo>
                  <a:pt x="2891633" y="66131"/>
                </a:lnTo>
                <a:lnTo>
                  <a:pt x="2941399" y="73064"/>
                </a:lnTo>
                <a:lnTo>
                  <a:pt x="2988774" y="80271"/>
                </a:lnTo>
                <a:lnTo>
                  <a:pt x="3033676" y="87742"/>
                </a:lnTo>
                <a:lnTo>
                  <a:pt x="3076025" y="95468"/>
                </a:lnTo>
                <a:lnTo>
                  <a:pt x="3115742" y="103437"/>
                </a:lnTo>
                <a:lnTo>
                  <a:pt x="3186951" y="120064"/>
                </a:lnTo>
                <a:lnTo>
                  <a:pt x="3246660" y="137541"/>
                </a:lnTo>
                <a:lnTo>
                  <a:pt x="3294222" y="155788"/>
                </a:lnTo>
                <a:lnTo>
                  <a:pt x="3328994" y="174720"/>
                </a:lnTo>
                <a:lnTo>
                  <a:pt x="3355758" y="204225"/>
                </a:lnTo>
                <a:lnTo>
                  <a:pt x="3357586" y="214314"/>
                </a:lnTo>
                <a:lnTo>
                  <a:pt x="3355758" y="224402"/>
                </a:lnTo>
                <a:lnTo>
                  <a:pt x="3328994" y="253907"/>
                </a:lnTo>
                <a:lnTo>
                  <a:pt x="3294222" y="272839"/>
                </a:lnTo>
                <a:lnTo>
                  <a:pt x="3246660" y="291086"/>
                </a:lnTo>
                <a:lnTo>
                  <a:pt x="3186951" y="308563"/>
                </a:lnTo>
                <a:lnTo>
                  <a:pt x="3115742" y="325190"/>
                </a:lnTo>
                <a:lnTo>
                  <a:pt x="3076025" y="333159"/>
                </a:lnTo>
                <a:lnTo>
                  <a:pt x="3033676" y="340885"/>
                </a:lnTo>
                <a:lnTo>
                  <a:pt x="2988774" y="348356"/>
                </a:lnTo>
                <a:lnTo>
                  <a:pt x="2941399" y="355563"/>
                </a:lnTo>
                <a:lnTo>
                  <a:pt x="2891633" y="362496"/>
                </a:lnTo>
                <a:lnTo>
                  <a:pt x="2839556" y="369144"/>
                </a:lnTo>
                <a:lnTo>
                  <a:pt x="2785249" y="375497"/>
                </a:lnTo>
                <a:lnTo>
                  <a:pt x="2728792" y="381545"/>
                </a:lnTo>
                <a:lnTo>
                  <a:pt x="2670266" y="387277"/>
                </a:lnTo>
                <a:lnTo>
                  <a:pt x="2609751" y="392684"/>
                </a:lnTo>
                <a:lnTo>
                  <a:pt x="2547329" y="397754"/>
                </a:lnTo>
                <a:lnTo>
                  <a:pt x="2483079" y="402477"/>
                </a:lnTo>
                <a:lnTo>
                  <a:pt x="2417083" y="406844"/>
                </a:lnTo>
                <a:lnTo>
                  <a:pt x="2349421" y="410844"/>
                </a:lnTo>
                <a:lnTo>
                  <a:pt x="2280173" y="414467"/>
                </a:lnTo>
                <a:lnTo>
                  <a:pt x="2209421" y="417702"/>
                </a:lnTo>
                <a:lnTo>
                  <a:pt x="2137245" y="420539"/>
                </a:lnTo>
                <a:lnTo>
                  <a:pt x="2063724" y="422967"/>
                </a:lnTo>
                <a:lnTo>
                  <a:pt x="1988941" y="424978"/>
                </a:lnTo>
                <a:lnTo>
                  <a:pt x="1912976" y="426559"/>
                </a:lnTo>
                <a:lnTo>
                  <a:pt x="1835909" y="427701"/>
                </a:lnTo>
                <a:lnTo>
                  <a:pt x="1757821" y="428394"/>
                </a:lnTo>
                <a:lnTo>
                  <a:pt x="1678793" y="428628"/>
                </a:lnTo>
                <a:lnTo>
                  <a:pt x="1599764" y="428394"/>
                </a:lnTo>
                <a:lnTo>
                  <a:pt x="1521676" y="427701"/>
                </a:lnTo>
                <a:lnTo>
                  <a:pt x="1444609" y="426559"/>
                </a:lnTo>
                <a:lnTo>
                  <a:pt x="1368644" y="424978"/>
                </a:lnTo>
                <a:lnTo>
                  <a:pt x="1293861" y="422967"/>
                </a:lnTo>
                <a:lnTo>
                  <a:pt x="1220341" y="420539"/>
                </a:lnTo>
                <a:lnTo>
                  <a:pt x="1148164" y="417702"/>
                </a:lnTo>
                <a:lnTo>
                  <a:pt x="1077412" y="414467"/>
                </a:lnTo>
                <a:lnTo>
                  <a:pt x="1008164" y="410844"/>
                </a:lnTo>
                <a:lnTo>
                  <a:pt x="940502" y="406844"/>
                </a:lnTo>
                <a:lnTo>
                  <a:pt x="874506" y="402477"/>
                </a:lnTo>
                <a:lnTo>
                  <a:pt x="810256" y="397754"/>
                </a:lnTo>
                <a:lnTo>
                  <a:pt x="747834" y="392684"/>
                </a:lnTo>
                <a:lnTo>
                  <a:pt x="687319" y="387277"/>
                </a:lnTo>
                <a:lnTo>
                  <a:pt x="628793" y="381545"/>
                </a:lnTo>
                <a:lnTo>
                  <a:pt x="572336" y="375497"/>
                </a:lnTo>
                <a:lnTo>
                  <a:pt x="518029" y="369144"/>
                </a:lnTo>
                <a:lnTo>
                  <a:pt x="465952" y="362496"/>
                </a:lnTo>
                <a:lnTo>
                  <a:pt x="416186" y="355563"/>
                </a:lnTo>
                <a:lnTo>
                  <a:pt x="368811" y="348356"/>
                </a:lnTo>
                <a:lnTo>
                  <a:pt x="323909" y="340885"/>
                </a:lnTo>
                <a:lnTo>
                  <a:pt x="281560" y="333159"/>
                </a:lnTo>
                <a:lnTo>
                  <a:pt x="241844" y="325190"/>
                </a:lnTo>
                <a:lnTo>
                  <a:pt x="170634" y="308563"/>
                </a:lnTo>
                <a:lnTo>
                  <a:pt x="110925" y="291086"/>
                </a:lnTo>
                <a:lnTo>
                  <a:pt x="63363" y="272839"/>
                </a:lnTo>
                <a:lnTo>
                  <a:pt x="28591" y="253907"/>
                </a:lnTo>
                <a:lnTo>
                  <a:pt x="1827" y="224402"/>
                </a:lnTo>
                <a:lnTo>
                  <a:pt x="0" y="214314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5983" y="2786058"/>
            <a:ext cx="2000885" cy="428625"/>
          </a:xfrm>
          <a:custGeom>
            <a:avLst/>
            <a:gdLst/>
            <a:ahLst/>
            <a:cxnLst/>
            <a:rect l="l" t="t" r="r" b="b"/>
            <a:pathLst>
              <a:path w="2000885" h="428625">
                <a:moveTo>
                  <a:pt x="0" y="214314"/>
                </a:moveTo>
                <a:lnTo>
                  <a:pt x="24108" y="167329"/>
                </a:lnTo>
                <a:lnTo>
                  <a:pt x="65357" y="137948"/>
                </a:lnTo>
                <a:lnTo>
                  <a:pt x="124942" y="110507"/>
                </a:lnTo>
                <a:lnTo>
                  <a:pt x="161127" y="97617"/>
                </a:lnTo>
                <a:lnTo>
                  <a:pt x="201316" y="85337"/>
                </a:lnTo>
                <a:lnTo>
                  <a:pt x="245315" y="73708"/>
                </a:lnTo>
                <a:lnTo>
                  <a:pt x="292931" y="62771"/>
                </a:lnTo>
                <a:lnTo>
                  <a:pt x="343971" y="52567"/>
                </a:lnTo>
                <a:lnTo>
                  <a:pt x="398242" y="43139"/>
                </a:lnTo>
                <a:lnTo>
                  <a:pt x="455549" y="34527"/>
                </a:lnTo>
                <a:lnTo>
                  <a:pt x="515700" y="26773"/>
                </a:lnTo>
                <a:lnTo>
                  <a:pt x="578501" y="19918"/>
                </a:lnTo>
                <a:lnTo>
                  <a:pt x="643759" y="14005"/>
                </a:lnTo>
                <a:lnTo>
                  <a:pt x="711280" y="9073"/>
                </a:lnTo>
                <a:lnTo>
                  <a:pt x="780871" y="5166"/>
                </a:lnTo>
                <a:lnTo>
                  <a:pt x="852339" y="2323"/>
                </a:lnTo>
                <a:lnTo>
                  <a:pt x="925490" y="587"/>
                </a:lnTo>
                <a:lnTo>
                  <a:pt x="1000132" y="0"/>
                </a:lnTo>
                <a:lnTo>
                  <a:pt x="1074773" y="587"/>
                </a:lnTo>
                <a:lnTo>
                  <a:pt x="1147924" y="2323"/>
                </a:lnTo>
                <a:lnTo>
                  <a:pt x="1219392" y="5166"/>
                </a:lnTo>
                <a:lnTo>
                  <a:pt x="1288983" y="9073"/>
                </a:lnTo>
                <a:lnTo>
                  <a:pt x="1356504" y="14005"/>
                </a:lnTo>
                <a:lnTo>
                  <a:pt x="1421762" y="19918"/>
                </a:lnTo>
                <a:lnTo>
                  <a:pt x="1484563" y="26773"/>
                </a:lnTo>
                <a:lnTo>
                  <a:pt x="1544714" y="34527"/>
                </a:lnTo>
                <a:lnTo>
                  <a:pt x="1602021" y="43139"/>
                </a:lnTo>
                <a:lnTo>
                  <a:pt x="1656292" y="52567"/>
                </a:lnTo>
                <a:lnTo>
                  <a:pt x="1707332" y="62771"/>
                </a:lnTo>
                <a:lnTo>
                  <a:pt x="1754948" y="73708"/>
                </a:lnTo>
                <a:lnTo>
                  <a:pt x="1798947" y="85337"/>
                </a:lnTo>
                <a:lnTo>
                  <a:pt x="1839136" y="97617"/>
                </a:lnTo>
                <a:lnTo>
                  <a:pt x="1875321" y="110507"/>
                </a:lnTo>
                <a:lnTo>
                  <a:pt x="1934906" y="137948"/>
                </a:lnTo>
                <a:lnTo>
                  <a:pt x="1976155" y="167329"/>
                </a:lnTo>
                <a:lnTo>
                  <a:pt x="2000264" y="214314"/>
                </a:lnTo>
                <a:lnTo>
                  <a:pt x="1997520" y="230308"/>
                </a:lnTo>
                <a:lnTo>
                  <a:pt x="1957919" y="276210"/>
                </a:lnTo>
                <a:lnTo>
                  <a:pt x="1907309" y="304663"/>
                </a:lnTo>
                <a:lnTo>
                  <a:pt x="1839136" y="331010"/>
                </a:lnTo>
                <a:lnTo>
                  <a:pt x="1798947" y="343290"/>
                </a:lnTo>
                <a:lnTo>
                  <a:pt x="1754948" y="354919"/>
                </a:lnTo>
                <a:lnTo>
                  <a:pt x="1707332" y="365856"/>
                </a:lnTo>
                <a:lnTo>
                  <a:pt x="1656292" y="376060"/>
                </a:lnTo>
                <a:lnTo>
                  <a:pt x="1602021" y="385488"/>
                </a:lnTo>
                <a:lnTo>
                  <a:pt x="1544714" y="394100"/>
                </a:lnTo>
                <a:lnTo>
                  <a:pt x="1484563" y="401854"/>
                </a:lnTo>
                <a:lnTo>
                  <a:pt x="1421762" y="408709"/>
                </a:lnTo>
                <a:lnTo>
                  <a:pt x="1356504" y="414622"/>
                </a:lnTo>
                <a:lnTo>
                  <a:pt x="1288983" y="419554"/>
                </a:lnTo>
                <a:lnTo>
                  <a:pt x="1219392" y="423461"/>
                </a:lnTo>
                <a:lnTo>
                  <a:pt x="1147924" y="426304"/>
                </a:lnTo>
                <a:lnTo>
                  <a:pt x="1074773" y="428040"/>
                </a:lnTo>
                <a:lnTo>
                  <a:pt x="1000132" y="428628"/>
                </a:lnTo>
                <a:lnTo>
                  <a:pt x="925490" y="428040"/>
                </a:lnTo>
                <a:lnTo>
                  <a:pt x="852339" y="426304"/>
                </a:lnTo>
                <a:lnTo>
                  <a:pt x="780871" y="423461"/>
                </a:lnTo>
                <a:lnTo>
                  <a:pt x="711280" y="419554"/>
                </a:lnTo>
                <a:lnTo>
                  <a:pt x="643759" y="414622"/>
                </a:lnTo>
                <a:lnTo>
                  <a:pt x="578501" y="408709"/>
                </a:lnTo>
                <a:lnTo>
                  <a:pt x="515700" y="401854"/>
                </a:lnTo>
                <a:lnTo>
                  <a:pt x="455549" y="394100"/>
                </a:lnTo>
                <a:lnTo>
                  <a:pt x="398242" y="385488"/>
                </a:lnTo>
                <a:lnTo>
                  <a:pt x="343971" y="376060"/>
                </a:lnTo>
                <a:lnTo>
                  <a:pt x="292931" y="365856"/>
                </a:lnTo>
                <a:lnTo>
                  <a:pt x="245315" y="354919"/>
                </a:lnTo>
                <a:lnTo>
                  <a:pt x="201316" y="343290"/>
                </a:lnTo>
                <a:lnTo>
                  <a:pt x="161127" y="331010"/>
                </a:lnTo>
                <a:lnTo>
                  <a:pt x="124942" y="318120"/>
                </a:lnTo>
                <a:lnTo>
                  <a:pt x="65357" y="290679"/>
                </a:lnTo>
                <a:lnTo>
                  <a:pt x="24108" y="261298"/>
                </a:lnTo>
                <a:lnTo>
                  <a:pt x="0" y="214314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1294" y="4454587"/>
            <a:ext cx="3092982" cy="428625"/>
          </a:xfrm>
          <a:custGeom>
            <a:avLst/>
            <a:gdLst/>
            <a:ahLst/>
            <a:cxnLst/>
            <a:rect l="l" t="t" r="r" b="b"/>
            <a:pathLst>
              <a:path w="2000885" h="428625">
                <a:moveTo>
                  <a:pt x="0" y="214314"/>
                </a:moveTo>
                <a:lnTo>
                  <a:pt x="24108" y="167329"/>
                </a:lnTo>
                <a:lnTo>
                  <a:pt x="65357" y="137948"/>
                </a:lnTo>
                <a:lnTo>
                  <a:pt x="124942" y="110507"/>
                </a:lnTo>
                <a:lnTo>
                  <a:pt x="161127" y="97617"/>
                </a:lnTo>
                <a:lnTo>
                  <a:pt x="201316" y="85337"/>
                </a:lnTo>
                <a:lnTo>
                  <a:pt x="245315" y="73708"/>
                </a:lnTo>
                <a:lnTo>
                  <a:pt x="292931" y="62771"/>
                </a:lnTo>
                <a:lnTo>
                  <a:pt x="343971" y="52567"/>
                </a:lnTo>
                <a:lnTo>
                  <a:pt x="398242" y="43139"/>
                </a:lnTo>
                <a:lnTo>
                  <a:pt x="455549" y="34527"/>
                </a:lnTo>
                <a:lnTo>
                  <a:pt x="515700" y="26773"/>
                </a:lnTo>
                <a:lnTo>
                  <a:pt x="578501" y="19918"/>
                </a:lnTo>
                <a:lnTo>
                  <a:pt x="643759" y="14005"/>
                </a:lnTo>
                <a:lnTo>
                  <a:pt x="711280" y="9073"/>
                </a:lnTo>
                <a:lnTo>
                  <a:pt x="780871" y="5166"/>
                </a:lnTo>
                <a:lnTo>
                  <a:pt x="852339" y="2323"/>
                </a:lnTo>
                <a:lnTo>
                  <a:pt x="925490" y="587"/>
                </a:lnTo>
                <a:lnTo>
                  <a:pt x="1000132" y="0"/>
                </a:lnTo>
                <a:lnTo>
                  <a:pt x="1074773" y="587"/>
                </a:lnTo>
                <a:lnTo>
                  <a:pt x="1147924" y="2323"/>
                </a:lnTo>
                <a:lnTo>
                  <a:pt x="1219392" y="5166"/>
                </a:lnTo>
                <a:lnTo>
                  <a:pt x="1288983" y="9073"/>
                </a:lnTo>
                <a:lnTo>
                  <a:pt x="1356504" y="14005"/>
                </a:lnTo>
                <a:lnTo>
                  <a:pt x="1421762" y="19918"/>
                </a:lnTo>
                <a:lnTo>
                  <a:pt x="1484563" y="26773"/>
                </a:lnTo>
                <a:lnTo>
                  <a:pt x="1544714" y="34527"/>
                </a:lnTo>
                <a:lnTo>
                  <a:pt x="1602021" y="43139"/>
                </a:lnTo>
                <a:lnTo>
                  <a:pt x="1656292" y="52567"/>
                </a:lnTo>
                <a:lnTo>
                  <a:pt x="1707332" y="62771"/>
                </a:lnTo>
                <a:lnTo>
                  <a:pt x="1754948" y="73708"/>
                </a:lnTo>
                <a:lnTo>
                  <a:pt x="1798947" y="85337"/>
                </a:lnTo>
                <a:lnTo>
                  <a:pt x="1839136" y="97617"/>
                </a:lnTo>
                <a:lnTo>
                  <a:pt x="1875321" y="110507"/>
                </a:lnTo>
                <a:lnTo>
                  <a:pt x="1934906" y="137948"/>
                </a:lnTo>
                <a:lnTo>
                  <a:pt x="1976155" y="167329"/>
                </a:lnTo>
                <a:lnTo>
                  <a:pt x="2000264" y="214314"/>
                </a:lnTo>
                <a:lnTo>
                  <a:pt x="1997520" y="230308"/>
                </a:lnTo>
                <a:lnTo>
                  <a:pt x="1957919" y="276210"/>
                </a:lnTo>
                <a:lnTo>
                  <a:pt x="1907309" y="304663"/>
                </a:lnTo>
                <a:lnTo>
                  <a:pt x="1839136" y="331010"/>
                </a:lnTo>
                <a:lnTo>
                  <a:pt x="1798947" y="343290"/>
                </a:lnTo>
                <a:lnTo>
                  <a:pt x="1754948" y="354919"/>
                </a:lnTo>
                <a:lnTo>
                  <a:pt x="1707332" y="365856"/>
                </a:lnTo>
                <a:lnTo>
                  <a:pt x="1656292" y="376060"/>
                </a:lnTo>
                <a:lnTo>
                  <a:pt x="1602021" y="385488"/>
                </a:lnTo>
                <a:lnTo>
                  <a:pt x="1544714" y="394100"/>
                </a:lnTo>
                <a:lnTo>
                  <a:pt x="1484563" y="401854"/>
                </a:lnTo>
                <a:lnTo>
                  <a:pt x="1421762" y="408709"/>
                </a:lnTo>
                <a:lnTo>
                  <a:pt x="1356504" y="414622"/>
                </a:lnTo>
                <a:lnTo>
                  <a:pt x="1288983" y="419554"/>
                </a:lnTo>
                <a:lnTo>
                  <a:pt x="1219392" y="423461"/>
                </a:lnTo>
                <a:lnTo>
                  <a:pt x="1147924" y="426304"/>
                </a:lnTo>
                <a:lnTo>
                  <a:pt x="1074773" y="428040"/>
                </a:lnTo>
                <a:lnTo>
                  <a:pt x="1000132" y="428628"/>
                </a:lnTo>
                <a:lnTo>
                  <a:pt x="925490" y="428040"/>
                </a:lnTo>
                <a:lnTo>
                  <a:pt x="852339" y="426304"/>
                </a:lnTo>
                <a:lnTo>
                  <a:pt x="780871" y="423461"/>
                </a:lnTo>
                <a:lnTo>
                  <a:pt x="711280" y="419554"/>
                </a:lnTo>
                <a:lnTo>
                  <a:pt x="643759" y="414622"/>
                </a:lnTo>
                <a:lnTo>
                  <a:pt x="578501" y="408709"/>
                </a:lnTo>
                <a:lnTo>
                  <a:pt x="515700" y="401854"/>
                </a:lnTo>
                <a:lnTo>
                  <a:pt x="455549" y="394100"/>
                </a:lnTo>
                <a:lnTo>
                  <a:pt x="398242" y="385488"/>
                </a:lnTo>
                <a:lnTo>
                  <a:pt x="343971" y="376060"/>
                </a:lnTo>
                <a:lnTo>
                  <a:pt x="292931" y="365856"/>
                </a:lnTo>
                <a:lnTo>
                  <a:pt x="245315" y="354919"/>
                </a:lnTo>
                <a:lnTo>
                  <a:pt x="201316" y="343290"/>
                </a:lnTo>
                <a:lnTo>
                  <a:pt x="161127" y="331010"/>
                </a:lnTo>
                <a:lnTo>
                  <a:pt x="124942" y="318120"/>
                </a:lnTo>
                <a:lnTo>
                  <a:pt x="65357" y="290679"/>
                </a:lnTo>
                <a:lnTo>
                  <a:pt x="24108" y="261298"/>
                </a:lnTo>
                <a:lnTo>
                  <a:pt x="0" y="214314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4312"/>
            <a:ext cx="668540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/>
              <a:t>Event-based</a:t>
            </a:r>
            <a:r>
              <a:rPr spc="-60"/>
              <a:t> </a:t>
            </a:r>
            <a:r>
              <a:rPr spc="-5"/>
              <a:t>Languages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2074"/>
            <a:ext cx="6466840" cy="45679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>
                <a:latin typeface="Optima" panose="02000503060000020004" pitchFamily="2" charset="0"/>
                <a:cs typeface="Calibri"/>
              </a:rPr>
              <a:t>Language-level</a:t>
            </a:r>
            <a:r>
              <a:rPr sz="2800" spc="-15">
                <a:latin typeface="Optima" panose="02000503060000020004" pitchFamily="2" charset="0"/>
                <a:cs typeface="Calibri"/>
              </a:rPr>
              <a:t> </a:t>
            </a:r>
            <a:r>
              <a:rPr sz="2800">
                <a:latin typeface="Optima" panose="02000503060000020004" pitchFamily="2" charset="0"/>
                <a:cs typeface="Calibri"/>
              </a:rPr>
              <a:t>support</a:t>
            </a:r>
            <a:r>
              <a:rPr sz="2800" spc="-15">
                <a:latin typeface="Optima" panose="02000503060000020004" pitchFamily="2" charset="0"/>
                <a:cs typeface="Calibri"/>
              </a:rPr>
              <a:t> </a:t>
            </a:r>
            <a:r>
              <a:rPr sz="2800" spc="-25">
                <a:latin typeface="Optima" panose="02000503060000020004" pitchFamily="2" charset="0"/>
                <a:cs typeface="Calibri"/>
              </a:rPr>
              <a:t>for</a:t>
            </a:r>
            <a:r>
              <a:rPr sz="2800" spc="-15">
                <a:latin typeface="Optima" panose="02000503060000020004" pitchFamily="2" charset="0"/>
                <a:cs typeface="Calibri"/>
              </a:rPr>
              <a:t> events</a:t>
            </a:r>
            <a:endParaRPr sz="2800">
              <a:latin typeface="Optima" panose="02000503060000020004" pitchFamily="2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>
              <a:latin typeface="Optima" panose="02000503060000020004" pitchFamily="2" charset="0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25">
                <a:latin typeface="Optima" panose="02000503060000020004" pitchFamily="2" charset="0"/>
                <a:cs typeface="Calibri"/>
              </a:rPr>
              <a:t>Events</a:t>
            </a:r>
            <a:r>
              <a:rPr sz="2800">
                <a:latin typeface="Optima" panose="02000503060000020004" pitchFamily="2" charset="0"/>
                <a:cs typeface="Calibri"/>
              </a:rPr>
              <a:t> </a:t>
            </a:r>
            <a:r>
              <a:rPr sz="2800" spc="-5">
                <a:latin typeface="Optima" panose="02000503060000020004" pitchFamily="2" charset="0"/>
                <a:cs typeface="Calibri"/>
              </a:rPr>
              <a:t>as object </a:t>
            </a:r>
            <a:r>
              <a:rPr sz="2800" spc="-15">
                <a:latin typeface="Optima" panose="02000503060000020004" pitchFamily="2" charset="0"/>
                <a:cs typeface="Calibri"/>
              </a:rPr>
              <a:t>attributes</a:t>
            </a:r>
            <a:endParaRPr sz="2800">
              <a:latin typeface="Optima" panose="02000503060000020004" pitchFamily="2" charset="0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5">
                <a:latin typeface="Optima" panose="02000503060000020004" pitchFamily="2" charset="0"/>
                <a:cs typeface="Calibri"/>
              </a:rPr>
              <a:t>Describe changes</a:t>
            </a:r>
            <a:r>
              <a:rPr sz="2400" spc="-10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of the</a:t>
            </a:r>
            <a:r>
              <a:rPr sz="2400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object's</a:t>
            </a:r>
            <a:r>
              <a:rPr sz="2400" spc="-15">
                <a:latin typeface="Optima" panose="02000503060000020004" pitchFamily="2" charset="0"/>
                <a:cs typeface="Calibri"/>
              </a:rPr>
              <a:t> </a:t>
            </a:r>
            <a:r>
              <a:rPr sz="2400" spc="-25">
                <a:latin typeface="Optima" panose="02000503060000020004" pitchFamily="2" charset="0"/>
                <a:cs typeface="Calibri"/>
              </a:rPr>
              <a:t>state</a:t>
            </a:r>
            <a:endParaRPr sz="2400">
              <a:latin typeface="Optima" panose="02000503060000020004" pitchFamily="2" charset="0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15">
                <a:latin typeface="Optima" panose="02000503060000020004" pitchFamily="2" charset="0"/>
                <a:cs typeface="Calibri"/>
              </a:rPr>
              <a:t>Part</a:t>
            </a:r>
            <a:r>
              <a:rPr sz="2400" spc="-20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of</a:t>
            </a:r>
            <a:r>
              <a:rPr sz="2400" spc="-10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the</a:t>
            </a:r>
            <a:r>
              <a:rPr sz="2400" spc="-10">
                <a:latin typeface="Optima" panose="02000503060000020004" pitchFamily="2" charset="0"/>
                <a:cs typeface="Calibri"/>
              </a:rPr>
              <a:t> </a:t>
            </a:r>
            <a:r>
              <a:rPr sz="2400" spc="-15">
                <a:latin typeface="Optima" panose="02000503060000020004" pitchFamily="2" charset="0"/>
                <a:cs typeface="Calibri"/>
              </a:rPr>
              <a:t>interface</a:t>
            </a:r>
            <a:endParaRPr sz="2400">
              <a:latin typeface="Optima" panose="02000503060000020004" pitchFamily="2" charset="0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 MT"/>
              <a:buChar char="–"/>
            </a:pPr>
            <a:endParaRPr sz="3350">
              <a:latin typeface="Optima" panose="02000503060000020004" pitchFamily="2" charset="0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25">
                <a:latin typeface="Optima" panose="02000503060000020004" pitchFamily="2" charset="0"/>
                <a:cs typeface="Calibri"/>
              </a:rPr>
              <a:t>Event-based</a:t>
            </a:r>
            <a:r>
              <a:rPr sz="2800" spc="5">
                <a:latin typeface="Optima" panose="02000503060000020004" pitchFamily="2" charset="0"/>
                <a:cs typeface="Calibri"/>
              </a:rPr>
              <a:t> </a:t>
            </a:r>
            <a:r>
              <a:rPr sz="2800" spc="-10">
                <a:latin typeface="Optima" panose="02000503060000020004" pitchFamily="2" charset="0"/>
                <a:cs typeface="Calibri"/>
              </a:rPr>
              <a:t>languages</a:t>
            </a:r>
            <a:r>
              <a:rPr sz="2800" spc="5">
                <a:latin typeface="Optima" panose="02000503060000020004" pitchFamily="2" charset="0"/>
                <a:cs typeface="Calibri"/>
              </a:rPr>
              <a:t> </a:t>
            </a:r>
            <a:r>
              <a:rPr sz="2800" spc="-15">
                <a:latin typeface="Optima" panose="02000503060000020004" pitchFamily="2" charset="0"/>
                <a:cs typeface="Calibri"/>
              </a:rPr>
              <a:t>are</a:t>
            </a:r>
            <a:r>
              <a:rPr sz="2800">
                <a:latin typeface="Optima" panose="02000503060000020004" pitchFamily="2" charset="0"/>
                <a:cs typeface="Calibri"/>
              </a:rPr>
              <a:t> </a:t>
            </a:r>
            <a:r>
              <a:rPr sz="2800" i="1" spc="-15">
                <a:latin typeface="Optima" panose="02000503060000020004" pitchFamily="2" charset="0"/>
                <a:cs typeface="Calibri"/>
              </a:rPr>
              <a:t>better</a:t>
            </a:r>
            <a:r>
              <a:rPr sz="2800" spc="-15">
                <a:latin typeface="Optima" panose="02000503060000020004" pitchFamily="2" charset="0"/>
                <a:cs typeface="Calibri"/>
              </a:rPr>
              <a:t>!</a:t>
            </a:r>
            <a:endParaRPr sz="2800">
              <a:latin typeface="Optima" panose="02000503060000020004" pitchFamily="2" charset="0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15">
                <a:latin typeface="Optima" panose="02000503060000020004" pitchFamily="2" charset="0"/>
                <a:cs typeface="Calibri"/>
              </a:rPr>
              <a:t>More</a:t>
            </a:r>
            <a:r>
              <a:rPr sz="2400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concise, clear </a:t>
            </a:r>
            <a:r>
              <a:rPr sz="2400" spc="-15">
                <a:latin typeface="Optima" panose="02000503060000020004" pitchFamily="2" charset="0"/>
                <a:cs typeface="Calibri"/>
              </a:rPr>
              <a:t>programming</a:t>
            </a:r>
            <a:r>
              <a:rPr sz="2400" spc="-10">
                <a:latin typeface="Optima" panose="02000503060000020004" pitchFamily="2" charset="0"/>
                <a:cs typeface="Calibri"/>
              </a:rPr>
              <a:t> intention,</a:t>
            </a:r>
            <a:r>
              <a:rPr sz="2400" spc="-5">
                <a:latin typeface="Optima" panose="02000503060000020004" pitchFamily="2" charset="0"/>
                <a:cs typeface="Calibri"/>
              </a:rPr>
              <a:t> </a:t>
            </a:r>
            <a:r>
              <a:rPr sz="2400">
                <a:latin typeface="Optima" panose="02000503060000020004" pitchFamily="2" charset="0"/>
                <a:cs typeface="Calibri"/>
              </a:rPr>
              <a:t>…</a:t>
            </a: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5">
                <a:latin typeface="Optima" panose="02000503060000020004" pitchFamily="2" charset="0"/>
                <a:cs typeface="Calibri"/>
              </a:rPr>
              <a:t>C#,</a:t>
            </a:r>
            <a:r>
              <a:rPr sz="2400" spc="-10">
                <a:latin typeface="Optima" panose="02000503060000020004" pitchFamily="2" charset="0"/>
                <a:cs typeface="Calibri"/>
              </a:rPr>
              <a:t> </a:t>
            </a:r>
            <a:r>
              <a:rPr sz="2400" spc="-35">
                <a:latin typeface="Optima" panose="02000503060000020004" pitchFamily="2" charset="0"/>
                <a:cs typeface="Calibri"/>
              </a:rPr>
              <a:t>Ptolemy,</a:t>
            </a:r>
            <a:r>
              <a:rPr sz="2400" spc="-10">
                <a:latin typeface="Optima" panose="02000503060000020004" pitchFamily="2" charset="0"/>
                <a:cs typeface="Calibri"/>
              </a:rPr>
              <a:t> EScala,</a:t>
            </a:r>
            <a:r>
              <a:rPr sz="2400" spc="-15">
                <a:latin typeface="Optima" panose="02000503060000020004" pitchFamily="2" charset="0"/>
                <a:cs typeface="Calibri"/>
              </a:rPr>
              <a:t> </a:t>
            </a:r>
            <a:r>
              <a:rPr sz="2400" spc="-20">
                <a:latin typeface="Optima" panose="02000503060000020004" pitchFamily="2" charset="0"/>
                <a:cs typeface="Calibri"/>
              </a:rPr>
              <a:t>EventJava,</a:t>
            </a:r>
            <a:r>
              <a:rPr sz="2400" spc="-5">
                <a:latin typeface="Optima" panose="02000503060000020004" pitchFamily="2" charset="0"/>
                <a:cs typeface="Calibri"/>
              </a:rPr>
              <a:t> </a:t>
            </a:r>
            <a:r>
              <a:rPr sz="2400">
                <a:latin typeface="Optima" panose="02000503060000020004" pitchFamily="2" charset="0"/>
                <a:cs typeface="Calibri"/>
              </a:rPr>
              <a:t>…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052" y="4406074"/>
            <a:ext cx="567594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0"/>
              <a:t>EVENTS</a:t>
            </a:r>
            <a:r>
              <a:rPr sz="4000" b="1" spc="-50"/>
              <a:t> </a:t>
            </a:r>
            <a:r>
              <a:rPr sz="4000" b="1" spc="-5"/>
              <a:t>IN</a:t>
            </a:r>
            <a:r>
              <a:rPr sz="4000" b="1" spc="-40"/>
              <a:t> </a:t>
            </a:r>
            <a:r>
              <a:rPr sz="4000" b="1" spc="-5"/>
              <a:t>SCALA</a:t>
            </a:r>
            <a:endParaRPr sz="4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8454"/>
            <a:ext cx="41530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R</a:t>
            </a:r>
            <a:r>
              <a:rPr spc="-40"/>
              <a:t>E</a:t>
            </a:r>
            <a:r>
              <a:rPr spc="5"/>
              <a:t>S</a:t>
            </a:r>
            <a:r>
              <a:rPr spc="-35"/>
              <a:t>c</a:t>
            </a:r>
            <a:r>
              <a:rPr spc="5"/>
              <a:t>a</a:t>
            </a:r>
            <a:r>
              <a:t>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7149"/>
            <a:ext cx="7933690" cy="4558299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i="1" spc="-15">
                <a:latin typeface="Optima" panose="02000503060000020004" pitchFamily="2" charset="0"/>
                <a:cs typeface="Calibri"/>
                <a:hlinkClick r:id="rId2"/>
              </a:rPr>
              <a:t>www.rescala-lang.com</a:t>
            </a:r>
            <a:endParaRPr sz="2800">
              <a:latin typeface="Optima" panose="02000503060000020004" pitchFamily="2" charset="0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5">
                <a:latin typeface="Optima" panose="02000503060000020004" pitchFamily="2" charset="0"/>
                <a:cs typeface="Calibri"/>
              </a:rPr>
              <a:t>An</a:t>
            </a:r>
            <a:r>
              <a:rPr sz="2400" spc="-15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advanced</a:t>
            </a:r>
            <a:r>
              <a:rPr sz="2400" spc="-10">
                <a:latin typeface="Optima" panose="02000503060000020004" pitchFamily="2" charset="0"/>
                <a:cs typeface="Calibri"/>
              </a:rPr>
              <a:t> </a:t>
            </a:r>
            <a:r>
              <a:rPr sz="2400" spc="-15">
                <a:latin typeface="Optima" panose="02000503060000020004" pitchFamily="2" charset="0"/>
                <a:cs typeface="Calibri"/>
              </a:rPr>
              <a:t>event-based</a:t>
            </a:r>
            <a:r>
              <a:rPr sz="2400" spc="-10">
                <a:latin typeface="Optima" panose="02000503060000020004" pitchFamily="2" charset="0"/>
                <a:cs typeface="Calibri"/>
              </a:rPr>
              <a:t> </a:t>
            </a:r>
            <a:r>
              <a:rPr sz="2400" spc="-25">
                <a:latin typeface="Optima" panose="02000503060000020004" pitchFamily="2" charset="0"/>
                <a:cs typeface="Calibri"/>
              </a:rPr>
              <a:t>system</a:t>
            </a:r>
            <a:endParaRPr sz="2400">
              <a:latin typeface="Optima" panose="02000503060000020004" pitchFamily="2" charset="0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10">
                <a:latin typeface="Optima" panose="02000503060000020004" pitchFamily="2" charset="0"/>
                <a:cs typeface="Calibri"/>
              </a:rPr>
              <a:t>Abstractions</a:t>
            </a:r>
            <a:r>
              <a:rPr sz="2400" spc="-20">
                <a:latin typeface="Optima" panose="02000503060000020004" pitchFamily="2" charset="0"/>
                <a:cs typeface="Calibri"/>
              </a:rPr>
              <a:t> for</a:t>
            </a:r>
            <a:r>
              <a:rPr sz="2400" spc="-15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time-changing</a:t>
            </a:r>
            <a:r>
              <a:rPr sz="2400" spc="-20">
                <a:latin typeface="Optima" panose="02000503060000020004" pitchFamily="2" charset="0"/>
                <a:cs typeface="Calibri"/>
              </a:rPr>
              <a:t> </a:t>
            </a:r>
            <a:r>
              <a:rPr sz="2400" spc="-10">
                <a:latin typeface="Optima" panose="02000503060000020004" pitchFamily="2" charset="0"/>
                <a:cs typeface="Calibri"/>
              </a:rPr>
              <a:t>values</a:t>
            </a:r>
            <a:endParaRPr sz="2400">
              <a:latin typeface="Optima" panose="02000503060000020004" pitchFamily="2" charset="0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5">
                <a:latin typeface="Optima" panose="02000503060000020004" pitchFamily="2" charset="0"/>
                <a:cs typeface="Calibri"/>
              </a:rPr>
              <a:t>Bridging</a:t>
            </a:r>
            <a:r>
              <a:rPr sz="2400" spc="-35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between</a:t>
            </a:r>
            <a:r>
              <a:rPr sz="2400" spc="-25">
                <a:latin typeface="Optima" panose="02000503060000020004" pitchFamily="2" charset="0"/>
                <a:cs typeface="Calibri"/>
              </a:rPr>
              <a:t> </a:t>
            </a:r>
            <a:r>
              <a:rPr sz="2400">
                <a:latin typeface="Optima" panose="02000503060000020004" pitchFamily="2" charset="0"/>
                <a:cs typeface="Calibri"/>
              </a:rPr>
              <a:t>them</a:t>
            </a: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z="2900">
              <a:latin typeface="Optima" panose="02000503060000020004" pitchFamily="2" charset="0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 MT"/>
              <a:buChar char="–"/>
            </a:pPr>
            <a:endParaRPr sz="2800">
              <a:latin typeface="Optima" panose="02000503060000020004" pitchFamily="2" charset="0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10">
                <a:latin typeface="Optima" panose="02000503060000020004" pitchFamily="2" charset="0"/>
                <a:cs typeface="Calibri"/>
              </a:rPr>
              <a:t>Philosophy</a:t>
            </a:r>
            <a:r>
              <a:rPr sz="2800" spc="-10">
                <a:latin typeface="Optima" panose="02000503060000020004" pitchFamily="2" charset="0"/>
                <a:cs typeface="Calibri"/>
              </a:rPr>
              <a:t>:</a:t>
            </a:r>
            <a:r>
              <a:rPr sz="2800">
                <a:latin typeface="Optima" panose="02000503060000020004" pitchFamily="2" charset="0"/>
                <a:cs typeface="Calibri"/>
              </a:rPr>
              <a:t> </a:t>
            </a:r>
            <a:r>
              <a:rPr sz="2800" spc="-25">
                <a:latin typeface="Optima" panose="02000503060000020004" pitchFamily="2" charset="0"/>
                <a:cs typeface="Calibri"/>
              </a:rPr>
              <a:t>foster</a:t>
            </a:r>
            <a:r>
              <a:rPr sz="2800">
                <a:latin typeface="Optima" panose="02000503060000020004" pitchFamily="2" charset="0"/>
                <a:cs typeface="Calibri"/>
              </a:rPr>
              <a:t> a</a:t>
            </a:r>
            <a:r>
              <a:rPr sz="2800" spc="-5">
                <a:latin typeface="Optima" panose="02000503060000020004" pitchFamily="2" charset="0"/>
                <a:cs typeface="Calibri"/>
              </a:rPr>
              <a:t> </a:t>
            </a:r>
            <a:r>
              <a:rPr sz="2800" spc="-10">
                <a:latin typeface="Optima" panose="02000503060000020004" pitchFamily="2" charset="0"/>
                <a:cs typeface="Calibri"/>
              </a:rPr>
              <a:t>more</a:t>
            </a:r>
            <a:r>
              <a:rPr sz="2800">
                <a:latin typeface="Optima" panose="02000503060000020004" pitchFamily="2" charset="0"/>
                <a:cs typeface="Calibri"/>
              </a:rPr>
              <a:t> </a:t>
            </a:r>
            <a:r>
              <a:rPr sz="2800" spc="-15">
                <a:latin typeface="Optima" panose="02000503060000020004" pitchFamily="2" charset="0"/>
                <a:cs typeface="Calibri"/>
              </a:rPr>
              <a:t>declarative</a:t>
            </a:r>
            <a:r>
              <a:rPr sz="2800" spc="-5">
                <a:latin typeface="Optima" panose="02000503060000020004" pitchFamily="2" charset="0"/>
                <a:cs typeface="Calibri"/>
              </a:rPr>
              <a:t> and</a:t>
            </a:r>
            <a:r>
              <a:rPr sz="2800" spc="5">
                <a:latin typeface="Optima" panose="02000503060000020004" pitchFamily="2" charset="0"/>
                <a:cs typeface="Calibri"/>
              </a:rPr>
              <a:t> </a:t>
            </a:r>
            <a:r>
              <a:rPr sz="2800" spc="-5">
                <a:latin typeface="Optima" panose="02000503060000020004" pitchFamily="2" charset="0"/>
                <a:cs typeface="Calibri"/>
              </a:rPr>
              <a:t>functional </a:t>
            </a:r>
            <a:r>
              <a:rPr sz="2800" spc="-620">
                <a:latin typeface="Optima" panose="02000503060000020004" pitchFamily="2" charset="0"/>
                <a:cs typeface="Calibri"/>
              </a:rPr>
              <a:t> </a:t>
            </a:r>
            <a:r>
              <a:rPr sz="2800" spc="-10">
                <a:latin typeface="Optima" panose="02000503060000020004" pitchFamily="2" charset="0"/>
                <a:cs typeface="Calibri"/>
              </a:rPr>
              <a:t>style </a:t>
            </a:r>
            <a:r>
              <a:rPr sz="2800" spc="-5">
                <a:latin typeface="Optima" panose="02000503060000020004" pitchFamily="2" charset="0"/>
                <a:cs typeface="Calibri"/>
              </a:rPr>
              <a:t>without</a:t>
            </a:r>
            <a:r>
              <a:rPr sz="2800">
                <a:latin typeface="Optima" panose="02000503060000020004" pitchFamily="2" charset="0"/>
                <a:cs typeface="Calibri"/>
              </a:rPr>
              <a:t> </a:t>
            </a:r>
            <a:r>
              <a:rPr sz="2800" spc="-5">
                <a:latin typeface="Optima" panose="02000503060000020004" pitchFamily="2" charset="0"/>
                <a:cs typeface="Calibri"/>
              </a:rPr>
              <a:t>sacrificing</a:t>
            </a:r>
            <a:r>
              <a:rPr sz="2800" spc="-10">
                <a:latin typeface="Optima" panose="02000503060000020004" pitchFamily="2" charset="0"/>
                <a:cs typeface="Calibri"/>
              </a:rPr>
              <a:t> </a:t>
            </a:r>
            <a:r>
              <a:rPr sz="2800" spc="-5">
                <a:latin typeface="Optima" panose="02000503060000020004" pitchFamily="2" charset="0"/>
                <a:cs typeface="Calibri"/>
              </a:rPr>
              <a:t>the </a:t>
            </a:r>
            <a:r>
              <a:rPr sz="2800" spc="-10">
                <a:latin typeface="Optima" panose="02000503060000020004" pitchFamily="2" charset="0"/>
                <a:cs typeface="Calibri"/>
              </a:rPr>
              <a:t>power</a:t>
            </a:r>
            <a:r>
              <a:rPr sz="2800">
                <a:latin typeface="Optima" panose="02000503060000020004" pitchFamily="2" charset="0"/>
                <a:cs typeface="Calibri"/>
              </a:rPr>
              <a:t> </a:t>
            </a:r>
            <a:r>
              <a:rPr sz="2800" spc="-5">
                <a:latin typeface="Optima" panose="02000503060000020004" pitchFamily="2" charset="0"/>
                <a:cs typeface="Calibri"/>
              </a:rPr>
              <a:t>of OO</a:t>
            </a:r>
            <a:r>
              <a:rPr sz="2800">
                <a:latin typeface="Optima" panose="02000503060000020004" pitchFamily="2" charset="0"/>
                <a:cs typeface="Calibri"/>
              </a:rPr>
              <a:t> </a:t>
            </a:r>
            <a:r>
              <a:rPr sz="2800" spc="-5">
                <a:latin typeface="Optima" panose="02000503060000020004" pitchFamily="2" charset="0"/>
                <a:cs typeface="Calibri"/>
              </a:rPr>
              <a:t>design</a:t>
            </a:r>
            <a:endParaRPr sz="2800">
              <a:latin typeface="Optima" panose="02000503060000020004" pitchFamily="2" charset="0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>
                <a:latin typeface="Optima" panose="02000503060000020004" pitchFamily="2" charset="0"/>
                <a:cs typeface="Calibri"/>
              </a:rPr>
              <a:t>Pure</a:t>
            </a:r>
            <a:r>
              <a:rPr sz="2800" spc="-40">
                <a:latin typeface="Optima" panose="02000503060000020004" pitchFamily="2" charset="0"/>
                <a:cs typeface="Calibri"/>
              </a:rPr>
              <a:t> </a:t>
            </a:r>
            <a:r>
              <a:rPr sz="2800" spc="-10">
                <a:latin typeface="Optima" panose="02000503060000020004" pitchFamily="2" charset="0"/>
                <a:cs typeface="Calibri"/>
              </a:rPr>
              <a:t>Scala</a:t>
            </a:r>
            <a:endParaRPr sz="2800">
              <a:latin typeface="Optima" panose="02000503060000020004" pitchFamily="2" charset="0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56176" y="1417638"/>
            <a:ext cx="2763187" cy="248136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1" y="464312"/>
            <a:ext cx="652062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Adding</a:t>
            </a:r>
            <a:r>
              <a:rPr spc="-25"/>
              <a:t> </a:t>
            </a:r>
            <a:r>
              <a:rPr spc="-35"/>
              <a:t>Events</a:t>
            </a:r>
            <a:r>
              <a:rPr spc="-15"/>
              <a:t> </a:t>
            </a:r>
            <a:r>
              <a:rPr spc="-20"/>
              <a:t>to</a:t>
            </a:r>
            <a:r>
              <a:rPr spc="-35"/>
              <a:t> </a:t>
            </a:r>
            <a:r>
              <a:rPr spc="-5"/>
              <a:t>Scala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7149"/>
            <a:ext cx="7529195" cy="3388748"/>
          </a:xfrm>
          <a:prstGeom prst="rect">
            <a:avLst/>
          </a:prstGeom>
        </p:spPr>
        <p:txBody>
          <a:bodyPr vert="horz" wrap="square" lIns="0" tIns="97155" rIns="0" bIns="0" rtlCol="0" anchor="t">
            <a:spAutoFit/>
          </a:bodyPr>
          <a:lstStyle/>
          <a:p>
            <a:pPr marL="342265" marR="1235075" indent="-342265" algn="r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42265" algn="l"/>
                <a:tab pos="342900" algn="l"/>
              </a:tabLst>
            </a:pPr>
            <a:r>
              <a:rPr sz="2800" spc="-5">
                <a:latin typeface="Optima"/>
                <a:cs typeface="Calibri"/>
              </a:rPr>
              <a:t>C#</a:t>
            </a:r>
            <a:r>
              <a:rPr sz="2800">
                <a:latin typeface="Optima"/>
                <a:cs typeface="Calibri"/>
              </a:rPr>
              <a:t> </a:t>
            </a:r>
            <a:r>
              <a:rPr sz="2800" spc="-15">
                <a:latin typeface="Optima"/>
                <a:cs typeface="Calibri"/>
              </a:rPr>
              <a:t>events</a:t>
            </a:r>
            <a:r>
              <a:rPr sz="2800" spc="5">
                <a:latin typeface="Optima"/>
                <a:cs typeface="Calibri"/>
              </a:rPr>
              <a:t> </a:t>
            </a:r>
            <a:r>
              <a:rPr sz="2800" spc="-15">
                <a:latin typeface="Optima"/>
                <a:cs typeface="Calibri"/>
              </a:rPr>
              <a:t>are </a:t>
            </a:r>
            <a:r>
              <a:rPr sz="2800" spc="-20">
                <a:latin typeface="Optima"/>
                <a:cs typeface="Calibri"/>
              </a:rPr>
              <a:t>recognized</a:t>
            </a:r>
            <a:r>
              <a:rPr sz="2800" spc="5">
                <a:latin typeface="Optima"/>
                <a:cs typeface="Calibri"/>
              </a:rPr>
              <a:t> </a:t>
            </a:r>
            <a:r>
              <a:rPr sz="2800" spc="-5">
                <a:latin typeface="Optima"/>
                <a:cs typeface="Calibri"/>
              </a:rPr>
              <a:t>by</a:t>
            </a:r>
            <a:r>
              <a:rPr sz="2800" spc="-15">
                <a:latin typeface="Optima"/>
                <a:cs typeface="Calibri"/>
              </a:rPr>
              <a:t> </a:t>
            </a:r>
            <a:r>
              <a:rPr sz="2800">
                <a:latin typeface="Optima"/>
                <a:cs typeface="Calibri"/>
              </a:rPr>
              <a:t>the</a:t>
            </a:r>
            <a:r>
              <a:rPr sz="2800" spc="-10">
                <a:latin typeface="Optima"/>
                <a:cs typeface="Calibri"/>
              </a:rPr>
              <a:t> </a:t>
            </a:r>
            <a:r>
              <a:rPr sz="2800" spc="-5">
                <a:latin typeface="Optima"/>
                <a:cs typeface="Calibri"/>
              </a:rPr>
              <a:t>compiler</a:t>
            </a:r>
            <a:endParaRPr sz="2800">
              <a:latin typeface="Optima"/>
              <a:cs typeface="Calibri"/>
            </a:endParaRPr>
          </a:p>
          <a:p>
            <a:pPr marL="285750" marR="1265555" lvl="1" indent="-285750" algn="r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285750" algn="l"/>
              </a:tabLst>
            </a:pPr>
            <a:r>
              <a:rPr sz="2400" spc="-10">
                <a:latin typeface="Optima"/>
                <a:cs typeface="Calibri"/>
              </a:rPr>
              <a:t>Scala</a:t>
            </a:r>
            <a:r>
              <a:rPr sz="2400" spc="-5">
                <a:latin typeface="Optima"/>
                <a:cs typeface="Calibri"/>
              </a:rPr>
              <a:t> </a:t>
            </a:r>
            <a:r>
              <a:rPr sz="2400">
                <a:latin typeface="Optima"/>
                <a:cs typeface="Calibri"/>
              </a:rPr>
              <a:t>does</a:t>
            </a:r>
            <a:r>
              <a:rPr sz="2400" spc="-10">
                <a:latin typeface="Optima"/>
                <a:cs typeface="Calibri"/>
              </a:rPr>
              <a:t> </a:t>
            </a:r>
            <a:r>
              <a:rPr sz="2400" spc="-5">
                <a:latin typeface="Optima"/>
                <a:cs typeface="Calibri"/>
              </a:rPr>
              <a:t>not</a:t>
            </a:r>
            <a:r>
              <a:rPr sz="2400" spc="-10">
                <a:latin typeface="Optima"/>
                <a:cs typeface="Calibri"/>
              </a:rPr>
              <a:t> </a:t>
            </a:r>
            <a:r>
              <a:rPr sz="2400" spc="-5">
                <a:latin typeface="Optima"/>
                <a:cs typeface="Calibri"/>
              </a:rPr>
              <a:t>support</a:t>
            </a:r>
            <a:r>
              <a:rPr sz="2400" spc="-10">
                <a:latin typeface="Optima"/>
                <a:cs typeface="Calibri"/>
              </a:rPr>
              <a:t> events</a:t>
            </a:r>
            <a:r>
              <a:rPr sz="2400" spc="-5">
                <a:latin typeface="Optima"/>
                <a:cs typeface="Calibri"/>
              </a:rPr>
              <a:t> by </a:t>
            </a:r>
            <a:r>
              <a:rPr sz="2400" spc="-25">
                <a:latin typeface="Optima"/>
                <a:cs typeface="Calibri"/>
              </a:rPr>
              <a:t>itself,</a:t>
            </a:r>
            <a:r>
              <a:rPr sz="2400" spc="-5">
                <a:latin typeface="Optima"/>
                <a:cs typeface="Calibri"/>
              </a:rPr>
              <a:t> </a:t>
            </a:r>
            <a:r>
              <a:rPr lang="en-US" sz="2400" spc="-5">
                <a:latin typeface="Optima"/>
                <a:cs typeface="Calibri"/>
              </a:rPr>
              <a:t>but</a:t>
            </a:r>
            <a:r>
              <a:rPr sz="2400" spc="-5">
                <a:latin typeface="Optima"/>
                <a:cs typeface="Calibri"/>
              </a:rPr>
              <a:t>…</a:t>
            </a:r>
            <a:endParaRPr sz="2400">
              <a:latin typeface="Optima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–"/>
            </a:pPr>
            <a:endParaRPr sz="3800">
              <a:latin typeface="Optima" panose="02000503060000020004" pitchFamily="2" charset="0"/>
              <a:cs typeface="Calibri"/>
            </a:endParaRPr>
          </a:p>
          <a:p>
            <a:pPr marL="355600" marR="5080" indent="-342900"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>
                <a:latin typeface="Optima"/>
                <a:cs typeface="Calibri"/>
              </a:rPr>
              <a:t>Can</a:t>
            </a:r>
            <a:r>
              <a:rPr sz="2800">
                <a:latin typeface="Optima"/>
                <a:cs typeface="Calibri"/>
              </a:rPr>
              <a:t> </a:t>
            </a:r>
            <a:r>
              <a:rPr sz="2800" spc="-15">
                <a:latin typeface="Optima"/>
                <a:cs typeface="Calibri"/>
              </a:rPr>
              <a:t>we</a:t>
            </a:r>
            <a:r>
              <a:rPr sz="2800" spc="-5">
                <a:latin typeface="Optima"/>
                <a:cs typeface="Calibri"/>
              </a:rPr>
              <a:t> </a:t>
            </a:r>
            <a:r>
              <a:rPr sz="2800" spc="-10">
                <a:latin typeface="Optima"/>
                <a:cs typeface="Calibri"/>
              </a:rPr>
              <a:t>introduce</a:t>
            </a:r>
            <a:r>
              <a:rPr sz="2800" spc="-5">
                <a:latin typeface="Optima"/>
                <a:cs typeface="Calibri"/>
              </a:rPr>
              <a:t> </a:t>
            </a:r>
            <a:r>
              <a:rPr sz="2800" spc="-15">
                <a:latin typeface="Optima"/>
                <a:cs typeface="Calibri"/>
              </a:rPr>
              <a:t>events</a:t>
            </a:r>
            <a:r>
              <a:rPr sz="2800" spc="-5">
                <a:latin typeface="Optima"/>
                <a:cs typeface="Calibri"/>
              </a:rPr>
              <a:t> using the </a:t>
            </a:r>
            <a:r>
              <a:rPr sz="2800" spc="-10">
                <a:latin typeface="Optima"/>
                <a:cs typeface="Calibri"/>
              </a:rPr>
              <a:t>powerful</a:t>
            </a:r>
            <a:r>
              <a:rPr sz="2800">
                <a:latin typeface="Optima"/>
                <a:cs typeface="Calibri"/>
              </a:rPr>
              <a:t> </a:t>
            </a:r>
            <a:r>
              <a:rPr sz="2800" spc="-10">
                <a:latin typeface="Optima"/>
                <a:cs typeface="Calibri"/>
              </a:rPr>
              <a:t>Scala</a:t>
            </a:r>
            <a:r>
              <a:rPr lang="en-US" sz="2800" spc="-10">
                <a:latin typeface="Optima"/>
                <a:cs typeface="Calibri"/>
              </a:rPr>
              <a:t> </a:t>
            </a:r>
            <a:r>
              <a:rPr sz="2800" spc="-620">
                <a:latin typeface="Optima"/>
                <a:cs typeface="Calibri"/>
              </a:rPr>
              <a:t> </a:t>
            </a:r>
            <a:r>
              <a:rPr sz="2800">
                <a:latin typeface="Optima"/>
                <a:cs typeface="Calibri"/>
              </a:rPr>
              <a:t>support</a:t>
            </a:r>
            <a:r>
              <a:rPr sz="2800" spc="-5">
                <a:latin typeface="Optima"/>
                <a:cs typeface="Calibri"/>
              </a:rPr>
              <a:t> </a:t>
            </a:r>
            <a:r>
              <a:rPr sz="2800" spc="-25">
                <a:latin typeface="Optima"/>
                <a:cs typeface="Calibri"/>
              </a:rPr>
              <a:t>for</a:t>
            </a:r>
            <a:r>
              <a:rPr sz="2800">
                <a:latin typeface="Optima"/>
                <a:cs typeface="Calibri"/>
              </a:rPr>
              <a:t> </a:t>
            </a:r>
            <a:r>
              <a:rPr sz="2800" spc="-5">
                <a:latin typeface="Optima"/>
                <a:cs typeface="Calibri"/>
              </a:rPr>
              <a:t>DSLs?</a:t>
            </a:r>
            <a:endParaRPr sz="2800">
              <a:latin typeface="Optima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>
                <a:latin typeface="Optima"/>
                <a:cs typeface="Calibri"/>
              </a:rPr>
              <a:t>Can</a:t>
            </a:r>
            <a:r>
              <a:rPr sz="2800">
                <a:latin typeface="Optima"/>
                <a:cs typeface="Calibri"/>
              </a:rPr>
              <a:t> </a:t>
            </a:r>
            <a:r>
              <a:rPr sz="2800" spc="-15">
                <a:latin typeface="Optima"/>
                <a:cs typeface="Calibri"/>
              </a:rPr>
              <a:t>we </a:t>
            </a:r>
            <a:r>
              <a:rPr sz="2800">
                <a:latin typeface="Optima"/>
                <a:cs typeface="Calibri"/>
              </a:rPr>
              <a:t>do </a:t>
            </a:r>
            <a:r>
              <a:rPr sz="2800" spc="-15">
                <a:latin typeface="Optima"/>
                <a:cs typeface="Calibri"/>
              </a:rPr>
              <a:t>even</a:t>
            </a:r>
            <a:r>
              <a:rPr sz="2800">
                <a:latin typeface="Optima"/>
                <a:cs typeface="Calibri"/>
              </a:rPr>
              <a:t> </a:t>
            </a:r>
            <a:r>
              <a:rPr sz="2800" spc="-20">
                <a:latin typeface="Optima"/>
                <a:cs typeface="Calibri"/>
              </a:rPr>
              <a:t>better</a:t>
            </a:r>
            <a:r>
              <a:rPr sz="2800" spc="-10">
                <a:latin typeface="Optima"/>
                <a:cs typeface="Calibri"/>
              </a:rPr>
              <a:t> </a:t>
            </a:r>
            <a:r>
              <a:rPr sz="2800">
                <a:latin typeface="Optima"/>
                <a:cs typeface="Calibri"/>
              </a:rPr>
              <a:t>than</a:t>
            </a:r>
            <a:r>
              <a:rPr sz="2800" spc="5">
                <a:latin typeface="Optima"/>
                <a:cs typeface="Calibri"/>
              </a:rPr>
              <a:t> </a:t>
            </a:r>
            <a:r>
              <a:rPr sz="2800" spc="-5">
                <a:latin typeface="Optima"/>
                <a:cs typeface="Calibri"/>
              </a:rPr>
              <a:t>C#</a:t>
            </a:r>
            <a:r>
              <a:rPr sz="2800">
                <a:latin typeface="Optima"/>
                <a:cs typeface="Calibri"/>
              </a:rPr>
              <a:t> ?</a:t>
            </a:r>
          </a:p>
          <a:p>
            <a:pPr marL="755650" lvl="1" indent="-285750">
              <a:lnSpc>
                <a:spcPct val="100000"/>
              </a:lnSpc>
              <a:spcBef>
                <a:spcPts val="60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>
                <a:latin typeface="Optima"/>
                <a:cs typeface="Calibri"/>
              </a:rPr>
              <a:t>E.g.,</a:t>
            </a:r>
            <a:r>
              <a:rPr sz="2400" spc="-15">
                <a:latin typeface="Optima"/>
                <a:cs typeface="Calibri"/>
              </a:rPr>
              <a:t> </a:t>
            </a:r>
            <a:r>
              <a:rPr sz="2400" spc="-10">
                <a:latin typeface="Optima"/>
                <a:cs typeface="Calibri"/>
              </a:rPr>
              <a:t>event</a:t>
            </a:r>
            <a:r>
              <a:rPr sz="2400" spc="-20">
                <a:latin typeface="Optima"/>
                <a:cs typeface="Calibri"/>
              </a:rPr>
              <a:t> </a:t>
            </a:r>
            <a:r>
              <a:rPr sz="2400" spc="-10">
                <a:latin typeface="Optima"/>
                <a:cs typeface="Calibri"/>
              </a:rPr>
              <a:t>composition</a:t>
            </a:r>
            <a:r>
              <a:rPr sz="2400" spc="-15">
                <a:latin typeface="Optima"/>
                <a:cs typeface="Calibri"/>
              </a:rPr>
              <a:t> </a:t>
            </a:r>
            <a:r>
              <a:rPr sz="2400">
                <a:latin typeface="Optima"/>
                <a:cs typeface="Calibri"/>
              </a:rPr>
              <a:t>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4312"/>
            <a:ext cx="6941883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/>
              <a:t>REScala</a:t>
            </a:r>
            <a:r>
              <a:rPr spc="-35"/>
              <a:t> </a:t>
            </a:r>
            <a:r>
              <a:rPr spc="-20"/>
              <a:t>events:</a:t>
            </a:r>
            <a:r>
              <a:rPr spc="-30"/>
              <a:t> </a:t>
            </a:r>
            <a:r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9720"/>
            <a:ext cx="7816850" cy="4696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25">
                <a:latin typeface="Optima" panose="02000503060000020004" pitchFamily="2" charset="0"/>
                <a:cs typeface="Calibri"/>
              </a:rPr>
              <a:t>Different</a:t>
            </a:r>
            <a:r>
              <a:rPr sz="2800" spc="-5">
                <a:latin typeface="Optima" panose="02000503060000020004" pitchFamily="2" charset="0"/>
                <a:cs typeface="Calibri"/>
              </a:rPr>
              <a:t> types</a:t>
            </a:r>
            <a:r>
              <a:rPr sz="2800" spc="5">
                <a:latin typeface="Optima" panose="02000503060000020004" pitchFamily="2" charset="0"/>
                <a:cs typeface="Calibri"/>
              </a:rPr>
              <a:t> </a:t>
            </a:r>
            <a:r>
              <a:rPr sz="2800" spc="-5">
                <a:latin typeface="Optima" panose="02000503060000020004" pitchFamily="2" charset="0"/>
                <a:cs typeface="Calibri"/>
              </a:rPr>
              <a:t>of </a:t>
            </a:r>
            <a:r>
              <a:rPr sz="2800" spc="-15">
                <a:latin typeface="Optima" panose="02000503060000020004" pitchFamily="2" charset="0"/>
                <a:cs typeface="Calibri"/>
              </a:rPr>
              <a:t>events:</a:t>
            </a:r>
            <a:r>
              <a:rPr sz="2800" spc="5">
                <a:latin typeface="Optima" panose="02000503060000020004" pitchFamily="2" charset="0"/>
                <a:cs typeface="Calibri"/>
              </a:rPr>
              <a:t> </a:t>
            </a:r>
            <a:r>
              <a:rPr sz="2800" spc="-15">
                <a:latin typeface="Optima" panose="02000503060000020004" pitchFamily="2" charset="0"/>
                <a:cs typeface="Calibri"/>
              </a:rPr>
              <a:t>Imperative,</a:t>
            </a:r>
            <a:r>
              <a:rPr sz="2800">
                <a:latin typeface="Optima" panose="02000503060000020004" pitchFamily="2" charset="0"/>
                <a:cs typeface="Calibri"/>
              </a:rPr>
              <a:t> </a:t>
            </a:r>
            <a:r>
              <a:rPr sz="2800" spc="-15">
                <a:latin typeface="Optima" panose="02000503060000020004" pitchFamily="2" charset="0"/>
                <a:cs typeface="Calibri"/>
              </a:rPr>
              <a:t>declarative,</a:t>
            </a:r>
            <a:r>
              <a:rPr sz="2800" spc="5">
                <a:latin typeface="Optima" panose="02000503060000020004" pitchFamily="2" charset="0"/>
                <a:cs typeface="Calibri"/>
              </a:rPr>
              <a:t> </a:t>
            </a:r>
            <a:r>
              <a:rPr sz="2800">
                <a:latin typeface="Optima" panose="02000503060000020004" pitchFamily="2" charset="0"/>
                <a:cs typeface="Calibri"/>
              </a:rPr>
              <a:t>…</a:t>
            </a: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800">
              <a:latin typeface="Optima" panose="02000503060000020004" pitchFamily="2" charset="0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25">
                <a:latin typeface="Optima" panose="02000503060000020004" pitchFamily="2" charset="0"/>
                <a:cs typeface="Calibri"/>
              </a:rPr>
              <a:t>Events</a:t>
            </a:r>
            <a:r>
              <a:rPr sz="2800" spc="-15">
                <a:latin typeface="Optima" panose="02000503060000020004" pitchFamily="2" charset="0"/>
                <a:cs typeface="Calibri"/>
              </a:rPr>
              <a:t> </a:t>
            </a:r>
            <a:r>
              <a:rPr sz="2800" spc="-5">
                <a:latin typeface="Optima" panose="02000503060000020004" pitchFamily="2" charset="0"/>
                <a:cs typeface="Calibri"/>
              </a:rPr>
              <a:t>carry</a:t>
            </a:r>
            <a:r>
              <a:rPr sz="2800" spc="-20">
                <a:latin typeface="Optima" panose="02000503060000020004" pitchFamily="2" charset="0"/>
                <a:cs typeface="Calibri"/>
              </a:rPr>
              <a:t> </a:t>
            </a:r>
            <a:r>
              <a:rPr sz="2800">
                <a:latin typeface="Optima" panose="02000503060000020004" pitchFamily="2" charset="0"/>
                <a:cs typeface="Calibri"/>
              </a:rPr>
              <a:t>a</a:t>
            </a:r>
            <a:r>
              <a:rPr sz="2800" spc="-15">
                <a:latin typeface="Optima" panose="02000503060000020004" pitchFamily="2" charset="0"/>
                <a:cs typeface="Calibri"/>
              </a:rPr>
              <a:t> value</a:t>
            </a:r>
            <a:endParaRPr sz="2800">
              <a:latin typeface="Optima" panose="02000503060000020004" pitchFamily="2" charset="0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40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5">
                <a:latin typeface="Optima" panose="02000503060000020004" pitchFamily="2" charset="0"/>
                <a:cs typeface="Calibri"/>
              </a:rPr>
              <a:t>Bound</a:t>
            </a:r>
            <a:r>
              <a:rPr sz="2400" spc="-15">
                <a:latin typeface="Optima" panose="02000503060000020004" pitchFamily="2" charset="0"/>
                <a:cs typeface="Calibri"/>
              </a:rPr>
              <a:t> to </a:t>
            </a:r>
            <a:r>
              <a:rPr sz="2400" spc="-5">
                <a:latin typeface="Optima" panose="02000503060000020004" pitchFamily="2" charset="0"/>
                <a:cs typeface="Calibri"/>
              </a:rPr>
              <a:t>the</a:t>
            </a:r>
            <a:r>
              <a:rPr sz="2400" spc="-10">
                <a:latin typeface="Optima" panose="02000503060000020004" pitchFamily="2" charset="0"/>
                <a:cs typeface="Calibri"/>
              </a:rPr>
              <a:t> event</a:t>
            </a:r>
            <a:r>
              <a:rPr sz="2400" spc="-15">
                <a:latin typeface="Optima" panose="02000503060000020004" pitchFamily="2" charset="0"/>
                <a:cs typeface="Calibri"/>
              </a:rPr>
              <a:t> </a:t>
            </a:r>
            <a:r>
              <a:rPr sz="2400">
                <a:latin typeface="Optima" panose="02000503060000020004" pitchFamily="2" charset="0"/>
                <a:cs typeface="Calibri"/>
              </a:rPr>
              <a:t>when</a:t>
            </a:r>
            <a:r>
              <a:rPr sz="2400" spc="-10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the</a:t>
            </a:r>
            <a:r>
              <a:rPr sz="2400" spc="-10">
                <a:latin typeface="Optima" panose="02000503060000020004" pitchFamily="2" charset="0"/>
                <a:cs typeface="Calibri"/>
              </a:rPr>
              <a:t> event</a:t>
            </a:r>
            <a:r>
              <a:rPr sz="2400" spc="-20">
                <a:latin typeface="Optima" panose="02000503060000020004" pitchFamily="2" charset="0"/>
                <a:cs typeface="Calibri"/>
              </a:rPr>
              <a:t> </a:t>
            </a:r>
            <a:r>
              <a:rPr sz="2400">
                <a:latin typeface="Optima" panose="02000503060000020004" pitchFamily="2" charset="0"/>
                <a:cs typeface="Calibri"/>
              </a:rPr>
              <a:t>is</a:t>
            </a:r>
            <a:r>
              <a:rPr sz="2400" spc="-15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fired</a:t>
            </a:r>
            <a:endParaRPr sz="2400">
              <a:latin typeface="Optima" panose="02000503060000020004" pitchFamily="2" charset="0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8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10">
                <a:latin typeface="Optima" panose="02000503060000020004" pitchFamily="2" charset="0"/>
                <a:cs typeface="Calibri"/>
              </a:rPr>
              <a:t>Received</a:t>
            </a:r>
            <a:r>
              <a:rPr sz="2400" spc="-20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by</a:t>
            </a:r>
            <a:r>
              <a:rPr sz="2400" spc="-15">
                <a:latin typeface="Optima" panose="02000503060000020004" pitchFamily="2" charset="0"/>
                <a:cs typeface="Calibri"/>
              </a:rPr>
              <a:t> </a:t>
            </a:r>
            <a:r>
              <a:rPr sz="2400">
                <a:latin typeface="Optima" panose="02000503060000020004" pitchFamily="2" charset="0"/>
                <a:cs typeface="Calibri"/>
              </a:rPr>
              <a:t>all</a:t>
            </a:r>
            <a:r>
              <a:rPr sz="2400" spc="-15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the</a:t>
            </a:r>
            <a:r>
              <a:rPr sz="2400" spc="-15">
                <a:latin typeface="Optima" panose="02000503060000020004" pitchFamily="2" charset="0"/>
                <a:cs typeface="Calibri"/>
              </a:rPr>
              <a:t> </a:t>
            </a:r>
            <a:r>
              <a:rPr sz="2400" spc="-10">
                <a:latin typeface="Optima" panose="02000503060000020004" pitchFamily="2" charset="0"/>
                <a:cs typeface="Calibri"/>
              </a:rPr>
              <a:t>handlers</a:t>
            </a:r>
            <a:endParaRPr sz="2400">
              <a:latin typeface="Optima" panose="02000503060000020004" pitchFamily="2" charset="0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–"/>
            </a:pPr>
            <a:endParaRPr sz="2800">
              <a:latin typeface="Optima" panose="02000503060000020004" pitchFamily="2" charset="0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25">
                <a:latin typeface="Optima" panose="02000503060000020004" pitchFamily="2" charset="0"/>
                <a:cs typeface="Calibri"/>
              </a:rPr>
              <a:t>Events</a:t>
            </a:r>
            <a:r>
              <a:rPr sz="2800" spc="-10">
                <a:latin typeface="Optima" panose="02000503060000020004" pitchFamily="2" charset="0"/>
                <a:cs typeface="Calibri"/>
              </a:rPr>
              <a:t> </a:t>
            </a:r>
            <a:r>
              <a:rPr sz="2800" spc="-15">
                <a:latin typeface="Optima" panose="02000503060000020004" pitchFamily="2" charset="0"/>
                <a:cs typeface="Calibri"/>
              </a:rPr>
              <a:t>are parametric</a:t>
            </a:r>
            <a:r>
              <a:rPr sz="2800" spc="-5">
                <a:latin typeface="Optima" panose="02000503060000020004" pitchFamily="2" charset="0"/>
                <a:cs typeface="Calibri"/>
              </a:rPr>
              <a:t> types.</a:t>
            </a:r>
            <a:endParaRPr sz="2800">
              <a:latin typeface="Optima" panose="02000503060000020004" pitchFamily="2" charset="0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40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10">
                <a:latin typeface="Optima" panose="02000503060000020004" pitchFamily="2" charset="0"/>
                <a:cs typeface="Calibri"/>
              </a:rPr>
              <a:t>Event[T],</a:t>
            </a:r>
            <a:r>
              <a:rPr sz="2400" spc="-40">
                <a:latin typeface="Optima" panose="02000503060000020004" pitchFamily="2" charset="0"/>
                <a:cs typeface="Calibri"/>
              </a:rPr>
              <a:t> </a:t>
            </a:r>
            <a:r>
              <a:rPr sz="2400" spc="-10">
                <a:latin typeface="Optima" panose="02000503060000020004" pitchFamily="2" charset="0"/>
                <a:cs typeface="Calibri"/>
              </a:rPr>
              <a:t>Evt[T]</a:t>
            </a:r>
            <a:endParaRPr sz="2400">
              <a:latin typeface="Optima" panose="02000503060000020004" pitchFamily="2" charset="0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–"/>
            </a:pPr>
            <a:endParaRPr sz="2800">
              <a:latin typeface="Optima" panose="02000503060000020004" pitchFamily="2" charset="0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>
                <a:latin typeface="Optima" panose="02000503060000020004" pitchFamily="2" charset="0"/>
                <a:cs typeface="Calibri"/>
              </a:rPr>
              <a:t>All</a:t>
            </a:r>
            <a:r>
              <a:rPr sz="2800" spc="-15">
                <a:latin typeface="Optima" panose="02000503060000020004" pitchFamily="2" charset="0"/>
                <a:cs typeface="Calibri"/>
              </a:rPr>
              <a:t> events</a:t>
            </a:r>
            <a:r>
              <a:rPr sz="2800" spc="-5">
                <a:latin typeface="Optima" panose="02000503060000020004" pitchFamily="2" charset="0"/>
                <a:cs typeface="Calibri"/>
              </a:rPr>
              <a:t> </a:t>
            </a:r>
            <a:r>
              <a:rPr sz="2800" spc="-15">
                <a:latin typeface="Optima" panose="02000503060000020004" pitchFamily="2" charset="0"/>
                <a:cs typeface="Calibri"/>
              </a:rPr>
              <a:t>are </a:t>
            </a:r>
            <a:r>
              <a:rPr sz="2800" spc="-5">
                <a:latin typeface="Optima" panose="02000503060000020004" pitchFamily="2" charset="0"/>
                <a:cs typeface="Calibri"/>
              </a:rPr>
              <a:t>subtype</a:t>
            </a:r>
            <a:r>
              <a:rPr sz="2800" spc="-15">
                <a:latin typeface="Optima" panose="02000503060000020004" pitchFamily="2" charset="0"/>
                <a:cs typeface="Calibri"/>
              </a:rPr>
              <a:t> </a:t>
            </a:r>
            <a:r>
              <a:rPr sz="2800" spc="-5">
                <a:latin typeface="Optima" panose="02000503060000020004" pitchFamily="2" charset="0"/>
                <a:cs typeface="Calibri"/>
              </a:rPr>
              <a:t>of</a:t>
            </a:r>
            <a:r>
              <a:rPr sz="2800" spc="-15">
                <a:latin typeface="Optima" panose="02000503060000020004" pitchFamily="2" charset="0"/>
                <a:cs typeface="Calibri"/>
              </a:rPr>
              <a:t> </a:t>
            </a:r>
            <a:r>
              <a:rPr sz="2800" spc="-20">
                <a:latin typeface="Optima" panose="02000503060000020004" pitchFamily="2" charset="0"/>
                <a:cs typeface="Calibri"/>
              </a:rPr>
              <a:t>Event[T]</a:t>
            </a:r>
            <a:endParaRPr sz="2800">
              <a:latin typeface="Optima" panose="02000503060000020004" pitchFamily="2" charset="0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4312"/>
            <a:ext cx="6073902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/>
              <a:t>Imperative</a:t>
            </a:r>
            <a:r>
              <a:rPr spc="-70"/>
              <a:t> </a:t>
            </a:r>
            <a:r>
              <a:rPr spc="-35"/>
              <a:t>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2074"/>
            <a:ext cx="38074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35">
                <a:latin typeface="Calibri"/>
                <a:cs typeface="Calibri"/>
              </a:rPr>
              <a:t>Valid</a:t>
            </a:r>
            <a:r>
              <a:rPr sz="2800" spc="-30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event</a:t>
            </a:r>
            <a:r>
              <a:rPr sz="2800" spc="-3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declarations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8371" y="2657232"/>
            <a:ext cx="2647315" cy="24930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737235">
              <a:lnSpc>
                <a:spcPct val="99500"/>
              </a:lnSpc>
              <a:spcBef>
                <a:spcPts val="110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e1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 </a:t>
            </a: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Evt</a:t>
            </a:r>
            <a:r>
              <a:rPr sz="1800" spc="-10">
                <a:latin typeface="Calibri"/>
                <a:cs typeface="Calibri"/>
              </a:rPr>
              <a:t>[Unit]() 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7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e2</a:t>
            </a:r>
            <a:r>
              <a:rPr sz="1800" spc="8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80">
                <a:latin typeface="Calibri"/>
                <a:cs typeface="Calibri"/>
              </a:rPr>
              <a:t> </a:t>
            </a: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Evt</a:t>
            </a:r>
            <a:r>
              <a:rPr sz="1800" spc="-10">
                <a:latin typeface="Calibri"/>
                <a:cs typeface="Calibri"/>
              </a:rPr>
              <a:t>[Int]() 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e3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Evt</a:t>
            </a:r>
            <a:r>
              <a:rPr sz="1800" spc="-10">
                <a:latin typeface="Calibri"/>
                <a:cs typeface="Calibri"/>
              </a:rPr>
              <a:t>[String]()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2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e4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 b="1" spc="-5">
                <a:solidFill>
                  <a:srgbClr val="831B45"/>
                </a:solidFill>
                <a:latin typeface="Calibri"/>
                <a:cs typeface="Calibri"/>
              </a:rPr>
              <a:t>Evt</a:t>
            </a:r>
            <a:r>
              <a:rPr sz="1800" spc="-5">
                <a:latin typeface="Calibri"/>
                <a:cs typeface="Calibri"/>
              </a:rPr>
              <a:t>[Boolean]()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99100"/>
              </a:lnSpc>
              <a:spcBef>
                <a:spcPts val="35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e5: </a:t>
            </a:r>
            <a:r>
              <a:rPr sz="1800" spc="-15">
                <a:latin typeface="Calibri"/>
                <a:cs typeface="Calibri"/>
              </a:rPr>
              <a:t>Event[Int]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 </a:t>
            </a: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Evt</a:t>
            </a:r>
            <a:r>
              <a:rPr sz="1800" spc="-10">
                <a:latin typeface="Calibri"/>
                <a:cs typeface="Calibri"/>
              </a:rPr>
              <a:t>[Int]() </a:t>
            </a:r>
            <a:r>
              <a:rPr sz="1800" spc="-395">
                <a:latin typeface="Calibri"/>
                <a:cs typeface="Calibri"/>
              </a:rPr>
              <a:t> </a:t>
            </a: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class</a:t>
            </a:r>
            <a:r>
              <a:rPr sz="1800" b="1" spc="-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Foo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2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e6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Evt</a:t>
            </a:r>
            <a:r>
              <a:rPr sz="1800" spc="-10">
                <a:latin typeface="Calibri"/>
                <a:cs typeface="Calibri"/>
              </a:rPr>
              <a:t>[Foo]()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4312"/>
            <a:ext cx="6073902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/>
              <a:t>Imperative</a:t>
            </a:r>
            <a:r>
              <a:rPr spc="-70"/>
              <a:t> </a:t>
            </a:r>
            <a:r>
              <a:rPr spc="-35"/>
              <a:t>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2074"/>
            <a:ext cx="5377815" cy="87566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55600" marR="5080" indent="-342900">
              <a:lnSpc>
                <a:spcPts val="3329"/>
              </a:lnSpc>
              <a:spcBef>
                <a:spcPts val="22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>
                <a:latin typeface="Optima" panose="02000503060000020004" pitchFamily="2" charset="0"/>
                <a:cs typeface="Calibri"/>
              </a:rPr>
              <a:t>Multiple</a:t>
            </a:r>
            <a:r>
              <a:rPr sz="2800" spc="-10">
                <a:latin typeface="Optima" panose="02000503060000020004" pitchFamily="2" charset="0"/>
                <a:cs typeface="Calibri"/>
              </a:rPr>
              <a:t> </a:t>
            </a:r>
            <a:r>
              <a:rPr sz="2800" spc="-15">
                <a:latin typeface="Optima" panose="02000503060000020004" pitchFamily="2" charset="0"/>
                <a:cs typeface="Calibri"/>
              </a:rPr>
              <a:t>values</a:t>
            </a:r>
            <a:r>
              <a:rPr sz="2800" spc="5">
                <a:latin typeface="Optima" panose="02000503060000020004" pitchFamily="2" charset="0"/>
                <a:cs typeface="Calibri"/>
              </a:rPr>
              <a:t> </a:t>
            </a:r>
            <a:r>
              <a:rPr sz="2800" spc="-25">
                <a:latin typeface="Optima" panose="02000503060000020004" pitchFamily="2" charset="0"/>
                <a:cs typeface="Calibri"/>
              </a:rPr>
              <a:t>for</a:t>
            </a:r>
            <a:r>
              <a:rPr sz="2800" spc="-5">
                <a:latin typeface="Optima" panose="02000503060000020004" pitchFamily="2" charset="0"/>
                <a:cs typeface="Calibri"/>
              </a:rPr>
              <a:t> </a:t>
            </a:r>
            <a:r>
              <a:rPr sz="2800">
                <a:latin typeface="Optima" panose="02000503060000020004" pitchFamily="2" charset="0"/>
                <a:cs typeface="Calibri"/>
              </a:rPr>
              <a:t>the</a:t>
            </a:r>
            <a:r>
              <a:rPr sz="2800" spc="-10">
                <a:latin typeface="Optima" panose="02000503060000020004" pitchFamily="2" charset="0"/>
                <a:cs typeface="Calibri"/>
              </a:rPr>
              <a:t> </a:t>
            </a:r>
            <a:r>
              <a:rPr sz="2800">
                <a:latin typeface="Optima" panose="02000503060000020004" pitchFamily="2" charset="0"/>
                <a:cs typeface="Calibri"/>
              </a:rPr>
              <a:t>same</a:t>
            </a:r>
            <a:r>
              <a:rPr sz="2800" spc="-5">
                <a:latin typeface="Optima" panose="02000503060000020004" pitchFamily="2" charset="0"/>
                <a:cs typeface="Calibri"/>
              </a:rPr>
              <a:t> </a:t>
            </a:r>
            <a:r>
              <a:rPr sz="2800" spc="-20">
                <a:latin typeface="Optima" panose="02000503060000020004" pitchFamily="2" charset="0"/>
                <a:cs typeface="Calibri"/>
              </a:rPr>
              <a:t>event </a:t>
            </a:r>
            <a:r>
              <a:rPr sz="2800" spc="-620">
                <a:latin typeface="Optima" panose="02000503060000020004" pitchFamily="2" charset="0"/>
                <a:cs typeface="Calibri"/>
              </a:rPr>
              <a:t> </a:t>
            </a:r>
            <a:r>
              <a:rPr sz="2800" spc="-15">
                <a:latin typeface="Optima" panose="02000503060000020004" pitchFamily="2" charset="0"/>
                <a:cs typeface="Calibri"/>
              </a:rPr>
              <a:t>are</a:t>
            </a:r>
            <a:r>
              <a:rPr sz="2800" spc="-10">
                <a:latin typeface="Optima" panose="02000503060000020004" pitchFamily="2" charset="0"/>
                <a:cs typeface="Calibri"/>
              </a:rPr>
              <a:t> </a:t>
            </a:r>
            <a:r>
              <a:rPr sz="2800" spc="-15">
                <a:latin typeface="Optima" panose="02000503060000020004" pitchFamily="2" charset="0"/>
                <a:cs typeface="Calibri"/>
              </a:rPr>
              <a:t>expressed</a:t>
            </a:r>
            <a:r>
              <a:rPr sz="2800">
                <a:latin typeface="Optima" panose="02000503060000020004" pitchFamily="2" charset="0"/>
                <a:cs typeface="Calibri"/>
              </a:rPr>
              <a:t> using</a:t>
            </a:r>
            <a:r>
              <a:rPr sz="2800" spc="-5">
                <a:latin typeface="Optima" panose="02000503060000020004" pitchFamily="2" charset="0"/>
                <a:cs typeface="Calibri"/>
              </a:rPr>
              <a:t> tuples</a:t>
            </a:r>
            <a:endParaRPr sz="2800">
              <a:latin typeface="Optima" panose="02000503060000020004" pitchFamily="2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8371" y="3377312"/>
            <a:ext cx="3315335" cy="276998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b="1" spc="-15" err="1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e1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 </a:t>
            </a:r>
            <a:r>
              <a:rPr sz="1800" b="1" spc="-10" err="1">
                <a:solidFill>
                  <a:srgbClr val="831B45"/>
                </a:solidFill>
                <a:latin typeface="Calibri"/>
                <a:cs typeface="Calibri"/>
              </a:rPr>
              <a:t>Evt</a:t>
            </a:r>
            <a:r>
              <a:rPr sz="1800" spc="-10">
                <a:latin typeface="Calibri"/>
                <a:cs typeface="Calibri"/>
              </a:rPr>
              <a:t>[(</a:t>
            </a:r>
            <a:r>
              <a:rPr sz="1800" spc="-10" err="1">
                <a:latin typeface="Calibri"/>
                <a:cs typeface="Calibri"/>
              </a:rPr>
              <a:t>Int,Int</a:t>
            </a:r>
            <a:r>
              <a:rPr sz="1800" spc="-10">
                <a:latin typeface="Calibri"/>
                <a:cs typeface="Calibri"/>
              </a:rPr>
              <a:t>)]()</a:t>
            </a:r>
            <a:endParaRPr sz="1800">
              <a:latin typeface="Calibri"/>
              <a:cs typeface="Calibri"/>
            </a:endParaRPr>
          </a:p>
          <a:p>
            <a:pPr marL="12700" marR="664210">
              <a:lnSpc>
                <a:spcPts val="2170"/>
              </a:lnSpc>
              <a:spcBef>
                <a:spcPts val="50"/>
              </a:spcBef>
            </a:pPr>
            <a:r>
              <a:rPr sz="1800" b="1" spc="-15" err="1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e2 = </a:t>
            </a:r>
            <a:r>
              <a:rPr sz="1800" b="1" spc="-5" err="1">
                <a:solidFill>
                  <a:srgbClr val="831B45"/>
                </a:solidFill>
                <a:latin typeface="Calibri"/>
                <a:cs typeface="Calibri"/>
              </a:rPr>
              <a:t>Evt</a:t>
            </a:r>
            <a:r>
              <a:rPr sz="1800" spc="-5">
                <a:latin typeface="Calibri"/>
                <a:cs typeface="Calibri"/>
              </a:rPr>
              <a:t>[(</a:t>
            </a:r>
            <a:r>
              <a:rPr sz="1800" spc="-5" err="1">
                <a:latin typeface="Calibri"/>
                <a:cs typeface="Calibri"/>
              </a:rPr>
              <a:t>String,String</a:t>
            </a:r>
            <a:r>
              <a:rPr sz="1800" spc="-5">
                <a:latin typeface="Calibri"/>
                <a:cs typeface="Calibri"/>
              </a:rPr>
              <a:t>)]()</a:t>
            </a:r>
            <a:r>
              <a:rPr lang="en-US" spc="-5">
                <a:latin typeface="Calibri"/>
                <a:cs typeface="Calibri"/>
              </a:rPr>
              <a:t> </a:t>
            </a:r>
            <a:endParaRPr lang="en-US">
              <a:latin typeface="Calibri"/>
              <a:cs typeface="Calibri"/>
            </a:endParaRPr>
          </a:p>
          <a:p>
            <a:pPr marL="12700" marR="664210">
              <a:lnSpc>
                <a:spcPts val="2170"/>
              </a:lnSpc>
              <a:spcBef>
                <a:spcPts val="50"/>
              </a:spcBef>
            </a:pPr>
            <a:r>
              <a:rPr lang="en-US" spc="-395">
                <a:latin typeface="Calibri"/>
                <a:cs typeface="Calibri"/>
              </a:rPr>
              <a:t> </a:t>
            </a:r>
            <a:r>
              <a:rPr sz="1800" b="1" spc="-15" err="1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e3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 b="1" spc="-5" err="1">
                <a:solidFill>
                  <a:srgbClr val="831B45"/>
                </a:solidFill>
                <a:latin typeface="Calibri"/>
                <a:cs typeface="Calibri"/>
              </a:rPr>
              <a:t>Evt</a:t>
            </a:r>
            <a:r>
              <a:rPr sz="1800" spc="-5">
                <a:latin typeface="Calibri"/>
                <a:cs typeface="Calibri"/>
              </a:rPr>
              <a:t>[(</a:t>
            </a:r>
            <a:r>
              <a:rPr sz="1800" spc="-5" err="1">
                <a:latin typeface="Calibri"/>
                <a:cs typeface="Calibri"/>
              </a:rPr>
              <a:t>String,Int</a:t>
            </a:r>
            <a:r>
              <a:rPr sz="1800" spc="-5">
                <a:latin typeface="Calibri"/>
                <a:cs typeface="Calibri"/>
              </a:rPr>
              <a:t>)]()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ts val="4300"/>
              </a:lnSpc>
              <a:spcBef>
                <a:spcPts val="254"/>
              </a:spcBef>
            </a:pPr>
            <a:r>
              <a:rPr sz="1800" b="1" spc="-15" err="1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e4 = </a:t>
            </a:r>
            <a:r>
              <a:rPr sz="1800" b="1" spc="-5" err="1">
                <a:solidFill>
                  <a:srgbClr val="831B45"/>
                </a:solidFill>
                <a:latin typeface="Calibri"/>
                <a:cs typeface="Calibri"/>
              </a:rPr>
              <a:t>Evt</a:t>
            </a:r>
            <a:r>
              <a:rPr sz="1800" spc="-5">
                <a:latin typeface="Calibri"/>
                <a:cs typeface="Calibri"/>
              </a:rPr>
              <a:t>[(</a:t>
            </a:r>
            <a:r>
              <a:rPr sz="1800" spc="-5" err="1">
                <a:latin typeface="Calibri"/>
                <a:cs typeface="Calibri"/>
              </a:rPr>
              <a:t>Boolean,String,Int</a:t>
            </a:r>
            <a:r>
              <a:rPr sz="1800" spc="-5">
                <a:latin typeface="Calibri"/>
                <a:cs typeface="Calibri"/>
              </a:rPr>
              <a:t>)]()</a:t>
            </a:r>
            <a:r>
              <a:rPr lang="en-US" spc="-5">
                <a:latin typeface="Calibri"/>
                <a:cs typeface="Calibri"/>
              </a:rPr>
              <a:t> 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b="1" spc="-15" err="1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e5: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10" err="1">
                <a:latin typeface="Calibri"/>
                <a:cs typeface="Calibri"/>
              </a:rPr>
              <a:t>Evt</a:t>
            </a:r>
            <a:r>
              <a:rPr sz="1800" spc="-10">
                <a:latin typeface="Calibri"/>
                <a:cs typeface="Calibri"/>
              </a:rPr>
              <a:t>[(</a:t>
            </a:r>
            <a:r>
              <a:rPr sz="1800" spc="-10" err="1">
                <a:latin typeface="Calibri"/>
                <a:cs typeface="Calibri"/>
              </a:rPr>
              <a:t>Int,Int</a:t>
            </a:r>
            <a:r>
              <a:rPr sz="1800" spc="-10">
                <a:latin typeface="Calibri"/>
                <a:cs typeface="Calibri"/>
              </a:rPr>
              <a:t>)]</a:t>
            </a:r>
            <a:r>
              <a:rPr sz="1800">
                <a:latin typeface="Calibri"/>
                <a:cs typeface="Calibri"/>
              </a:rPr>
              <a:t> =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b="1" spc="-10" err="1">
                <a:solidFill>
                  <a:srgbClr val="831B45"/>
                </a:solidFill>
                <a:latin typeface="Calibri"/>
                <a:cs typeface="Calibri"/>
              </a:rPr>
              <a:t>Evt</a:t>
            </a:r>
            <a:r>
              <a:rPr sz="1800" spc="-10">
                <a:latin typeface="Calibri"/>
                <a:cs typeface="Calibri"/>
              </a:rPr>
              <a:t>[(</a:t>
            </a:r>
            <a:r>
              <a:rPr sz="1800" spc="-10" err="1">
                <a:latin typeface="Calibri"/>
                <a:cs typeface="Calibri"/>
              </a:rPr>
              <a:t>Int,Int</a:t>
            </a:r>
            <a:r>
              <a:rPr sz="1800" spc="-10">
                <a:latin typeface="Calibri"/>
                <a:cs typeface="Calibri"/>
              </a:rPr>
              <a:t>)]()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336" y="464312"/>
            <a:ext cx="50843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/>
              <a:t>Handlers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7149"/>
            <a:ext cx="8455660" cy="440697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>
                <a:latin typeface="Optima" panose="02000503060000020004" pitchFamily="2" charset="0"/>
                <a:cs typeface="Calibri"/>
              </a:rPr>
              <a:t>Handlers</a:t>
            </a:r>
            <a:r>
              <a:rPr sz="2800" spc="5">
                <a:latin typeface="Optima" panose="02000503060000020004" pitchFamily="2" charset="0"/>
                <a:cs typeface="Calibri"/>
              </a:rPr>
              <a:t> </a:t>
            </a:r>
            <a:r>
              <a:rPr sz="2800" spc="-15">
                <a:latin typeface="Optima" panose="02000503060000020004" pitchFamily="2" charset="0"/>
                <a:cs typeface="Calibri"/>
              </a:rPr>
              <a:t>are</a:t>
            </a:r>
            <a:r>
              <a:rPr sz="2800" spc="-10">
                <a:latin typeface="Optima" panose="02000503060000020004" pitchFamily="2" charset="0"/>
                <a:cs typeface="Calibri"/>
              </a:rPr>
              <a:t> </a:t>
            </a:r>
            <a:r>
              <a:rPr sz="2800" spc="-25">
                <a:latin typeface="Optima" panose="02000503060000020004" pitchFamily="2" charset="0"/>
                <a:cs typeface="Calibri"/>
              </a:rPr>
              <a:t>executed</a:t>
            </a:r>
            <a:r>
              <a:rPr sz="2800" spc="5">
                <a:latin typeface="Optima" panose="02000503060000020004" pitchFamily="2" charset="0"/>
                <a:cs typeface="Calibri"/>
              </a:rPr>
              <a:t> </a:t>
            </a:r>
            <a:r>
              <a:rPr sz="2800" spc="-5">
                <a:latin typeface="Optima" panose="02000503060000020004" pitchFamily="2" charset="0"/>
                <a:cs typeface="Calibri"/>
              </a:rPr>
              <a:t>when</a:t>
            </a:r>
            <a:r>
              <a:rPr sz="2800">
                <a:latin typeface="Optima" panose="02000503060000020004" pitchFamily="2" charset="0"/>
                <a:cs typeface="Calibri"/>
              </a:rPr>
              <a:t> the</a:t>
            </a:r>
            <a:r>
              <a:rPr sz="2800" spc="-5">
                <a:latin typeface="Optima" panose="02000503060000020004" pitchFamily="2" charset="0"/>
                <a:cs typeface="Calibri"/>
              </a:rPr>
              <a:t> </a:t>
            </a:r>
            <a:r>
              <a:rPr sz="2800" spc="-20">
                <a:latin typeface="Optima" panose="02000503060000020004" pitchFamily="2" charset="0"/>
                <a:cs typeface="Calibri"/>
              </a:rPr>
              <a:t>event</a:t>
            </a:r>
            <a:r>
              <a:rPr sz="2800">
                <a:latin typeface="Optima" panose="02000503060000020004" pitchFamily="2" charset="0"/>
                <a:cs typeface="Calibri"/>
              </a:rPr>
              <a:t> </a:t>
            </a:r>
            <a:r>
              <a:rPr sz="2800" spc="-5">
                <a:latin typeface="Optima" panose="02000503060000020004" pitchFamily="2" charset="0"/>
                <a:cs typeface="Calibri"/>
              </a:rPr>
              <a:t>is</a:t>
            </a:r>
            <a:r>
              <a:rPr sz="2800" spc="10">
                <a:latin typeface="Optima" panose="02000503060000020004" pitchFamily="2" charset="0"/>
                <a:cs typeface="Calibri"/>
              </a:rPr>
              <a:t> </a:t>
            </a:r>
            <a:r>
              <a:rPr sz="2800" spc="-15">
                <a:latin typeface="Optima" panose="02000503060000020004" pitchFamily="2" charset="0"/>
                <a:cs typeface="Calibri"/>
              </a:rPr>
              <a:t>fired</a:t>
            </a:r>
            <a:endParaRPr sz="2800">
              <a:latin typeface="Optima" panose="02000503060000020004" pitchFamily="2" charset="0"/>
              <a:cs typeface="Calibri"/>
            </a:endParaRPr>
          </a:p>
          <a:p>
            <a:pPr marL="285750" marR="1556385" lvl="1" indent="-285750" algn="r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285750" algn="l"/>
              </a:tabLst>
            </a:pPr>
            <a:r>
              <a:rPr sz="2400">
                <a:latin typeface="Optima" panose="02000503060000020004" pitchFamily="2" charset="0"/>
                <a:cs typeface="Calibri"/>
              </a:rPr>
              <a:t>The</a:t>
            </a:r>
            <a:r>
              <a:rPr sz="2400" spc="-15">
                <a:latin typeface="Optima" panose="02000503060000020004" pitchFamily="2" charset="0"/>
                <a:cs typeface="Calibri"/>
              </a:rPr>
              <a:t> </a:t>
            </a:r>
            <a:r>
              <a:rPr sz="2400">
                <a:latin typeface="Optima" panose="02000503060000020004" pitchFamily="2" charset="0"/>
                <a:cs typeface="Calibri"/>
              </a:rPr>
              <a:t>+=</a:t>
            </a:r>
            <a:r>
              <a:rPr sz="2400" spc="-5">
                <a:latin typeface="Optima" panose="02000503060000020004" pitchFamily="2" charset="0"/>
                <a:cs typeface="Calibri"/>
              </a:rPr>
              <a:t> </a:t>
            </a:r>
            <a:r>
              <a:rPr sz="2400" spc="-15">
                <a:latin typeface="Optima" panose="02000503060000020004" pitchFamily="2" charset="0"/>
                <a:cs typeface="Calibri"/>
              </a:rPr>
              <a:t>operator</a:t>
            </a:r>
            <a:r>
              <a:rPr sz="2400" spc="-10">
                <a:latin typeface="Optima" panose="02000503060000020004" pitchFamily="2" charset="0"/>
                <a:cs typeface="Calibri"/>
              </a:rPr>
              <a:t> </a:t>
            </a:r>
            <a:r>
              <a:rPr sz="2400" spc="-15">
                <a:latin typeface="Optima" panose="02000503060000020004" pitchFamily="2" charset="0"/>
                <a:cs typeface="Calibri"/>
              </a:rPr>
              <a:t>registers </a:t>
            </a:r>
            <a:r>
              <a:rPr sz="2400" spc="-5">
                <a:latin typeface="Optima" panose="02000503060000020004" pitchFamily="2" charset="0"/>
                <a:cs typeface="Calibri"/>
              </a:rPr>
              <a:t>the</a:t>
            </a:r>
            <a:r>
              <a:rPr sz="2400" spc="-10">
                <a:latin typeface="Optima" panose="02000503060000020004" pitchFamily="2" charset="0"/>
                <a:cs typeface="Calibri"/>
              </a:rPr>
              <a:t> </a:t>
            </a:r>
            <a:r>
              <a:rPr sz="2400" spc="-35">
                <a:latin typeface="Optima" panose="02000503060000020004" pitchFamily="2" charset="0"/>
                <a:cs typeface="Calibri"/>
              </a:rPr>
              <a:t>handler.</a:t>
            </a:r>
            <a:endParaRPr sz="2400">
              <a:latin typeface="Optima" panose="02000503060000020004" pitchFamily="2" charset="0"/>
              <a:cs typeface="Calibri"/>
            </a:endParaRPr>
          </a:p>
          <a:p>
            <a:pPr marL="342265" marR="1640205" indent="-342265" algn="r">
              <a:lnSpc>
                <a:spcPct val="100000"/>
              </a:lnSpc>
              <a:spcBef>
                <a:spcPts val="655"/>
              </a:spcBef>
              <a:buFont typeface="Arial MT"/>
              <a:buChar char="•"/>
              <a:tabLst>
                <a:tab pos="342265" algn="l"/>
                <a:tab pos="355600" algn="l"/>
              </a:tabLst>
            </a:pPr>
            <a:r>
              <a:rPr sz="2800" spc="-5">
                <a:latin typeface="Optima" panose="02000503060000020004" pitchFamily="2" charset="0"/>
                <a:cs typeface="Calibri"/>
              </a:rPr>
              <a:t>The</a:t>
            </a:r>
            <a:r>
              <a:rPr sz="2800" spc="-10">
                <a:latin typeface="Optima" panose="02000503060000020004" pitchFamily="2" charset="0"/>
                <a:cs typeface="Calibri"/>
              </a:rPr>
              <a:t> </a:t>
            </a:r>
            <a:r>
              <a:rPr sz="2800" spc="-5">
                <a:latin typeface="Optima" panose="02000503060000020004" pitchFamily="2" charset="0"/>
                <a:cs typeface="Calibri"/>
              </a:rPr>
              <a:t>handler</a:t>
            </a:r>
            <a:r>
              <a:rPr sz="2800">
                <a:latin typeface="Optima" panose="02000503060000020004" pitchFamily="2" charset="0"/>
                <a:cs typeface="Calibri"/>
              </a:rPr>
              <a:t> </a:t>
            </a:r>
            <a:r>
              <a:rPr sz="2800" spc="-5">
                <a:latin typeface="Optima" panose="02000503060000020004" pitchFamily="2" charset="0"/>
                <a:cs typeface="Calibri"/>
              </a:rPr>
              <a:t>is</a:t>
            </a:r>
            <a:r>
              <a:rPr sz="2800" spc="5">
                <a:latin typeface="Optima" panose="02000503060000020004" pitchFamily="2" charset="0"/>
                <a:cs typeface="Calibri"/>
              </a:rPr>
              <a:t> </a:t>
            </a:r>
            <a:r>
              <a:rPr sz="2800">
                <a:latin typeface="Optima" panose="02000503060000020004" pitchFamily="2" charset="0"/>
                <a:cs typeface="Calibri"/>
              </a:rPr>
              <a:t>a</a:t>
            </a:r>
            <a:r>
              <a:rPr sz="2800" spc="-5">
                <a:latin typeface="Optima" panose="02000503060000020004" pitchFamily="2" charset="0"/>
                <a:cs typeface="Calibri"/>
              </a:rPr>
              <a:t> </a:t>
            </a:r>
            <a:r>
              <a:rPr sz="2800" spc="-20">
                <a:latin typeface="Optima" panose="02000503060000020004" pitchFamily="2" charset="0"/>
                <a:cs typeface="Calibri"/>
              </a:rPr>
              <a:t>first</a:t>
            </a:r>
            <a:r>
              <a:rPr sz="2800" spc="5">
                <a:latin typeface="Optima" panose="02000503060000020004" pitchFamily="2" charset="0"/>
                <a:cs typeface="Calibri"/>
              </a:rPr>
              <a:t> </a:t>
            </a:r>
            <a:r>
              <a:rPr sz="2800" spc="-5">
                <a:latin typeface="Optima" panose="02000503060000020004" pitchFamily="2" charset="0"/>
                <a:cs typeface="Calibri"/>
              </a:rPr>
              <a:t>class</a:t>
            </a:r>
            <a:r>
              <a:rPr sz="2800" spc="10">
                <a:latin typeface="Optima" panose="02000503060000020004" pitchFamily="2" charset="0"/>
                <a:cs typeface="Calibri"/>
              </a:rPr>
              <a:t> </a:t>
            </a:r>
            <a:r>
              <a:rPr sz="2800" spc="-5">
                <a:latin typeface="Optima" panose="02000503060000020004" pitchFamily="2" charset="0"/>
                <a:cs typeface="Calibri"/>
              </a:rPr>
              <a:t>function</a:t>
            </a:r>
            <a:endParaRPr sz="2800">
              <a:latin typeface="Optima" panose="02000503060000020004" pitchFamily="2" charset="0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0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>
                <a:latin typeface="Optima" panose="02000503060000020004" pitchFamily="2" charset="0"/>
                <a:cs typeface="Calibri"/>
              </a:rPr>
              <a:t>The</a:t>
            </a:r>
            <a:r>
              <a:rPr sz="2400" spc="-5">
                <a:latin typeface="Optima" panose="02000503060000020004" pitchFamily="2" charset="0"/>
                <a:cs typeface="Calibri"/>
              </a:rPr>
              <a:t> </a:t>
            </a:r>
            <a:r>
              <a:rPr sz="2400" spc="-15">
                <a:latin typeface="Optima" panose="02000503060000020004" pitchFamily="2" charset="0"/>
                <a:cs typeface="Calibri"/>
              </a:rPr>
              <a:t>attached</a:t>
            </a:r>
            <a:r>
              <a:rPr sz="2400" spc="-5">
                <a:latin typeface="Optima" panose="02000503060000020004" pitchFamily="2" charset="0"/>
                <a:cs typeface="Calibri"/>
              </a:rPr>
              <a:t> </a:t>
            </a:r>
            <a:r>
              <a:rPr sz="2400" spc="-10">
                <a:latin typeface="Optima" panose="02000503060000020004" pitchFamily="2" charset="0"/>
                <a:cs typeface="Calibri"/>
              </a:rPr>
              <a:t>value</a:t>
            </a:r>
            <a:r>
              <a:rPr sz="2400" spc="-5">
                <a:latin typeface="Optima" panose="02000503060000020004" pitchFamily="2" charset="0"/>
                <a:cs typeface="Calibri"/>
              </a:rPr>
              <a:t> is</a:t>
            </a:r>
            <a:r>
              <a:rPr sz="2400" spc="-15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the</a:t>
            </a:r>
            <a:r>
              <a:rPr sz="2400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function </a:t>
            </a:r>
            <a:r>
              <a:rPr sz="2400" spc="-35">
                <a:latin typeface="Optima" panose="02000503060000020004" pitchFamily="2" charset="0"/>
                <a:cs typeface="Calibri"/>
              </a:rPr>
              <a:t>parameter.</a:t>
            </a:r>
            <a:endParaRPr sz="2400">
              <a:latin typeface="Optima" panose="02000503060000020004" pitchFamily="2" charset="0"/>
              <a:cs typeface="Calibri"/>
            </a:endParaRPr>
          </a:p>
          <a:p>
            <a:pPr marL="1823085">
              <a:lnSpc>
                <a:spcPts val="2145"/>
              </a:lnSpc>
              <a:spcBef>
                <a:spcPts val="1855"/>
              </a:spcBef>
            </a:pPr>
            <a:r>
              <a:rPr sz="1800" b="1" spc="-15">
                <a:solidFill>
                  <a:srgbClr val="831B45"/>
                </a:solidFill>
                <a:latin typeface="Optima" panose="02000503060000020004" pitchFamily="2" charset="0"/>
                <a:cs typeface="Calibri"/>
              </a:rPr>
              <a:t>var</a:t>
            </a:r>
            <a:r>
              <a:rPr sz="1800" b="1" spc="-20">
                <a:solidFill>
                  <a:srgbClr val="831B45"/>
                </a:solidFill>
                <a:latin typeface="Optima" panose="02000503060000020004" pitchFamily="2" charset="0"/>
                <a:cs typeface="Calibri"/>
              </a:rPr>
              <a:t> </a:t>
            </a:r>
            <a:r>
              <a:rPr sz="1800" spc="-20">
                <a:latin typeface="Optima" panose="02000503060000020004" pitchFamily="2" charset="0"/>
                <a:cs typeface="Calibri"/>
              </a:rPr>
              <a:t>state</a:t>
            </a:r>
            <a:r>
              <a:rPr sz="1800" spc="-15">
                <a:latin typeface="Optima" panose="02000503060000020004" pitchFamily="2" charset="0"/>
                <a:cs typeface="Calibri"/>
              </a:rPr>
              <a:t> </a:t>
            </a:r>
            <a:r>
              <a:rPr sz="1800">
                <a:latin typeface="Optima" panose="02000503060000020004" pitchFamily="2" charset="0"/>
                <a:cs typeface="Calibri"/>
              </a:rPr>
              <a:t>=</a:t>
            </a:r>
            <a:r>
              <a:rPr sz="1800" spc="-10">
                <a:latin typeface="Optima" panose="02000503060000020004" pitchFamily="2" charset="0"/>
                <a:cs typeface="Calibri"/>
              </a:rPr>
              <a:t> </a:t>
            </a:r>
            <a:r>
              <a:rPr sz="1800">
                <a:latin typeface="Optima" panose="02000503060000020004" pitchFamily="2" charset="0"/>
                <a:cs typeface="Calibri"/>
              </a:rPr>
              <a:t>0</a:t>
            </a:r>
          </a:p>
          <a:p>
            <a:pPr marL="1823085" marR="3579495">
              <a:lnSpc>
                <a:spcPts val="2170"/>
              </a:lnSpc>
              <a:spcBef>
                <a:spcPts val="50"/>
              </a:spcBef>
            </a:pPr>
            <a:r>
              <a:rPr sz="1800" b="1" spc="-15">
                <a:solidFill>
                  <a:srgbClr val="831B45"/>
                </a:solidFill>
                <a:latin typeface="Optima" panose="02000503060000020004" pitchFamily="2" charset="0"/>
                <a:cs typeface="Calibri"/>
              </a:rPr>
              <a:t>val </a:t>
            </a:r>
            <a:r>
              <a:rPr sz="1800">
                <a:latin typeface="Optima" panose="02000503060000020004" pitchFamily="2" charset="0"/>
                <a:cs typeface="Calibri"/>
              </a:rPr>
              <a:t>e = </a:t>
            </a:r>
            <a:r>
              <a:rPr sz="1800" b="1" spc="-10">
                <a:solidFill>
                  <a:srgbClr val="831B45"/>
                </a:solidFill>
                <a:latin typeface="Optima" panose="02000503060000020004" pitchFamily="2" charset="0"/>
                <a:cs typeface="Calibri"/>
              </a:rPr>
              <a:t>Evt</a:t>
            </a:r>
            <a:r>
              <a:rPr sz="1800" spc="-10">
                <a:latin typeface="Optima" panose="02000503060000020004" pitchFamily="2" charset="0"/>
                <a:cs typeface="Calibri"/>
              </a:rPr>
              <a:t>[Int]() </a:t>
            </a:r>
            <a:r>
              <a:rPr sz="1800" spc="-5">
                <a:latin typeface="Optima" panose="02000503060000020004" pitchFamily="2" charset="0"/>
                <a:cs typeface="Calibri"/>
              </a:rPr>
              <a:t> </a:t>
            </a:r>
            <a:r>
              <a:rPr sz="1800">
                <a:latin typeface="Optima" panose="02000503060000020004" pitchFamily="2" charset="0"/>
                <a:cs typeface="Calibri"/>
              </a:rPr>
              <a:t>e</a:t>
            </a:r>
            <a:r>
              <a:rPr sz="1800" spc="-10">
                <a:latin typeface="Optima" panose="02000503060000020004" pitchFamily="2" charset="0"/>
                <a:cs typeface="Calibri"/>
              </a:rPr>
              <a:t> </a:t>
            </a:r>
            <a:r>
              <a:rPr sz="1800">
                <a:latin typeface="Optima" panose="02000503060000020004" pitchFamily="2" charset="0"/>
                <a:cs typeface="Calibri"/>
              </a:rPr>
              <a:t>+=</a:t>
            </a:r>
            <a:r>
              <a:rPr sz="1800" spc="-15">
                <a:latin typeface="Optima" panose="02000503060000020004" pitchFamily="2" charset="0"/>
                <a:cs typeface="Calibri"/>
              </a:rPr>
              <a:t> </a:t>
            </a:r>
            <a:r>
              <a:rPr sz="1800">
                <a:latin typeface="Optima" panose="02000503060000020004" pitchFamily="2" charset="0"/>
                <a:cs typeface="Calibri"/>
              </a:rPr>
              <a:t>{</a:t>
            </a:r>
            <a:r>
              <a:rPr sz="1800" spc="-20">
                <a:latin typeface="Optima" panose="02000503060000020004" pitchFamily="2" charset="0"/>
                <a:cs typeface="Calibri"/>
              </a:rPr>
              <a:t> </a:t>
            </a:r>
            <a:r>
              <a:rPr sz="1800" spc="-5">
                <a:latin typeface="Optima" panose="02000503060000020004" pitchFamily="2" charset="0"/>
                <a:cs typeface="Calibri"/>
              </a:rPr>
              <a:t>println(_)</a:t>
            </a:r>
            <a:r>
              <a:rPr sz="1800" spc="-10">
                <a:latin typeface="Optima" panose="02000503060000020004" pitchFamily="2" charset="0"/>
                <a:cs typeface="Calibri"/>
              </a:rPr>
              <a:t> </a:t>
            </a:r>
            <a:r>
              <a:rPr sz="1800">
                <a:latin typeface="Optima" panose="02000503060000020004" pitchFamily="2" charset="0"/>
                <a:cs typeface="Calibri"/>
              </a:rPr>
              <a:t>}</a:t>
            </a:r>
          </a:p>
          <a:p>
            <a:pPr marL="1823085">
              <a:lnSpc>
                <a:spcPts val="2090"/>
              </a:lnSpc>
            </a:pPr>
            <a:r>
              <a:rPr sz="1800">
                <a:latin typeface="Optima" panose="02000503060000020004" pitchFamily="2" charset="0"/>
                <a:cs typeface="Calibri"/>
              </a:rPr>
              <a:t>e</a:t>
            </a:r>
            <a:r>
              <a:rPr sz="1800" spc="-5">
                <a:latin typeface="Optima" panose="02000503060000020004" pitchFamily="2" charset="0"/>
                <a:cs typeface="Calibri"/>
              </a:rPr>
              <a:t> </a:t>
            </a:r>
            <a:r>
              <a:rPr sz="1800">
                <a:latin typeface="Optima" panose="02000503060000020004" pitchFamily="2" charset="0"/>
                <a:cs typeface="Calibri"/>
              </a:rPr>
              <a:t>+=</a:t>
            </a:r>
            <a:r>
              <a:rPr sz="1800" spc="-10">
                <a:latin typeface="Optima" panose="02000503060000020004" pitchFamily="2" charset="0"/>
                <a:cs typeface="Calibri"/>
              </a:rPr>
              <a:t> </a:t>
            </a:r>
            <a:r>
              <a:rPr sz="1800">
                <a:latin typeface="Optima" panose="02000503060000020004" pitchFamily="2" charset="0"/>
                <a:cs typeface="Calibri"/>
              </a:rPr>
              <a:t>(x</a:t>
            </a:r>
            <a:r>
              <a:rPr sz="1800" spc="-15">
                <a:latin typeface="Optima" panose="02000503060000020004" pitchFamily="2" charset="0"/>
                <a:cs typeface="Calibri"/>
              </a:rPr>
              <a:t> </a:t>
            </a:r>
            <a:r>
              <a:rPr sz="1800">
                <a:latin typeface="Optima" panose="02000503060000020004" pitchFamily="2" charset="0"/>
                <a:cs typeface="Calibri"/>
              </a:rPr>
              <a:t>=&gt;</a:t>
            </a:r>
            <a:r>
              <a:rPr sz="1800" spc="-5">
                <a:latin typeface="Optima" panose="02000503060000020004" pitchFamily="2" charset="0"/>
                <a:cs typeface="Calibri"/>
              </a:rPr>
              <a:t> println(x))</a:t>
            </a:r>
            <a:endParaRPr sz="1800">
              <a:latin typeface="Optima" panose="02000503060000020004" pitchFamily="2" charset="0"/>
              <a:cs typeface="Calibri"/>
            </a:endParaRPr>
          </a:p>
          <a:p>
            <a:pPr marL="1823085">
              <a:lnSpc>
                <a:spcPct val="100000"/>
              </a:lnSpc>
              <a:spcBef>
                <a:spcPts val="5"/>
              </a:spcBef>
            </a:pPr>
            <a:r>
              <a:rPr sz="1800">
                <a:latin typeface="Optima" panose="02000503060000020004" pitchFamily="2" charset="0"/>
                <a:cs typeface="Calibri"/>
              </a:rPr>
              <a:t>e +=</a:t>
            </a:r>
            <a:r>
              <a:rPr sz="1800" spc="-5">
                <a:latin typeface="Optima" panose="02000503060000020004" pitchFamily="2" charset="0"/>
                <a:cs typeface="Calibri"/>
              </a:rPr>
              <a:t> </a:t>
            </a:r>
            <a:r>
              <a:rPr sz="1800">
                <a:latin typeface="Optima" panose="02000503060000020004" pitchFamily="2" charset="0"/>
                <a:cs typeface="Calibri"/>
              </a:rPr>
              <a:t>((x:</a:t>
            </a:r>
            <a:r>
              <a:rPr sz="1800" spc="-5">
                <a:latin typeface="Optima" panose="02000503060000020004" pitchFamily="2" charset="0"/>
                <a:cs typeface="Calibri"/>
              </a:rPr>
              <a:t> </a:t>
            </a:r>
            <a:r>
              <a:rPr sz="1800" spc="-10">
                <a:latin typeface="Optima" panose="02000503060000020004" pitchFamily="2" charset="0"/>
                <a:cs typeface="Calibri"/>
              </a:rPr>
              <a:t>Int)</a:t>
            </a:r>
            <a:r>
              <a:rPr sz="1800">
                <a:latin typeface="Optima" panose="02000503060000020004" pitchFamily="2" charset="0"/>
                <a:cs typeface="Calibri"/>
              </a:rPr>
              <a:t> =&gt;</a:t>
            </a:r>
            <a:r>
              <a:rPr sz="1800" spc="-5">
                <a:latin typeface="Optima" panose="02000503060000020004" pitchFamily="2" charset="0"/>
                <a:cs typeface="Calibri"/>
              </a:rPr>
              <a:t> println(x))</a:t>
            </a:r>
            <a:endParaRPr sz="1800">
              <a:latin typeface="Optima" panose="02000503060000020004" pitchFamily="2" charset="0"/>
              <a:cs typeface="Calibri"/>
            </a:endParaRPr>
          </a:p>
          <a:p>
            <a:pPr marL="1927860" marR="563245" indent="-104775">
              <a:lnSpc>
                <a:spcPts val="2130"/>
              </a:lnSpc>
              <a:spcBef>
                <a:spcPts val="105"/>
              </a:spcBef>
            </a:pPr>
            <a:r>
              <a:rPr sz="1800">
                <a:latin typeface="Optima" panose="02000503060000020004" pitchFamily="2" charset="0"/>
                <a:cs typeface="Calibri"/>
              </a:rPr>
              <a:t>e</a:t>
            </a:r>
            <a:r>
              <a:rPr sz="1800" spc="5">
                <a:latin typeface="Optima" panose="02000503060000020004" pitchFamily="2" charset="0"/>
                <a:cs typeface="Calibri"/>
              </a:rPr>
              <a:t> </a:t>
            </a:r>
            <a:r>
              <a:rPr sz="1800">
                <a:latin typeface="Optima" panose="02000503060000020004" pitchFamily="2" charset="0"/>
                <a:cs typeface="Calibri"/>
              </a:rPr>
              <a:t>+=</a:t>
            </a:r>
            <a:r>
              <a:rPr sz="1800" spc="5">
                <a:latin typeface="Optima" panose="02000503060000020004" pitchFamily="2" charset="0"/>
                <a:cs typeface="Calibri"/>
              </a:rPr>
              <a:t> </a:t>
            </a:r>
            <a:r>
              <a:rPr sz="1800">
                <a:latin typeface="Optima" panose="02000503060000020004" pitchFamily="2" charset="0"/>
                <a:cs typeface="Calibri"/>
              </a:rPr>
              <a:t>(x =&gt;</a:t>
            </a:r>
            <a:r>
              <a:rPr sz="1800" spc="5">
                <a:latin typeface="Optima" panose="02000503060000020004" pitchFamily="2" charset="0"/>
                <a:cs typeface="Calibri"/>
              </a:rPr>
              <a:t> </a:t>
            </a:r>
            <a:r>
              <a:rPr sz="1800">
                <a:latin typeface="Optima" panose="02000503060000020004" pitchFamily="2" charset="0"/>
                <a:cs typeface="Calibri"/>
              </a:rPr>
              <a:t>{</a:t>
            </a:r>
            <a:r>
              <a:rPr sz="1800" spc="10">
                <a:latin typeface="Optima" panose="02000503060000020004" pitchFamily="2" charset="0"/>
                <a:cs typeface="Calibri"/>
              </a:rPr>
              <a:t> </a:t>
            </a:r>
            <a:r>
              <a:rPr sz="1800">
                <a:solidFill>
                  <a:srgbClr val="006600"/>
                </a:solidFill>
                <a:latin typeface="Optima" panose="02000503060000020004" pitchFamily="2" charset="0"/>
                <a:cs typeface="Calibri"/>
              </a:rPr>
              <a:t>//</a:t>
            </a:r>
            <a:r>
              <a:rPr sz="1800" spc="5">
                <a:solidFill>
                  <a:srgbClr val="006600"/>
                </a:solidFill>
                <a:latin typeface="Optima" panose="02000503060000020004" pitchFamily="2" charset="0"/>
                <a:cs typeface="Calibri"/>
              </a:rPr>
              <a:t> </a:t>
            </a:r>
            <a:r>
              <a:rPr sz="1800" spc="-5">
                <a:solidFill>
                  <a:srgbClr val="006600"/>
                </a:solidFill>
                <a:latin typeface="Optima" panose="02000503060000020004" pitchFamily="2" charset="0"/>
                <a:cs typeface="Calibri"/>
              </a:rPr>
              <a:t>Multiple</a:t>
            </a:r>
            <a:r>
              <a:rPr sz="1800">
                <a:solidFill>
                  <a:srgbClr val="006600"/>
                </a:solidFill>
                <a:latin typeface="Optima" panose="02000503060000020004" pitchFamily="2" charset="0"/>
                <a:cs typeface="Calibri"/>
              </a:rPr>
              <a:t> </a:t>
            </a:r>
            <a:r>
              <a:rPr sz="1800" spc="-15">
                <a:solidFill>
                  <a:srgbClr val="006600"/>
                </a:solidFill>
                <a:latin typeface="Optima" panose="02000503060000020004" pitchFamily="2" charset="0"/>
                <a:cs typeface="Calibri"/>
              </a:rPr>
              <a:t>statements</a:t>
            </a:r>
            <a:r>
              <a:rPr sz="1800">
                <a:solidFill>
                  <a:srgbClr val="006600"/>
                </a:solidFill>
                <a:latin typeface="Optima" panose="02000503060000020004" pitchFamily="2" charset="0"/>
                <a:cs typeface="Calibri"/>
              </a:rPr>
              <a:t> </a:t>
            </a:r>
            <a:r>
              <a:rPr sz="1800" spc="-5">
                <a:solidFill>
                  <a:srgbClr val="006600"/>
                </a:solidFill>
                <a:latin typeface="Optima" panose="02000503060000020004" pitchFamily="2" charset="0"/>
                <a:cs typeface="Calibri"/>
              </a:rPr>
              <a:t>in</a:t>
            </a:r>
            <a:r>
              <a:rPr sz="1800" spc="5">
                <a:solidFill>
                  <a:srgbClr val="006600"/>
                </a:solidFill>
                <a:latin typeface="Optima" panose="02000503060000020004" pitchFamily="2" charset="0"/>
                <a:cs typeface="Calibri"/>
              </a:rPr>
              <a:t> </a:t>
            </a:r>
            <a:r>
              <a:rPr sz="1800" spc="-5">
                <a:solidFill>
                  <a:srgbClr val="006600"/>
                </a:solidFill>
                <a:latin typeface="Optima" panose="02000503060000020004" pitchFamily="2" charset="0"/>
                <a:cs typeface="Calibri"/>
              </a:rPr>
              <a:t>the</a:t>
            </a:r>
            <a:r>
              <a:rPr sz="1800" spc="5">
                <a:solidFill>
                  <a:srgbClr val="006600"/>
                </a:solidFill>
                <a:latin typeface="Optima" panose="02000503060000020004" pitchFamily="2" charset="0"/>
                <a:cs typeface="Calibri"/>
              </a:rPr>
              <a:t> </a:t>
            </a:r>
            <a:r>
              <a:rPr sz="1800" spc="-5">
                <a:solidFill>
                  <a:srgbClr val="006600"/>
                </a:solidFill>
                <a:latin typeface="Optima" panose="02000503060000020004" pitchFamily="2" charset="0"/>
                <a:cs typeface="Calibri"/>
              </a:rPr>
              <a:t>handler </a:t>
            </a:r>
            <a:r>
              <a:rPr sz="1800" spc="-395">
                <a:solidFill>
                  <a:srgbClr val="006600"/>
                </a:solidFill>
                <a:latin typeface="Optima" panose="02000503060000020004" pitchFamily="2" charset="0"/>
                <a:cs typeface="Calibri"/>
              </a:rPr>
              <a:t> </a:t>
            </a:r>
            <a:r>
              <a:rPr sz="1800" spc="-20">
                <a:latin typeface="Optima" panose="02000503060000020004" pitchFamily="2" charset="0"/>
                <a:cs typeface="Calibri"/>
              </a:rPr>
              <a:t>state</a:t>
            </a:r>
            <a:r>
              <a:rPr sz="1800">
                <a:latin typeface="Optima" panose="02000503060000020004" pitchFamily="2" charset="0"/>
                <a:cs typeface="Calibri"/>
              </a:rPr>
              <a:t> =</a:t>
            </a:r>
            <a:r>
              <a:rPr sz="1800" spc="5">
                <a:latin typeface="Optima" panose="02000503060000020004" pitchFamily="2" charset="0"/>
                <a:cs typeface="Calibri"/>
              </a:rPr>
              <a:t> </a:t>
            </a:r>
            <a:r>
              <a:rPr sz="1800">
                <a:latin typeface="Optima" panose="02000503060000020004" pitchFamily="2" charset="0"/>
                <a:cs typeface="Calibri"/>
              </a:rPr>
              <a:t>x</a:t>
            </a:r>
          </a:p>
          <a:p>
            <a:pPr marL="1927860">
              <a:lnSpc>
                <a:spcPts val="2105"/>
              </a:lnSpc>
            </a:pPr>
            <a:r>
              <a:rPr sz="1800" spc="-5">
                <a:latin typeface="Optima" panose="02000503060000020004" pitchFamily="2" charset="0"/>
                <a:cs typeface="Calibri"/>
              </a:rPr>
              <a:t>println(x)</a:t>
            </a:r>
            <a:endParaRPr sz="1800">
              <a:latin typeface="Optima" panose="02000503060000020004" pitchFamily="2" charset="0"/>
              <a:cs typeface="Calibri"/>
            </a:endParaRPr>
          </a:p>
          <a:p>
            <a:pPr marL="1823085">
              <a:lnSpc>
                <a:spcPct val="100000"/>
              </a:lnSpc>
              <a:spcBef>
                <a:spcPts val="5"/>
              </a:spcBef>
            </a:pPr>
            <a:r>
              <a:rPr sz="1800" spc="-5">
                <a:latin typeface="Optima" panose="02000503060000020004" pitchFamily="2" charset="0"/>
                <a:cs typeface="Calibri"/>
              </a:rPr>
              <a:t>})</a:t>
            </a:r>
            <a:endParaRPr sz="1800">
              <a:latin typeface="Optima" panose="02000503060000020004" pitchFamily="2" charset="0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053" y="4406074"/>
            <a:ext cx="7352348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5"/>
              <a:t>INTRO</a:t>
            </a:r>
            <a:r>
              <a:rPr sz="4000" b="1" spc="-20"/>
              <a:t> </a:t>
            </a:r>
            <a:r>
              <a:rPr sz="4000" b="1" spc="-60"/>
              <a:t>TO</a:t>
            </a:r>
            <a:r>
              <a:rPr sz="4000" b="1" spc="-20"/>
              <a:t> </a:t>
            </a:r>
            <a:r>
              <a:rPr sz="4000" b="1" spc="-15"/>
              <a:t>REACTIVE </a:t>
            </a:r>
            <a:r>
              <a:rPr sz="4000" b="1" spc="-35"/>
              <a:t>APPLICATIONS</a:t>
            </a:r>
            <a:endParaRPr sz="4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4312"/>
            <a:ext cx="505571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/>
              <a:t>Handlers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7149"/>
            <a:ext cx="8608060" cy="4601901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>
                <a:latin typeface="Optima" panose="02000503060000020004" pitchFamily="2" charset="0"/>
                <a:cs typeface="Calibri"/>
              </a:rPr>
              <a:t>The</a:t>
            </a:r>
            <a:r>
              <a:rPr sz="2800" spc="-10">
                <a:latin typeface="Optima" panose="02000503060000020004" pitchFamily="2" charset="0"/>
                <a:cs typeface="Calibri"/>
              </a:rPr>
              <a:t> signature</a:t>
            </a:r>
            <a:r>
              <a:rPr sz="2800">
                <a:latin typeface="Optima" panose="02000503060000020004" pitchFamily="2" charset="0"/>
                <a:cs typeface="Calibri"/>
              </a:rPr>
              <a:t> </a:t>
            </a:r>
            <a:r>
              <a:rPr sz="2800" spc="-5">
                <a:latin typeface="Optima" panose="02000503060000020004" pitchFamily="2" charset="0"/>
                <a:cs typeface="Calibri"/>
              </a:rPr>
              <a:t>of the handler </a:t>
            </a:r>
            <a:r>
              <a:rPr sz="2800" spc="-10">
                <a:latin typeface="Optima" panose="02000503060000020004" pitchFamily="2" charset="0"/>
                <a:cs typeface="Calibri"/>
              </a:rPr>
              <a:t>must</a:t>
            </a:r>
            <a:r>
              <a:rPr sz="2800">
                <a:latin typeface="Optima" panose="02000503060000020004" pitchFamily="2" charset="0"/>
                <a:cs typeface="Calibri"/>
              </a:rPr>
              <a:t> </a:t>
            </a:r>
            <a:r>
              <a:rPr sz="2800" spc="-15">
                <a:latin typeface="Optima" panose="02000503060000020004" pitchFamily="2" charset="0"/>
                <a:cs typeface="Calibri"/>
              </a:rPr>
              <a:t>conform</a:t>
            </a:r>
            <a:r>
              <a:rPr sz="2800" spc="-10">
                <a:latin typeface="Optima" panose="02000503060000020004" pitchFamily="2" charset="0"/>
                <a:cs typeface="Calibri"/>
              </a:rPr>
              <a:t> </a:t>
            </a:r>
            <a:r>
              <a:rPr sz="2800">
                <a:latin typeface="Optima" panose="02000503060000020004" pitchFamily="2" charset="0"/>
                <a:cs typeface="Calibri"/>
              </a:rPr>
              <a:t>the</a:t>
            </a:r>
            <a:r>
              <a:rPr sz="2800" spc="-5">
                <a:latin typeface="Optima" panose="02000503060000020004" pitchFamily="2" charset="0"/>
                <a:cs typeface="Calibri"/>
              </a:rPr>
              <a:t> </a:t>
            </a:r>
            <a:r>
              <a:rPr sz="2800" spc="-20">
                <a:latin typeface="Optima" panose="02000503060000020004" pitchFamily="2" charset="0"/>
                <a:cs typeface="Calibri"/>
              </a:rPr>
              <a:t>event</a:t>
            </a:r>
            <a:endParaRPr sz="2800">
              <a:latin typeface="Optima" panose="02000503060000020004" pitchFamily="2" charset="0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5650" algn="l"/>
                <a:tab pos="3291204" algn="l"/>
                <a:tab pos="4447540" algn="l"/>
              </a:tabLst>
            </a:pPr>
            <a:r>
              <a:rPr sz="2400">
                <a:latin typeface="Optima" panose="02000503060000020004" pitchFamily="2" charset="0"/>
                <a:cs typeface="Calibri"/>
              </a:rPr>
              <a:t>E.g.,</a:t>
            </a:r>
            <a:r>
              <a:rPr sz="2400" spc="15">
                <a:latin typeface="Optima" panose="02000503060000020004" pitchFamily="2" charset="0"/>
                <a:cs typeface="Calibri"/>
              </a:rPr>
              <a:t> </a:t>
            </a:r>
            <a:r>
              <a:rPr sz="2400" spc="-15">
                <a:latin typeface="Optima" panose="02000503060000020004" pitchFamily="2" charset="0"/>
                <a:cs typeface="Calibri"/>
              </a:rPr>
              <a:t>Event[(Int,Int)]	</a:t>
            </a:r>
            <a:r>
              <a:rPr sz="2400" spc="-10">
                <a:latin typeface="Optima" panose="02000503060000020004" pitchFamily="2" charset="0"/>
                <a:cs typeface="Calibri"/>
              </a:rPr>
              <a:t>requires	(Int,Int)</a:t>
            </a:r>
            <a:r>
              <a:rPr sz="2400" spc="-30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=&gt;Unit</a:t>
            </a:r>
            <a:endParaRPr sz="2400">
              <a:latin typeface="Optima" panose="02000503060000020004" pitchFamily="2" charset="0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>
                <a:latin typeface="Optima" panose="02000503060000020004" pitchFamily="2" charset="0"/>
                <a:cs typeface="Calibri"/>
              </a:rPr>
              <a:t>The</a:t>
            </a:r>
            <a:r>
              <a:rPr sz="2400" spc="-40">
                <a:latin typeface="Optima" panose="02000503060000020004" pitchFamily="2" charset="0"/>
                <a:cs typeface="Calibri"/>
              </a:rPr>
              <a:t> </a:t>
            </a:r>
            <a:r>
              <a:rPr sz="2400">
                <a:latin typeface="Optima" panose="02000503060000020004" pitchFamily="2" charset="0"/>
                <a:cs typeface="Calibri"/>
              </a:rPr>
              <a:t>handler:</a:t>
            </a:r>
          </a:p>
          <a:p>
            <a:pPr marL="1155700" lvl="2" indent="-22860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spc="-10">
                <a:latin typeface="Optima" panose="02000503060000020004" pitchFamily="2" charset="0"/>
                <a:cs typeface="Calibri"/>
              </a:rPr>
              <a:t>receives</a:t>
            </a:r>
            <a:r>
              <a:rPr sz="2000" spc="-15">
                <a:latin typeface="Optima" panose="02000503060000020004" pitchFamily="2" charset="0"/>
                <a:cs typeface="Calibri"/>
              </a:rPr>
              <a:t> </a:t>
            </a:r>
            <a:r>
              <a:rPr sz="2000">
                <a:latin typeface="Optima" panose="02000503060000020004" pitchFamily="2" charset="0"/>
                <a:cs typeface="Calibri"/>
              </a:rPr>
              <a:t>the</a:t>
            </a:r>
            <a:r>
              <a:rPr sz="2000" spc="-10">
                <a:latin typeface="Optima" panose="02000503060000020004" pitchFamily="2" charset="0"/>
                <a:cs typeface="Calibri"/>
              </a:rPr>
              <a:t> attached</a:t>
            </a:r>
            <a:r>
              <a:rPr sz="2000" spc="-15">
                <a:latin typeface="Optima" panose="02000503060000020004" pitchFamily="2" charset="0"/>
                <a:cs typeface="Calibri"/>
              </a:rPr>
              <a:t> </a:t>
            </a:r>
            <a:r>
              <a:rPr sz="2000" spc="-10">
                <a:latin typeface="Optima" panose="02000503060000020004" pitchFamily="2" charset="0"/>
                <a:cs typeface="Calibri"/>
              </a:rPr>
              <a:t>value</a:t>
            </a:r>
            <a:endParaRPr sz="2000">
              <a:latin typeface="Optima" panose="02000503060000020004" pitchFamily="2" charset="0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spc="-10">
                <a:latin typeface="Optima" panose="02000503060000020004" pitchFamily="2" charset="0"/>
                <a:cs typeface="Calibri"/>
              </a:rPr>
              <a:t>performs</a:t>
            </a:r>
            <a:r>
              <a:rPr sz="2000" spc="-20">
                <a:latin typeface="Optima" panose="02000503060000020004" pitchFamily="2" charset="0"/>
                <a:cs typeface="Calibri"/>
              </a:rPr>
              <a:t> </a:t>
            </a:r>
            <a:r>
              <a:rPr sz="2000">
                <a:latin typeface="Optima" panose="02000503060000020004" pitchFamily="2" charset="0"/>
                <a:cs typeface="Calibri"/>
              </a:rPr>
              <a:t>side</a:t>
            </a:r>
            <a:r>
              <a:rPr sz="2000" spc="-20">
                <a:latin typeface="Optima" panose="02000503060000020004" pitchFamily="2" charset="0"/>
                <a:cs typeface="Calibri"/>
              </a:rPr>
              <a:t> </a:t>
            </a:r>
            <a:r>
              <a:rPr sz="2000" spc="-10">
                <a:latin typeface="Optima" panose="02000503060000020004" pitchFamily="2" charset="0"/>
                <a:cs typeface="Calibri"/>
              </a:rPr>
              <a:t>effects.</a:t>
            </a:r>
            <a:endParaRPr sz="2000">
              <a:latin typeface="Optima" panose="02000503060000020004" pitchFamily="2" charset="0"/>
              <a:cs typeface="Calibri"/>
            </a:endParaRPr>
          </a:p>
          <a:p>
            <a:pPr marL="2543175" marR="3251200">
              <a:lnSpc>
                <a:spcPts val="2130"/>
              </a:lnSpc>
              <a:spcBef>
                <a:spcPts val="1915"/>
              </a:spcBef>
            </a:pPr>
            <a:r>
              <a:rPr sz="1800" b="1" spc="-15">
                <a:solidFill>
                  <a:srgbClr val="831B45"/>
                </a:solidFill>
                <a:latin typeface="Optima" panose="02000503060000020004" pitchFamily="2" charset="0"/>
                <a:cs typeface="Calibri"/>
              </a:rPr>
              <a:t>val</a:t>
            </a:r>
            <a:r>
              <a:rPr sz="1800" b="1">
                <a:solidFill>
                  <a:srgbClr val="831B45"/>
                </a:solidFill>
                <a:latin typeface="Optima" panose="02000503060000020004" pitchFamily="2" charset="0"/>
                <a:cs typeface="Calibri"/>
              </a:rPr>
              <a:t> </a:t>
            </a:r>
            <a:r>
              <a:rPr sz="1800">
                <a:latin typeface="Optima" panose="02000503060000020004" pitchFamily="2" charset="0"/>
                <a:cs typeface="Calibri"/>
              </a:rPr>
              <a:t>e</a:t>
            </a:r>
            <a:r>
              <a:rPr sz="1800" spc="10">
                <a:latin typeface="Optima" panose="02000503060000020004" pitchFamily="2" charset="0"/>
                <a:cs typeface="Calibri"/>
              </a:rPr>
              <a:t> </a:t>
            </a:r>
            <a:r>
              <a:rPr sz="1800">
                <a:latin typeface="Optima" panose="02000503060000020004" pitchFamily="2" charset="0"/>
                <a:cs typeface="Calibri"/>
              </a:rPr>
              <a:t>=</a:t>
            </a:r>
            <a:r>
              <a:rPr sz="1800" spc="5">
                <a:latin typeface="Optima" panose="02000503060000020004" pitchFamily="2" charset="0"/>
                <a:cs typeface="Calibri"/>
              </a:rPr>
              <a:t> </a:t>
            </a:r>
            <a:r>
              <a:rPr sz="1800" b="1" spc="-10">
                <a:solidFill>
                  <a:srgbClr val="831B45"/>
                </a:solidFill>
                <a:latin typeface="Optima" panose="02000503060000020004" pitchFamily="2" charset="0"/>
                <a:cs typeface="Calibri"/>
              </a:rPr>
              <a:t>Evt</a:t>
            </a:r>
            <a:r>
              <a:rPr sz="1800" spc="-10">
                <a:latin typeface="Optima" panose="02000503060000020004" pitchFamily="2" charset="0"/>
                <a:cs typeface="Calibri"/>
              </a:rPr>
              <a:t>[(Int,String)]() </a:t>
            </a:r>
            <a:r>
              <a:rPr sz="1800" spc="-395">
                <a:latin typeface="Optima" panose="02000503060000020004" pitchFamily="2" charset="0"/>
                <a:cs typeface="Calibri"/>
              </a:rPr>
              <a:t> </a:t>
            </a:r>
            <a:r>
              <a:rPr sz="1800">
                <a:latin typeface="Optima" panose="02000503060000020004" pitchFamily="2" charset="0"/>
                <a:cs typeface="Calibri"/>
              </a:rPr>
              <a:t>e</a:t>
            </a:r>
            <a:r>
              <a:rPr sz="1800" spc="5">
                <a:latin typeface="Optima" panose="02000503060000020004" pitchFamily="2" charset="0"/>
                <a:cs typeface="Calibri"/>
              </a:rPr>
              <a:t> </a:t>
            </a:r>
            <a:r>
              <a:rPr sz="1800">
                <a:latin typeface="Optima" panose="02000503060000020004" pitchFamily="2" charset="0"/>
                <a:cs typeface="Calibri"/>
              </a:rPr>
              <a:t>+= (x</a:t>
            </a:r>
            <a:r>
              <a:rPr sz="1800" spc="-5">
                <a:latin typeface="Optima" panose="02000503060000020004" pitchFamily="2" charset="0"/>
                <a:cs typeface="Calibri"/>
              </a:rPr>
              <a:t> </a:t>
            </a:r>
            <a:r>
              <a:rPr sz="1800">
                <a:latin typeface="Optima" panose="02000503060000020004" pitchFamily="2" charset="0"/>
                <a:cs typeface="Calibri"/>
              </a:rPr>
              <a:t>=&gt;</a:t>
            </a:r>
            <a:r>
              <a:rPr sz="1800" spc="5">
                <a:latin typeface="Optima" panose="02000503060000020004" pitchFamily="2" charset="0"/>
                <a:cs typeface="Calibri"/>
              </a:rPr>
              <a:t> </a:t>
            </a:r>
            <a:r>
              <a:rPr sz="1800">
                <a:latin typeface="Optima" panose="02000503060000020004" pitchFamily="2" charset="0"/>
                <a:cs typeface="Calibri"/>
              </a:rPr>
              <a:t>{</a:t>
            </a:r>
          </a:p>
          <a:p>
            <a:pPr marL="2647950" marR="4223385">
              <a:lnSpc>
                <a:spcPts val="2170"/>
              </a:lnSpc>
              <a:spcBef>
                <a:spcPts val="5"/>
              </a:spcBef>
            </a:pPr>
            <a:r>
              <a:rPr sz="1800">
                <a:latin typeface="Optima" panose="02000503060000020004" pitchFamily="2" charset="0"/>
                <a:cs typeface="Calibri"/>
              </a:rPr>
              <a:t>p</a:t>
            </a:r>
            <a:r>
              <a:rPr sz="1800" spc="-5">
                <a:latin typeface="Optima" panose="02000503060000020004" pitchFamily="2" charset="0"/>
                <a:cs typeface="Calibri"/>
              </a:rPr>
              <a:t>ri</a:t>
            </a:r>
            <a:r>
              <a:rPr sz="1800" spc="-15">
                <a:latin typeface="Optima" panose="02000503060000020004" pitchFamily="2" charset="0"/>
                <a:cs typeface="Calibri"/>
              </a:rPr>
              <a:t>n</a:t>
            </a:r>
            <a:r>
              <a:rPr sz="1800" spc="-5">
                <a:latin typeface="Optima" panose="02000503060000020004" pitchFamily="2" charset="0"/>
                <a:cs typeface="Calibri"/>
              </a:rPr>
              <a:t>tl</a:t>
            </a:r>
            <a:r>
              <a:rPr sz="1800" spc="5">
                <a:latin typeface="Optima" panose="02000503060000020004" pitchFamily="2" charset="0"/>
                <a:cs typeface="Calibri"/>
              </a:rPr>
              <a:t>n</a:t>
            </a:r>
            <a:r>
              <a:rPr sz="1800">
                <a:latin typeface="Optima" panose="02000503060000020004" pitchFamily="2" charset="0"/>
                <a:cs typeface="Calibri"/>
              </a:rPr>
              <a:t>(</a:t>
            </a:r>
            <a:r>
              <a:rPr sz="1800" spc="-5">
                <a:latin typeface="Optima" panose="02000503060000020004" pitchFamily="2" charset="0"/>
                <a:cs typeface="Calibri"/>
              </a:rPr>
              <a:t>x</a:t>
            </a:r>
            <a:r>
              <a:rPr sz="1800" spc="-10">
                <a:latin typeface="Optima" panose="02000503060000020004" pitchFamily="2" charset="0"/>
                <a:cs typeface="Calibri"/>
              </a:rPr>
              <a:t>.</a:t>
            </a:r>
            <a:r>
              <a:rPr sz="1800">
                <a:latin typeface="Optima" panose="02000503060000020004" pitchFamily="2" charset="0"/>
                <a:cs typeface="Calibri"/>
              </a:rPr>
              <a:t>_</a:t>
            </a:r>
            <a:r>
              <a:rPr sz="1800" spc="-5">
                <a:latin typeface="Optima" panose="02000503060000020004" pitchFamily="2" charset="0"/>
                <a:cs typeface="Calibri"/>
              </a:rPr>
              <a:t>1</a:t>
            </a:r>
            <a:r>
              <a:rPr sz="1800">
                <a:latin typeface="Optima" panose="02000503060000020004" pitchFamily="2" charset="0"/>
                <a:cs typeface="Calibri"/>
              </a:rPr>
              <a:t>)  p</a:t>
            </a:r>
            <a:r>
              <a:rPr sz="1800" spc="-5">
                <a:latin typeface="Optima" panose="02000503060000020004" pitchFamily="2" charset="0"/>
                <a:cs typeface="Calibri"/>
              </a:rPr>
              <a:t>ri</a:t>
            </a:r>
            <a:r>
              <a:rPr sz="1800" spc="-15">
                <a:latin typeface="Optima" panose="02000503060000020004" pitchFamily="2" charset="0"/>
                <a:cs typeface="Calibri"/>
              </a:rPr>
              <a:t>n</a:t>
            </a:r>
            <a:r>
              <a:rPr sz="1800" spc="-5">
                <a:latin typeface="Optima" panose="02000503060000020004" pitchFamily="2" charset="0"/>
                <a:cs typeface="Calibri"/>
              </a:rPr>
              <a:t>tl</a:t>
            </a:r>
            <a:r>
              <a:rPr sz="1800" spc="5">
                <a:latin typeface="Optima" panose="02000503060000020004" pitchFamily="2" charset="0"/>
                <a:cs typeface="Calibri"/>
              </a:rPr>
              <a:t>n</a:t>
            </a:r>
            <a:r>
              <a:rPr sz="1800">
                <a:latin typeface="Optima" panose="02000503060000020004" pitchFamily="2" charset="0"/>
                <a:cs typeface="Calibri"/>
              </a:rPr>
              <a:t>(</a:t>
            </a:r>
            <a:r>
              <a:rPr sz="1800" spc="-5">
                <a:latin typeface="Optima" panose="02000503060000020004" pitchFamily="2" charset="0"/>
                <a:cs typeface="Calibri"/>
              </a:rPr>
              <a:t>x</a:t>
            </a:r>
            <a:r>
              <a:rPr sz="1800" spc="-10">
                <a:latin typeface="Optima" panose="02000503060000020004" pitchFamily="2" charset="0"/>
                <a:cs typeface="Calibri"/>
              </a:rPr>
              <a:t>.</a:t>
            </a:r>
            <a:r>
              <a:rPr sz="1800">
                <a:latin typeface="Optima" panose="02000503060000020004" pitchFamily="2" charset="0"/>
                <a:cs typeface="Calibri"/>
              </a:rPr>
              <a:t>_</a:t>
            </a:r>
            <a:r>
              <a:rPr sz="1800" spc="-5">
                <a:latin typeface="Optima" panose="02000503060000020004" pitchFamily="2" charset="0"/>
                <a:cs typeface="Calibri"/>
              </a:rPr>
              <a:t>2</a:t>
            </a:r>
            <a:r>
              <a:rPr sz="1800">
                <a:latin typeface="Optima" panose="02000503060000020004" pitchFamily="2" charset="0"/>
                <a:cs typeface="Calibri"/>
              </a:rPr>
              <a:t>)</a:t>
            </a:r>
          </a:p>
          <a:p>
            <a:pPr marL="2543175">
              <a:lnSpc>
                <a:spcPts val="2090"/>
              </a:lnSpc>
            </a:pPr>
            <a:r>
              <a:rPr sz="1800" spc="-5">
                <a:latin typeface="Optima" panose="02000503060000020004" pitchFamily="2" charset="0"/>
                <a:cs typeface="Calibri"/>
              </a:rPr>
              <a:t>})</a:t>
            </a:r>
            <a:endParaRPr sz="1800">
              <a:latin typeface="Optima" panose="02000503060000020004" pitchFamily="2" charset="0"/>
              <a:cs typeface="Calibri"/>
            </a:endParaRPr>
          </a:p>
          <a:p>
            <a:pPr marL="2647950" marR="3347085" indent="-104775">
              <a:lnSpc>
                <a:spcPts val="2130"/>
              </a:lnSpc>
              <a:spcBef>
                <a:spcPts val="105"/>
              </a:spcBef>
            </a:pPr>
            <a:r>
              <a:rPr sz="1800">
                <a:latin typeface="Optima" panose="02000503060000020004" pitchFamily="2" charset="0"/>
                <a:cs typeface="Calibri"/>
              </a:rPr>
              <a:t>e += (x: </a:t>
            </a:r>
            <a:r>
              <a:rPr sz="1800" spc="-5">
                <a:latin typeface="Optima" panose="02000503060000020004" pitchFamily="2" charset="0"/>
                <a:cs typeface="Calibri"/>
              </a:rPr>
              <a:t>(Int,String) </a:t>
            </a:r>
            <a:r>
              <a:rPr sz="1800">
                <a:latin typeface="Optima" panose="02000503060000020004" pitchFamily="2" charset="0"/>
                <a:cs typeface="Calibri"/>
              </a:rPr>
              <a:t>=&gt; { </a:t>
            </a:r>
            <a:r>
              <a:rPr sz="1800" spc="-395">
                <a:latin typeface="Optima" panose="02000503060000020004" pitchFamily="2" charset="0"/>
                <a:cs typeface="Calibri"/>
              </a:rPr>
              <a:t> </a:t>
            </a:r>
            <a:r>
              <a:rPr sz="1800" spc="-5">
                <a:latin typeface="Optima" panose="02000503060000020004" pitchFamily="2" charset="0"/>
                <a:cs typeface="Calibri"/>
              </a:rPr>
              <a:t>println(x)</a:t>
            </a:r>
            <a:endParaRPr sz="1800">
              <a:latin typeface="Optima" panose="02000503060000020004" pitchFamily="2" charset="0"/>
              <a:cs typeface="Calibri"/>
            </a:endParaRPr>
          </a:p>
          <a:p>
            <a:pPr marL="2543175">
              <a:lnSpc>
                <a:spcPts val="2105"/>
              </a:lnSpc>
            </a:pPr>
            <a:r>
              <a:rPr sz="1800" spc="-5">
                <a:latin typeface="Optima" panose="02000503060000020004" pitchFamily="2" charset="0"/>
                <a:cs typeface="Calibri"/>
              </a:rPr>
              <a:t>})</a:t>
            </a:r>
            <a:endParaRPr sz="1800">
              <a:latin typeface="Optima" panose="02000503060000020004" pitchFamily="2" charset="0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4312"/>
            <a:ext cx="505571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/>
              <a:t>Handlers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124287"/>
            <a:ext cx="5791200" cy="87566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55600" marR="5080" indent="-342900">
              <a:lnSpc>
                <a:spcPts val="3329"/>
              </a:lnSpc>
              <a:spcBef>
                <a:spcPts val="22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25">
                <a:latin typeface="Optima" panose="02000503060000020004" pitchFamily="2" charset="0"/>
                <a:cs typeface="Calibri"/>
              </a:rPr>
              <a:t>Events</a:t>
            </a:r>
            <a:r>
              <a:rPr sz="2800" spc="-5">
                <a:latin typeface="Optima" panose="02000503060000020004" pitchFamily="2" charset="0"/>
                <a:cs typeface="Calibri"/>
              </a:rPr>
              <a:t> without</a:t>
            </a:r>
            <a:r>
              <a:rPr sz="2800" spc="-10">
                <a:latin typeface="Optima" panose="02000503060000020004" pitchFamily="2" charset="0"/>
                <a:cs typeface="Calibri"/>
              </a:rPr>
              <a:t> arguments</a:t>
            </a:r>
            <a:r>
              <a:rPr sz="2800">
                <a:latin typeface="Optima" panose="02000503060000020004" pitchFamily="2" charset="0"/>
                <a:cs typeface="Calibri"/>
              </a:rPr>
              <a:t> </a:t>
            </a:r>
            <a:r>
              <a:rPr sz="2800" spc="-10">
                <a:latin typeface="Optima" panose="02000503060000020004" pitchFamily="2" charset="0"/>
                <a:cs typeface="Calibri"/>
              </a:rPr>
              <a:t>still</a:t>
            </a:r>
            <a:r>
              <a:rPr sz="2800" spc="-15">
                <a:latin typeface="Optima" panose="02000503060000020004" pitchFamily="2" charset="0"/>
                <a:cs typeface="Calibri"/>
              </a:rPr>
              <a:t> </a:t>
            </a:r>
            <a:r>
              <a:rPr sz="2800" spc="-5">
                <a:latin typeface="Optima" panose="02000503060000020004" pitchFamily="2" charset="0"/>
                <a:cs typeface="Calibri"/>
              </a:rPr>
              <a:t>need</a:t>
            </a:r>
            <a:r>
              <a:rPr sz="2800">
                <a:latin typeface="Optima" panose="02000503060000020004" pitchFamily="2" charset="0"/>
                <a:cs typeface="Calibri"/>
              </a:rPr>
              <a:t> a </a:t>
            </a:r>
            <a:r>
              <a:rPr sz="2800" spc="-620">
                <a:latin typeface="Optima" panose="02000503060000020004" pitchFamily="2" charset="0"/>
                <a:cs typeface="Calibri"/>
              </a:rPr>
              <a:t> </a:t>
            </a:r>
            <a:r>
              <a:rPr sz="2800">
                <a:latin typeface="Optima" panose="02000503060000020004" pitchFamily="2" charset="0"/>
                <a:cs typeface="Calibri"/>
              </a:rPr>
              <a:t>Unit</a:t>
            </a:r>
            <a:r>
              <a:rPr sz="2800" spc="-5">
                <a:latin typeface="Optima" panose="02000503060000020004" pitchFamily="2" charset="0"/>
                <a:cs typeface="Calibri"/>
              </a:rPr>
              <a:t> </a:t>
            </a:r>
            <a:r>
              <a:rPr sz="2800" spc="-10">
                <a:latin typeface="Optima" panose="02000503060000020004" pitchFamily="2" charset="0"/>
                <a:cs typeface="Calibri"/>
              </a:rPr>
              <a:t>argument </a:t>
            </a:r>
            <a:r>
              <a:rPr sz="2800" spc="-5">
                <a:latin typeface="Optima" panose="02000503060000020004" pitchFamily="2" charset="0"/>
                <a:cs typeface="Calibri"/>
              </a:rPr>
              <a:t>in</a:t>
            </a:r>
            <a:r>
              <a:rPr sz="2800">
                <a:latin typeface="Optima" panose="02000503060000020004" pitchFamily="2" charset="0"/>
                <a:cs typeface="Calibri"/>
              </a:rPr>
              <a:t> the</a:t>
            </a:r>
            <a:r>
              <a:rPr sz="2800" spc="-10">
                <a:latin typeface="Optima" panose="02000503060000020004" pitchFamily="2" charset="0"/>
                <a:cs typeface="Calibri"/>
              </a:rPr>
              <a:t> </a:t>
            </a:r>
            <a:r>
              <a:rPr sz="2800" spc="-40">
                <a:latin typeface="Optima" panose="02000503060000020004" pitchFamily="2" charset="0"/>
                <a:cs typeface="Calibri"/>
              </a:rPr>
              <a:t>handler.</a:t>
            </a:r>
            <a:endParaRPr sz="2800">
              <a:latin typeface="Optima" panose="02000503060000020004" pitchFamily="2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4515" y="3809360"/>
            <a:ext cx="3296285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 </a:t>
            </a:r>
            <a:r>
              <a:rPr sz="1800">
                <a:latin typeface="Calibri"/>
                <a:cs typeface="Calibri"/>
              </a:rPr>
              <a:t>e =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Evt</a:t>
            </a:r>
            <a:r>
              <a:rPr sz="1800" spc="-10">
                <a:latin typeface="Calibri"/>
                <a:cs typeface="Calibri"/>
              </a:rPr>
              <a:t>[Unit]()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45"/>
              </a:lnSpc>
            </a:pPr>
            <a:r>
              <a:rPr sz="1800">
                <a:latin typeface="Calibri"/>
                <a:cs typeface="Calibri"/>
              </a:rPr>
              <a:t>e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+=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{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x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=&gt;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println(</a:t>
            </a:r>
            <a:r>
              <a:rPr sz="1800" spc="-5">
                <a:solidFill>
                  <a:srgbClr val="0000FF"/>
                </a:solidFill>
                <a:latin typeface="Calibri"/>
                <a:cs typeface="Calibri"/>
              </a:rPr>
              <a:t>“Fired!”</a:t>
            </a:r>
            <a:r>
              <a:rPr sz="1800" spc="-5">
                <a:latin typeface="Calibri"/>
                <a:cs typeface="Calibri"/>
              </a:rPr>
              <a:t>) </a:t>
            </a:r>
            <a:r>
              <a:rPr sz="1800">
                <a:latin typeface="Calibri"/>
                <a:cs typeface="Calibri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>
                <a:latin typeface="Calibri"/>
                <a:cs typeface="Calibri"/>
              </a:rPr>
              <a:t>e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+=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{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(x: </a:t>
            </a:r>
            <a:r>
              <a:rPr sz="1800" spc="-5">
                <a:latin typeface="Calibri"/>
                <a:cs typeface="Calibri"/>
              </a:rPr>
              <a:t>Unit)</a:t>
            </a:r>
            <a:r>
              <a:rPr sz="1800">
                <a:latin typeface="Calibri"/>
                <a:cs typeface="Calibri"/>
              </a:rPr>
              <a:t> =&gt;</a:t>
            </a:r>
            <a:r>
              <a:rPr sz="1800" spc="-5">
                <a:latin typeface="Calibri"/>
                <a:cs typeface="Calibri"/>
              </a:rPr>
              <a:t> println(</a:t>
            </a:r>
            <a:r>
              <a:rPr sz="1800" spc="-5">
                <a:solidFill>
                  <a:srgbClr val="0000FF"/>
                </a:solidFill>
                <a:latin typeface="Calibri"/>
                <a:cs typeface="Calibri"/>
              </a:rPr>
              <a:t>“Fired!”</a:t>
            </a:r>
            <a:r>
              <a:rPr sz="1800" spc="-5">
                <a:latin typeface="Calibri"/>
                <a:cs typeface="Calibri"/>
              </a:rPr>
              <a:t>) </a:t>
            </a:r>
            <a:r>
              <a:rPr sz="1800">
                <a:latin typeface="Calibri"/>
                <a:cs typeface="Calibri"/>
              </a:rPr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336" y="464312"/>
            <a:ext cx="647652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Methods</a:t>
            </a:r>
            <a:r>
              <a:rPr spc="-25"/>
              <a:t> </a:t>
            </a:r>
            <a:r>
              <a:t>as</a:t>
            </a:r>
            <a:r>
              <a:rPr spc="-20"/>
              <a:t> </a:t>
            </a:r>
            <a:r>
              <a:rPr spc="-15"/>
              <a:t>Handlers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7149"/>
            <a:ext cx="5280025" cy="185243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>
                <a:latin typeface="Optima" panose="02000503060000020004" pitchFamily="2" charset="0"/>
                <a:cs typeface="Calibri"/>
              </a:rPr>
              <a:t>Methods </a:t>
            </a:r>
            <a:r>
              <a:rPr sz="2800" spc="-10">
                <a:latin typeface="Optima" panose="02000503060000020004" pitchFamily="2" charset="0"/>
                <a:cs typeface="Calibri"/>
              </a:rPr>
              <a:t>can</a:t>
            </a:r>
            <a:r>
              <a:rPr sz="2800" spc="-5">
                <a:latin typeface="Optima" panose="02000503060000020004" pitchFamily="2" charset="0"/>
                <a:cs typeface="Calibri"/>
              </a:rPr>
              <a:t> </a:t>
            </a:r>
            <a:r>
              <a:rPr sz="2800">
                <a:latin typeface="Optima" panose="02000503060000020004" pitchFamily="2" charset="0"/>
                <a:cs typeface="Calibri"/>
              </a:rPr>
              <a:t>be</a:t>
            </a:r>
            <a:r>
              <a:rPr sz="2800" spc="-10">
                <a:latin typeface="Optima" panose="02000503060000020004" pitchFamily="2" charset="0"/>
                <a:cs typeface="Calibri"/>
              </a:rPr>
              <a:t> </a:t>
            </a:r>
            <a:r>
              <a:rPr sz="2800" spc="-5">
                <a:latin typeface="Optima" panose="02000503060000020004" pitchFamily="2" charset="0"/>
                <a:cs typeface="Calibri"/>
              </a:rPr>
              <a:t>used as</a:t>
            </a:r>
            <a:r>
              <a:rPr sz="2800" spc="5">
                <a:latin typeface="Optima" panose="02000503060000020004" pitchFamily="2" charset="0"/>
                <a:cs typeface="Calibri"/>
              </a:rPr>
              <a:t> </a:t>
            </a:r>
            <a:r>
              <a:rPr sz="2800" spc="-10">
                <a:latin typeface="Optima" panose="02000503060000020004" pitchFamily="2" charset="0"/>
                <a:cs typeface="Calibri"/>
              </a:rPr>
              <a:t>handlers.</a:t>
            </a:r>
            <a:endParaRPr sz="2800">
              <a:latin typeface="Optima" panose="02000503060000020004" pitchFamily="2" charset="0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i="1" spc="-10">
                <a:latin typeface="Optima" panose="02000503060000020004" pitchFamily="2" charset="0"/>
                <a:cs typeface="Calibri"/>
              </a:rPr>
              <a:t>Partially</a:t>
            </a:r>
            <a:r>
              <a:rPr sz="2400" i="1" spc="-15">
                <a:latin typeface="Optima" panose="02000503060000020004" pitchFamily="2" charset="0"/>
                <a:cs typeface="Calibri"/>
              </a:rPr>
              <a:t> </a:t>
            </a:r>
            <a:r>
              <a:rPr sz="2400" i="1">
                <a:latin typeface="Optima" panose="02000503060000020004" pitchFamily="2" charset="0"/>
                <a:cs typeface="Calibri"/>
              </a:rPr>
              <a:t>applied</a:t>
            </a:r>
            <a:r>
              <a:rPr sz="2400" i="1" spc="-10">
                <a:latin typeface="Optima" panose="02000503060000020004" pitchFamily="2" charset="0"/>
                <a:cs typeface="Calibri"/>
              </a:rPr>
              <a:t> </a:t>
            </a:r>
            <a:r>
              <a:rPr sz="2400" i="1">
                <a:latin typeface="Optima" panose="02000503060000020004" pitchFamily="2" charset="0"/>
                <a:cs typeface="Calibri"/>
              </a:rPr>
              <a:t>functions</a:t>
            </a:r>
            <a:r>
              <a:rPr sz="2400" i="1" spc="-20">
                <a:latin typeface="Optima" panose="02000503060000020004" pitchFamily="2" charset="0"/>
                <a:cs typeface="Calibri"/>
              </a:rPr>
              <a:t> </a:t>
            </a:r>
            <a:r>
              <a:rPr sz="2400" spc="-25">
                <a:latin typeface="Optima" panose="02000503060000020004" pitchFamily="2" charset="0"/>
                <a:cs typeface="Calibri"/>
              </a:rPr>
              <a:t>syntax</a:t>
            </a:r>
            <a:endParaRPr sz="2400">
              <a:latin typeface="Optima" panose="02000503060000020004" pitchFamily="2" charset="0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20">
                <a:latin typeface="Optima" panose="02000503060000020004" pitchFamily="2" charset="0"/>
                <a:cs typeface="Calibri"/>
              </a:rPr>
              <a:t>Types</a:t>
            </a:r>
            <a:r>
              <a:rPr sz="2400" spc="-30">
                <a:latin typeface="Optima" panose="02000503060000020004" pitchFamily="2" charset="0"/>
                <a:cs typeface="Calibri"/>
              </a:rPr>
              <a:t> </a:t>
            </a:r>
            <a:r>
              <a:rPr sz="2400" spc="-10">
                <a:latin typeface="Optima" panose="02000503060000020004" pitchFamily="2" charset="0"/>
                <a:cs typeface="Calibri"/>
              </a:rPr>
              <a:t>must</a:t>
            </a:r>
            <a:r>
              <a:rPr sz="2400" spc="-30">
                <a:latin typeface="Optima" panose="02000503060000020004" pitchFamily="2" charset="0"/>
                <a:cs typeface="Calibri"/>
              </a:rPr>
              <a:t> </a:t>
            </a:r>
            <a:r>
              <a:rPr sz="2400">
                <a:latin typeface="Optima" panose="02000503060000020004" pitchFamily="2" charset="0"/>
                <a:cs typeface="Calibri"/>
              </a:rPr>
              <a:t>be</a:t>
            </a:r>
            <a:r>
              <a:rPr sz="2400" spc="-25">
                <a:latin typeface="Optima" panose="02000503060000020004" pitchFamily="2" charset="0"/>
                <a:cs typeface="Calibri"/>
              </a:rPr>
              <a:t> </a:t>
            </a:r>
            <a:r>
              <a:rPr sz="2400" spc="-10">
                <a:latin typeface="Optima" panose="02000503060000020004" pitchFamily="2" charset="0"/>
                <a:cs typeface="Calibri"/>
              </a:rPr>
              <a:t>correct</a:t>
            </a:r>
            <a:endParaRPr sz="2400">
              <a:latin typeface="Optima" panose="02000503060000020004" pitchFamily="2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38572" y="3665344"/>
            <a:ext cx="1579880" cy="22174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17475" marR="5080" indent="-104775">
              <a:lnSpc>
                <a:spcPct val="99500"/>
              </a:lnSpc>
              <a:spcBef>
                <a:spcPts val="110"/>
              </a:spcBef>
            </a:pP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def </a:t>
            </a:r>
            <a:r>
              <a:rPr sz="1800" spc="-5">
                <a:latin typeface="Calibri"/>
                <a:cs typeface="Calibri"/>
              </a:rPr>
              <a:t>m1(x: </a:t>
            </a:r>
            <a:r>
              <a:rPr sz="1800" spc="-10">
                <a:latin typeface="Calibri"/>
                <a:cs typeface="Calibri"/>
              </a:rPr>
              <a:t>Int) </a:t>
            </a:r>
            <a:r>
              <a:rPr sz="1800">
                <a:latin typeface="Calibri"/>
                <a:cs typeface="Calibri"/>
              </a:rPr>
              <a:t>= { </a:t>
            </a:r>
            <a:r>
              <a:rPr sz="1800" spc="-395">
                <a:latin typeface="Calibri"/>
                <a:cs typeface="Calibri"/>
              </a:rPr>
              <a:t> </a:t>
            </a: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 </a:t>
            </a:r>
            <a:r>
              <a:rPr sz="1800">
                <a:latin typeface="Calibri"/>
                <a:cs typeface="Calibri"/>
              </a:rPr>
              <a:t>y = x + 1 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println(y)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>
                <a:latin typeface="Calibri"/>
                <a:cs typeface="Calibri"/>
              </a:rPr>
              <a:t>}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Calibri"/>
              <a:cs typeface="Calibri"/>
            </a:endParaRPr>
          </a:p>
          <a:p>
            <a:pPr marL="12700" marR="214629">
              <a:lnSpc>
                <a:spcPct val="99500"/>
              </a:lnSpc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3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e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Evt</a:t>
            </a:r>
            <a:r>
              <a:rPr sz="1800" spc="-10">
                <a:latin typeface="Calibri"/>
                <a:cs typeface="Calibri"/>
              </a:rPr>
              <a:t>[Int] </a:t>
            </a:r>
            <a:r>
              <a:rPr sz="1800" spc="-39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e += m1 _ 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e(10)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4312"/>
            <a:ext cx="548370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Firing</a:t>
            </a:r>
            <a:r>
              <a:rPr spc="-60"/>
              <a:t> </a:t>
            </a:r>
            <a:r>
              <a:rPr spc="-35"/>
              <a:t>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581"/>
            <a:ext cx="8150860" cy="105028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>
                <a:latin typeface="Optima" panose="02000503060000020004" pitchFamily="2" charset="0"/>
                <a:cs typeface="Calibri"/>
              </a:rPr>
              <a:t>Method</a:t>
            </a:r>
            <a:r>
              <a:rPr sz="2800" spc="-20">
                <a:latin typeface="Optima" panose="02000503060000020004" pitchFamily="2" charset="0"/>
                <a:cs typeface="Calibri"/>
              </a:rPr>
              <a:t> </a:t>
            </a:r>
            <a:r>
              <a:rPr sz="2800" spc="-10">
                <a:latin typeface="Optima" panose="02000503060000020004" pitchFamily="2" charset="0"/>
                <a:cs typeface="Calibri"/>
              </a:rPr>
              <a:t>call</a:t>
            </a:r>
            <a:r>
              <a:rPr sz="2800" spc="-20">
                <a:latin typeface="Optima" panose="02000503060000020004" pitchFamily="2" charset="0"/>
                <a:cs typeface="Calibri"/>
              </a:rPr>
              <a:t> </a:t>
            </a:r>
            <a:r>
              <a:rPr sz="2800" spc="-25">
                <a:latin typeface="Optima" panose="02000503060000020004" pitchFamily="2" charset="0"/>
                <a:cs typeface="Calibri"/>
              </a:rPr>
              <a:t>syntax</a:t>
            </a:r>
            <a:endParaRPr sz="2800">
              <a:latin typeface="Optima" panose="02000503060000020004" pitchFamily="2" charset="0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>
                <a:latin typeface="Optima" panose="02000503060000020004" pitchFamily="2" charset="0"/>
                <a:cs typeface="Calibri"/>
              </a:rPr>
              <a:t>The </a:t>
            </a:r>
            <a:r>
              <a:rPr sz="2800" spc="-15">
                <a:latin typeface="Optima" panose="02000503060000020004" pitchFamily="2" charset="0"/>
                <a:cs typeface="Calibri"/>
              </a:rPr>
              <a:t>value</a:t>
            </a:r>
            <a:r>
              <a:rPr sz="2800" spc="-5">
                <a:latin typeface="Optima" panose="02000503060000020004" pitchFamily="2" charset="0"/>
                <a:cs typeface="Calibri"/>
              </a:rPr>
              <a:t> is</a:t>
            </a:r>
            <a:r>
              <a:rPr sz="2800" spc="5">
                <a:latin typeface="Optima" panose="02000503060000020004" pitchFamily="2" charset="0"/>
                <a:cs typeface="Calibri"/>
              </a:rPr>
              <a:t> </a:t>
            </a:r>
            <a:r>
              <a:rPr sz="2800" spc="-5">
                <a:latin typeface="Optima" panose="02000503060000020004" pitchFamily="2" charset="0"/>
                <a:cs typeface="Calibri"/>
              </a:rPr>
              <a:t>bound</a:t>
            </a:r>
            <a:r>
              <a:rPr sz="2800" spc="10">
                <a:latin typeface="Optima" panose="02000503060000020004" pitchFamily="2" charset="0"/>
                <a:cs typeface="Calibri"/>
              </a:rPr>
              <a:t> </a:t>
            </a:r>
            <a:r>
              <a:rPr sz="2800" spc="-15">
                <a:latin typeface="Optima" panose="02000503060000020004" pitchFamily="2" charset="0"/>
                <a:cs typeface="Calibri"/>
              </a:rPr>
              <a:t>to</a:t>
            </a:r>
            <a:r>
              <a:rPr sz="2800">
                <a:latin typeface="Optima" panose="02000503060000020004" pitchFamily="2" charset="0"/>
                <a:cs typeface="Calibri"/>
              </a:rPr>
              <a:t> </a:t>
            </a:r>
            <a:r>
              <a:rPr sz="2800" spc="-5">
                <a:latin typeface="Optima" panose="02000503060000020004" pitchFamily="2" charset="0"/>
                <a:cs typeface="Calibri"/>
              </a:rPr>
              <a:t>the </a:t>
            </a:r>
            <a:r>
              <a:rPr sz="2800" spc="-20">
                <a:latin typeface="Optima" panose="02000503060000020004" pitchFamily="2" charset="0"/>
                <a:cs typeface="Calibri"/>
              </a:rPr>
              <a:t>event</a:t>
            </a:r>
            <a:r>
              <a:rPr sz="2800">
                <a:latin typeface="Optima" panose="02000503060000020004" pitchFamily="2" charset="0"/>
                <a:cs typeface="Calibri"/>
              </a:rPr>
              <a:t> </a:t>
            </a:r>
            <a:r>
              <a:rPr sz="2800" spc="-10">
                <a:latin typeface="Optima" panose="02000503060000020004" pitchFamily="2" charset="0"/>
                <a:cs typeface="Calibri"/>
              </a:rPr>
              <a:t>occurrence</a:t>
            </a:r>
            <a:endParaRPr sz="2800">
              <a:latin typeface="Optima" panose="02000503060000020004" pitchFamily="2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39359" y="3233296"/>
            <a:ext cx="2363470" cy="19424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 </a:t>
            </a:r>
            <a:r>
              <a:rPr sz="1800">
                <a:latin typeface="Calibri"/>
                <a:cs typeface="Calibri"/>
              </a:rPr>
              <a:t>e1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Evt</a:t>
            </a:r>
            <a:r>
              <a:rPr sz="1800" spc="-10">
                <a:latin typeface="Calibri"/>
                <a:cs typeface="Calibri"/>
              </a:rPr>
              <a:t>[Int]()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ts val="2170"/>
              </a:lnSpc>
              <a:spcBef>
                <a:spcPts val="50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 </a:t>
            </a:r>
            <a:r>
              <a:rPr sz="1800">
                <a:latin typeface="Calibri"/>
                <a:cs typeface="Calibri"/>
              </a:rPr>
              <a:t>e2 = </a:t>
            </a:r>
            <a:r>
              <a:rPr sz="1800" b="1" spc="-5">
                <a:solidFill>
                  <a:srgbClr val="831B45"/>
                </a:solidFill>
                <a:latin typeface="Calibri"/>
                <a:cs typeface="Calibri"/>
              </a:rPr>
              <a:t>Evt</a:t>
            </a:r>
            <a:r>
              <a:rPr sz="1800" spc="-5">
                <a:latin typeface="Calibri"/>
                <a:cs typeface="Calibri"/>
              </a:rPr>
              <a:t>[Boolean]() 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e3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Evt</a:t>
            </a:r>
            <a:r>
              <a:rPr sz="1800" spc="-10">
                <a:latin typeface="Calibri"/>
                <a:cs typeface="Calibri"/>
              </a:rPr>
              <a:t>[(Int,String)]()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>
                <a:latin typeface="Calibri"/>
                <a:cs typeface="Calibri"/>
              </a:rPr>
              <a:t>e1(10)</a:t>
            </a:r>
          </a:p>
          <a:p>
            <a:pPr marL="12700" marR="882015">
              <a:lnSpc>
                <a:spcPts val="213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e2(</a:t>
            </a: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false</a:t>
            </a:r>
            <a:r>
              <a:rPr sz="1800" spc="-10">
                <a:latin typeface="Calibri"/>
                <a:cs typeface="Calibri"/>
              </a:rPr>
              <a:t>) </a:t>
            </a:r>
            <a:r>
              <a:rPr sz="1800" spc="-5">
                <a:latin typeface="Calibri"/>
                <a:cs typeface="Calibri"/>
              </a:rPr>
              <a:t> e3((10,</a:t>
            </a:r>
            <a:r>
              <a:rPr sz="1800" spc="-5">
                <a:solidFill>
                  <a:srgbClr val="0000FF"/>
                </a:solidFill>
                <a:latin typeface="Calibri"/>
                <a:cs typeface="Calibri"/>
              </a:rPr>
              <a:t>"Hallo"</a:t>
            </a:r>
            <a:r>
              <a:rPr sz="1800" spc="-5">
                <a:latin typeface="Calibri"/>
                <a:cs typeface="Calibri"/>
              </a:rPr>
              <a:t>))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336" y="464312"/>
            <a:ext cx="55123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Firing</a:t>
            </a:r>
            <a:r>
              <a:rPr spc="-60"/>
              <a:t> </a:t>
            </a:r>
            <a:r>
              <a:rPr spc="-35"/>
              <a:t>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2074"/>
            <a:ext cx="7333615" cy="41268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55600" marR="5080" indent="-342900">
              <a:lnSpc>
                <a:spcPts val="3329"/>
              </a:lnSpc>
              <a:spcBef>
                <a:spcPts val="2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20">
                <a:latin typeface="Optima" panose="02000503060000020004" pitchFamily="2" charset="0"/>
                <a:cs typeface="Calibri"/>
              </a:rPr>
              <a:t>Registered</a:t>
            </a:r>
            <a:r>
              <a:rPr sz="2800">
                <a:latin typeface="Optima" panose="02000503060000020004" pitchFamily="2" charset="0"/>
                <a:cs typeface="Calibri"/>
              </a:rPr>
              <a:t> </a:t>
            </a:r>
            <a:r>
              <a:rPr sz="2800" spc="-10">
                <a:latin typeface="Optima" panose="02000503060000020004" pitchFamily="2" charset="0"/>
                <a:cs typeface="Calibri"/>
              </a:rPr>
              <a:t>handlers</a:t>
            </a:r>
            <a:r>
              <a:rPr sz="2800">
                <a:latin typeface="Optima" panose="02000503060000020004" pitchFamily="2" charset="0"/>
                <a:cs typeface="Calibri"/>
              </a:rPr>
              <a:t> </a:t>
            </a:r>
            <a:r>
              <a:rPr sz="2800" spc="-15">
                <a:latin typeface="Optima" panose="02000503060000020004" pitchFamily="2" charset="0"/>
                <a:cs typeface="Calibri"/>
              </a:rPr>
              <a:t>are</a:t>
            </a:r>
            <a:r>
              <a:rPr sz="2800" spc="-10">
                <a:latin typeface="Optima" panose="02000503060000020004" pitchFamily="2" charset="0"/>
                <a:cs typeface="Calibri"/>
              </a:rPr>
              <a:t> </a:t>
            </a:r>
            <a:r>
              <a:rPr sz="2800" spc="-25">
                <a:latin typeface="Optima" panose="02000503060000020004" pitchFamily="2" charset="0"/>
                <a:cs typeface="Calibri"/>
              </a:rPr>
              <a:t>executed</a:t>
            </a:r>
            <a:r>
              <a:rPr sz="2800">
                <a:latin typeface="Optima" panose="02000503060000020004" pitchFamily="2" charset="0"/>
                <a:cs typeface="Calibri"/>
              </a:rPr>
              <a:t> </a:t>
            </a:r>
            <a:r>
              <a:rPr sz="2800" spc="-15">
                <a:latin typeface="Optima" panose="02000503060000020004" pitchFamily="2" charset="0"/>
                <a:cs typeface="Calibri"/>
              </a:rPr>
              <a:t>every</a:t>
            </a:r>
            <a:r>
              <a:rPr sz="2800" spc="-10">
                <a:latin typeface="Optima" panose="02000503060000020004" pitchFamily="2" charset="0"/>
                <a:cs typeface="Calibri"/>
              </a:rPr>
              <a:t> </a:t>
            </a:r>
            <a:r>
              <a:rPr sz="2800" spc="-5">
                <a:latin typeface="Optima" panose="02000503060000020004" pitchFamily="2" charset="0"/>
                <a:cs typeface="Calibri"/>
              </a:rPr>
              <a:t>time the </a:t>
            </a:r>
            <a:r>
              <a:rPr sz="2800" spc="-620">
                <a:latin typeface="Optima" panose="02000503060000020004" pitchFamily="2" charset="0"/>
                <a:cs typeface="Calibri"/>
              </a:rPr>
              <a:t> </a:t>
            </a:r>
            <a:r>
              <a:rPr sz="2800" spc="-20">
                <a:latin typeface="Optima" panose="02000503060000020004" pitchFamily="2" charset="0"/>
                <a:cs typeface="Calibri"/>
              </a:rPr>
              <a:t>event</a:t>
            </a:r>
            <a:r>
              <a:rPr sz="2800" spc="-5">
                <a:latin typeface="Optima" panose="02000503060000020004" pitchFamily="2" charset="0"/>
                <a:cs typeface="Calibri"/>
              </a:rPr>
              <a:t> is</a:t>
            </a:r>
            <a:r>
              <a:rPr sz="2800" spc="5">
                <a:latin typeface="Optima" panose="02000503060000020004" pitchFamily="2" charset="0"/>
                <a:cs typeface="Calibri"/>
              </a:rPr>
              <a:t> </a:t>
            </a:r>
            <a:r>
              <a:rPr sz="2800" spc="-15">
                <a:latin typeface="Optima" panose="02000503060000020004" pitchFamily="2" charset="0"/>
                <a:cs typeface="Calibri"/>
              </a:rPr>
              <a:t>fired.</a:t>
            </a:r>
            <a:endParaRPr sz="2800">
              <a:latin typeface="Optima" panose="02000503060000020004" pitchFamily="2" charset="0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05"/>
              </a:spcBef>
            </a:pPr>
            <a:r>
              <a:rPr sz="2400">
                <a:latin typeface="Optima" panose="02000503060000020004" pitchFamily="2" charset="0"/>
                <a:cs typeface="Arial MT"/>
              </a:rPr>
              <a:t>–</a:t>
            </a:r>
            <a:r>
              <a:rPr sz="2400" spc="235">
                <a:latin typeface="Optima" panose="02000503060000020004" pitchFamily="2" charset="0"/>
                <a:cs typeface="Arial MT"/>
              </a:rPr>
              <a:t> </a:t>
            </a:r>
            <a:r>
              <a:rPr sz="2400">
                <a:latin typeface="Optima" panose="02000503060000020004" pitchFamily="2" charset="0"/>
                <a:cs typeface="Calibri"/>
              </a:rPr>
              <a:t>The </a:t>
            </a:r>
            <a:r>
              <a:rPr sz="2400" spc="-5">
                <a:latin typeface="Optima" panose="02000503060000020004" pitchFamily="2" charset="0"/>
                <a:cs typeface="Calibri"/>
              </a:rPr>
              <a:t>actual</a:t>
            </a:r>
            <a:r>
              <a:rPr sz="2400" spc="-15">
                <a:latin typeface="Optima" panose="02000503060000020004" pitchFamily="2" charset="0"/>
                <a:cs typeface="Calibri"/>
              </a:rPr>
              <a:t> </a:t>
            </a:r>
            <a:r>
              <a:rPr sz="2400" spc="-10">
                <a:latin typeface="Optima" panose="02000503060000020004" pitchFamily="2" charset="0"/>
                <a:cs typeface="Calibri"/>
              </a:rPr>
              <a:t>parameter </a:t>
            </a:r>
            <a:r>
              <a:rPr sz="2400" spc="-5">
                <a:latin typeface="Optima" panose="02000503060000020004" pitchFamily="2" charset="0"/>
                <a:cs typeface="Calibri"/>
              </a:rPr>
              <a:t>is</a:t>
            </a:r>
            <a:r>
              <a:rPr sz="2400" spc="-10">
                <a:latin typeface="Optima" panose="02000503060000020004" pitchFamily="2" charset="0"/>
                <a:cs typeface="Calibri"/>
              </a:rPr>
              <a:t> provided </a:t>
            </a:r>
            <a:r>
              <a:rPr sz="2400" spc="-15">
                <a:latin typeface="Optima" panose="02000503060000020004" pitchFamily="2" charset="0"/>
                <a:cs typeface="Calibri"/>
              </a:rPr>
              <a:t>to </a:t>
            </a:r>
            <a:r>
              <a:rPr sz="2400" spc="-5">
                <a:latin typeface="Optima" panose="02000503060000020004" pitchFamily="2" charset="0"/>
                <a:cs typeface="Calibri"/>
              </a:rPr>
              <a:t>the</a:t>
            </a:r>
            <a:r>
              <a:rPr sz="2400">
                <a:latin typeface="Optima" panose="02000503060000020004" pitchFamily="2" charset="0"/>
                <a:cs typeface="Calibri"/>
              </a:rPr>
              <a:t> handler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50">
              <a:latin typeface="Optima" panose="02000503060000020004" pitchFamily="2" charset="0"/>
              <a:cs typeface="Calibri"/>
            </a:endParaRPr>
          </a:p>
          <a:p>
            <a:pPr marL="2447290">
              <a:lnSpc>
                <a:spcPts val="2145"/>
              </a:lnSpc>
            </a:pPr>
            <a:r>
              <a:rPr sz="1800" b="1" spc="-15">
                <a:solidFill>
                  <a:srgbClr val="831B45"/>
                </a:solidFill>
                <a:latin typeface="Optima" panose="02000503060000020004" pitchFamily="2" charset="0"/>
                <a:cs typeface="Calibri"/>
              </a:rPr>
              <a:t>val </a:t>
            </a:r>
            <a:r>
              <a:rPr sz="1800">
                <a:latin typeface="Optima" panose="02000503060000020004" pitchFamily="2" charset="0"/>
                <a:cs typeface="Calibri"/>
              </a:rPr>
              <a:t>e</a:t>
            </a:r>
            <a:r>
              <a:rPr sz="1800" spc="-5">
                <a:latin typeface="Optima" panose="02000503060000020004" pitchFamily="2" charset="0"/>
                <a:cs typeface="Calibri"/>
              </a:rPr>
              <a:t> </a:t>
            </a:r>
            <a:r>
              <a:rPr sz="1800">
                <a:latin typeface="Optima" panose="02000503060000020004" pitchFamily="2" charset="0"/>
                <a:cs typeface="Calibri"/>
              </a:rPr>
              <a:t>=</a:t>
            </a:r>
            <a:r>
              <a:rPr sz="1800" spc="-10">
                <a:latin typeface="Optima" panose="02000503060000020004" pitchFamily="2" charset="0"/>
                <a:cs typeface="Calibri"/>
              </a:rPr>
              <a:t> </a:t>
            </a:r>
            <a:r>
              <a:rPr sz="1800" b="1" spc="-10">
                <a:solidFill>
                  <a:srgbClr val="831B45"/>
                </a:solidFill>
                <a:latin typeface="Optima" panose="02000503060000020004" pitchFamily="2" charset="0"/>
                <a:cs typeface="Calibri"/>
              </a:rPr>
              <a:t>Evt</a:t>
            </a:r>
            <a:r>
              <a:rPr sz="1800" spc="-10">
                <a:latin typeface="Optima" panose="02000503060000020004" pitchFamily="2" charset="0"/>
                <a:cs typeface="Calibri"/>
              </a:rPr>
              <a:t>[Int]()</a:t>
            </a:r>
            <a:endParaRPr sz="1800">
              <a:latin typeface="Optima" panose="02000503060000020004" pitchFamily="2" charset="0"/>
              <a:cs typeface="Calibri"/>
            </a:endParaRPr>
          </a:p>
          <a:p>
            <a:pPr marL="2447290" marR="2892425">
              <a:lnSpc>
                <a:spcPts val="2170"/>
              </a:lnSpc>
              <a:spcBef>
                <a:spcPts val="50"/>
              </a:spcBef>
            </a:pPr>
            <a:r>
              <a:rPr sz="1800">
                <a:latin typeface="Optima" panose="02000503060000020004" pitchFamily="2" charset="0"/>
                <a:cs typeface="Calibri"/>
              </a:rPr>
              <a:t>e</a:t>
            </a:r>
            <a:r>
              <a:rPr sz="1800" spc="-5">
                <a:latin typeface="Optima" panose="02000503060000020004" pitchFamily="2" charset="0"/>
                <a:cs typeface="Calibri"/>
              </a:rPr>
              <a:t> </a:t>
            </a:r>
            <a:r>
              <a:rPr sz="1800">
                <a:latin typeface="Optima" panose="02000503060000020004" pitchFamily="2" charset="0"/>
                <a:cs typeface="Calibri"/>
              </a:rPr>
              <a:t>+=</a:t>
            </a:r>
            <a:r>
              <a:rPr sz="1800" spc="-10">
                <a:latin typeface="Optima" panose="02000503060000020004" pitchFamily="2" charset="0"/>
                <a:cs typeface="Calibri"/>
              </a:rPr>
              <a:t> </a:t>
            </a:r>
            <a:r>
              <a:rPr sz="1800">
                <a:latin typeface="Optima" panose="02000503060000020004" pitchFamily="2" charset="0"/>
                <a:cs typeface="Calibri"/>
              </a:rPr>
              <a:t>{</a:t>
            </a:r>
            <a:r>
              <a:rPr sz="1800" spc="-15">
                <a:latin typeface="Optima" panose="02000503060000020004" pitchFamily="2" charset="0"/>
                <a:cs typeface="Calibri"/>
              </a:rPr>
              <a:t> </a:t>
            </a:r>
            <a:r>
              <a:rPr sz="1800">
                <a:latin typeface="Optima" panose="02000503060000020004" pitchFamily="2" charset="0"/>
                <a:cs typeface="Calibri"/>
              </a:rPr>
              <a:t>x</a:t>
            </a:r>
            <a:r>
              <a:rPr sz="1800" spc="-15">
                <a:latin typeface="Optima" panose="02000503060000020004" pitchFamily="2" charset="0"/>
                <a:cs typeface="Calibri"/>
              </a:rPr>
              <a:t> </a:t>
            </a:r>
            <a:r>
              <a:rPr sz="1800">
                <a:latin typeface="Optima" panose="02000503060000020004" pitchFamily="2" charset="0"/>
                <a:cs typeface="Calibri"/>
              </a:rPr>
              <a:t>=&gt;</a:t>
            </a:r>
            <a:r>
              <a:rPr sz="1800" spc="-5">
                <a:latin typeface="Optima" panose="02000503060000020004" pitchFamily="2" charset="0"/>
                <a:cs typeface="Calibri"/>
              </a:rPr>
              <a:t> println(x) </a:t>
            </a:r>
            <a:r>
              <a:rPr sz="1800">
                <a:latin typeface="Optima" panose="02000503060000020004" pitchFamily="2" charset="0"/>
                <a:cs typeface="Calibri"/>
              </a:rPr>
              <a:t>} </a:t>
            </a:r>
            <a:r>
              <a:rPr sz="1800" spc="-395">
                <a:latin typeface="Optima" panose="02000503060000020004" pitchFamily="2" charset="0"/>
                <a:cs typeface="Calibri"/>
              </a:rPr>
              <a:t> </a:t>
            </a:r>
            <a:r>
              <a:rPr sz="1800">
                <a:latin typeface="Optima" panose="02000503060000020004" pitchFamily="2" charset="0"/>
                <a:cs typeface="Calibri"/>
              </a:rPr>
              <a:t>e(10)</a:t>
            </a:r>
          </a:p>
          <a:p>
            <a:pPr marL="2447290">
              <a:lnSpc>
                <a:spcPts val="2090"/>
              </a:lnSpc>
            </a:pPr>
            <a:r>
              <a:rPr sz="1800">
                <a:latin typeface="Optima" panose="02000503060000020004" pitchFamily="2" charset="0"/>
                <a:cs typeface="Calibri"/>
              </a:rPr>
              <a:t>e(11)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Optima" panose="02000503060000020004" pitchFamily="2" charset="0"/>
              <a:cs typeface="Calibri"/>
            </a:endParaRPr>
          </a:p>
          <a:p>
            <a:pPr marL="2447290" marR="3719195">
              <a:lnSpc>
                <a:spcPts val="2130"/>
              </a:lnSpc>
            </a:pPr>
            <a:r>
              <a:rPr sz="1800" spc="-5">
                <a:latin typeface="Optima" panose="02000503060000020004" pitchFamily="2" charset="0"/>
                <a:cs typeface="Calibri"/>
              </a:rPr>
              <a:t>--</a:t>
            </a:r>
            <a:r>
              <a:rPr sz="1800" spc="-35">
                <a:latin typeface="Optima" panose="02000503060000020004" pitchFamily="2" charset="0"/>
                <a:cs typeface="Calibri"/>
              </a:rPr>
              <a:t> </a:t>
            </a:r>
            <a:r>
              <a:rPr sz="1800" spc="-5">
                <a:latin typeface="Optima" panose="02000503060000020004" pitchFamily="2" charset="0"/>
                <a:cs typeface="Calibri"/>
              </a:rPr>
              <a:t>output</a:t>
            </a:r>
            <a:r>
              <a:rPr sz="1800" spc="-35">
                <a:latin typeface="Optima" panose="02000503060000020004" pitchFamily="2" charset="0"/>
                <a:cs typeface="Calibri"/>
              </a:rPr>
              <a:t> </a:t>
            </a:r>
            <a:r>
              <a:rPr sz="1800" spc="-5">
                <a:latin typeface="Optima" panose="02000503060000020004" pitchFamily="2" charset="0"/>
                <a:cs typeface="Calibri"/>
              </a:rPr>
              <a:t>---- </a:t>
            </a:r>
            <a:r>
              <a:rPr sz="1800" spc="-390">
                <a:latin typeface="Optima" panose="02000503060000020004" pitchFamily="2" charset="0"/>
                <a:cs typeface="Calibri"/>
              </a:rPr>
              <a:t> </a:t>
            </a:r>
            <a:r>
              <a:rPr sz="1800">
                <a:latin typeface="Optima" panose="02000503060000020004" pitchFamily="2" charset="0"/>
                <a:cs typeface="Calibri"/>
              </a:rPr>
              <a:t>10</a:t>
            </a:r>
          </a:p>
          <a:p>
            <a:pPr marL="2447290">
              <a:lnSpc>
                <a:spcPts val="2105"/>
              </a:lnSpc>
            </a:pPr>
            <a:r>
              <a:rPr sz="1800">
                <a:latin typeface="Optima" panose="02000503060000020004" pitchFamily="2" charset="0"/>
                <a:cs typeface="Calibri"/>
              </a:rPr>
              <a:t>11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4312"/>
            <a:ext cx="548370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Firing</a:t>
            </a:r>
            <a:r>
              <a:rPr spc="-60"/>
              <a:t> </a:t>
            </a:r>
            <a:r>
              <a:rPr spc="-35"/>
              <a:t>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7149"/>
            <a:ext cx="8227060" cy="3837589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>
                <a:latin typeface="Optima" panose="02000503060000020004" pitchFamily="2" charset="0"/>
                <a:cs typeface="Calibri"/>
              </a:rPr>
              <a:t>All</a:t>
            </a:r>
            <a:r>
              <a:rPr sz="2800" spc="-20">
                <a:latin typeface="Optima" panose="02000503060000020004" pitchFamily="2" charset="0"/>
                <a:cs typeface="Calibri"/>
              </a:rPr>
              <a:t> registered</a:t>
            </a:r>
            <a:r>
              <a:rPr sz="2800" spc="-5">
                <a:latin typeface="Optima" panose="02000503060000020004" pitchFamily="2" charset="0"/>
                <a:cs typeface="Calibri"/>
              </a:rPr>
              <a:t> </a:t>
            </a:r>
            <a:r>
              <a:rPr sz="2800" spc="-10">
                <a:latin typeface="Optima" panose="02000503060000020004" pitchFamily="2" charset="0"/>
                <a:cs typeface="Calibri"/>
              </a:rPr>
              <a:t>handlers</a:t>
            </a:r>
            <a:r>
              <a:rPr sz="2800" spc="-5">
                <a:latin typeface="Optima" panose="02000503060000020004" pitchFamily="2" charset="0"/>
                <a:cs typeface="Calibri"/>
              </a:rPr>
              <a:t> </a:t>
            </a:r>
            <a:r>
              <a:rPr sz="2800" spc="-15">
                <a:latin typeface="Optima" panose="02000503060000020004" pitchFamily="2" charset="0"/>
                <a:cs typeface="Calibri"/>
              </a:rPr>
              <a:t>are </a:t>
            </a:r>
            <a:r>
              <a:rPr sz="2800" spc="-25">
                <a:latin typeface="Optima" panose="02000503060000020004" pitchFamily="2" charset="0"/>
                <a:cs typeface="Calibri"/>
              </a:rPr>
              <a:t>executed</a:t>
            </a:r>
            <a:endParaRPr sz="2800">
              <a:latin typeface="Optima" panose="02000503060000020004" pitchFamily="2" charset="0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>
                <a:latin typeface="Optima" panose="02000503060000020004" pitchFamily="2" charset="0"/>
                <a:cs typeface="Arial MT"/>
              </a:rPr>
              <a:t>–</a:t>
            </a:r>
            <a:r>
              <a:rPr sz="2400" spc="240">
                <a:latin typeface="Optima" panose="02000503060000020004" pitchFamily="2" charset="0"/>
                <a:cs typeface="Arial MT"/>
              </a:rPr>
              <a:t> </a:t>
            </a:r>
            <a:r>
              <a:rPr sz="2400">
                <a:latin typeface="Optima" panose="02000503060000020004" pitchFamily="2" charset="0"/>
                <a:cs typeface="Calibri"/>
              </a:rPr>
              <a:t>The </a:t>
            </a:r>
            <a:r>
              <a:rPr sz="2400" spc="-15">
                <a:latin typeface="Optima" panose="02000503060000020004" pitchFamily="2" charset="0"/>
                <a:cs typeface="Calibri"/>
              </a:rPr>
              <a:t>execution</a:t>
            </a:r>
            <a:r>
              <a:rPr sz="2400" spc="-5">
                <a:latin typeface="Optima" panose="02000503060000020004" pitchFamily="2" charset="0"/>
                <a:cs typeface="Calibri"/>
              </a:rPr>
              <a:t> </a:t>
            </a:r>
            <a:r>
              <a:rPr sz="2400" spc="-10">
                <a:latin typeface="Optima" panose="02000503060000020004" pitchFamily="2" charset="0"/>
                <a:cs typeface="Calibri"/>
              </a:rPr>
              <a:t>order</a:t>
            </a:r>
            <a:r>
              <a:rPr sz="2400" spc="-5">
                <a:latin typeface="Optima" panose="02000503060000020004" pitchFamily="2" charset="0"/>
                <a:cs typeface="Calibri"/>
              </a:rPr>
              <a:t> is</a:t>
            </a:r>
            <a:r>
              <a:rPr sz="2400" spc="-10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non </a:t>
            </a:r>
            <a:r>
              <a:rPr sz="2400" spc="-10">
                <a:latin typeface="Optima" panose="02000503060000020004" pitchFamily="2" charset="0"/>
                <a:cs typeface="Calibri"/>
              </a:rPr>
              <a:t>deterministic</a:t>
            </a:r>
            <a:endParaRPr sz="2400">
              <a:latin typeface="Optima" panose="02000503060000020004" pitchFamily="2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Optima" panose="02000503060000020004" pitchFamily="2" charset="0"/>
              <a:cs typeface="Calibri"/>
            </a:endParaRPr>
          </a:p>
          <a:p>
            <a:pPr marL="2038985">
              <a:lnSpc>
                <a:spcPts val="2145"/>
              </a:lnSpc>
            </a:pPr>
            <a:r>
              <a:rPr sz="1800" b="1" spc="-15">
                <a:solidFill>
                  <a:srgbClr val="831B45"/>
                </a:solidFill>
                <a:latin typeface="Optima" panose="02000503060000020004" pitchFamily="2" charset="0"/>
                <a:cs typeface="Calibri"/>
              </a:rPr>
              <a:t>val </a:t>
            </a:r>
            <a:r>
              <a:rPr sz="1800">
                <a:latin typeface="Optima" panose="02000503060000020004" pitchFamily="2" charset="0"/>
                <a:cs typeface="Calibri"/>
              </a:rPr>
              <a:t>e</a:t>
            </a:r>
            <a:r>
              <a:rPr sz="1800" spc="-5">
                <a:latin typeface="Optima" panose="02000503060000020004" pitchFamily="2" charset="0"/>
                <a:cs typeface="Calibri"/>
              </a:rPr>
              <a:t> </a:t>
            </a:r>
            <a:r>
              <a:rPr sz="1800">
                <a:latin typeface="Optima" panose="02000503060000020004" pitchFamily="2" charset="0"/>
                <a:cs typeface="Calibri"/>
              </a:rPr>
              <a:t>=</a:t>
            </a:r>
            <a:r>
              <a:rPr sz="1800" spc="-10">
                <a:latin typeface="Optima" panose="02000503060000020004" pitchFamily="2" charset="0"/>
                <a:cs typeface="Calibri"/>
              </a:rPr>
              <a:t> </a:t>
            </a:r>
            <a:r>
              <a:rPr sz="1800" b="1" spc="-10">
                <a:solidFill>
                  <a:srgbClr val="831B45"/>
                </a:solidFill>
                <a:latin typeface="Optima" panose="02000503060000020004" pitchFamily="2" charset="0"/>
                <a:cs typeface="Calibri"/>
              </a:rPr>
              <a:t>Evt</a:t>
            </a:r>
            <a:r>
              <a:rPr sz="1800" spc="-10">
                <a:latin typeface="Optima" panose="02000503060000020004" pitchFamily="2" charset="0"/>
                <a:cs typeface="Calibri"/>
              </a:rPr>
              <a:t>[Int]()</a:t>
            </a:r>
            <a:endParaRPr sz="1800">
              <a:latin typeface="Optima" panose="02000503060000020004" pitchFamily="2" charset="0"/>
              <a:cs typeface="Calibri"/>
            </a:endParaRPr>
          </a:p>
          <a:p>
            <a:pPr marL="2038985">
              <a:lnSpc>
                <a:spcPts val="2145"/>
              </a:lnSpc>
            </a:pPr>
            <a:r>
              <a:rPr sz="1800">
                <a:latin typeface="Optima" panose="02000503060000020004" pitchFamily="2" charset="0"/>
                <a:cs typeface="Calibri"/>
              </a:rPr>
              <a:t>e</a:t>
            </a:r>
            <a:r>
              <a:rPr sz="1800" spc="-5">
                <a:latin typeface="Optima" panose="02000503060000020004" pitchFamily="2" charset="0"/>
                <a:cs typeface="Calibri"/>
              </a:rPr>
              <a:t> </a:t>
            </a:r>
            <a:r>
              <a:rPr sz="1800">
                <a:latin typeface="Optima" panose="02000503060000020004" pitchFamily="2" charset="0"/>
                <a:cs typeface="Calibri"/>
              </a:rPr>
              <a:t>+=</a:t>
            </a:r>
            <a:r>
              <a:rPr sz="1800" spc="-5">
                <a:latin typeface="Optima" panose="02000503060000020004" pitchFamily="2" charset="0"/>
                <a:cs typeface="Calibri"/>
              </a:rPr>
              <a:t> </a:t>
            </a:r>
            <a:r>
              <a:rPr sz="1800">
                <a:latin typeface="Optima" panose="02000503060000020004" pitchFamily="2" charset="0"/>
                <a:cs typeface="Calibri"/>
              </a:rPr>
              <a:t>{</a:t>
            </a:r>
            <a:r>
              <a:rPr sz="1800" spc="-10">
                <a:latin typeface="Optima" panose="02000503060000020004" pitchFamily="2" charset="0"/>
                <a:cs typeface="Calibri"/>
              </a:rPr>
              <a:t> </a:t>
            </a:r>
            <a:r>
              <a:rPr sz="1800">
                <a:latin typeface="Optima" panose="02000503060000020004" pitchFamily="2" charset="0"/>
                <a:cs typeface="Calibri"/>
              </a:rPr>
              <a:t>x</a:t>
            </a:r>
            <a:r>
              <a:rPr sz="1800" spc="-15">
                <a:latin typeface="Optima" panose="02000503060000020004" pitchFamily="2" charset="0"/>
                <a:cs typeface="Calibri"/>
              </a:rPr>
              <a:t> </a:t>
            </a:r>
            <a:r>
              <a:rPr sz="1800">
                <a:latin typeface="Optima" panose="02000503060000020004" pitchFamily="2" charset="0"/>
                <a:cs typeface="Calibri"/>
              </a:rPr>
              <a:t>=&gt;</a:t>
            </a:r>
            <a:r>
              <a:rPr sz="1800" spc="-5">
                <a:latin typeface="Optima" panose="02000503060000020004" pitchFamily="2" charset="0"/>
                <a:cs typeface="Calibri"/>
              </a:rPr>
              <a:t> println(x)</a:t>
            </a:r>
            <a:r>
              <a:rPr sz="1800">
                <a:latin typeface="Optima" panose="02000503060000020004" pitchFamily="2" charset="0"/>
                <a:cs typeface="Calibri"/>
              </a:rPr>
              <a:t> }</a:t>
            </a:r>
          </a:p>
          <a:p>
            <a:pPr marL="2038985" marR="1137285">
              <a:lnSpc>
                <a:spcPct val="100000"/>
              </a:lnSpc>
              <a:spcBef>
                <a:spcPts val="5"/>
              </a:spcBef>
            </a:pPr>
            <a:r>
              <a:rPr sz="1800">
                <a:latin typeface="Optima" panose="02000503060000020004" pitchFamily="2" charset="0"/>
                <a:cs typeface="Calibri"/>
              </a:rPr>
              <a:t>e += { x =&gt; </a:t>
            </a:r>
            <a:r>
              <a:rPr sz="1800" spc="-5">
                <a:latin typeface="Optima" panose="02000503060000020004" pitchFamily="2" charset="0"/>
                <a:cs typeface="Calibri"/>
              </a:rPr>
              <a:t>println(</a:t>
            </a:r>
            <a:r>
              <a:rPr sz="1800" spc="-5">
                <a:solidFill>
                  <a:srgbClr val="0000FF"/>
                </a:solidFill>
                <a:latin typeface="Optima" panose="02000503060000020004" pitchFamily="2" charset="0"/>
                <a:cs typeface="Calibri"/>
              </a:rPr>
              <a:t>"n: </a:t>
            </a:r>
            <a:r>
              <a:rPr sz="1800">
                <a:solidFill>
                  <a:srgbClr val="0000FF"/>
                </a:solidFill>
                <a:latin typeface="Optima" panose="02000503060000020004" pitchFamily="2" charset="0"/>
                <a:cs typeface="Calibri"/>
              </a:rPr>
              <a:t>" </a:t>
            </a:r>
            <a:r>
              <a:rPr sz="1800">
                <a:latin typeface="Optima" panose="02000503060000020004" pitchFamily="2" charset="0"/>
                <a:cs typeface="Calibri"/>
              </a:rPr>
              <a:t>+ x)} </a:t>
            </a:r>
            <a:r>
              <a:rPr sz="1800" spc="-395">
                <a:latin typeface="Optima" panose="02000503060000020004" pitchFamily="2" charset="0"/>
                <a:cs typeface="Calibri"/>
              </a:rPr>
              <a:t> </a:t>
            </a:r>
            <a:r>
              <a:rPr sz="1800">
                <a:latin typeface="Optima" panose="02000503060000020004" pitchFamily="2" charset="0"/>
                <a:cs typeface="Calibri"/>
              </a:rPr>
              <a:t>e(10)</a:t>
            </a:r>
          </a:p>
          <a:p>
            <a:pPr marL="2038985">
              <a:lnSpc>
                <a:spcPct val="100000"/>
              </a:lnSpc>
              <a:spcBef>
                <a:spcPts val="15"/>
              </a:spcBef>
            </a:pPr>
            <a:r>
              <a:rPr sz="1800">
                <a:latin typeface="Optima" panose="02000503060000020004" pitchFamily="2" charset="0"/>
                <a:cs typeface="Calibri"/>
              </a:rPr>
              <a:t>e(11)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Optima" panose="02000503060000020004" pitchFamily="2" charset="0"/>
              <a:cs typeface="Calibri"/>
            </a:endParaRPr>
          </a:p>
          <a:p>
            <a:pPr marL="2038985" marR="2550160">
              <a:lnSpc>
                <a:spcPct val="100000"/>
              </a:lnSpc>
            </a:pPr>
            <a:r>
              <a:rPr sz="1800" spc="-5">
                <a:latin typeface="Optima" panose="02000503060000020004" pitchFamily="2" charset="0"/>
                <a:cs typeface="Calibri"/>
              </a:rPr>
              <a:t>--</a:t>
            </a:r>
            <a:r>
              <a:rPr sz="1800" spc="-35">
                <a:latin typeface="Optima" panose="02000503060000020004" pitchFamily="2" charset="0"/>
                <a:cs typeface="Calibri"/>
              </a:rPr>
              <a:t> </a:t>
            </a:r>
            <a:r>
              <a:rPr sz="1800" spc="-5">
                <a:latin typeface="Optima" panose="02000503060000020004" pitchFamily="2" charset="0"/>
                <a:cs typeface="Calibri"/>
              </a:rPr>
              <a:t>output</a:t>
            </a:r>
            <a:r>
              <a:rPr sz="1800" spc="-35">
                <a:latin typeface="Optima" panose="02000503060000020004" pitchFamily="2" charset="0"/>
                <a:cs typeface="Calibri"/>
              </a:rPr>
              <a:t> </a:t>
            </a:r>
            <a:r>
              <a:rPr sz="1800" spc="-5">
                <a:latin typeface="Optima" panose="02000503060000020004" pitchFamily="2" charset="0"/>
                <a:cs typeface="Calibri"/>
              </a:rPr>
              <a:t>---- </a:t>
            </a:r>
            <a:r>
              <a:rPr sz="1800" spc="-390">
                <a:latin typeface="Optima" panose="02000503060000020004" pitchFamily="2" charset="0"/>
                <a:cs typeface="Calibri"/>
              </a:rPr>
              <a:t> </a:t>
            </a:r>
            <a:r>
              <a:rPr sz="1800">
                <a:latin typeface="Optima" panose="02000503060000020004" pitchFamily="2" charset="0"/>
                <a:cs typeface="Calibri"/>
              </a:rPr>
              <a:t>10</a:t>
            </a:r>
          </a:p>
          <a:p>
            <a:pPr marL="2038985">
              <a:lnSpc>
                <a:spcPct val="100000"/>
              </a:lnSpc>
              <a:spcBef>
                <a:spcPts val="10"/>
              </a:spcBef>
            </a:pPr>
            <a:r>
              <a:rPr sz="1800">
                <a:latin typeface="Optima" panose="02000503060000020004" pitchFamily="2" charset="0"/>
                <a:cs typeface="Calibri"/>
              </a:rPr>
              <a:t>n:</a:t>
            </a:r>
            <a:r>
              <a:rPr sz="1800" spc="-35">
                <a:latin typeface="Optima" panose="02000503060000020004" pitchFamily="2" charset="0"/>
                <a:cs typeface="Calibri"/>
              </a:rPr>
              <a:t> </a:t>
            </a:r>
            <a:r>
              <a:rPr sz="1800" spc="-5">
                <a:latin typeface="Optima" panose="02000503060000020004" pitchFamily="2" charset="0"/>
                <a:cs typeface="Calibri"/>
              </a:rPr>
              <a:t>10</a:t>
            </a:r>
            <a:endParaRPr sz="1800">
              <a:latin typeface="Optima" panose="02000503060000020004" pitchFamily="2" charset="0"/>
              <a:cs typeface="Calibri"/>
            </a:endParaRPr>
          </a:p>
          <a:p>
            <a:pPr marL="2038985">
              <a:lnSpc>
                <a:spcPct val="100000"/>
              </a:lnSpc>
              <a:spcBef>
                <a:spcPts val="10"/>
              </a:spcBef>
            </a:pPr>
            <a:r>
              <a:rPr sz="1800">
                <a:latin typeface="Optima" panose="02000503060000020004" pitchFamily="2" charset="0"/>
                <a:cs typeface="Calibri"/>
              </a:rPr>
              <a:t>11</a:t>
            </a:r>
          </a:p>
          <a:p>
            <a:pPr marL="2038985">
              <a:lnSpc>
                <a:spcPct val="100000"/>
              </a:lnSpc>
              <a:spcBef>
                <a:spcPts val="5"/>
              </a:spcBef>
            </a:pPr>
            <a:r>
              <a:rPr sz="1800">
                <a:latin typeface="Optima" panose="02000503060000020004" pitchFamily="2" charset="0"/>
                <a:cs typeface="Calibri"/>
              </a:rPr>
              <a:t>n:</a:t>
            </a:r>
            <a:r>
              <a:rPr sz="1800" spc="-35">
                <a:latin typeface="Optima" panose="02000503060000020004" pitchFamily="2" charset="0"/>
                <a:cs typeface="Calibri"/>
              </a:rPr>
              <a:t> </a:t>
            </a:r>
            <a:r>
              <a:rPr sz="1800">
                <a:latin typeface="Optima" panose="02000503060000020004" pitchFamily="2" charset="0"/>
                <a:cs typeface="Calibri"/>
              </a:rPr>
              <a:t>11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4312"/>
            <a:ext cx="548370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Firing</a:t>
            </a:r>
            <a:r>
              <a:rPr spc="-60"/>
              <a:t> </a:t>
            </a:r>
            <a:r>
              <a:rPr spc="-35"/>
              <a:t>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2074"/>
            <a:ext cx="3517265" cy="39818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indent="-342900">
              <a:lnSpc>
                <a:spcPct val="99700"/>
              </a:lnSpc>
              <a:spcBef>
                <a:spcPts val="1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>
                <a:latin typeface="Optima" panose="02000503060000020004" pitchFamily="2" charset="0"/>
                <a:cs typeface="Calibri"/>
              </a:rPr>
              <a:t>The </a:t>
            </a:r>
            <a:r>
              <a:rPr sz="2800" spc="-15">
                <a:latin typeface="Optima" panose="02000503060000020004" pitchFamily="2" charset="0"/>
                <a:cs typeface="Calibri"/>
              </a:rPr>
              <a:t>.remove </a:t>
            </a:r>
            <a:r>
              <a:rPr sz="2800" spc="-20">
                <a:latin typeface="Optima" panose="02000503060000020004" pitchFamily="2" charset="0"/>
                <a:cs typeface="Calibri"/>
              </a:rPr>
              <a:t>operator </a:t>
            </a:r>
            <a:r>
              <a:rPr sz="2800" spc="-625">
                <a:latin typeface="Optima" panose="02000503060000020004" pitchFamily="2" charset="0"/>
                <a:cs typeface="Calibri"/>
              </a:rPr>
              <a:t> </a:t>
            </a:r>
            <a:r>
              <a:rPr sz="2800" spc="-20">
                <a:latin typeface="Optima" panose="02000503060000020004" pitchFamily="2" charset="0"/>
                <a:cs typeface="Calibri"/>
              </a:rPr>
              <a:t>unregisters </a:t>
            </a:r>
            <a:r>
              <a:rPr sz="2800">
                <a:latin typeface="Optima" panose="02000503060000020004" pitchFamily="2" charset="0"/>
                <a:cs typeface="Calibri"/>
              </a:rPr>
              <a:t>a </a:t>
            </a:r>
            <a:r>
              <a:rPr sz="2800" i="1" spc="-5">
                <a:latin typeface="Optima" panose="02000503060000020004" pitchFamily="2" charset="0"/>
                <a:cs typeface="Calibri"/>
              </a:rPr>
              <a:t>handler </a:t>
            </a:r>
            <a:r>
              <a:rPr sz="2800" i="1">
                <a:latin typeface="Optima" panose="02000503060000020004" pitchFamily="2" charset="0"/>
                <a:cs typeface="Calibri"/>
              </a:rPr>
              <a:t> </a:t>
            </a:r>
            <a:r>
              <a:rPr sz="2800" spc="-5">
                <a:latin typeface="Optima" panose="02000503060000020004" pitchFamily="2" charset="0"/>
                <a:cs typeface="Calibri"/>
              </a:rPr>
              <a:t>via its </a:t>
            </a:r>
            <a:r>
              <a:rPr sz="2800" i="1" spc="-5">
                <a:latin typeface="Optima" panose="02000503060000020004" pitchFamily="2" charset="0"/>
                <a:cs typeface="Calibri"/>
              </a:rPr>
              <a:t>handle</a:t>
            </a:r>
            <a:endParaRPr sz="2800">
              <a:latin typeface="Optima" panose="02000503060000020004" pitchFamily="2" charset="0"/>
              <a:cs typeface="Calibri"/>
            </a:endParaRPr>
          </a:p>
          <a:p>
            <a:pPr marL="355600" marR="180340" indent="-342900">
              <a:lnSpc>
                <a:spcPct val="99900"/>
              </a:lnSpc>
              <a:spcBef>
                <a:spcPts val="7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>
                <a:latin typeface="Optima" panose="02000503060000020004" pitchFamily="2" charset="0"/>
                <a:cs typeface="Calibri"/>
              </a:rPr>
              <a:t>The </a:t>
            </a:r>
            <a:r>
              <a:rPr sz="2800">
                <a:latin typeface="Optima" panose="02000503060000020004" pitchFamily="2" charset="0"/>
                <a:cs typeface="Calibri"/>
              </a:rPr>
              <a:t>+= </a:t>
            </a:r>
            <a:r>
              <a:rPr sz="2800" spc="-20">
                <a:latin typeface="Optima" panose="02000503060000020004" pitchFamily="2" charset="0"/>
                <a:cs typeface="Calibri"/>
              </a:rPr>
              <a:t>operator </a:t>
            </a:r>
            <a:r>
              <a:rPr sz="2800" spc="-5">
                <a:latin typeface="Optima" panose="02000503060000020004" pitchFamily="2" charset="0"/>
                <a:cs typeface="Calibri"/>
              </a:rPr>
              <a:t>also </a:t>
            </a:r>
            <a:r>
              <a:rPr sz="2800" spc="-620">
                <a:latin typeface="Optima" panose="02000503060000020004" pitchFamily="2" charset="0"/>
                <a:cs typeface="Calibri"/>
              </a:rPr>
              <a:t> </a:t>
            </a:r>
            <a:r>
              <a:rPr sz="2800" spc="-10">
                <a:latin typeface="Optima" panose="02000503060000020004" pitchFamily="2" charset="0"/>
                <a:cs typeface="Calibri"/>
              </a:rPr>
              <a:t>returns </a:t>
            </a:r>
            <a:r>
              <a:rPr sz="2800">
                <a:latin typeface="Optima" panose="02000503060000020004" pitchFamily="2" charset="0"/>
                <a:cs typeface="Calibri"/>
              </a:rPr>
              <a:t>the handle </a:t>
            </a:r>
            <a:r>
              <a:rPr sz="2800" spc="5">
                <a:latin typeface="Optima" panose="02000503060000020004" pitchFamily="2" charset="0"/>
                <a:cs typeface="Calibri"/>
              </a:rPr>
              <a:t> </a:t>
            </a:r>
            <a:r>
              <a:rPr sz="2800" spc="-10">
                <a:latin typeface="Optima" panose="02000503060000020004" pitchFamily="2" charset="0"/>
                <a:cs typeface="Calibri"/>
              </a:rPr>
              <a:t>that </a:t>
            </a:r>
            <a:r>
              <a:rPr sz="2800" spc="-5">
                <a:latin typeface="Optima" panose="02000503060000020004" pitchFamily="2" charset="0"/>
                <a:cs typeface="Calibri"/>
              </a:rPr>
              <a:t>will </a:t>
            </a:r>
            <a:r>
              <a:rPr sz="2800">
                <a:latin typeface="Optima" panose="02000503060000020004" pitchFamily="2" charset="0"/>
                <a:cs typeface="Calibri"/>
              </a:rPr>
              <a:t>be </a:t>
            </a:r>
            <a:r>
              <a:rPr sz="2800" spc="-5">
                <a:latin typeface="Optima" panose="02000503060000020004" pitchFamily="2" charset="0"/>
                <a:cs typeface="Calibri"/>
              </a:rPr>
              <a:t>used </a:t>
            </a:r>
            <a:r>
              <a:rPr sz="2800" spc="-25">
                <a:latin typeface="Optima" panose="02000503060000020004" pitchFamily="2" charset="0"/>
                <a:cs typeface="Calibri"/>
              </a:rPr>
              <a:t>for </a:t>
            </a:r>
            <a:r>
              <a:rPr sz="2800" spc="-20">
                <a:latin typeface="Optima" panose="02000503060000020004" pitchFamily="2" charset="0"/>
                <a:cs typeface="Calibri"/>
              </a:rPr>
              <a:t> </a:t>
            </a:r>
            <a:r>
              <a:rPr sz="2800" spc="-15">
                <a:latin typeface="Optima" panose="02000503060000020004" pitchFamily="2" charset="0"/>
                <a:cs typeface="Calibri"/>
              </a:rPr>
              <a:t>unregistration</a:t>
            </a:r>
            <a:endParaRPr sz="2800">
              <a:latin typeface="Optima" panose="02000503060000020004" pitchFamily="2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0743" y="1620520"/>
            <a:ext cx="3945890" cy="304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 </a:t>
            </a:r>
            <a:r>
              <a:rPr sz="1800">
                <a:latin typeface="Calibri"/>
                <a:cs typeface="Calibri"/>
              </a:rPr>
              <a:t>e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Evt</a:t>
            </a:r>
            <a:r>
              <a:rPr sz="1800" spc="-10">
                <a:latin typeface="Calibri"/>
                <a:cs typeface="Calibri"/>
              </a:rPr>
              <a:t>[Int]()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45"/>
              </a:lnSpc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handler1 </a:t>
            </a:r>
            <a:r>
              <a:rPr sz="1800">
                <a:latin typeface="Calibri"/>
                <a:cs typeface="Calibri"/>
              </a:rPr>
              <a:t>= { </a:t>
            </a:r>
            <a:r>
              <a:rPr sz="1800" spc="-5">
                <a:latin typeface="Calibri"/>
                <a:cs typeface="Calibri"/>
              </a:rPr>
              <a:t>x: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Int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=&gt; </a:t>
            </a:r>
            <a:r>
              <a:rPr sz="1800" spc="-5">
                <a:latin typeface="Calibri"/>
                <a:cs typeface="Calibri"/>
              </a:rPr>
              <a:t>println(x)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handler2</a:t>
            </a:r>
            <a:r>
              <a:rPr sz="1800">
                <a:latin typeface="Calibri"/>
                <a:cs typeface="Calibri"/>
              </a:rPr>
              <a:t> = { </a:t>
            </a:r>
            <a:r>
              <a:rPr sz="1800" spc="-5">
                <a:latin typeface="Calibri"/>
                <a:cs typeface="Calibri"/>
              </a:rPr>
              <a:t>x: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Int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=&gt;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println("n: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" +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x)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}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12700" marR="1873885" algn="just">
              <a:lnSpc>
                <a:spcPct val="99500"/>
              </a:lnSpc>
              <a:spcBef>
                <a:spcPts val="5"/>
              </a:spcBef>
            </a:pPr>
            <a:r>
              <a:rPr sz="1800" spc="-10">
                <a:latin typeface="Calibri"/>
                <a:cs typeface="Calibri"/>
              </a:rPr>
              <a:t>val </a:t>
            </a:r>
            <a:r>
              <a:rPr sz="1800">
                <a:latin typeface="Calibri"/>
                <a:cs typeface="Calibri"/>
              </a:rPr>
              <a:t>h1 = e += </a:t>
            </a:r>
            <a:r>
              <a:rPr sz="1800" spc="-5">
                <a:latin typeface="Calibri"/>
                <a:cs typeface="Calibri"/>
              </a:rPr>
              <a:t>handler1 </a:t>
            </a:r>
            <a:r>
              <a:rPr sz="1800" spc="-39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val </a:t>
            </a:r>
            <a:r>
              <a:rPr sz="1800">
                <a:latin typeface="Calibri"/>
                <a:cs typeface="Calibri"/>
              </a:rPr>
              <a:t>h2 = e += </a:t>
            </a:r>
            <a:r>
              <a:rPr sz="1800" spc="-5">
                <a:latin typeface="Calibri"/>
                <a:cs typeface="Calibri"/>
              </a:rPr>
              <a:t>handler2 </a:t>
            </a:r>
            <a:r>
              <a:rPr sz="1800" spc="-39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e(10)</a:t>
            </a:r>
          </a:p>
          <a:p>
            <a:pPr marL="12700" marR="2922905">
              <a:lnSpc>
                <a:spcPct val="100000"/>
              </a:lnSpc>
              <a:spcBef>
                <a:spcPts val="5"/>
              </a:spcBef>
            </a:pPr>
            <a:r>
              <a:rPr sz="1800">
                <a:latin typeface="Calibri"/>
                <a:cs typeface="Calibri"/>
              </a:rPr>
              <a:t>h1</a:t>
            </a:r>
            <a:r>
              <a:rPr sz="1800" spc="-5">
                <a:latin typeface="Calibri"/>
                <a:cs typeface="Calibri"/>
              </a:rPr>
              <a:t>.</a:t>
            </a:r>
            <a:r>
              <a:rPr sz="1800" spc="-30">
                <a:latin typeface="Calibri"/>
                <a:cs typeface="Calibri"/>
              </a:rPr>
              <a:t>r</a:t>
            </a:r>
            <a:r>
              <a:rPr sz="1800">
                <a:latin typeface="Calibri"/>
                <a:cs typeface="Calibri"/>
              </a:rPr>
              <a:t>em</a:t>
            </a:r>
            <a:r>
              <a:rPr sz="1800" spc="-10">
                <a:latin typeface="Calibri"/>
                <a:cs typeface="Calibri"/>
              </a:rPr>
              <a:t>o</a:t>
            </a:r>
            <a:r>
              <a:rPr sz="1800" spc="-20">
                <a:latin typeface="Calibri"/>
                <a:cs typeface="Calibri"/>
              </a:rPr>
              <a:t>v</a:t>
            </a:r>
            <a:r>
              <a:rPr sz="1800">
                <a:latin typeface="Calibri"/>
                <a:cs typeface="Calibri"/>
              </a:rPr>
              <a:t>e  e(10)</a:t>
            </a:r>
          </a:p>
          <a:p>
            <a:pPr marL="12700" marR="2922905">
              <a:lnSpc>
                <a:spcPct val="100000"/>
              </a:lnSpc>
              <a:spcBef>
                <a:spcPts val="10"/>
              </a:spcBef>
            </a:pPr>
            <a:r>
              <a:rPr sz="1800">
                <a:latin typeface="Calibri"/>
                <a:cs typeface="Calibri"/>
              </a:rPr>
              <a:t>h2</a:t>
            </a:r>
            <a:r>
              <a:rPr sz="1800" spc="-5">
                <a:latin typeface="Calibri"/>
                <a:cs typeface="Calibri"/>
              </a:rPr>
              <a:t>.</a:t>
            </a:r>
            <a:r>
              <a:rPr sz="1800" spc="-30">
                <a:latin typeface="Calibri"/>
                <a:cs typeface="Calibri"/>
              </a:rPr>
              <a:t>r</a:t>
            </a:r>
            <a:r>
              <a:rPr sz="1800">
                <a:latin typeface="Calibri"/>
                <a:cs typeface="Calibri"/>
              </a:rPr>
              <a:t>em</a:t>
            </a:r>
            <a:r>
              <a:rPr sz="1800" spc="-10">
                <a:latin typeface="Calibri"/>
                <a:cs typeface="Calibri"/>
              </a:rPr>
              <a:t>o</a:t>
            </a:r>
            <a:r>
              <a:rPr sz="1800" spc="-20">
                <a:latin typeface="Calibri"/>
                <a:cs typeface="Calibri"/>
              </a:rPr>
              <a:t>v</a:t>
            </a:r>
            <a:r>
              <a:rPr sz="1800">
                <a:latin typeface="Calibri"/>
                <a:cs typeface="Calibri"/>
              </a:rPr>
              <a:t>e  e(10)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00743" y="4909798"/>
            <a:ext cx="1184910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latin typeface="Calibri"/>
                <a:cs typeface="Calibri"/>
              </a:rPr>
              <a:t>--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output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---- </a:t>
            </a:r>
            <a:r>
              <a:rPr sz="1800" spc="-39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10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>
                <a:latin typeface="Calibri"/>
                <a:cs typeface="Calibri"/>
              </a:rPr>
              <a:t>n:</a:t>
            </a:r>
            <a:r>
              <a:rPr sz="1800" spc="-9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>
                <a:latin typeface="Calibri"/>
                <a:cs typeface="Calibri"/>
              </a:rPr>
              <a:t>n:</a:t>
            </a:r>
            <a:r>
              <a:rPr sz="1800" spc="-8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4312"/>
            <a:ext cx="6073902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/>
              <a:t>Imperative</a:t>
            </a:r>
            <a:r>
              <a:rPr spc="-70"/>
              <a:t> </a:t>
            </a:r>
            <a:r>
              <a:rPr spc="-35"/>
              <a:t>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124287"/>
            <a:ext cx="792226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25">
                <a:latin typeface="Optima" panose="02000503060000020004" pitchFamily="2" charset="0"/>
                <a:cs typeface="Calibri"/>
              </a:rPr>
              <a:t>Events</a:t>
            </a:r>
            <a:r>
              <a:rPr sz="2800" spc="-10">
                <a:latin typeface="Optima" panose="02000503060000020004" pitchFamily="2" charset="0"/>
                <a:cs typeface="Calibri"/>
              </a:rPr>
              <a:t> can</a:t>
            </a:r>
            <a:r>
              <a:rPr sz="2800" spc="-5">
                <a:latin typeface="Optima" panose="02000503060000020004" pitchFamily="2" charset="0"/>
                <a:cs typeface="Calibri"/>
              </a:rPr>
              <a:t> </a:t>
            </a:r>
            <a:r>
              <a:rPr sz="2800">
                <a:latin typeface="Optima" panose="02000503060000020004" pitchFamily="2" charset="0"/>
                <a:cs typeface="Calibri"/>
              </a:rPr>
              <a:t>be</a:t>
            </a:r>
            <a:r>
              <a:rPr sz="2800" spc="-15">
                <a:latin typeface="Optima" panose="02000503060000020004" pitchFamily="2" charset="0"/>
                <a:cs typeface="Calibri"/>
              </a:rPr>
              <a:t> </a:t>
            </a:r>
            <a:r>
              <a:rPr sz="2800" spc="-30">
                <a:latin typeface="Optima" panose="02000503060000020004" pitchFamily="2" charset="0"/>
                <a:cs typeface="Calibri"/>
              </a:rPr>
              <a:t>referred</a:t>
            </a:r>
            <a:r>
              <a:rPr sz="2800" spc="-5">
                <a:latin typeface="Optima" panose="02000503060000020004" pitchFamily="2" charset="0"/>
                <a:cs typeface="Calibri"/>
              </a:rPr>
              <a:t> </a:t>
            </a:r>
            <a:r>
              <a:rPr sz="2800" spc="-15">
                <a:latin typeface="Optima" panose="02000503060000020004" pitchFamily="2" charset="0"/>
                <a:cs typeface="Calibri"/>
              </a:rPr>
              <a:t>to</a:t>
            </a:r>
            <a:r>
              <a:rPr sz="2800" spc="-10">
                <a:latin typeface="Optima" panose="02000503060000020004" pitchFamily="2" charset="0"/>
                <a:cs typeface="Calibri"/>
              </a:rPr>
              <a:t> generically</a:t>
            </a:r>
            <a:endParaRPr sz="2800">
              <a:latin typeface="Optima" panose="02000503060000020004" pitchFamily="2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03880" y="3429000"/>
            <a:ext cx="29362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2000" b="1" spc="-2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e1: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 spc="-15">
                <a:latin typeface="Calibri"/>
                <a:cs typeface="Calibri"/>
              </a:rPr>
              <a:t>Event[Int] </a:t>
            </a:r>
            <a:r>
              <a:rPr sz="2000">
                <a:latin typeface="Calibri"/>
                <a:cs typeface="Calibri"/>
              </a:rPr>
              <a:t>=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 b="1" spc="-10">
                <a:solidFill>
                  <a:srgbClr val="831B45"/>
                </a:solidFill>
                <a:latin typeface="Calibri"/>
                <a:cs typeface="Calibri"/>
              </a:rPr>
              <a:t>Evt</a:t>
            </a:r>
            <a:r>
              <a:rPr sz="2000" spc="-10">
                <a:latin typeface="Calibri"/>
                <a:cs typeface="Calibri"/>
              </a:rPr>
              <a:t>[Int]()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052" y="4406074"/>
            <a:ext cx="689514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40"/>
              <a:t>DECLARATIVE</a:t>
            </a:r>
            <a:r>
              <a:rPr sz="4000" b="1" spc="-65"/>
              <a:t> </a:t>
            </a:r>
            <a:r>
              <a:rPr sz="4000" b="1" spc="-10"/>
              <a:t>EVENTS</a:t>
            </a:r>
            <a:endParaRPr sz="4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4312"/>
            <a:ext cx="549325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The</a:t>
            </a:r>
            <a:r>
              <a:rPr spc="-60"/>
              <a:t> </a:t>
            </a:r>
            <a:r>
              <a:rPr spc="-15"/>
              <a:t>Problem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57537" y="2990602"/>
            <a:ext cx="1741170" cy="1415415"/>
            <a:chOff x="3557537" y="2990602"/>
            <a:chExt cx="1741170" cy="1415415"/>
          </a:xfrm>
        </p:grpSpPr>
        <p:sp>
          <p:nvSpPr>
            <p:cNvPr id="4" name="object 4"/>
            <p:cNvSpPr/>
            <p:nvPr/>
          </p:nvSpPr>
          <p:spPr>
            <a:xfrm>
              <a:off x="3563887" y="2996952"/>
              <a:ext cx="1728470" cy="1368425"/>
            </a:xfrm>
            <a:custGeom>
              <a:avLst/>
              <a:gdLst/>
              <a:ahLst/>
              <a:cxnLst/>
              <a:rect l="l" t="t" r="r" b="b"/>
              <a:pathLst>
                <a:path w="1728470" h="1368425">
                  <a:moveTo>
                    <a:pt x="0" y="0"/>
                  </a:moveTo>
                  <a:lnTo>
                    <a:pt x="1728192" y="0"/>
                  </a:lnTo>
                  <a:lnTo>
                    <a:pt x="1728192" y="1368152"/>
                  </a:lnTo>
                  <a:lnTo>
                    <a:pt x="0" y="13681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8" y="3084962"/>
              <a:ext cx="432434" cy="411480"/>
            </a:xfrm>
            <a:custGeom>
              <a:avLst/>
              <a:gdLst/>
              <a:ahLst/>
              <a:cxnLst/>
              <a:rect l="l" t="t" r="r" b="b"/>
              <a:pathLst>
                <a:path w="432435" h="411479">
                  <a:moveTo>
                    <a:pt x="216023" y="0"/>
                  </a:moveTo>
                  <a:lnTo>
                    <a:pt x="0" y="157168"/>
                  </a:lnTo>
                  <a:lnTo>
                    <a:pt x="82513" y="411473"/>
                  </a:lnTo>
                  <a:lnTo>
                    <a:pt x="349533" y="411473"/>
                  </a:lnTo>
                  <a:lnTo>
                    <a:pt x="432046" y="157168"/>
                  </a:lnTo>
                  <a:lnTo>
                    <a:pt x="216023" y="0"/>
                  </a:lnTo>
                  <a:close/>
                </a:path>
              </a:pathLst>
            </a:custGeom>
            <a:solidFill>
              <a:srgbClr val="E46C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20322" y="3696458"/>
              <a:ext cx="437515" cy="411480"/>
            </a:xfrm>
            <a:custGeom>
              <a:avLst/>
              <a:gdLst/>
              <a:ahLst/>
              <a:cxnLst/>
              <a:rect l="l" t="t" r="r" b="b"/>
              <a:pathLst>
                <a:path w="437514" h="411479">
                  <a:moveTo>
                    <a:pt x="218610" y="0"/>
                  </a:moveTo>
                  <a:lnTo>
                    <a:pt x="0" y="411473"/>
                  </a:lnTo>
                  <a:lnTo>
                    <a:pt x="437220" y="411473"/>
                  </a:lnTo>
                  <a:lnTo>
                    <a:pt x="218610" y="0"/>
                  </a:lnTo>
                  <a:close/>
                </a:path>
              </a:pathLst>
            </a:custGeom>
            <a:solidFill>
              <a:srgbClr val="4F62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11960" y="3653119"/>
              <a:ext cx="432434" cy="432434"/>
            </a:xfrm>
            <a:custGeom>
              <a:avLst/>
              <a:gdLst/>
              <a:ahLst/>
              <a:cxnLst/>
              <a:rect l="l" t="t" r="r" b="b"/>
              <a:pathLst>
                <a:path w="432435" h="432435">
                  <a:moveTo>
                    <a:pt x="216024" y="0"/>
                  </a:moveTo>
                  <a:lnTo>
                    <a:pt x="0" y="216023"/>
                  </a:lnTo>
                  <a:lnTo>
                    <a:pt x="216024" y="432047"/>
                  </a:lnTo>
                  <a:lnTo>
                    <a:pt x="432047" y="216023"/>
                  </a:lnTo>
                  <a:lnTo>
                    <a:pt x="216024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51920" y="328498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5" y="0"/>
                  </a:moveTo>
                  <a:lnTo>
                    <a:pt x="98495" y="7342"/>
                  </a:lnTo>
                  <a:lnTo>
                    <a:pt x="58961" y="27786"/>
                  </a:lnTo>
                  <a:lnTo>
                    <a:pt x="27786" y="58961"/>
                  </a:lnTo>
                  <a:lnTo>
                    <a:pt x="7342" y="98495"/>
                  </a:lnTo>
                  <a:lnTo>
                    <a:pt x="0" y="144015"/>
                  </a:lnTo>
                  <a:lnTo>
                    <a:pt x="7342" y="189535"/>
                  </a:lnTo>
                  <a:lnTo>
                    <a:pt x="27786" y="229069"/>
                  </a:lnTo>
                  <a:lnTo>
                    <a:pt x="58961" y="260244"/>
                  </a:lnTo>
                  <a:lnTo>
                    <a:pt x="98495" y="280688"/>
                  </a:lnTo>
                  <a:lnTo>
                    <a:pt x="144015" y="288030"/>
                  </a:lnTo>
                  <a:lnTo>
                    <a:pt x="189535" y="280688"/>
                  </a:lnTo>
                  <a:lnTo>
                    <a:pt x="229069" y="260244"/>
                  </a:lnTo>
                  <a:lnTo>
                    <a:pt x="260245" y="229069"/>
                  </a:lnTo>
                  <a:lnTo>
                    <a:pt x="280690" y="189535"/>
                  </a:lnTo>
                  <a:lnTo>
                    <a:pt x="288032" y="144015"/>
                  </a:lnTo>
                  <a:lnTo>
                    <a:pt x="280690" y="98495"/>
                  </a:lnTo>
                  <a:lnTo>
                    <a:pt x="260245" y="58961"/>
                  </a:lnTo>
                  <a:lnTo>
                    <a:pt x="229069" y="27786"/>
                  </a:lnTo>
                  <a:lnTo>
                    <a:pt x="189535" y="7342"/>
                  </a:lnTo>
                  <a:lnTo>
                    <a:pt x="144015" y="0"/>
                  </a:lnTo>
                  <a:close/>
                </a:path>
              </a:pathLst>
            </a:custGeom>
            <a:solidFill>
              <a:srgbClr val="6325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9227" y="3764801"/>
              <a:ext cx="452852" cy="640732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6300191" y="3391113"/>
            <a:ext cx="817244" cy="1121410"/>
            <a:chOff x="6300191" y="3391113"/>
            <a:chExt cx="817244" cy="112141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00191" y="3840687"/>
              <a:ext cx="811821" cy="67163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794263" y="3391113"/>
              <a:ext cx="323215" cy="406400"/>
            </a:xfrm>
            <a:custGeom>
              <a:avLst/>
              <a:gdLst/>
              <a:ahLst/>
              <a:cxnLst/>
              <a:rect l="l" t="t" r="r" b="b"/>
              <a:pathLst>
                <a:path w="323215" h="406400">
                  <a:moveTo>
                    <a:pt x="322816" y="0"/>
                  </a:moveTo>
                  <a:lnTo>
                    <a:pt x="214008" y="43016"/>
                  </a:lnTo>
                  <a:lnTo>
                    <a:pt x="210811" y="50394"/>
                  </a:lnTo>
                  <a:lnTo>
                    <a:pt x="215968" y="63440"/>
                  </a:lnTo>
                  <a:lnTo>
                    <a:pt x="223347" y="66636"/>
                  </a:lnTo>
                  <a:lnTo>
                    <a:pt x="268222" y="48896"/>
                  </a:lnTo>
                  <a:lnTo>
                    <a:pt x="0" y="390077"/>
                  </a:lnTo>
                  <a:lnTo>
                    <a:pt x="19968" y="405775"/>
                  </a:lnTo>
                  <a:lnTo>
                    <a:pt x="288190" y="64594"/>
                  </a:lnTo>
                  <a:lnTo>
                    <a:pt x="281543" y="112389"/>
                  </a:lnTo>
                  <a:lnTo>
                    <a:pt x="286392" y="118804"/>
                  </a:lnTo>
                  <a:lnTo>
                    <a:pt x="300287" y="120736"/>
                  </a:lnTo>
                  <a:lnTo>
                    <a:pt x="306702" y="115887"/>
                  </a:lnTo>
                  <a:lnTo>
                    <a:pt x="3228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40026" y="3878946"/>
            <a:ext cx="1029588" cy="571993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7427520" y="3400851"/>
            <a:ext cx="323215" cy="406400"/>
          </a:xfrm>
          <a:custGeom>
            <a:avLst/>
            <a:gdLst/>
            <a:ahLst/>
            <a:cxnLst/>
            <a:rect l="l" t="t" r="r" b="b"/>
            <a:pathLst>
              <a:path w="323215" h="406400">
                <a:moveTo>
                  <a:pt x="0" y="0"/>
                </a:moveTo>
                <a:lnTo>
                  <a:pt x="16113" y="115887"/>
                </a:lnTo>
                <a:lnTo>
                  <a:pt x="22528" y="120736"/>
                </a:lnTo>
                <a:lnTo>
                  <a:pt x="36423" y="118803"/>
                </a:lnTo>
                <a:lnTo>
                  <a:pt x="41272" y="112388"/>
                </a:lnTo>
                <a:lnTo>
                  <a:pt x="34625" y="64594"/>
                </a:lnTo>
                <a:lnTo>
                  <a:pt x="302848" y="405775"/>
                </a:lnTo>
                <a:lnTo>
                  <a:pt x="322816" y="390076"/>
                </a:lnTo>
                <a:lnTo>
                  <a:pt x="54593" y="48896"/>
                </a:lnTo>
                <a:lnTo>
                  <a:pt x="99468" y="66636"/>
                </a:lnTo>
                <a:lnTo>
                  <a:pt x="106847" y="63439"/>
                </a:lnTo>
                <a:lnTo>
                  <a:pt x="112005" y="50393"/>
                </a:lnTo>
                <a:lnTo>
                  <a:pt x="108807" y="430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5940" y="1526581"/>
            <a:ext cx="7968615" cy="4679486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>
                <a:latin typeface="Optima" panose="02000503060000020004" pitchFamily="2" charset="0"/>
                <a:cs typeface="Calibri"/>
              </a:rPr>
              <a:t>Imperative events</a:t>
            </a:r>
            <a:r>
              <a:rPr sz="2800">
                <a:latin typeface="Optima" panose="02000503060000020004" pitchFamily="2" charset="0"/>
                <a:cs typeface="Calibri"/>
              </a:rPr>
              <a:t> </a:t>
            </a:r>
            <a:r>
              <a:rPr sz="2800" spc="-15">
                <a:latin typeface="Optima" panose="02000503060000020004" pitchFamily="2" charset="0"/>
                <a:cs typeface="Calibri"/>
              </a:rPr>
              <a:t>are</a:t>
            </a:r>
            <a:r>
              <a:rPr sz="2800" spc="-10">
                <a:latin typeface="Optima" panose="02000503060000020004" pitchFamily="2" charset="0"/>
                <a:cs typeface="Calibri"/>
              </a:rPr>
              <a:t> </a:t>
            </a:r>
            <a:r>
              <a:rPr sz="2800" spc="-15">
                <a:latin typeface="Optima" panose="02000503060000020004" pitchFamily="2" charset="0"/>
                <a:cs typeface="Calibri"/>
              </a:rPr>
              <a:t>fired</a:t>
            </a:r>
            <a:r>
              <a:rPr sz="2800" spc="-5">
                <a:latin typeface="Optima" panose="02000503060000020004" pitchFamily="2" charset="0"/>
                <a:cs typeface="Calibri"/>
              </a:rPr>
              <a:t> by</a:t>
            </a:r>
            <a:r>
              <a:rPr sz="2800" spc="-15">
                <a:latin typeface="Optima" panose="02000503060000020004" pitchFamily="2" charset="0"/>
                <a:cs typeface="Calibri"/>
              </a:rPr>
              <a:t> </a:t>
            </a:r>
            <a:r>
              <a:rPr sz="2800">
                <a:latin typeface="Optima" panose="02000503060000020004" pitchFamily="2" charset="0"/>
                <a:cs typeface="Calibri"/>
              </a:rPr>
              <a:t>the</a:t>
            </a:r>
            <a:r>
              <a:rPr sz="2800" spc="-10">
                <a:latin typeface="Optima" panose="02000503060000020004" pitchFamily="2" charset="0"/>
                <a:cs typeface="Calibri"/>
              </a:rPr>
              <a:t> </a:t>
            </a:r>
            <a:r>
              <a:rPr sz="2800" spc="-15">
                <a:latin typeface="Optima" panose="02000503060000020004" pitchFamily="2" charset="0"/>
                <a:cs typeface="Calibri"/>
              </a:rPr>
              <a:t>programmer</a:t>
            </a:r>
            <a:endParaRPr sz="2800">
              <a:latin typeface="Optima" panose="02000503060000020004" pitchFamily="2" charset="0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20">
                <a:latin typeface="Optima" panose="02000503060000020004" pitchFamily="2" charset="0"/>
                <a:cs typeface="Calibri"/>
              </a:rPr>
              <a:t>Conceptually,</a:t>
            </a:r>
            <a:r>
              <a:rPr sz="2800" spc="-10">
                <a:latin typeface="Optima" panose="02000503060000020004" pitchFamily="2" charset="0"/>
                <a:cs typeface="Calibri"/>
              </a:rPr>
              <a:t> certain</a:t>
            </a:r>
            <a:r>
              <a:rPr sz="2800" spc="-5">
                <a:latin typeface="Optima" panose="02000503060000020004" pitchFamily="2" charset="0"/>
                <a:cs typeface="Calibri"/>
              </a:rPr>
              <a:t> </a:t>
            </a:r>
            <a:r>
              <a:rPr sz="2800" spc="-15">
                <a:latin typeface="Optima" panose="02000503060000020004" pitchFamily="2" charset="0"/>
                <a:cs typeface="Calibri"/>
              </a:rPr>
              <a:t>events</a:t>
            </a:r>
            <a:r>
              <a:rPr sz="2800" spc="-5">
                <a:latin typeface="Optima" panose="02000503060000020004" pitchFamily="2" charset="0"/>
                <a:cs typeface="Calibri"/>
              </a:rPr>
              <a:t> depend on other</a:t>
            </a:r>
            <a:r>
              <a:rPr sz="2800" spc="-15">
                <a:latin typeface="Optima" panose="02000503060000020004" pitchFamily="2" charset="0"/>
                <a:cs typeface="Calibri"/>
              </a:rPr>
              <a:t> events</a:t>
            </a:r>
            <a:endParaRPr sz="2800">
              <a:latin typeface="Optima" panose="02000503060000020004" pitchFamily="2" charset="0"/>
              <a:cs typeface="Calibri"/>
            </a:endParaRPr>
          </a:p>
          <a:p>
            <a:pPr marR="1077595" algn="r">
              <a:lnSpc>
                <a:spcPct val="100000"/>
              </a:lnSpc>
              <a:spcBef>
                <a:spcPts val="2370"/>
              </a:spcBef>
            </a:pPr>
            <a:r>
              <a:rPr sz="4000">
                <a:latin typeface="Optima" panose="02000503060000020004" pitchFamily="2" charset="0"/>
                <a:cs typeface="Calibri"/>
              </a:rPr>
              <a:t>?</a:t>
            </a:r>
            <a:endParaRPr sz="4550">
              <a:latin typeface="Optima" panose="02000503060000020004" pitchFamily="2" charset="0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>
                <a:latin typeface="Optima" panose="02000503060000020004" pitchFamily="2" charset="0"/>
                <a:cs typeface="Calibri"/>
              </a:rPr>
              <a:t>Examples:</a:t>
            </a:r>
            <a:endParaRPr sz="2800">
              <a:latin typeface="Optima" panose="02000503060000020004" pitchFamily="2" charset="0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0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5">
                <a:latin typeface="Optima" panose="02000503060000020004" pitchFamily="2" charset="0"/>
                <a:cs typeface="Calibri"/>
              </a:rPr>
              <a:t>mouseClickE</a:t>
            </a:r>
            <a:r>
              <a:rPr sz="2400" spc="-20">
                <a:latin typeface="Optima" panose="02000503060000020004" pitchFamily="2" charset="0"/>
                <a:cs typeface="Calibri"/>
              </a:rPr>
              <a:t> </a:t>
            </a:r>
            <a:r>
              <a:rPr sz="2400">
                <a:latin typeface="Optima" panose="02000503060000020004" pitchFamily="2" charset="0"/>
                <a:cs typeface="Calibri"/>
              </a:rPr>
              <a:t>-&gt;</a:t>
            </a:r>
            <a:r>
              <a:rPr sz="2400" spc="-20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museClickOnShape</a:t>
            </a:r>
            <a:endParaRPr sz="2400">
              <a:latin typeface="Optima" panose="02000503060000020004" pitchFamily="2" charset="0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5">
                <a:latin typeface="Optima" panose="02000503060000020004" pitchFamily="2" charset="0"/>
                <a:cs typeface="Calibri"/>
              </a:rPr>
              <a:t>mouseClose,</a:t>
            </a:r>
            <a:r>
              <a:rPr sz="2400" spc="-10">
                <a:latin typeface="Optima" panose="02000503060000020004" pitchFamily="2" charset="0"/>
                <a:cs typeface="Calibri"/>
              </a:rPr>
              <a:t> </a:t>
            </a:r>
            <a:r>
              <a:rPr sz="2400" spc="-15">
                <a:latin typeface="Optima" panose="02000503060000020004" pitchFamily="2" charset="0"/>
                <a:cs typeface="Calibri"/>
              </a:rPr>
              <a:t>keyboardClose</a:t>
            </a:r>
            <a:r>
              <a:rPr sz="2400" spc="-5">
                <a:latin typeface="Optima" panose="02000503060000020004" pitchFamily="2" charset="0"/>
                <a:cs typeface="Calibri"/>
              </a:rPr>
              <a:t> </a:t>
            </a:r>
            <a:r>
              <a:rPr sz="2400">
                <a:latin typeface="Optima" panose="02000503060000020004" pitchFamily="2" charset="0"/>
                <a:cs typeface="Calibri"/>
              </a:rPr>
              <a:t>-&gt;</a:t>
            </a:r>
            <a:r>
              <a:rPr sz="2400" spc="-5">
                <a:latin typeface="Optima" panose="02000503060000020004" pitchFamily="2" charset="0"/>
                <a:cs typeface="Calibri"/>
              </a:rPr>
              <a:t> closeWindow</a:t>
            </a:r>
            <a:endParaRPr sz="2400">
              <a:latin typeface="Optima" panose="02000503060000020004" pitchFamily="2" charset="0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>
                <a:latin typeface="Optima" panose="02000503060000020004" pitchFamily="2" charset="0"/>
                <a:cs typeface="Calibri"/>
              </a:rPr>
              <a:t>Can</a:t>
            </a:r>
            <a:r>
              <a:rPr sz="2800" spc="5">
                <a:latin typeface="Optima" panose="02000503060000020004" pitchFamily="2" charset="0"/>
                <a:cs typeface="Calibri"/>
              </a:rPr>
              <a:t> </a:t>
            </a:r>
            <a:r>
              <a:rPr sz="2800" spc="-15">
                <a:latin typeface="Optima" panose="02000503060000020004" pitchFamily="2" charset="0"/>
                <a:cs typeface="Calibri"/>
              </a:rPr>
              <a:t>we</a:t>
            </a:r>
            <a:r>
              <a:rPr sz="2800" spc="-10">
                <a:latin typeface="Optima" panose="02000503060000020004" pitchFamily="2" charset="0"/>
                <a:cs typeface="Calibri"/>
              </a:rPr>
              <a:t> solve</a:t>
            </a:r>
            <a:r>
              <a:rPr sz="2800" spc="-5">
                <a:latin typeface="Optima" panose="02000503060000020004" pitchFamily="2" charset="0"/>
                <a:cs typeface="Calibri"/>
              </a:rPr>
              <a:t> </a:t>
            </a:r>
            <a:r>
              <a:rPr sz="2800">
                <a:latin typeface="Optima" panose="02000503060000020004" pitchFamily="2" charset="0"/>
                <a:cs typeface="Calibri"/>
              </a:rPr>
              <a:t>this</a:t>
            </a:r>
            <a:r>
              <a:rPr sz="2800" spc="5">
                <a:latin typeface="Optima" panose="02000503060000020004" pitchFamily="2" charset="0"/>
                <a:cs typeface="Calibri"/>
              </a:rPr>
              <a:t> </a:t>
            </a:r>
            <a:r>
              <a:rPr sz="2800" spc="-10">
                <a:latin typeface="Optima" panose="02000503060000020004" pitchFamily="2" charset="0"/>
                <a:cs typeface="Calibri"/>
              </a:rPr>
              <a:t>problem</a:t>
            </a:r>
            <a:r>
              <a:rPr sz="2800" spc="5">
                <a:latin typeface="Optima" panose="02000503060000020004" pitchFamily="2" charset="0"/>
                <a:cs typeface="Calibri"/>
              </a:rPr>
              <a:t> </a:t>
            </a:r>
            <a:r>
              <a:rPr sz="2800">
                <a:latin typeface="Optima" panose="02000503060000020004" pitchFamily="2" charset="0"/>
                <a:cs typeface="Calibri"/>
              </a:rPr>
              <a:t>enhancing</a:t>
            </a:r>
            <a:r>
              <a:rPr sz="2800" spc="-5">
                <a:latin typeface="Optima" panose="02000503060000020004" pitchFamily="2" charset="0"/>
                <a:cs typeface="Calibri"/>
              </a:rPr>
              <a:t> </a:t>
            </a:r>
            <a:r>
              <a:rPr sz="2800">
                <a:latin typeface="Optima" panose="02000503060000020004" pitchFamily="2" charset="0"/>
                <a:cs typeface="Calibri"/>
              </a:rPr>
              <a:t>the</a:t>
            </a:r>
            <a:r>
              <a:rPr sz="2800" spc="-10">
                <a:latin typeface="Optima" panose="02000503060000020004" pitchFamily="2" charset="0"/>
                <a:cs typeface="Calibri"/>
              </a:rPr>
              <a:t> language?</a:t>
            </a:r>
            <a:endParaRPr sz="2800">
              <a:latin typeface="Optima" panose="02000503060000020004" pitchFamily="2" charset="0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27149"/>
            <a:ext cx="7303134" cy="445801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>
                <a:latin typeface="Optima" panose="02000503060000020004" pitchFamily="2" charset="0"/>
                <a:cs typeface="Calibri"/>
              </a:rPr>
              <a:t>A</a:t>
            </a:r>
            <a:r>
              <a:rPr sz="2800" spc="-10">
                <a:latin typeface="Optima" panose="02000503060000020004" pitchFamily="2" charset="0"/>
                <a:cs typeface="Calibri"/>
              </a:rPr>
              <a:t> </a:t>
            </a:r>
            <a:r>
              <a:rPr sz="2800" b="1" spc="-15">
                <a:latin typeface="Optima" panose="02000503060000020004" pitchFamily="2" charset="0"/>
                <a:cs typeface="Calibri"/>
              </a:rPr>
              <a:t>transformational</a:t>
            </a:r>
            <a:r>
              <a:rPr sz="2800" b="1" spc="-5">
                <a:latin typeface="Optima" panose="02000503060000020004" pitchFamily="2" charset="0"/>
                <a:cs typeface="Calibri"/>
              </a:rPr>
              <a:t> </a:t>
            </a:r>
            <a:r>
              <a:rPr sz="2800" spc="-25">
                <a:latin typeface="Optima" panose="02000503060000020004" pitchFamily="2" charset="0"/>
                <a:cs typeface="Calibri"/>
              </a:rPr>
              <a:t>system</a:t>
            </a:r>
            <a:endParaRPr sz="2800">
              <a:latin typeface="Optima" panose="02000503060000020004" pitchFamily="2" charset="0"/>
              <a:cs typeface="Calibri"/>
            </a:endParaRPr>
          </a:p>
          <a:p>
            <a:pPr marL="755650" marR="5080" lvl="1" indent="-285750">
              <a:lnSpc>
                <a:spcPct val="100699"/>
              </a:lnSpc>
              <a:spcBef>
                <a:spcPts val="55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5">
                <a:latin typeface="Optima" panose="02000503060000020004" pitchFamily="2" charset="0"/>
                <a:cs typeface="Calibri"/>
              </a:rPr>
              <a:t>Accepts</a:t>
            </a:r>
            <a:r>
              <a:rPr sz="2400" spc="-10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input, </a:t>
            </a:r>
            <a:r>
              <a:rPr sz="2400" spc="-10">
                <a:latin typeface="Optima" panose="02000503060000020004" pitchFamily="2" charset="0"/>
                <a:cs typeface="Calibri"/>
              </a:rPr>
              <a:t>performs computation</a:t>
            </a:r>
            <a:r>
              <a:rPr sz="2400" spc="-5">
                <a:latin typeface="Optima" panose="02000503060000020004" pitchFamily="2" charset="0"/>
                <a:cs typeface="Calibri"/>
              </a:rPr>
              <a:t> on it, </a:t>
            </a:r>
            <a:r>
              <a:rPr sz="2400" spc="-10">
                <a:latin typeface="Optima" panose="02000503060000020004" pitchFamily="2" charset="0"/>
                <a:cs typeface="Calibri"/>
              </a:rPr>
              <a:t>produces </a:t>
            </a:r>
            <a:r>
              <a:rPr sz="2400" spc="-525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output,</a:t>
            </a:r>
            <a:r>
              <a:rPr sz="2400" spc="-10">
                <a:latin typeface="Optima" panose="02000503060000020004" pitchFamily="2" charset="0"/>
                <a:cs typeface="Calibri"/>
              </a:rPr>
              <a:t> </a:t>
            </a:r>
            <a:r>
              <a:rPr sz="2400">
                <a:latin typeface="Optima" panose="02000503060000020004" pitchFamily="2" charset="0"/>
                <a:cs typeface="Calibri"/>
              </a:rPr>
              <a:t>and</a:t>
            </a:r>
            <a:r>
              <a:rPr sz="2400" spc="-5">
                <a:latin typeface="Optima" panose="02000503060000020004" pitchFamily="2" charset="0"/>
                <a:cs typeface="Calibri"/>
              </a:rPr>
              <a:t> </a:t>
            </a:r>
            <a:r>
              <a:rPr sz="2400" spc="-10">
                <a:latin typeface="Optima" panose="02000503060000020004" pitchFamily="2" charset="0"/>
                <a:cs typeface="Calibri"/>
              </a:rPr>
              <a:t>terminates</a:t>
            </a:r>
            <a:endParaRPr sz="2400">
              <a:latin typeface="Optima" panose="02000503060000020004" pitchFamily="2" charset="0"/>
              <a:cs typeface="Calibri"/>
            </a:endParaRPr>
          </a:p>
          <a:p>
            <a:pPr marL="755650" marR="3677920" lvl="1" indent="-285750">
              <a:lnSpc>
                <a:spcPts val="2870"/>
              </a:lnSpc>
              <a:spcBef>
                <a:spcPts val="690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10">
                <a:latin typeface="Optima" panose="02000503060000020004" pitchFamily="2" charset="0"/>
                <a:cs typeface="Calibri"/>
              </a:rPr>
              <a:t>Compilers, </a:t>
            </a:r>
            <a:r>
              <a:rPr sz="2400" spc="-5">
                <a:latin typeface="Optima" panose="02000503060000020004" pitchFamily="2" charset="0"/>
                <a:cs typeface="Calibri"/>
              </a:rPr>
              <a:t>shell </a:t>
            </a:r>
            <a:r>
              <a:rPr sz="2400" spc="-10">
                <a:latin typeface="Optima" panose="02000503060000020004" pitchFamily="2" charset="0"/>
                <a:cs typeface="Calibri"/>
              </a:rPr>
              <a:t>tools, </a:t>
            </a:r>
            <a:r>
              <a:rPr sz="2400" spc="-5">
                <a:latin typeface="Optima" panose="02000503060000020004" pitchFamily="2" charset="0"/>
                <a:cs typeface="Calibri"/>
              </a:rPr>
              <a:t> scientific</a:t>
            </a:r>
            <a:r>
              <a:rPr sz="2400" spc="-80">
                <a:latin typeface="Optima" panose="02000503060000020004" pitchFamily="2" charset="0"/>
                <a:cs typeface="Calibri"/>
              </a:rPr>
              <a:t> </a:t>
            </a:r>
            <a:r>
              <a:rPr sz="2400" spc="-10">
                <a:latin typeface="Optima" panose="02000503060000020004" pitchFamily="2" charset="0"/>
                <a:cs typeface="Calibri"/>
              </a:rPr>
              <a:t>computations</a:t>
            </a:r>
            <a:endParaRPr sz="2400">
              <a:latin typeface="Optima" panose="02000503060000020004" pitchFamily="2" charset="0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MT"/>
              <a:buChar char="–"/>
            </a:pPr>
            <a:endParaRPr sz="3750">
              <a:latin typeface="Optima" panose="02000503060000020004" pitchFamily="2" charset="0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>
                <a:latin typeface="Optima" panose="02000503060000020004" pitchFamily="2" charset="0"/>
                <a:cs typeface="Calibri"/>
              </a:rPr>
              <a:t>A</a:t>
            </a:r>
            <a:r>
              <a:rPr sz="2800" spc="-20">
                <a:latin typeface="Optima" panose="02000503060000020004" pitchFamily="2" charset="0"/>
                <a:cs typeface="Calibri"/>
              </a:rPr>
              <a:t> </a:t>
            </a:r>
            <a:r>
              <a:rPr sz="2800" b="1" spc="-10">
                <a:latin typeface="Optima" panose="02000503060000020004" pitchFamily="2" charset="0"/>
                <a:cs typeface="Calibri"/>
              </a:rPr>
              <a:t>reactive</a:t>
            </a:r>
            <a:r>
              <a:rPr sz="2800" b="1" spc="-15">
                <a:latin typeface="Optima" panose="02000503060000020004" pitchFamily="2" charset="0"/>
                <a:cs typeface="Calibri"/>
              </a:rPr>
              <a:t> </a:t>
            </a:r>
            <a:r>
              <a:rPr sz="2800" spc="-25">
                <a:latin typeface="Optima" panose="02000503060000020004" pitchFamily="2" charset="0"/>
                <a:cs typeface="Calibri"/>
              </a:rPr>
              <a:t>system</a:t>
            </a:r>
            <a:endParaRPr sz="2800">
              <a:latin typeface="Optima" panose="02000503060000020004" pitchFamily="2" charset="0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0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5">
                <a:latin typeface="Optima" panose="02000503060000020004" pitchFamily="2" charset="0"/>
                <a:cs typeface="Calibri"/>
              </a:rPr>
              <a:t>Continuously</a:t>
            </a:r>
            <a:r>
              <a:rPr sz="2400" spc="-15">
                <a:latin typeface="Optima" panose="02000503060000020004" pitchFamily="2" charset="0"/>
                <a:cs typeface="Calibri"/>
              </a:rPr>
              <a:t> interacts </a:t>
            </a:r>
            <a:r>
              <a:rPr sz="2400" spc="-5">
                <a:latin typeface="Optima" panose="02000503060000020004" pitchFamily="2" charset="0"/>
                <a:cs typeface="Calibri"/>
              </a:rPr>
              <a:t>with</a:t>
            </a:r>
            <a:r>
              <a:rPr sz="2400" spc="-20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the </a:t>
            </a:r>
            <a:r>
              <a:rPr sz="2400" spc="-10">
                <a:latin typeface="Optima" panose="02000503060000020004" pitchFamily="2" charset="0"/>
                <a:cs typeface="Calibri"/>
              </a:rPr>
              <a:t>environment</a:t>
            </a:r>
            <a:endParaRPr sz="2400">
              <a:latin typeface="Optima" panose="02000503060000020004" pitchFamily="2" charset="0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5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10">
                <a:latin typeface="Optima" panose="02000503060000020004" pitchFamily="2" charset="0"/>
                <a:cs typeface="Calibri"/>
              </a:rPr>
              <a:t>Updates</a:t>
            </a:r>
            <a:r>
              <a:rPr sz="2400" spc="-35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its</a:t>
            </a:r>
            <a:r>
              <a:rPr sz="2400" spc="-30">
                <a:latin typeface="Optima" panose="02000503060000020004" pitchFamily="2" charset="0"/>
                <a:cs typeface="Calibri"/>
              </a:rPr>
              <a:t> </a:t>
            </a:r>
            <a:r>
              <a:rPr sz="2400" spc="-25">
                <a:latin typeface="Optima" panose="02000503060000020004" pitchFamily="2" charset="0"/>
                <a:cs typeface="Calibri"/>
              </a:rPr>
              <a:t>state</a:t>
            </a:r>
            <a:endParaRPr sz="2400">
              <a:latin typeface="Optima" panose="02000503060000020004" pitchFamily="2" charset="0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0" y="464312"/>
            <a:ext cx="5822092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/>
              <a:t>Software</a:t>
            </a:r>
            <a:r>
              <a:rPr spc="-70"/>
              <a:t> </a:t>
            </a:r>
            <a:r>
              <a:rPr spc="-75"/>
              <a:t>Taxonomy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907894" y="5233324"/>
            <a:ext cx="2225675" cy="1503680"/>
            <a:chOff x="6215484" y="4706989"/>
            <a:chExt cx="2225675" cy="1503680"/>
          </a:xfrm>
        </p:grpSpPr>
        <p:sp>
          <p:nvSpPr>
            <p:cNvPr id="5" name="object 5"/>
            <p:cNvSpPr/>
            <p:nvPr/>
          </p:nvSpPr>
          <p:spPr>
            <a:xfrm>
              <a:off x="6228184" y="5379912"/>
              <a:ext cx="361950" cy="603250"/>
            </a:xfrm>
            <a:custGeom>
              <a:avLst/>
              <a:gdLst/>
              <a:ahLst/>
              <a:cxnLst/>
              <a:rect l="l" t="t" r="r" b="b"/>
              <a:pathLst>
                <a:path w="361950" h="603250">
                  <a:moveTo>
                    <a:pt x="122092" y="0"/>
                  </a:moveTo>
                  <a:lnTo>
                    <a:pt x="122092" y="150713"/>
                  </a:lnTo>
                  <a:lnTo>
                    <a:pt x="0" y="150713"/>
                  </a:lnTo>
                  <a:lnTo>
                    <a:pt x="0" y="452138"/>
                  </a:lnTo>
                  <a:lnTo>
                    <a:pt x="122092" y="452138"/>
                  </a:lnTo>
                  <a:lnTo>
                    <a:pt x="122092" y="602851"/>
                  </a:lnTo>
                  <a:lnTo>
                    <a:pt x="361711" y="301425"/>
                  </a:lnTo>
                  <a:lnTo>
                    <a:pt x="122092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>
                <a:latin typeface="Optima" panose="02000503060000020004" pitchFamily="2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228184" y="5379912"/>
              <a:ext cx="361950" cy="603250"/>
            </a:xfrm>
            <a:custGeom>
              <a:avLst/>
              <a:gdLst/>
              <a:ahLst/>
              <a:cxnLst/>
              <a:rect l="l" t="t" r="r" b="b"/>
              <a:pathLst>
                <a:path w="361950" h="603250">
                  <a:moveTo>
                    <a:pt x="0" y="150713"/>
                  </a:moveTo>
                  <a:lnTo>
                    <a:pt x="122092" y="150713"/>
                  </a:lnTo>
                  <a:lnTo>
                    <a:pt x="122092" y="0"/>
                  </a:lnTo>
                  <a:lnTo>
                    <a:pt x="361711" y="301426"/>
                  </a:lnTo>
                  <a:lnTo>
                    <a:pt x="122092" y="602852"/>
                  </a:lnTo>
                  <a:lnTo>
                    <a:pt x="122092" y="452139"/>
                  </a:lnTo>
                  <a:lnTo>
                    <a:pt x="0" y="452139"/>
                  </a:lnTo>
                  <a:lnTo>
                    <a:pt x="0" y="15071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Optima" panose="02000503060000020004" pitchFamily="2" charset="0"/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04000" y="5194299"/>
              <a:ext cx="1316567" cy="10160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8990" y="5229199"/>
              <a:ext cx="1205704" cy="90427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658991" y="5229199"/>
              <a:ext cx="1205865" cy="904875"/>
            </a:xfrm>
            <a:custGeom>
              <a:avLst/>
              <a:gdLst/>
              <a:ahLst/>
              <a:cxnLst/>
              <a:rect l="l" t="t" r="r" b="b"/>
              <a:pathLst>
                <a:path w="1205865" h="904875">
                  <a:moveTo>
                    <a:pt x="0" y="150715"/>
                  </a:moveTo>
                  <a:lnTo>
                    <a:pt x="7683" y="103077"/>
                  </a:lnTo>
                  <a:lnTo>
                    <a:pt x="29079" y="61705"/>
                  </a:lnTo>
                  <a:lnTo>
                    <a:pt x="61705" y="29079"/>
                  </a:lnTo>
                  <a:lnTo>
                    <a:pt x="103077" y="7683"/>
                  </a:lnTo>
                  <a:lnTo>
                    <a:pt x="150715" y="0"/>
                  </a:lnTo>
                  <a:lnTo>
                    <a:pt x="1054989" y="0"/>
                  </a:lnTo>
                  <a:lnTo>
                    <a:pt x="1102626" y="7683"/>
                  </a:lnTo>
                  <a:lnTo>
                    <a:pt x="1143999" y="29079"/>
                  </a:lnTo>
                  <a:lnTo>
                    <a:pt x="1176625" y="61705"/>
                  </a:lnTo>
                  <a:lnTo>
                    <a:pt x="1198021" y="103077"/>
                  </a:lnTo>
                  <a:lnTo>
                    <a:pt x="1205705" y="150715"/>
                  </a:lnTo>
                  <a:lnTo>
                    <a:pt x="1205705" y="753563"/>
                  </a:lnTo>
                  <a:lnTo>
                    <a:pt x="1198021" y="801201"/>
                  </a:lnTo>
                  <a:lnTo>
                    <a:pt x="1176625" y="842573"/>
                  </a:lnTo>
                  <a:lnTo>
                    <a:pt x="1143999" y="875199"/>
                  </a:lnTo>
                  <a:lnTo>
                    <a:pt x="1102626" y="896595"/>
                  </a:lnTo>
                  <a:lnTo>
                    <a:pt x="1054989" y="904279"/>
                  </a:lnTo>
                  <a:lnTo>
                    <a:pt x="150715" y="904279"/>
                  </a:lnTo>
                  <a:lnTo>
                    <a:pt x="103077" y="896595"/>
                  </a:lnTo>
                  <a:lnTo>
                    <a:pt x="61705" y="875199"/>
                  </a:lnTo>
                  <a:lnTo>
                    <a:pt x="29079" y="842573"/>
                  </a:lnTo>
                  <a:lnTo>
                    <a:pt x="7683" y="801201"/>
                  </a:lnTo>
                  <a:lnTo>
                    <a:pt x="0" y="753563"/>
                  </a:lnTo>
                  <a:lnTo>
                    <a:pt x="0" y="15071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Optima" panose="02000503060000020004" pitchFamily="2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7496945" y="4719689"/>
              <a:ext cx="931544" cy="1040130"/>
            </a:xfrm>
            <a:custGeom>
              <a:avLst/>
              <a:gdLst/>
              <a:ahLst/>
              <a:cxnLst/>
              <a:rect l="l" t="t" r="r" b="b"/>
              <a:pathLst>
                <a:path w="931545" h="1040129">
                  <a:moveTo>
                    <a:pt x="474036" y="0"/>
                  </a:moveTo>
                  <a:lnTo>
                    <a:pt x="427106" y="2338"/>
                  </a:lnTo>
                  <a:lnTo>
                    <a:pt x="381229" y="9265"/>
                  </a:lnTo>
                  <a:lnTo>
                    <a:pt x="336668" y="20570"/>
                  </a:lnTo>
                  <a:lnTo>
                    <a:pt x="293684" y="36043"/>
                  </a:lnTo>
                  <a:lnTo>
                    <a:pt x="252540" y="55474"/>
                  </a:lnTo>
                  <a:lnTo>
                    <a:pt x="213499" y="78651"/>
                  </a:lnTo>
                  <a:lnTo>
                    <a:pt x="176822" y="105365"/>
                  </a:lnTo>
                  <a:lnTo>
                    <a:pt x="142772" y="135405"/>
                  </a:lnTo>
                  <a:lnTo>
                    <a:pt x="111610" y="168560"/>
                  </a:lnTo>
                  <a:lnTo>
                    <a:pt x="83600" y="204621"/>
                  </a:lnTo>
                  <a:lnTo>
                    <a:pt x="59004" y="243376"/>
                  </a:lnTo>
                  <a:lnTo>
                    <a:pt x="38084" y="284616"/>
                  </a:lnTo>
                  <a:lnTo>
                    <a:pt x="21101" y="328129"/>
                  </a:lnTo>
                  <a:lnTo>
                    <a:pt x="8319" y="373705"/>
                  </a:lnTo>
                  <a:lnTo>
                    <a:pt x="0" y="421135"/>
                  </a:lnTo>
                  <a:lnTo>
                    <a:pt x="147137" y="436239"/>
                  </a:lnTo>
                  <a:lnTo>
                    <a:pt x="157424" y="387739"/>
                  </a:lnTo>
                  <a:lnTo>
                    <a:pt x="174644" y="341803"/>
                  </a:lnTo>
                  <a:lnTo>
                    <a:pt x="198281" y="299106"/>
                  </a:lnTo>
                  <a:lnTo>
                    <a:pt x="227821" y="260326"/>
                  </a:lnTo>
                  <a:lnTo>
                    <a:pt x="262747" y="226139"/>
                  </a:lnTo>
                  <a:lnTo>
                    <a:pt x="302544" y="197222"/>
                  </a:lnTo>
                  <a:lnTo>
                    <a:pt x="346698" y="174252"/>
                  </a:lnTo>
                  <a:lnTo>
                    <a:pt x="391904" y="158625"/>
                  </a:lnTo>
                  <a:lnTo>
                    <a:pt x="437528" y="149938"/>
                  </a:lnTo>
                  <a:lnTo>
                    <a:pt x="482928" y="147933"/>
                  </a:lnTo>
                  <a:lnTo>
                    <a:pt x="527463" y="152350"/>
                  </a:lnTo>
                  <a:lnTo>
                    <a:pt x="570492" y="162931"/>
                  </a:lnTo>
                  <a:lnTo>
                    <a:pt x="611373" y="179418"/>
                  </a:lnTo>
                  <a:lnTo>
                    <a:pt x="649467" y="201553"/>
                  </a:lnTo>
                  <a:lnTo>
                    <a:pt x="684131" y="229076"/>
                  </a:lnTo>
                  <a:lnTo>
                    <a:pt x="714725" y="261729"/>
                  </a:lnTo>
                  <a:lnTo>
                    <a:pt x="740607" y="299254"/>
                  </a:lnTo>
                  <a:lnTo>
                    <a:pt x="761137" y="341392"/>
                  </a:lnTo>
                  <a:lnTo>
                    <a:pt x="775220" y="386291"/>
                  </a:lnTo>
                  <a:lnTo>
                    <a:pt x="782373" y="431839"/>
                  </a:lnTo>
                  <a:lnTo>
                    <a:pt x="782876" y="477381"/>
                  </a:lnTo>
                  <a:lnTo>
                    <a:pt x="777007" y="522266"/>
                  </a:lnTo>
                  <a:lnTo>
                    <a:pt x="765044" y="565842"/>
                  </a:lnTo>
                  <a:lnTo>
                    <a:pt x="747268" y="607455"/>
                  </a:lnTo>
                  <a:lnTo>
                    <a:pt x="723956" y="646453"/>
                  </a:lnTo>
                  <a:lnTo>
                    <a:pt x="695387" y="682184"/>
                  </a:lnTo>
                  <a:lnTo>
                    <a:pt x="661840" y="713994"/>
                  </a:lnTo>
                  <a:lnTo>
                    <a:pt x="623593" y="741232"/>
                  </a:lnTo>
                  <a:lnTo>
                    <a:pt x="580927" y="763245"/>
                  </a:lnTo>
                  <a:lnTo>
                    <a:pt x="593383" y="650933"/>
                  </a:lnTo>
                  <a:lnTo>
                    <a:pt x="420183" y="862127"/>
                  </a:lnTo>
                  <a:lnTo>
                    <a:pt x="550261" y="1039732"/>
                  </a:lnTo>
                  <a:lnTo>
                    <a:pt x="563050" y="924417"/>
                  </a:lnTo>
                  <a:lnTo>
                    <a:pt x="610473" y="910378"/>
                  </a:lnTo>
                  <a:lnTo>
                    <a:pt x="655652" y="891752"/>
                  </a:lnTo>
                  <a:lnTo>
                    <a:pt x="698331" y="868826"/>
                  </a:lnTo>
                  <a:lnTo>
                    <a:pt x="738254" y="841887"/>
                  </a:lnTo>
                  <a:lnTo>
                    <a:pt x="775163" y="811223"/>
                  </a:lnTo>
                  <a:lnTo>
                    <a:pt x="808803" y="777120"/>
                  </a:lnTo>
                  <a:lnTo>
                    <a:pt x="838917" y="739865"/>
                  </a:lnTo>
                  <a:lnTo>
                    <a:pt x="865249" y="699745"/>
                  </a:lnTo>
                  <a:lnTo>
                    <a:pt x="887542" y="657048"/>
                  </a:lnTo>
                  <a:lnTo>
                    <a:pt x="905539" y="612061"/>
                  </a:lnTo>
                  <a:lnTo>
                    <a:pt x="918984" y="565070"/>
                  </a:lnTo>
                  <a:lnTo>
                    <a:pt x="927621" y="516362"/>
                  </a:lnTo>
                  <a:lnTo>
                    <a:pt x="931152" y="468441"/>
                  </a:lnTo>
                  <a:lnTo>
                    <a:pt x="929877" y="421421"/>
                  </a:lnTo>
                  <a:lnTo>
                    <a:pt x="924001" y="375562"/>
                  </a:lnTo>
                  <a:lnTo>
                    <a:pt x="913729" y="331120"/>
                  </a:lnTo>
                  <a:lnTo>
                    <a:pt x="899263" y="288355"/>
                  </a:lnTo>
                  <a:lnTo>
                    <a:pt x="880809" y="247524"/>
                  </a:lnTo>
                  <a:lnTo>
                    <a:pt x="858569" y="208887"/>
                  </a:lnTo>
                  <a:lnTo>
                    <a:pt x="832749" y="172701"/>
                  </a:lnTo>
                  <a:lnTo>
                    <a:pt x="803552" y="139225"/>
                  </a:lnTo>
                  <a:lnTo>
                    <a:pt x="771182" y="108716"/>
                  </a:lnTo>
                  <a:lnTo>
                    <a:pt x="735843" y="81434"/>
                  </a:lnTo>
                  <a:lnTo>
                    <a:pt x="697740" y="57637"/>
                  </a:lnTo>
                  <a:lnTo>
                    <a:pt x="657075" y="37583"/>
                  </a:lnTo>
                  <a:lnTo>
                    <a:pt x="614054" y="21530"/>
                  </a:lnTo>
                  <a:lnTo>
                    <a:pt x="568880" y="9736"/>
                  </a:lnTo>
                  <a:lnTo>
                    <a:pt x="521757" y="2460"/>
                  </a:lnTo>
                  <a:lnTo>
                    <a:pt x="474036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>
                <a:latin typeface="Optima" panose="02000503060000020004" pitchFamily="2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7496946" y="4719689"/>
              <a:ext cx="931544" cy="1040130"/>
            </a:xfrm>
            <a:custGeom>
              <a:avLst/>
              <a:gdLst/>
              <a:ahLst/>
              <a:cxnLst/>
              <a:rect l="l" t="t" r="r" b="b"/>
              <a:pathLst>
                <a:path w="931545" h="1040129">
                  <a:moveTo>
                    <a:pt x="0" y="421135"/>
                  </a:moveTo>
                  <a:lnTo>
                    <a:pt x="8319" y="373706"/>
                  </a:lnTo>
                  <a:lnTo>
                    <a:pt x="21101" y="328129"/>
                  </a:lnTo>
                  <a:lnTo>
                    <a:pt x="38083" y="284616"/>
                  </a:lnTo>
                  <a:lnTo>
                    <a:pt x="59004" y="243376"/>
                  </a:lnTo>
                  <a:lnTo>
                    <a:pt x="83600" y="204621"/>
                  </a:lnTo>
                  <a:lnTo>
                    <a:pt x="111610" y="168561"/>
                  </a:lnTo>
                  <a:lnTo>
                    <a:pt x="142771" y="135405"/>
                  </a:lnTo>
                  <a:lnTo>
                    <a:pt x="176821" y="105365"/>
                  </a:lnTo>
                  <a:lnTo>
                    <a:pt x="213498" y="78651"/>
                  </a:lnTo>
                  <a:lnTo>
                    <a:pt x="252540" y="55474"/>
                  </a:lnTo>
                  <a:lnTo>
                    <a:pt x="293683" y="36043"/>
                  </a:lnTo>
                  <a:lnTo>
                    <a:pt x="336667" y="20570"/>
                  </a:lnTo>
                  <a:lnTo>
                    <a:pt x="381229" y="9265"/>
                  </a:lnTo>
                  <a:lnTo>
                    <a:pt x="427106" y="2338"/>
                  </a:lnTo>
                  <a:lnTo>
                    <a:pt x="474036" y="0"/>
                  </a:lnTo>
                  <a:lnTo>
                    <a:pt x="521757" y="2460"/>
                  </a:lnTo>
                  <a:lnTo>
                    <a:pt x="568880" y="9736"/>
                  </a:lnTo>
                  <a:lnTo>
                    <a:pt x="614054" y="21529"/>
                  </a:lnTo>
                  <a:lnTo>
                    <a:pt x="657075" y="37583"/>
                  </a:lnTo>
                  <a:lnTo>
                    <a:pt x="697739" y="57637"/>
                  </a:lnTo>
                  <a:lnTo>
                    <a:pt x="735843" y="81434"/>
                  </a:lnTo>
                  <a:lnTo>
                    <a:pt x="771182" y="108716"/>
                  </a:lnTo>
                  <a:lnTo>
                    <a:pt x="803552" y="139225"/>
                  </a:lnTo>
                  <a:lnTo>
                    <a:pt x="832749" y="172701"/>
                  </a:lnTo>
                  <a:lnTo>
                    <a:pt x="858569" y="208887"/>
                  </a:lnTo>
                  <a:lnTo>
                    <a:pt x="880808" y="247524"/>
                  </a:lnTo>
                  <a:lnTo>
                    <a:pt x="899263" y="288355"/>
                  </a:lnTo>
                  <a:lnTo>
                    <a:pt x="913728" y="331120"/>
                  </a:lnTo>
                  <a:lnTo>
                    <a:pt x="924001" y="375562"/>
                  </a:lnTo>
                  <a:lnTo>
                    <a:pt x="929877" y="421421"/>
                  </a:lnTo>
                  <a:lnTo>
                    <a:pt x="931152" y="468441"/>
                  </a:lnTo>
                  <a:lnTo>
                    <a:pt x="927621" y="516362"/>
                  </a:lnTo>
                  <a:lnTo>
                    <a:pt x="918984" y="565069"/>
                  </a:lnTo>
                  <a:lnTo>
                    <a:pt x="905538" y="612060"/>
                  </a:lnTo>
                  <a:lnTo>
                    <a:pt x="887541" y="657048"/>
                  </a:lnTo>
                  <a:lnTo>
                    <a:pt x="865248" y="699745"/>
                  </a:lnTo>
                  <a:lnTo>
                    <a:pt x="838917" y="739865"/>
                  </a:lnTo>
                  <a:lnTo>
                    <a:pt x="808803" y="777119"/>
                  </a:lnTo>
                  <a:lnTo>
                    <a:pt x="775163" y="811223"/>
                  </a:lnTo>
                  <a:lnTo>
                    <a:pt x="738253" y="841887"/>
                  </a:lnTo>
                  <a:lnTo>
                    <a:pt x="698331" y="868826"/>
                  </a:lnTo>
                  <a:lnTo>
                    <a:pt x="655652" y="891752"/>
                  </a:lnTo>
                  <a:lnTo>
                    <a:pt x="610473" y="910378"/>
                  </a:lnTo>
                  <a:lnTo>
                    <a:pt x="563050" y="924417"/>
                  </a:lnTo>
                  <a:lnTo>
                    <a:pt x="550261" y="1039732"/>
                  </a:lnTo>
                  <a:lnTo>
                    <a:pt x="420182" y="862127"/>
                  </a:lnTo>
                  <a:lnTo>
                    <a:pt x="593382" y="650932"/>
                  </a:lnTo>
                  <a:lnTo>
                    <a:pt x="580926" y="763245"/>
                  </a:lnTo>
                  <a:lnTo>
                    <a:pt x="623593" y="741232"/>
                  </a:lnTo>
                  <a:lnTo>
                    <a:pt x="661839" y="713994"/>
                  </a:lnTo>
                  <a:lnTo>
                    <a:pt x="695386" y="682184"/>
                  </a:lnTo>
                  <a:lnTo>
                    <a:pt x="723955" y="646453"/>
                  </a:lnTo>
                  <a:lnTo>
                    <a:pt x="747267" y="607455"/>
                  </a:lnTo>
                  <a:lnTo>
                    <a:pt x="765044" y="565842"/>
                  </a:lnTo>
                  <a:lnTo>
                    <a:pt x="777006" y="522266"/>
                  </a:lnTo>
                  <a:lnTo>
                    <a:pt x="782875" y="477381"/>
                  </a:lnTo>
                  <a:lnTo>
                    <a:pt x="782373" y="431838"/>
                  </a:lnTo>
                  <a:lnTo>
                    <a:pt x="775220" y="386291"/>
                  </a:lnTo>
                  <a:lnTo>
                    <a:pt x="761137" y="341392"/>
                  </a:lnTo>
                  <a:lnTo>
                    <a:pt x="740607" y="299254"/>
                  </a:lnTo>
                  <a:lnTo>
                    <a:pt x="714724" y="261729"/>
                  </a:lnTo>
                  <a:lnTo>
                    <a:pt x="684130" y="229076"/>
                  </a:lnTo>
                  <a:lnTo>
                    <a:pt x="649466" y="201553"/>
                  </a:lnTo>
                  <a:lnTo>
                    <a:pt x="611372" y="179419"/>
                  </a:lnTo>
                  <a:lnTo>
                    <a:pt x="570491" y="162931"/>
                  </a:lnTo>
                  <a:lnTo>
                    <a:pt x="527462" y="152350"/>
                  </a:lnTo>
                  <a:lnTo>
                    <a:pt x="482927" y="147932"/>
                  </a:lnTo>
                  <a:lnTo>
                    <a:pt x="437527" y="149938"/>
                  </a:lnTo>
                  <a:lnTo>
                    <a:pt x="391904" y="158625"/>
                  </a:lnTo>
                  <a:lnTo>
                    <a:pt x="346697" y="174252"/>
                  </a:lnTo>
                  <a:lnTo>
                    <a:pt x="302544" y="197222"/>
                  </a:lnTo>
                  <a:lnTo>
                    <a:pt x="262746" y="226139"/>
                  </a:lnTo>
                  <a:lnTo>
                    <a:pt x="227820" y="260326"/>
                  </a:lnTo>
                  <a:lnTo>
                    <a:pt x="198281" y="299106"/>
                  </a:lnTo>
                  <a:lnTo>
                    <a:pt x="174643" y="341803"/>
                  </a:lnTo>
                  <a:lnTo>
                    <a:pt x="157423" y="387739"/>
                  </a:lnTo>
                  <a:lnTo>
                    <a:pt x="147136" y="436239"/>
                  </a:lnTo>
                  <a:lnTo>
                    <a:pt x="0" y="42113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Optima" panose="02000503060000020004" pitchFamily="2" charset="0"/>
              </a:endParaRPr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679692" y="3635458"/>
            <a:ext cx="2993390" cy="652145"/>
            <a:chOff x="5164666" y="2815166"/>
            <a:chExt cx="2993390" cy="65214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64666" y="2815166"/>
              <a:ext cx="829732" cy="65193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20071" y="2852935"/>
              <a:ext cx="720079" cy="54005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220071" y="2852935"/>
              <a:ext cx="720090" cy="540385"/>
            </a:xfrm>
            <a:custGeom>
              <a:avLst/>
              <a:gdLst/>
              <a:ahLst/>
              <a:cxnLst/>
              <a:rect l="l" t="t" r="r" b="b"/>
              <a:pathLst>
                <a:path w="720089" h="540385">
                  <a:moveTo>
                    <a:pt x="0" y="90011"/>
                  </a:moveTo>
                  <a:lnTo>
                    <a:pt x="7073" y="54975"/>
                  </a:lnTo>
                  <a:lnTo>
                    <a:pt x="26363" y="26363"/>
                  </a:lnTo>
                  <a:lnTo>
                    <a:pt x="54975" y="7073"/>
                  </a:lnTo>
                  <a:lnTo>
                    <a:pt x="90011" y="0"/>
                  </a:lnTo>
                  <a:lnTo>
                    <a:pt x="630068" y="0"/>
                  </a:lnTo>
                  <a:lnTo>
                    <a:pt x="665104" y="7073"/>
                  </a:lnTo>
                  <a:lnTo>
                    <a:pt x="693716" y="26363"/>
                  </a:lnTo>
                  <a:lnTo>
                    <a:pt x="713006" y="54975"/>
                  </a:lnTo>
                  <a:lnTo>
                    <a:pt x="720080" y="90011"/>
                  </a:lnTo>
                  <a:lnTo>
                    <a:pt x="720080" y="450048"/>
                  </a:lnTo>
                  <a:lnTo>
                    <a:pt x="713006" y="485084"/>
                  </a:lnTo>
                  <a:lnTo>
                    <a:pt x="693716" y="513696"/>
                  </a:lnTo>
                  <a:lnTo>
                    <a:pt x="665104" y="532986"/>
                  </a:lnTo>
                  <a:lnTo>
                    <a:pt x="630068" y="540060"/>
                  </a:lnTo>
                  <a:lnTo>
                    <a:pt x="90011" y="540060"/>
                  </a:lnTo>
                  <a:lnTo>
                    <a:pt x="54975" y="532986"/>
                  </a:lnTo>
                  <a:lnTo>
                    <a:pt x="26363" y="513696"/>
                  </a:lnTo>
                  <a:lnTo>
                    <a:pt x="7073" y="485084"/>
                  </a:lnTo>
                  <a:lnTo>
                    <a:pt x="0" y="450048"/>
                  </a:lnTo>
                  <a:lnTo>
                    <a:pt x="0" y="90011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Optima" panose="02000503060000020004" pitchFamily="2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6012159" y="2942945"/>
              <a:ext cx="216535" cy="360045"/>
            </a:xfrm>
            <a:custGeom>
              <a:avLst/>
              <a:gdLst/>
              <a:ahLst/>
              <a:cxnLst/>
              <a:rect l="l" t="t" r="r" b="b"/>
              <a:pathLst>
                <a:path w="216535" h="360045">
                  <a:moveTo>
                    <a:pt x="72917" y="0"/>
                  </a:moveTo>
                  <a:lnTo>
                    <a:pt x="72917" y="90009"/>
                  </a:lnTo>
                  <a:lnTo>
                    <a:pt x="0" y="90009"/>
                  </a:lnTo>
                  <a:lnTo>
                    <a:pt x="0" y="270029"/>
                  </a:lnTo>
                  <a:lnTo>
                    <a:pt x="72917" y="270029"/>
                  </a:lnTo>
                  <a:lnTo>
                    <a:pt x="72917" y="360039"/>
                  </a:lnTo>
                  <a:lnTo>
                    <a:pt x="216024" y="180019"/>
                  </a:lnTo>
                  <a:lnTo>
                    <a:pt x="72917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>
                <a:latin typeface="Optima" panose="02000503060000020004" pitchFamily="2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6012159" y="2942945"/>
              <a:ext cx="216535" cy="360045"/>
            </a:xfrm>
            <a:custGeom>
              <a:avLst/>
              <a:gdLst/>
              <a:ahLst/>
              <a:cxnLst/>
              <a:rect l="l" t="t" r="r" b="b"/>
              <a:pathLst>
                <a:path w="216535" h="360045">
                  <a:moveTo>
                    <a:pt x="0" y="90010"/>
                  </a:moveTo>
                  <a:lnTo>
                    <a:pt x="72916" y="90010"/>
                  </a:lnTo>
                  <a:lnTo>
                    <a:pt x="72916" y="0"/>
                  </a:lnTo>
                  <a:lnTo>
                    <a:pt x="216024" y="180020"/>
                  </a:lnTo>
                  <a:lnTo>
                    <a:pt x="72916" y="360040"/>
                  </a:lnTo>
                  <a:lnTo>
                    <a:pt x="72916" y="270030"/>
                  </a:lnTo>
                  <a:lnTo>
                    <a:pt x="0" y="270030"/>
                  </a:lnTo>
                  <a:lnTo>
                    <a:pt x="0" y="9001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Optima" panose="02000503060000020004" pitchFamily="2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7092279" y="2942945"/>
              <a:ext cx="216535" cy="360045"/>
            </a:xfrm>
            <a:custGeom>
              <a:avLst/>
              <a:gdLst/>
              <a:ahLst/>
              <a:cxnLst/>
              <a:rect l="l" t="t" r="r" b="b"/>
              <a:pathLst>
                <a:path w="216534" h="360045">
                  <a:moveTo>
                    <a:pt x="72917" y="0"/>
                  </a:moveTo>
                  <a:lnTo>
                    <a:pt x="72917" y="90009"/>
                  </a:lnTo>
                  <a:lnTo>
                    <a:pt x="0" y="90009"/>
                  </a:lnTo>
                  <a:lnTo>
                    <a:pt x="0" y="270029"/>
                  </a:lnTo>
                  <a:lnTo>
                    <a:pt x="72917" y="270029"/>
                  </a:lnTo>
                  <a:lnTo>
                    <a:pt x="72917" y="360039"/>
                  </a:lnTo>
                  <a:lnTo>
                    <a:pt x="216024" y="180019"/>
                  </a:lnTo>
                  <a:lnTo>
                    <a:pt x="72917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>
                <a:latin typeface="Optima" panose="02000503060000020004" pitchFamily="2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7092279" y="2942945"/>
              <a:ext cx="216535" cy="360045"/>
            </a:xfrm>
            <a:custGeom>
              <a:avLst/>
              <a:gdLst/>
              <a:ahLst/>
              <a:cxnLst/>
              <a:rect l="l" t="t" r="r" b="b"/>
              <a:pathLst>
                <a:path w="216534" h="360045">
                  <a:moveTo>
                    <a:pt x="0" y="90010"/>
                  </a:moveTo>
                  <a:lnTo>
                    <a:pt x="72916" y="90010"/>
                  </a:lnTo>
                  <a:lnTo>
                    <a:pt x="72916" y="0"/>
                  </a:lnTo>
                  <a:lnTo>
                    <a:pt x="216024" y="180020"/>
                  </a:lnTo>
                  <a:lnTo>
                    <a:pt x="72916" y="360040"/>
                  </a:lnTo>
                  <a:lnTo>
                    <a:pt x="72916" y="270030"/>
                  </a:lnTo>
                  <a:lnTo>
                    <a:pt x="0" y="270030"/>
                  </a:lnTo>
                  <a:lnTo>
                    <a:pt x="0" y="9001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Optima" panose="02000503060000020004" pitchFamily="2" charset="0"/>
              </a:endParaRPr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44166" y="2815166"/>
              <a:ext cx="833966" cy="65193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00191" y="2852935"/>
              <a:ext cx="720079" cy="54005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300191" y="2852935"/>
              <a:ext cx="720090" cy="540385"/>
            </a:xfrm>
            <a:custGeom>
              <a:avLst/>
              <a:gdLst/>
              <a:ahLst/>
              <a:cxnLst/>
              <a:rect l="l" t="t" r="r" b="b"/>
              <a:pathLst>
                <a:path w="720090" h="540385">
                  <a:moveTo>
                    <a:pt x="0" y="90011"/>
                  </a:moveTo>
                  <a:lnTo>
                    <a:pt x="7073" y="54975"/>
                  </a:lnTo>
                  <a:lnTo>
                    <a:pt x="26363" y="26363"/>
                  </a:lnTo>
                  <a:lnTo>
                    <a:pt x="54975" y="7073"/>
                  </a:lnTo>
                  <a:lnTo>
                    <a:pt x="90011" y="0"/>
                  </a:lnTo>
                  <a:lnTo>
                    <a:pt x="630068" y="0"/>
                  </a:lnTo>
                  <a:lnTo>
                    <a:pt x="665104" y="7073"/>
                  </a:lnTo>
                  <a:lnTo>
                    <a:pt x="693716" y="26363"/>
                  </a:lnTo>
                  <a:lnTo>
                    <a:pt x="713006" y="54975"/>
                  </a:lnTo>
                  <a:lnTo>
                    <a:pt x="720080" y="90011"/>
                  </a:lnTo>
                  <a:lnTo>
                    <a:pt x="720080" y="450048"/>
                  </a:lnTo>
                  <a:lnTo>
                    <a:pt x="713006" y="485084"/>
                  </a:lnTo>
                  <a:lnTo>
                    <a:pt x="693716" y="513696"/>
                  </a:lnTo>
                  <a:lnTo>
                    <a:pt x="665104" y="532986"/>
                  </a:lnTo>
                  <a:lnTo>
                    <a:pt x="630068" y="540060"/>
                  </a:lnTo>
                  <a:lnTo>
                    <a:pt x="90011" y="540060"/>
                  </a:lnTo>
                  <a:lnTo>
                    <a:pt x="54975" y="532986"/>
                  </a:lnTo>
                  <a:lnTo>
                    <a:pt x="26363" y="513696"/>
                  </a:lnTo>
                  <a:lnTo>
                    <a:pt x="7073" y="485084"/>
                  </a:lnTo>
                  <a:lnTo>
                    <a:pt x="0" y="450048"/>
                  </a:lnTo>
                  <a:lnTo>
                    <a:pt x="0" y="90011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Optima" panose="02000503060000020004" pitchFamily="2" charset="0"/>
              </a:endParaRPr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23666" y="2815166"/>
              <a:ext cx="833966" cy="65193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80311" y="2852935"/>
              <a:ext cx="720079" cy="54005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380311" y="2852935"/>
              <a:ext cx="720090" cy="540385"/>
            </a:xfrm>
            <a:custGeom>
              <a:avLst/>
              <a:gdLst/>
              <a:ahLst/>
              <a:cxnLst/>
              <a:rect l="l" t="t" r="r" b="b"/>
              <a:pathLst>
                <a:path w="720090" h="540385">
                  <a:moveTo>
                    <a:pt x="0" y="90011"/>
                  </a:moveTo>
                  <a:lnTo>
                    <a:pt x="7073" y="54975"/>
                  </a:lnTo>
                  <a:lnTo>
                    <a:pt x="26363" y="26363"/>
                  </a:lnTo>
                  <a:lnTo>
                    <a:pt x="54975" y="7073"/>
                  </a:lnTo>
                  <a:lnTo>
                    <a:pt x="90011" y="0"/>
                  </a:lnTo>
                  <a:lnTo>
                    <a:pt x="630068" y="0"/>
                  </a:lnTo>
                  <a:lnTo>
                    <a:pt x="665104" y="7073"/>
                  </a:lnTo>
                  <a:lnTo>
                    <a:pt x="693716" y="26363"/>
                  </a:lnTo>
                  <a:lnTo>
                    <a:pt x="713006" y="54975"/>
                  </a:lnTo>
                  <a:lnTo>
                    <a:pt x="720080" y="90011"/>
                  </a:lnTo>
                  <a:lnTo>
                    <a:pt x="720080" y="450048"/>
                  </a:lnTo>
                  <a:lnTo>
                    <a:pt x="713006" y="485084"/>
                  </a:lnTo>
                  <a:lnTo>
                    <a:pt x="693716" y="513696"/>
                  </a:lnTo>
                  <a:lnTo>
                    <a:pt x="665104" y="532986"/>
                  </a:lnTo>
                  <a:lnTo>
                    <a:pt x="630068" y="540060"/>
                  </a:lnTo>
                  <a:lnTo>
                    <a:pt x="90011" y="540060"/>
                  </a:lnTo>
                  <a:lnTo>
                    <a:pt x="54975" y="532986"/>
                  </a:lnTo>
                  <a:lnTo>
                    <a:pt x="26363" y="513696"/>
                  </a:lnTo>
                  <a:lnTo>
                    <a:pt x="7073" y="485084"/>
                  </a:lnTo>
                  <a:lnTo>
                    <a:pt x="0" y="450048"/>
                  </a:lnTo>
                  <a:lnTo>
                    <a:pt x="0" y="90011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Optima" panose="02000503060000020004" pitchFamily="2" charset="0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1" y="464312"/>
            <a:ext cx="6124542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/>
              <a:t>Declarative</a:t>
            </a:r>
            <a:r>
              <a:rPr spc="-30"/>
              <a:t> </a:t>
            </a:r>
            <a:r>
              <a:rPr spc="-35"/>
              <a:t>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2074"/>
            <a:ext cx="7697470" cy="190055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55600" marR="5080" indent="-342900">
              <a:lnSpc>
                <a:spcPts val="3329"/>
              </a:lnSpc>
              <a:spcBef>
                <a:spcPts val="2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>
                <a:latin typeface="Optima" panose="02000503060000020004" pitchFamily="2" charset="0"/>
                <a:cs typeface="Calibri"/>
              </a:rPr>
              <a:t>Declarative</a:t>
            </a:r>
            <a:r>
              <a:rPr sz="2800" spc="-10">
                <a:latin typeface="Optima" panose="02000503060000020004" pitchFamily="2" charset="0"/>
                <a:cs typeface="Calibri"/>
              </a:rPr>
              <a:t> </a:t>
            </a:r>
            <a:r>
              <a:rPr sz="2800" spc="-15">
                <a:latin typeface="Optima" panose="02000503060000020004" pitchFamily="2" charset="0"/>
                <a:cs typeface="Calibri"/>
              </a:rPr>
              <a:t>events</a:t>
            </a:r>
            <a:r>
              <a:rPr sz="2800" spc="10">
                <a:latin typeface="Optima" panose="02000503060000020004" pitchFamily="2" charset="0"/>
                <a:cs typeface="Calibri"/>
              </a:rPr>
              <a:t> </a:t>
            </a:r>
            <a:r>
              <a:rPr sz="2800" spc="-15">
                <a:latin typeface="Optima" panose="02000503060000020004" pitchFamily="2" charset="0"/>
                <a:cs typeface="Calibri"/>
              </a:rPr>
              <a:t>are</a:t>
            </a:r>
            <a:r>
              <a:rPr sz="2800" spc="-10">
                <a:latin typeface="Optima" panose="02000503060000020004" pitchFamily="2" charset="0"/>
                <a:cs typeface="Calibri"/>
              </a:rPr>
              <a:t> defined</a:t>
            </a:r>
            <a:r>
              <a:rPr sz="2800" spc="10">
                <a:latin typeface="Optima" panose="02000503060000020004" pitchFamily="2" charset="0"/>
                <a:cs typeface="Calibri"/>
              </a:rPr>
              <a:t> </a:t>
            </a:r>
            <a:r>
              <a:rPr sz="2800" spc="-5">
                <a:latin typeface="Optima" panose="02000503060000020004" pitchFamily="2" charset="0"/>
                <a:cs typeface="Calibri"/>
              </a:rPr>
              <a:t>by </a:t>
            </a:r>
            <a:r>
              <a:rPr sz="2800">
                <a:latin typeface="Optima" panose="02000503060000020004" pitchFamily="2" charset="0"/>
                <a:cs typeface="Calibri"/>
              </a:rPr>
              <a:t>a </a:t>
            </a:r>
            <a:r>
              <a:rPr sz="2800" spc="-10">
                <a:latin typeface="Optima" panose="02000503060000020004" pitchFamily="2" charset="0"/>
                <a:cs typeface="Calibri"/>
              </a:rPr>
              <a:t>combination</a:t>
            </a:r>
            <a:r>
              <a:rPr sz="2800" spc="10">
                <a:latin typeface="Optima" panose="02000503060000020004" pitchFamily="2" charset="0"/>
                <a:cs typeface="Calibri"/>
              </a:rPr>
              <a:t> </a:t>
            </a:r>
            <a:r>
              <a:rPr sz="2800" spc="-5">
                <a:latin typeface="Optima" panose="02000503060000020004" pitchFamily="2" charset="0"/>
                <a:cs typeface="Calibri"/>
              </a:rPr>
              <a:t>of </a:t>
            </a:r>
            <a:r>
              <a:rPr sz="2800" spc="-620">
                <a:latin typeface="Optima" panose="02000503060000020004" pitchFamily="2" charset="0"/>
                <a:cs typeface="Calibri"/>
              </a:rPr>
              <a:t> </a:t>
            </a:r>
            <a:r>
              <a:rPr sz="2800" spc="-5">
                <a:latin typeface="Optima" panose="02000503060000020004" pitchFamily="2" charset="0"/>
                <a:cs typeface="Calibri"/>
              </a:rPr>
              <a:t>other </a:t>
            </a:r>
            <a:r>
              <a:rPr sz="2800" spc="-15">
                <a:latin typeface="Optima" panose="02000503060000020004" pitchFamily="2" charset="0"/>
                <a:cs typeface="Calibri"/>
              </a:rPr>
              <a:t>events.</a:t>
            </a:r>
            <a:endParaRPr sz="2800">
              <a:latin typeface="Optima" panose="02000503060000020004" pitchFamily="2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3750">
              <a:latin typeface="Optima" panose="02000503060000020004" pitchFamily="2" charset="0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>
                <a:latin typeface="Optima" panose="02000503060000020004" pitchFamily="2" charset="0"/>
                <a:cs typeface="Calibri"/>
              </a:rPr>
              <a:t>Some</a:t>
            </a:r>
            <a:r>
              <a:rPr sz="2800" spc="-25">
                <a:latin typeface="Optima" panose="02000503060000020004" pitchFamily="2" charset="0"/>
                <a:cs typeface="Calibri"/>
              </a:rPr>
              <a:t> </a:t>
            </a:r>
            <a:r>
              <a:rPr sz="2800" spc="-15">
                <a:latin typeface="Optima" panose="02000503060000020004" pitchFamily="2" charset="0"/>
                <a:cs typeface="Calibri"/>
              </a:rPr>
              <a:t>valid </a:t>
            </a:r>
            <a:r>
              <a:rPr sz="2800" spc="-10">
                <a:latin typeface="Optima" panose="02000503060000020004" pitchFamily="2" charset="0"/>
                <a:cs typeface="Calibri"/>
              </a:rPr>
              <a:t>declarations:</a:t>
            </a:r>
            <a:endParaRPr sz="2800">
              <a:latin typeface="Optima" panose="02000503060000020004" pitchFamily="2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2468" y="3877781"/>
            <a:ext cx="3459479" cy="16713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1839595">
              <a:lnSpc>
                <a:spcPts val="2130"/>
              </a:lnSpc>
              <a:spcBef>
                <a:spcPts val="195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2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e1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Evt</a:t>
            </a:r>
            <a:r>
              <a:rPr sz="1800" spc="-10">
                <a:latin typeface="Calibri"/>
                <a:cs typeface="Calibri"/>
              </a:rPr>
              <a:t>[Int]() </a:t>
            </a:r>
            <a:r>
              <a:rPr sz="1800" spc="-390">
                <a:latin typeface="Calibri"/>
                <a:cs typeface="Calibri"/>
              </a:rPr>
              <a:t> </a:t>
            </a: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2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e2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Evt</a:t>
            </a:r>
            <a:r>
              <a:rPr sz="1800" spc="-10">
                <a:latin typeface="Calibri"/>
                <a:cs typeface="Calibri"/>
              </a:rPr>
              <a:t>[Int]()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 </a:t>
            </a:r>
            <a:r>
              <a:rPr sz="1800">
                <a:latin typeface="Calibri"/>
                <a:cs typeface="Calibri"/>
              </a:rPr>
              <a:t>e3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e1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||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e2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e4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 e1</a:t>
            </a:r>
            <a:r>
              <a:rPr sz="1800" spc="-5">
                <a:latin typeface="Calibri"/>
                <a:cs typeface="Calibri"/>
              </a:rPr>
              <a:t> &amp;&amp; </a:t>
            </a:r>
            <a:r>
              <a:rPr sz="1800">
                <a:latin typeface="Calibri"/>
                <a:cs typeface="Calibri"/>
              </a:rPr>
              <a:t>((x:</a:t>
            </a:r>
            <a:r>
              <a:rPr sz="1800" spc="-5">
                <a:latin typeface="Calibri"/>
                <a:cs typeface="Calibri"/>
              </a:rPr>
              <a:t> Int)=&gt;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x&gt;10)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e5 =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e1 map ((x: </a:t>
            </a:r>
            <a:r>
              <a:rPr sz="1800" spc="-5">
                <a:latin typeface="Calibri"/>
                <a:cs typeface="Calibri"/>
              </a:rPr>
              <a:t>Int)=&gt;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x.toString)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1" y="464312"/>
            <a:ext cx="51963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OR</a:t>
            </a:r>
            <a:r>
              <a:rPr spc="-85"/>
              <a:t> </a:t>
            </a:r>
            <a:r>
              <a:rPr spc="-20"/>
              <a:t>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2074"/>
            <a:ext cx="7596505" cy="446151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55600" marR="5080" indent="-342900">
              <a:lnSpc>
                <a:spcPts val="3329"/>
              </a:lnSpc>
              <a:spcBef>
                <a:spcPts val="2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>
                <a:latin typeface="Calibri"/>
                <a:cs typeface="Calibri"/>
              </a:rPr>
              <a:t>The </a:t>
            </a:r>
            <a:r>
              <a:rPr sz="2800" spc="-20">
                <a:latin typeface="Calibri"/>
                <a:cs typeface="Calibri"/>
              </a:rPr>
              <a:t>event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e1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||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e2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is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fired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upon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the </a:t>
            </a:r>
            <a:r>
              <a:rPr sz="2800" spc="-10">
                <a:latin typeface="Calibri"/>
                <a:cs typeface="Calibri"/>
              </a:rPr>
              <a:t>occurrence</a:t>
            </a:r>
            <a:r>
              <a:rPr sz="2800" spc="-5">
                <a:latin typeface="Calibri"/>
                <a:cs typeface="Calibri"/>
              </a:rPr>
              <a:t> of </a:t>
            </a:r>
            <a:r>
              <a:rPr sz="2800" spc="-6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one</a:t>
            </a:r>
            <a:r>
              <a:rPr sz="2800" spc="-1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among e1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or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e2.</a:t>
            </a:r>
            <a:endParaRPr sz="2800">
              <a:latin typeface="Calibri"/>
              <a:cs typeface="Calibri"/>
            </a:endParaRPr>
          </a:p>
          <a:p>
            <a:pPr marL="755650" marR="678180" indent="-285750">
              <a:lnSpc>
                <a:spcPct val="100699"/>
              </a:lnSpc>
              <a:spcBef>
                <a:spcPts val="484"/>
              </a:spcBef>
            </a:pPr>
            <a:r>
              <a:rPr sz="2400">
                <a:latin typeface="Arial MT"/>
                <a:cs typeface="Arial MT"/>
              </a:rPr>
              <a:t>–</a:t>
            </a:r>
            <a:r>
              <a:rPr sz="2400" spc="235">
                <a:latin typeface="Arial MT"/>
                <a:cs typeface="Arial MT"/>
              </a:rPr>
              <a:t> </a:t>
            </a:r>
            <a:r>
              <a:rPr sz="2400">
                <a:latin typeface="Calibri"/>
                <a:cs typeface="Calibri"/>
              </a:rPr>
              <a:t>The </a:t>
            </a:r>
            <a:r>
              <a:rPr sz="2400" spc="-10">
                <a:latin typeface="Calibri"/>
                <a:cs typeface="Calibri"/>
              </a:rPr>
              <a:t>events </a:t>
            </a:r>
            <a:r>
              <a:rPr sz="2400" spc="-5">
                <a:latin typeface="Calibri"/>
                <a:cs typeface="Calibri"/>
              </a:rPr>
              <a:t>in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the </a:t>
            </a:r>
            <a:r>
              <a:rPr sz="2400" spc="-10">
                <a:latin typeface="Calibri"/>
                <a:cs typeface="Calibri"/>
              </a:rPr>
              <a:t>event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expression </a:t>
            </a:r>
            <a:r>
              <a:rPr sz="2400" spc="-15">
                <a:latin typeface="Calibri"/>
                <a:cs typeface="Calibri"/>
              </a:rPr>
              <a:t>have</a:t>
            </a:r>
            <a:r>
              <a:rPr sz="2400" spc="-5">
                <a:latin typeface="Calibri"/>
                <a:cs typeface="Calibri"/>
              </a:rPr>
              <a:t> the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same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parameter </a:t>
            </a:r>
            <a:r>
              <a:rPr sz="2400" spc="-5">
                <a:latin typeface="Calibri"/>
                <a:cs typeface="Calibri"/>
              </a:rPr>
              <a:t>type</a:t>
            </a:r>
            <a:endParaRPr sz="2400">
              <a:latin typeface="Calibri"/>
              <a:cs typeface="Calibri"/>
            </a:endParaRPr>
          </a:p>
          <a:p>
            <a:pPr marL="3550920" marR="2437765">
              <a:lnSpc>
                <a:spcPts val="2130"/>
              </a:lnSpc>
              <a:spcBef>
                <a:spcPts val="345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 </a:t>
            </a:r>
            <a:r>
              <a:rPr sz="1800">
                <a:latin typeface="Calibri"/>
                <a:cs typeface="Calibri"/>
              </a:rPr>
              <a:t>e1 = </a:t>
            </a: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Evt</a:t>
            </a:r>
            <a:r>
              <a:rPr sz="1800" spc="-10">
                <a:latin typeface="Calibri"/>
                <a:cs typeface="Calibri"/>
              </a:rPr>
              <a:t>[Int]() </a:t>
            </a:r>
            <a:r>
              <a:rPr sz="1800" spc="-400">
                <a:latin typeface="Calibri"/>
                <a:cs typeface="Calibri"/>
              </a:rPr>
              <a:t> </a:t>
            </a: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2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e2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Evt</a:t>
            </a:r>
            <a:r>
              <a:rPr sz="1800" spc="-10">
                <a:latin typeface="Calibri"/>
                <a:cs typeface="Calibri"/>
              </a:rPr>
              <a:t>[Int]()</a:t>
            </a:r>
            <a:endParaRPr sz="1800">
              <a:latin typeface="Calibri"/>
              <a:cs typeface="Calibri"/>
            </a:endParaRPr>
          </a:p>
          <a:p>
            <a:pPr marL="3550920" marR="803910">
              <a:lnSpc>
                <a:spcPts val="2170"/>
              </a:lnSpc>
              <a:spcBef>
                <a:spcPts val="10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1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e1_OR_e2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e1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||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e2 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e1_OR_e2 </a:t>
            </a:r>
            <a:r>
              <a:rPr sz="1800">
                <a:latin typeface="Calibri"/>
                <a:cs typeface="Calibri"/>
              </a:rPr>
              <a:t>+= ((x: </a:t>
            </a:r>
            <a:r>
              <a:rPr sz="1800" spc="-10">
                <a:latin typeface="Calibri"/>
                <a:cs typeface="Calibri"/>
              </a:rPr>
              <a:t>Int)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=&gt; </a:t>
            </a:r>
            <a:r>
              <a:rPr sz="1800" spc="-5">
                <a:latin typeface="Calibri"/>
                <a:cs typeface="Calibri"/>
              </a:rPr>
              <a:t>println(x)) </a:t>
            </a:r>
            <a:r>
              <a:rPr sz="1800" spc="-39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e1(10)</a:t>
            </a:r>
          </a:p>
          <a:p>
            <a:pPr marL="3550920">
              <a:lnSpc>
                <a:spcPts val="2085"/>
              </a:lnSpc>
            </a:pPr>
            <a:r>
              <a:rPr sz="1800">
                <a:latin typeface="Calibri"/>
                <a:cs typeface="Calibri"/>
              </a:rPr>
              <a:t>e2(10)</a:t>
            </a:r>
          </a:p>
          <a:p>
            <a:pPr>
              <a:lnSpc>
                <a:spcPct val="100000"/>
              </a:lnSpc>
            </a:pPr>
            <a:endParaRPr sz="1750">
              <a:latin typeface="Calibri"/>
              <a:cs typeface="Calibri"/>
            </a:endParaRPr>
          </a:p>
          <a:p>
            <a:pPr marL="3550920" marR="2877820">
              <a:lnSpc>
                <a:spcPct val="100000"/>
              </a:lnSpc>
              <a:spcBef>
                <a:spcPts val="5"/>
              </a:spcBef>
            </a:pPr>
            <a:r>
              <a:rPr sz="1800" spc="-5">
                <a:latin typeface="Calibri"/>
                <a:cs typeface="Calibri"/>
              </a:rPr>
              <a:t>--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output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---- </a:t>
            </a:r>
            <a:r>
              <a:rPr sz="1800" spc="-39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10</a:t>
            </a:r>
          </a:p>
          <a:p>
            <a:pPr marL="3550920">
              <a:lnSpc>
                <a:spcPct val="100000"/>
              </a:lnSpc>
              <a:spcBef>
                <a:spcPts val="10"/>
              </a:spcBef>
            </a:pPr>
            <a:r>
              <a:rPr sz="1800">
                <a:latin typeface="Calibri"/>
                <a:cs typeface="Calibri"/>
              </a:rPr>
              <a:t>10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4312"/>
            <a:ext cx="591854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/>
              <a:t>Predicate</a:t>
            </a:r>
            <a:r>
              <a:rPr spc="-85"/>
              <a:t> </a:t>
            </a:r>
            <a:r>
              <a:rPr spc="-30"/>
              <a:t>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2074"/>
            <a:ext cx="8150860" cy="423872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55600" marR="1017269" indent="-342900">
              <a:lnSpc>
                <a:spcPts val="3329"/>
              </a:lnSpc>
              <a:spcBef>
                <a:spcPts val="2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>
                <a:latin typeface="Optima" panose="02000503060000020004" pitchFamily="2" charset="0"/>
                <a:cs typeface="Calibri"/>
              </a:rPr>
              <a:t>The</a:t>
            </a:r>
            <a:r>
              <a:rPr sz="2800" spc="-10">
                <a:latin typeface="Optima" panose="02000503060000020004" pitchFamily="2" charset="0"/>
                <a:cs typeface="Calibri"/>
              </a:rPr>
              <a:t> </a:t>
            </a:r>
            <a:r>
              <a:rPr sz="2800" spc="-20">
                <a:latin typeface="Optima" panose="02000503060000020004" pitchFamily="2" charset="0"/>
                <a:cs typeface="Calibri"/>
              </a:rPr>
              <a:t>event</a:t>
            </a:r>
            <a:r>
              <a:rPr sz="2800">
                <a:latin typeface="Optima" panose="02000503060000020004" pitchFamily="2" charset="0"/>
                <a:cs typeface="Calibri"/>
              </a:rPr>
              <a:t> e</a:t>
            </a:r>
            <a:r>
              <a:rPr sz="2800" spc="-10">
                <a:latin typeface="Optima" panose="02000503060000020004" pitchFamily="2" charset="0"/>
                <a:cs typeface="Calibri"/>
              </a:rPr>
              <a:t> </a:t>
            </a:r>
            <a:r>
              <a:rPr sz="2800">
                <a:latin typeface="Optima" panose="02000503060000020004" pitchFamily="2" charset="0"/>
                <a:cs typeface="Calibri"/>
              </a:rPr>
              <a:t>&amp;&amp; p </a:t>
            </a:r>
            <a:r>
              <a:rPr sz="2800" spc="-5">
                <a:latin typeface="Optima" panose="02000503060000020004" pitchFamily="2" charset="0"/>
                <a:cs typeface="Calibri"/>
              </a:rPr>
              <a:t>is</a:t>
            </a:r>
            <a:r>
              <a:rPr sz="2800" spc="5">
                <a:latin typeface="Optima" panose="02000503060000020004" pitchFamily="2" charset="0"/>
                <a:cs typeface="Calibri"/>
              </a:rPr>
              <a:t> </a:t>
            </a:r>
            <a:r>
              <a:rPr sz="2800" spc="-15">
                <a:latin typeface="Optima" panose="02000503060000020004" pitchFamily="2" charset="0"/>
                <a:cs typeface="Calibri"/>
              </a:rPr>
              <a:t>fired</a:t>
            </a:r>
            <a:r>
              <a:rPr sz="2800">
                <a:latin typeface="Optima" panose="02000503060000020004" pitchFamily="2" charset="0"/>
                <a:cs typeface="Calibri"/>
              </a:rPr>
              <a:t> </a:t>
            </a:r>
            <a:r>
              <a:rPr sz="2800" spc="-5">
                <a:latin typeface="Optima" panose="02000503060000020004" pitchFamily="2" charset="0"/>
                <a:cs typeface="Calibri"/>
              </a:rPr>
              <a:t>if </a:t>
            </a:r>
            <a:r>
              <a:rPr sz="2800">
                <a:latin typeface="Optima" panose="02000503060000020004" pitchFamily="2" charset="0"/>
                <a:cs typeface="Calibri"/>
              </a:rPr>
              <a:t>e</a:t>
            </a:r>
            <a:r>
              <a:rPr sz="2800" spc="-10">
                <a:latin typeface="Optima" panose="02000503060000020004" pitchFamily="2" charset="0"/>
                <a:cs typeface="Calibri"/>
              </a:rPr>
              <a:t> occurs</a:t>
            </a:r>
            <a:r>
              <a:rPr sz="2800">
                <a:latin typeface="Optima" panose="02000503060000020004" pitchFamily="2" charset="0"/>
                <a:cs typeface="Calibri"/>
              </a:rPr>
              <a:t> </a:t>
            </a:r>
            <a:r>
              <a:rPr sz="2800" spc="-5">
                <a:latin typeface="Optima" panose="02000503060000020004" pitchFamily="2" charset="0"/>
                <a:cs typeface="Calibri"/>
              </a:rPr>
              <a:t>and</a:t>
            </a:r>
            <a:r>
              <a:rPr sz="2800" spc="5">
                <a:latin typeface="Optima" panose="02000503060000020004" pitchFamily="2" charset="0"/>
                <a:cs typeface="Calibri"/>
              </a:rPr>
              <a:t> </a:t>
            </a:r>
            <a:r>
              <a:rPr sz="2800">
                <a:latin typeface="Optima" panose="02000503060000020004" pitchFamily="2" charset="0"/>
                <a:cs typeface="Calibri"/>
              </a:rPr>
              <a:t>the </a:t>
            </a:r>
            <a:r>
              <a:rPr sz="2800" spc="-620">
                <a:latin typeface="Optima" panose="02000503060000020004" pitchFamily="2" charset="0"/>
                <a:cs typeface="Calibri"/>
              </a:rPr>
              <a:t> </a:t>
            </a:r>
            <a:r>
              <a:rPr sz="2800" spc="-15">
                <a:latin typeface="Optima" panose="02000503060000020004" pitchFamily="2" charset="0"/>
                <a:cs typeface="Calibri"/>
              </a:rPr>
              <a:t>predicate</a:t>
            </a:r>
            <a:r>
              <a:rPr sz="2800" spc="-5">
                <a:latin typeface="Optima" panose="02000503060000020004" pitchFamily="2" charset="0"/>
                <a:cs typeface="Calibri"/>
              </a:rPr>
              <a:t> </a:t>
            </a:r>
            <a:r>
              <a:rPr sz="2800">
                <a:latin typeface="Optima" panose="02000503060000020004" pitchFamily="2" charset="0"/>
                <a:cs typeface="Calibri"/>
              </a:rPr>
              <a:t>p</a:t>
            </a:r>
            <a:r>
              <a:rPr sz="2800" spc="5">
                <a:latin typeface="Optima" panose="02000503060000020004" pitchFamily="2" charset="0"/>
                <a:cs typeface="Calibri"/>
              </a:rPr>
              <a:t> </a:t>
            </a:r>
            <a:r>
              <a:rPr sz="2800" spc="-5">
                <a:latin typeface="Optima" panose="02000503060000020004" pitchFamily="2" charset="0"/>
                <a:cs typeface="Calibri"/>
              </a:rPr>
              <a:t>is</a:t>
            </a:r>
            <a:r>
              <a:rPr sz="2800">
                <a:latin typeface="Optima" panose="02000503060000020004" pitchFamily="2" charset="0"/>
                <a:cs typeface="Calibri"/>
              </a:rPr>
              <a:t> </a:t>
            </a:r>
            <a:r>
              <a:rPr sz="2800" spc="-10">
                <a:latin typeface="Optima" panose="02000503060000020004" pitchFamily="2" charset="0"/>
                <a:cs typeface="Calibri"/>
              </a:rPr>
              <a:t>satisfied.</a:t>
            </a:r>
            <a:endParaRPr sz="2800">
              <a:latin typeface="Optima" panose="02000503060000020004" pitchFamily="2" charset="0"/>
              <a:cs typeface="Calibri"/>
            </a:endParaRPr>
          </a:p>
          <a:p>
            <a:pPr marL="755650" marR="824865" lvl="1" indent="-285750">
              <a:lnSpc>
                <a:spcPct val="100699"/>
              </a:lnSpc>
              <a:spcBef>
                <a:spcPts val="484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>
                <a:latin typeface="Optima" panose="02000503060000020004" pitchFamily="2" charset="0"/>
                <a:cs typeface="Calibri"/>
              </a:rPr>
              <a:t>The</a:t>
            </a:r>
            <a:r>
              <a:rPr sz="2400" spc="-5">
                <a:latin typeface="Optima" panose="02000503060000020004" pitchFamily="2" charset="0"/>
                <a:cs typeface="Calibri"/>
              </a:rPr>
              <a:t> </a:t>
            </a:r>
            <a:r>
              <a:rPr sz="2400" spc="-15">
                <a:latin typeface="Optima" panose="02000503060000020004" pitchFamily="2" charset="0"/>
                <a:cs typeface="Calibri"/>
              </a:rPr>
              <a:t>predicate</a:t>
            </a:r>
            <a:r>
              <a:rPr sz="2400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is</a:t>
            </a:r>
            <a:r>
              <a:rPr sz="2400" spc="-10">
                <a:latin typeface="Optima" panose="02000503060000020004" pitchFamily="2" charset="0"/>
                <a:cs typeface="Calibri"/>
              </a:rPr>
              <a:t> </a:t>
            </a:r>
            <a:r>
              <a:rPr sz="2400">
                <a:latin typeface="Optima" panose="02000503060000020004" pitchFamily="2" charset="0"/>
                <a:cs typeface="Calibri"/>
              </a:rPr>
              <a:t>a</a:t>
            </a:r>
            <a:r>
              <a:rPr sz="2400" spc="-5">
                <a:latin typeface="Optima" panose="02000503060000020004" pitchFamily="2" charset="0"/>
                <a:cs typeface="Calibri"/>
              </a:rPr>
              <a:t> function</a:t>
            </a:r>
            <a:r>
              <a:rPr sz="2400" spc="-10">
                <a:latin typeface="Optima" panose="02000503060000020004" pitchFamily="2" charset="0"/>
                <a:cs typeface="Calibri"/>
              </a:rPr>
              <a:t> that </a:t>
            </a:r>
            <a:r>
              <a:rPr sz="2400" spc="-5">
                <a:latin typeface="Optima" panose="02000503060000020004" pitchFamily="2" charset="0"/>
                <a:cs typeface="Calibri"/>
              </a:rPr>
              <a:t>accepts</a:t>
            </a:r>
            <a:r>
              <a:rPr sz="2400" spc="-10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the</a:t>
            </a:r>
            <a:r>
              <a:rPr sz="2400" spc="10">
                <a:latin typeface="Optima" panose="02000503060000020004" pitchFamily="2" charset="0"/>
                <a:cs typeface="Calibri"/>
              </a:rPr>
              <a:t> </a:t>
            </a:r>
            <a:r>
              <a:rPr sz="2400" spc="-10">
                <a:latin typeface="Optima" panose="02000503060000020004" pitchFamily="2" charset="0"/>
                <a:cs typeface="Calibri"/>
              </a:rPr>
              <a:t>event </a:t>
            </a:r>
            <a:r>
              <a:rPr sz="2400" spc="-530">
                <a:latin typeface="Optima" panose="02000503060000020004" pitchFamily="2" charset="0"/>
                <a:cs typeface="Calibri"/>
              </a:rPr>
              <a:t> </a:t>
            </a:r>
            <a:r>
              <a:rPr sz="2400" spc="-10">
                <a:latin typeface="Optima" panose="02000503060000020004" pitchFamily="2" charset="0"/>
                <a:cs typeface="Calibri"/>
              </a:rPr>
              <a:t>parameter </a:t>
            </a:r>
            <a:r>
              <a:rPr sz="2400">
                <a:latin typeface="Optima" panose="02000503060000020004" pitchFamily="2" charset="0"/>
                <a:cs typeface="Calibri"/>
              </a:rPr>
              <a:t>as</a:t>
            </a:r>
            <a:r>
              <a:rPr sz="2400" spc="-15">
                <a:latin typeface="Optima" panose="02000503060000020004" pitchFamily="2" charset="0"/>
                <a:cs typeface="Calibri"/>
              </a:rPr>
              <a:t> </a:t>
            </a:r>
            <a:r>
              <a:rPr sz="2400">
                <a:latin typeface="Optima" panose="02000503060000020004" pitchFamily="2" charset="0"/>
                <a:cs typeface="Calibri"/>
              </a:rPr>
              <a:t>a</a:t>
            </a:r>
            <a:r>
              <a:rPr sz="2400" spc="-5">
                <a:latin typeface="Optima" panose="02000503060000020004" pitchFamily="2" charset="0"/>
                <a:cs typeface="Calibri"/>
              </a:rPr>
              <a:t> </a:t>
            </a:r>
            <a:r>
              <a:rPr sz="2400" spc="-10">
                <a:latin typeface="Optima" panose="02000503060000020004" pitchFamily="2" charset="0"/>
                <a:cs typeface="Calibri"/>
              </a:rPr>
              <a:t>formal</a:t>
            </a:r>
            <a:r>
              <a:rPr sz="2400" spc="-15">
                <a:latin typeface="Optima" panose="02000503060000020004" pitchFamily="2" charset="0"/>
                <a:cs typeface="Calibri"/>
              </a:rPr>
              <a:t> </a:t>
            </a:r>
            <a:r>
              <a:rPr sz="2400">
                <a:latin typeface="Optima" panose="02000503060000020004" pitchFamily="2" charset="0"/>
                <a:cs typeface="Calibri"/>
              </a:rPr>
              <a:t>and</a:t>
            </a:r>
            <a:r>
              <a:rPr sz="2400" spc="-10">
                <a:latin typeface="Optima" panose="02000503060000020004" pitchFamily="2" charset="0"/>
                <a:cs typeface="Calibri"/>
              </a:rPr>
              <a:t> returns </a:t>
            </a:r>
            <a:r>
              <a:rPr sz="2400" spc="-5">
                <a:latin typeface="Optima" panose="02000503060000020004" pitchFamily="2" charset="0"/>
                <a:cs typeface="Calibri"/>
              </a:rPr>
              <a:t>Boolean.</a:t>
            </a:r>
            <a:endParaRPr sz="2400">
              <a:latin typeface="Optima" panose="02000503060000020004" pitchFamily="2" charset="0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50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>
                <a:latin typeface="Optima" panose="02000503060000020004" pitchFamily="2" charset="0"/>
                <a:cs typeface="Calibri"/>
              </a:rPr>
              <a:t>&amp;&amp;</a:t>
            </a:r>
            <a:r>
              <a:rPr sz="2400" spc="-5">
                <a:latin typeface="Optima" panose="02000503060000020004" pitchFamily="2" charset="0"/>
                <a:cs typeface="Calibri"/>
              </a:rPr>
              <a:t> </a:t>
            </a:r>
            <a:r>
              <a:rPr sz="2400" spc="-15">
                <a:latin typeface="Optima" panose="02000503060000020004" pitchFamily="2" charset="0"/>
                <a:cs typeface="Calibri"/>
              </a:rPr>
              <a:t>filters</a:t>
            </a:r>
            <a:r>
              <a:rPr sz="2400" spc="-10">
                <a:latin typeface="Optima" panose="02000503060000020004" pitchFamily="2" charset="0"/>
                <a:cs typeface="Calibri"/>
              </a:rPr>
              <a:t> events </a:t>
            </a:r>
            <a:r>
              <a:rPr sz="2400" spc="-5">
                <a:latin typeface="Optima" panose="02000503060000020004" pitchFamily="2" charset="0"/>
                <a:cs typeface="Calibri"/>
              </a:rPr>
              <a:t>using</a:t>
            </a:r>
            <a:r>
              <a:rPr sz="2400" spc="-10">
                <a:latin typeface="Optima" panose="02000503060000020004" pitchFamily="2" charset="0"/>
                <a:cs typeface="Calibri"/>
              </a:rPr>
              <a:t> </a:t>
            </a:r>
            <a:r>
              <a:rPr sz="2400">
                <a:latin typeface="Optima" panose="02000503060000020004" pitchFamily="2" charset="0"/>
                <a:cs typeface="Calibri"/>
              </a:rPr>
              <a:t>a</a:t>
            </a:r>
            <a:r>
              <a:rPr sz="2400" spc="-5">
                <a:latin typeface="Optima" panose="02000503060000020004" pitchFamily="2" charset="0"/>
                <a:cs typeface="Calibri"/>
              </a:rPr>
              <a:t> </a:t>
            </a:r>
            <a:r>
              <a:rPr sz="2400" spc="-10">
                <a:latin typeface="Optima" panose="02000503060000020004" pitchFamily="2" charset="0"/>
                <a:cs typeface="Calibri"/>
              </a:rPr>
              <a:t>parameter</a:t>
            </a:r>
            <a:r>
              <a:rPr sz="2400" spc="-5">
                <a:latin typeface="Optima" panose="02000503060000020004" pitchFamily="2" charset="0"/>
                <a:cs typeface="Calibri"/>
              </a:rPr>
              <a:t> </a:t>
            </a:r>
            <a:r>
              <a:rPr sz="2400">
                <a:latin typeface="Optima" panose="02000503060000020004" pitchFamily="2" charset="0"/>
                <a:cs typeface="Calibri"/>
              </a:rPr>
              <a:t>and</a:t>
            </a:r>
            <a:r>
              <a:rPr sz="2400" spc="-5">
                <a:latin typeface="Optima" panose="02000503060000020004" pitchFamily="2" charset="0"/>
                <a:cs typeface="Calibri"/>
              </a:rPr>
              <a:t> </a:t>
            </a:r>
            <a:r>
              <a:rPr sz="2400">
                <a:latin typeface="Optima" panose="02000503060000020004" pitchFamily="2" charset="0"/>
                <a:cs typeface="Calibri"/>
              </a:rPr>
              <a:t>a</a:t>
            </a:r>
            <a:r>
              <a:rPr sz="2400" spc="-5">
                <a:latin typeface="Optima" panose="02000503060000020004" pitchFamily="2" charset="0"/>
                <a:cs typeface="Calibri"/>
              </a:rPr>
              <a:t> </a:t>
            </a:r>
            <a:r>
              <a:rPr sz="2400" spc="-15">
                <a:latin typeface="Optima" panose="02000503060000020004" pitchFamily="2" charset="0"/>
                <a:cs typeface="Calibri"/>
              </a:rPr>
              <a:t>predicate.</a:t>
            </a:r>
            <a:endParaRPr sz="2400">
              <a:latin typeface="Optima" panose="02000503060000020004" pitchFamily="2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Optima" panose="02000503060000020004" pitchFamily="2" charset="0"/>
              <a:cs typeface="Calibri"/>
            </a:endParaRPr>
          </a:p>
          <a:p>
            <a:pPr marL="3407410">
              <a:lnSpc>
                <a:spcPts val="2145"/>
              </a:lnSpc>
            </a:pPr>
            <a:r>
              <a:rPr sz="1800" b="1" spc="-15">
                <a:solidFill>
                  <a:srgbClr val="831B45"/>
                </a:solidFill>
                <a:latin typeface="Optima" panose="02000503060000020004" pitchFamily="2" charset="0"/>
                <a:cs typeface="Calibri"/>
              </a:rPr>
              <a:t>val </a:t>
            </a:r>
            <a:r>
              <a:rPr sz="1800">
                <a:latin typeface="Optima" panose="02000503060000020004" pitchFamily="2" charset="0"/>
                <a:cs typeface="Calibri"/>
              </a:rPr>
              <a:t>e</a:t>
            </a:r>
            <a:r>
              <a:rPr sz="1800" spc="-5">
                <a:latin typeface="Optima" panose="02000503060000020004" pitchFamily="2" charset="0"/>
                <a:cs typeface="Calibri"/>
              </a:rPr>
              <a:t> </a:t>
            </a:r>
            <a:r>
              <a:rPr sz="1800">
                <a:latin typeface="Optima" panose="02000503060000020004" pitchFamily="2" charset="0"/>
                <a:cs typeface="Calibri"/>
              </a:rPr>
              <a:t>=</a:t>
            </a:r>
            <a:r>
              <a:rPr sz="1800" spc="-10">
                <a:latin typeface="Optima" panose="02000503060000020004" pitchFamily="2" charset="0"/>
                <a:cs typeface="Calibri"/>
              </a:rPr>
              <a:t> </a:t>
            </a:r>
            <a:r>
              <a:rPr sz="1800" b="1" spc="-10">
                <a:solidFill>
                  <a:srgbClr val="831B45"/>
                </a:solidFill>
                <a:latin typeface="Optima" panose="02000503060000020004" pitchFamily="2" charset="0"/>
                <a:cs typeface="Calibri"/>
              </a:rPr>
              <a:t>Evt</a:t>
            </a:r>
            <a:r>
              <a:rPr sz="1800" spc="-10">
                <a:latin typeface="Optima" panose="02000503060000020004" pitchFamily="2" charset="0"/>
                <a:cs typeface="Calibri"/>
              </a:rPr>
              <a:t>[Int]()</a:t>
            </a:r>
            <a:endParaRPr sz="1800">
              <a:latin typeface="Optima" panose="02000503060000020004" pitchFamily="2" charset="0"/>
              <a:cs typeface="Calibri"/>
            </a:endParaRPr>
          </a:p>
          <a:p>
            <a:pPr marL="3407410" marR="5080">
              <a:lnSpc>
                <a:spcPts val="2170"/>
              </a:lnSpc>
              <a:spcBef>
                <a:spcPts val="50"/>
              </a:spcBef>
            </a:pPr>
            <a:r>
              <a:rPr sz="1800" b="1" spc="-15">
                <a:solidFill>
                  <a:srgbClr val="831B45"/>
                </a:solidFill>
                <a:latin typeface="Optima" panose="02000503060000020004" pitchFamily="2" charset="0"/>
                <a:cs typeface="Calibri"/>
              </a:rPr>
              <a:t>val</a:t>
            </a:r>
            <a:r>
              <a:rPr sz="1800" b="1">
                <a:solidFill>
                  <a:srgbClr val="831B45"/>
                </a:solidFill>
                <a:latin typeface="Optima" panose="02000503060000020004" pitchFamily="2" charset="0"/>
                <a:cs typeface="Calibri"/>
              </a:rPr>
              <a:t> </a:t>
            </a:r>
            <a:r>
              <a:rPr sz="1800" spc="-5">
                <a:latin typeface="Optima" panose="02000503060000020004" pitchFamily="2" charset="0"/>
                <a:cs typeface="Calibri"/>
              </a:rPr>
              <a:t>e_AND:</a:t>
            </a:r>
            <a:r>
              <a:rPr sz="1800" spc="10">
                <a:latin typeface="Optima" panose="02000503060000020004" pitchFamily="2" charset="0"/>
                <a:cs typeface="Calibri"/>
              </a:rPr>
              <a:t> </a:t>
            </a:r>
            <a:r>
              <a:rPr sz="1800" spc="-15">
                <a:latin typeface="Optima" panose="02000503060000020004" pitchFamily="2" charset="0"/>
                <a:cs typeface="Calibri"/>
              </a:rPr>
              <a:t>Event[Int]</a:t>
            </a:r>
            <a:r>
              <a:rPr sz="1800" spc="5">
                <a:latin typeface="Optima" panose="02000503060000020004" pitchFamily="2" charset="0"/>
                <a:cs typeface="Calibri"/>
              </a:rPr>
              <a:t> </a:t>
            </a:r>
            <a:r>
              <a:rPr sz="1800">
                <a:latin typeface="Optima" panose="02000503060000020004" pitchFamily="2" charset="0"/>
                <a:cs typeface="Calibri"/>
              </a:rPr>
              <a:t>=</a:t>
            </a:r>
            <a:r>
              <a:rPr sz="1800" spc="5">
                <a:latin typeface="Optima" panose="02000503060000020004" pitchFamily="2" charset="0"/>
                <a:cs typeface="Calibri"/>
              </a:rPr>
              <a:t> </a:t>
            </a:r>
            <a:r>
              <a:rPr sz="1800">
                <a:latin typeface="Optima" panose="02000503060000020004" pitchFamily="2" charset="0"/>
                <a:cs typeface="Calibri"/>
              </a:rPr>
              <a:t>e</a:t>
            </a:r>
            <a:r>
              <a:rPr sz="1800" spc="15">
                <a:latin typeface="Optima" panose="02000503060000020004" pitchFamily="2" charset="0"/>
                <a:cs typeface="Calibri"/>
              </a:rPr>
              <a:t> </a:t>
            </a:r>
            <a:r>
              <a:rPr sz="1800" spc="-5">
                <a:latin typeface="Optima" panose="02000503060000020004" pitchFamily="2" charset="0"/>
                <a:cs typeface="Calibri"/>
              </a:rPr>
              <a:t>&amp;&amp;</a:t>
            </a:r>
            <a:r>
              <a:rPr sz="1800">
                <a:latin typeface="Optima" panose="02000503060000020004" pitchFamily="2" charset="0"/>
                <a:cs typeface="Calibri"/>
              </a:rPr>
              <a:t> </a:t>
            </a:r>
            <a:r>
              <a:rPr sz="1800" spc="-5">
                <a:latin typeface="Optima" panose="02000503060000020004" pitchFamily="2" charset="0"/>
                <a:cs typeface="Calibri"/>
              </a:rPr>
              <a:t>((x:</a:t>
            </a:r>
            <a:r>
              <a:rPr sz="1800" spc="5">
                <a:latin typeface="Optima" panose="02000503060000020004" pitchFamily="2" charset="0"/>
                <a:cs typeface="Calibri"/>
              </a:rPr>
              <a:t> </a:t>
            </a:r>
            <a:r>
              <a:rPr sz="1800" spc="-10">
                <a:latin typeface="Optima" panose="02000503060000020004" pitchFamily="2" charset="0"/>
                <a:cs typeface="Calibri"/>
              </a:rPr>
              <a:t>Int)</a:t>
            </a:r>
            <a:r>
              <a:rPr sz="1800" spc="10">
                <a:latin typeface="Optima" panose="02000503060000020004" pitchFamily="2" charset="0"/>
                <a:cs typeface="Calibri"/>
              </a:rPr>
              <a:t> </a:t>
            </a:r>
            <a:r>
              <a:rPr sz="1800">
                <a:latin typeface="Optima" panose="02000503060000020004" pitchFamily="2" charset="0"/>
                <a:cs typeface="Calibri"/>
              </a:rPr>
              <a:t>=&gt;</a:t>
            </a:r>
            <a:r>
              <a:rPr sz="1800" spc="5">
                <a:latin typeface="Optima" panose="02000503060000020004" pitchFamily="2" charset="0"/>
                <a:cs typeface="Calibri"/>
              </a:rPr>
              <a:t> </a:t>
            </a:r>
            <a:r>
              <a:rPr sz="1800" spc="-5">
                <a:latin typeface="Optima" panose="02000503060000020004" pitchFamily="2" charset="0"/>
                <a:cs typeface="Calibri"/>
              </a:rPr>
              <a:t>x&gt;10) </a:t>
            </a:r>
            <a:r>
              <a:rPr sz="1800" spc="-390">
                <a:latin typeface="Optima" panose="02000503060000020004" pitchFamily="2" charset="0"/>
                <a:cs typeface="Calibri"/>
              </a:rPr>
              <a:t> </a:t>
            </a:r>
            <a:r>
              <a:rPr sz="1800" spc="-5">
                <a:latin typeface="Optima" panose="02000503060000020004" pitchFamily="2" charset="0"/>
                <a:cs typeface="Calibri"/>
              </a:rPr>
              <a:t>e_AND</a:t>
            </a:r>
            <a:r>
              <a:rPr sz="1800" spc="5">
                <a:latin typeface="Optima" panose="02000503060000020004" pitchFamily="2" charset="0"/>
                <a:cs typeface="Calibri"/>
              </a:rPr>
              <a:t> </a:t>
            </a:r>
            <a:r>
              <a:rPr sz="1800">
                <a:latin typeface="Optima" panose="02000503060000020004" pitchFamily="2" charset="0"/>
                <a:cs typeface="Calibri"/>
              </a:rPr>
              <a:t>+=</a:t>
            </a:r>
            <a:r>
              <a:rPr sz="1800" spc="5">
                <a:latin typeface="Optima" panose="02000503060000020004" pitchFamily="2" charset="0"/>
                <a:cs typeface="Calibri"/>
              </a:rPr>
              <a:t> </a:t>
            </a:r>
            <a:r>
              <a:rPr sz="1800">
                <a:latin typeface="Optima" panose="02000503060000020004" pitchFamily="2" charset="0"/>
                <a:cs typeface="Calibri"/>
              </a:rPr>
              <a:t>((x:</a:t>
            </a:r>
            <a:r>
              <a:rPr sz="1800" spc="5">
                <a:latin typeface="Optima" panose="02000503060000020004" pitchFamily="2" charset="0"/>
                <a:cs typeface="Calibri"/>
              </a:rPr>
              <a:t> </a:t>
            </a:r>
            <a:r>
              <a:rPr sz="1800" spc="-10">
                <a:latin typeface="Optima" panose="02000503060000020004" pitchFamily="2" charset="0"/>
                <a:cs typeface="Calibri"/>
              </a:rPr>
              <a:t>Int)</a:t>
            </a:r>
            <a:r>
              <a:rPr sz="1800" spc="5">
                <a:latin typeface="Optima" panose="02000503060000020004" pitchFamily="2" charset="0"/>
                <a:cs typeface="Calibri"/>
              </a:rPr>
              <a:t> </a:t>
            </a:r>
            <a:r>
              <a:rPr sz="1800">
                <a:latin typeface="Optima" panose="02000503060000020004" pitchFamily="2" charset="0"/>
                <a:cs typeface="Calibri"/>
              </a:rPr>
              <a:t>=&gt;</a:t>
            </a:r>
            <a:r>
              <a:rPr sz="1800" spc="5">
                <a:latin typeface="Optima" panose="02000503060000020004" pitchFamily="2" charset="0"/>
                <a:cs typeface="Calibri"/>
              </a:rPr>
              <a:t> </a:t>
            </a:r>
            <a:r>
              <a:rPr sz="1800" spc="-5">
                <a:latin typeface="Optima" panose="02000503060000020004" pitchFamily="2" charset="0"/>
                <a:cs typeface="Calibri"/>
              </a:rPr>
              <a:t>println(x))</a:t>
            </a:r>
            <a:endParaRPr sz="1800">
              <a:latin typeface="Optima" panose="02000503060000020004" pitchFamily="2" charset="0"/>
              <a:cs typeface="Calibri"/>
            </a:endParaRPr>
          </a:p>
          <a:p>
            <a:pPr marL="3407410">
              <a:lnSpc>
                <a:spcPts val="2090"/>
              </a:lnSpc>
            </a:pPr>
            <a:r>
              <a:rPr sz="1800">
                <a:latin typeface="Optima" panose="02000503060000020004" pitchFamily="2" charset="0"/>
                <a:cs typeface="Calibri"/>
              </a:rPr>
              <a:t>e(5)</a:t>
            </a:r>
          </a:p>
          <a:p>
            <a:pPr marL="3407410">
              <a:lnSpc>
                <a:spcPct val="100000"/>
              </a:lnSpc>
              <a:spcBef>
                <a:spcPts val="10"/>
              </a:spcBef>
            </a:pPr>
            <a:r>
              <a:rPr sz="1800">
                <a:latin typeface="Optima" panose="02000503060000020004" pitchFamily="2" charset="0"/>
                <a:cs typeface="Calibri"/>
              </a:rPr>
              <a:t>e(15)</a:t>
            </a:r>
          </a:p>
          <a:p>
            <a:pPr marL="3407410" marR="3113405">
              <a:lnSpc>
                <a:spcPts val="2130"/>
              </a:lnSpc>
              <a:spcBef>
                <a:spcPts val="100"/>
              </a:spcBef>
            </a:pPr>
            <a:r>
              <a:rPr sz="1800" spc="-5">
                <a:latin typeface="Optima" panose="02000503060000020004" pitchFamily="2" charset="0"/>
                <a:cs typeface="Calibri"/>
              </a:rPr>
              <a:t>--</a:t>
            </a:r>
            <a:r>
              <a:rPr sz="1800" spc="-35">
                <a:latin typeface="Optima" panose="02000503060000020004" pitchFamily="2" charset="0"/>
                <a:cs typeface="Calibri"/>
              </a:rPr>
              <a:t> </a:t>
            </a:r>
            <a:r>
              <a:rPr sz="1800" spc="-5">
                <a:latin typeface="Optima" panose="02000503060000020004" pitchFamily="2" charset="0"/>
                <a:cs typeface="Calibri"/>
              </a:rPr>
              <a:t>output</a:t>
            </a:r>
            <a:r>
              <a:rPr sz="1800" spc="-35">
                <a:latin typeface="Optima" panose="02000503060000020004" pitchFamily="2" charset="0"/>
                <a:cs typeface="Calibri"/>
              </a:rPr>
              <a:t> </a:t>
            </a:r>
            <a:r>
              <a:rPr sz="1800" spc="-5">
                <a:latin typeface="Optima" panose="02000503060000020004" pitchFamily="2" charset="0"/>
                <a:cs typeface="Calibri"/>
              </a:rPr>
              <a:t>---- </a:t>
            </a:r>
            <a:r>
              <a:rPr sz="1800" spc="-390">
                <a:latin typeface="Optima" panose="02000503060000020004" pitchFamily="2" charset="0"/>
                <a:cs typeface="Calibri"/>
              </a:rPr>
              <a:t> </a:t>
            </a:r>
            <a:r>
              <a:rPr sz="1800">
                <a:latin typeface="Optima" panose="02000503060000020004" pitchFamily="2" charset="0"/>
                <a:cs typeface="Calibri"/>
              </a:rPr>
              <a:t>15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4312"/>
            <a:ext cx="537241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Map</a:t>
            </a:r>
            <a:r>
              <a:rPr spc="-70"/>
              <a:t> </a:t>
            </a:r>
            <a:r>
              <a:rPr spc="-35"/>
              <a:t>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2074"/>
            <a:ext cx="8379460" cy="4498026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55600" marR="478790" indent="-342900">
              <a:lnSpc>
                <a:spcPts val="3329"/>
              </a:lnSpc>
              <a:spcBef>
                <a:spcPts val="2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>
                <a:latin typeface="Optima" panose="02000503060000020004" pitchFamily="2" charset="0"/>
                <a:cs typeface="Calibri"/>
              </a:rPr>
              <a:t>The</a:t>
            </a:r>
            <a:r>
              <a:rPr sz="2800" spc="-10">
                <a:latin typeface="Optima" panose="02000503060000020004" pitchFamily="2" charset="0"/>
                <a:cs typeface="Calibri"/>
              </a:rPr>
              <a:t> </a:t>
            </a:r>
            <a:r>
              <a:rPr sz="2800" spc="-20">
                <a:latin typeface="Optima" panose="02000503060000020004" pitchFamily="2" charset="0"/>
                <a:cs typeface="Calibri"/>
              </a:rPr>
              <a:t>event</a:t>
            </a:r>
            <a:r>
              <a:rPr sz="2800" spc="5">
                <a:latin typeface="Optima" panose="02000503060000020004" pitchFamily="2" charset="0"/>
                <a:cs typeface="Calibri"/>
              </a:rPr>
              <a:t> </a:t>
            </a:r>
            <a:r>
              <a:rPr sz="2800">
                <a:latin typeface="Optima" panose="02000503060000020004" pitchFamily="2" charset="0"/>
                <a:cs typeface="Calibri"/>
              </a:rPr>
              <a:t>e</a:t>
            </a:r>
            <a:r>
              <a:rPr sz="2800" spc="-10">
                <a:latin typeface="Optima" panose="02000503060000020004" pitchFamily="2" charset="0"/>
                <a:cs typeface="Calibri"/>
              </a:rPr>
              <a:t> </a:t>
            </a:r>
            <a:r>
              <a:rPr sz="2800" spc="-5">
                <a:latin typeface="Optima" panose="02000503060000020004" pitchFamily="2" charset="0"/>
                <a:cs typeface="Calibri"/>
              </a:rPr>
              <a:t>map</a:t>
            </a:r>
            <a:r>
              <a:rPr sz="2800" spc="5">
                <a:latin typeface="Optima" panose="02000503060000020004" pitchFamily="2" charset="0"/>
                <a:cs typeface="Calibri"/>
              </a:rPr>
              <a:t> </a:t>
            </a:r>
            <a:r>
              <a:rPr sz="2800">
                <a:latin typeface="Optima" panose="02000503060000020004" pitchFamily="2" charset="0"/>
                <a:cs typeface="Calibri"/>
              </a:rPr>
              <a:t>f</a:t>
            </a:r>
            <a:r>
              <a:rPr sz="2800" spc="-5">
                <a:latin typeface="Optima" panose="02000503060000020004" pitchFamily="2" charset="0"/>
                <a:cs typeface="Calibri"/>
              </a:rPr>
              <a:t> is</a:t>
            </a:r>
            <a:r>
              <a:rPr sz="2800" spc="5">
                <a:latin typeface="Optima" panose="02000503060000020004" pitchFamily="2" charset="0"/>
                <a:cs typeface="Calibri"/>
              </a:rPr>
              <a:t> </a:t>
            </a:r>
            <a:r>
              <a:rPr sz="2800" spc="-10">
                <a:latin typeface="Optima" panose="02000503060000020004" pitchFamily="2" charset="0"/>
                <a:cs typeface="Calibri"/>
              </a:rPr>
              <a:t>obtained</a:t>
            </a:r>
            <a:r>
              <a:rPr sz="2800">
                <a:latin typeface="Optima" panose="02000503060000020004" pitchFamily="2" charset="0"/>
                <a:cs typeface="Calibri"/>
              </a:rPr>
              <a:t> </a:t>
            </a:r>
            <a:r>
              <a:rPr sz="2800" spc="-5">
                <a:latin typeface="Optima" panose="02000503060000020004" pitchFamily="2" charset="0"/>
                <a:cs typeface="Calibri"/>
              </a:rPr>
              <a:t>by applying </a:t>
            </a:r>
            <a:r>
              <a:rPr sz="2800">
                <a:latin typeface="Optima" panose="02000503060000020004" pitchFamily="2" charset="0"/>
                <a:cs typeface="Calibri"/>
              </a:rPr>
              <a:t>f </a:t>
            </a:r>
            <a:r>
              <a:rPr sz="2800" spc="-15">
                <a:latin typeface="Optima" panose="02000503060000020004" pitchFamily="2" charset="0"/>
                <a:cs typeface="Calibri"/>
              </a:rPr>
              <a:t>to</a:t>
            </a:r>
            <a:r>
              <a:rPr sz="2800">
                <a:latin typeface="Optima" panose="02000503060000020004" pitchFamily="2" charset="0"/>
                <a:cs typeface="Calibri"/>
              </a:rPr>
              <a:t> </a:t>
            </a:r>
            <a:r>
              <a:rPr sz="2800" spc="-5">
                <a:latin typeface="Optima" panose="02000503060000020004" pitchFamily="2" charset="0"/>
                <a:cs typeface="Calibri"/>
              </a:rPr>
              <a:t>the </a:t>
            </a:r>
            <a:r>
              <a:rPr sz="2800" spc="-620">
                <a:latin typeface="Optima" panose="02000503060000020004" pitchFamily="2" charset="0"/>
                <a:cs typeface="Calibri"/>
              </a:rPr>
              <a:t> </a:t>
            </a:r>
            <a:r>
              <a:rPr sz="2800" spc="-15">
                <a:latin typeface="Optima" panose="02000503060000020004" pitchFamily="2" charset="0"/>
                <a:cs typeface="Calibri"/>
              </a:rPr>
              <a:t>value</a:t>
            </a:r>
            <a:r>
              <a:rPr sz="2800" spc="-10">
                <a:latin typeface="Optima" panose="02000503060000020004" pitchFamily="2" charset="0"/>
                <a:cs typeface="Calibri"/>
              </a:rPr>
              <a:t> carried</a:t>
            </a:r>
            <a:r>
              <a:rPr sz="2800" spc="10">
                <a:latin typeface="Optima" panose="02000503060000020004" pitchFamily="2" charset="0"/>
                <a:cs typeface="Calibri"/>
              </a:rPr>
              <a:t> </a:t>
            </a:r>
            <a:r>
              <a:rPr sz="2800" spc="-5">
                <a:latin typeface="Optima" panose="02000503060000020004" pitchFamily="2" charset="0"/>
                <a:cs typeface="Calibri"/>
              </a:rPr>
              <a:t>by</a:t>
            </a:r>
            <a:r>
              <a:rPr sz="2800">
                <a:latin typeface="Optima" panose="02000503060000020004" pitchFamily="2" charset="0"/>
                <a:cs typeface="Calibri"/>
              </a:rPr>
              <a:t> </a:t>
            </a:r>
            <a:r>
              <a:rPr sz="2800" spc="-5">
                <a:latin typeface="Optima" panose="02000503060000020004" pitchFamily="2" charset="0"/>
                <a:cs typeface="Calibri"/>
              </a:rPr>
              <a:t>e.</a:t>
            </a:r>
            <a:endParaRPr sz="2800">
              <a:latin typeface="Optima" panose="02000503060000020004" pitchFamily="2" charset="0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0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>
                <a:latin typeface="Optima" panose="02000503060000020004" pitchFamily="2" charset="0"/>
                <a:cs typeface="Calibri"/>
              </a:rPr>
              <a:t>The</a:t>
            </a:r>
            <a:r>
              <a:rPr sz="2400" spc="-5">
                <a:latin typeface="Optima" panose="02000503060000020004" pitchFamily="2" charset="0"/>
                <a:cs typeface="Calibri"/>
              </a:rPr>
              <a:t> map function </a:t>
            </a:r>
            <a:r>
              <a:rPr sz="2400" spc="-25">
                <a:latin typeface="Optima" panose="02000503060000020004" pitchFamily="2" charset="0"/>
                <a:cs typeface="Calibri"/>
              </a:rPr>
              <a:t>takes</a:t>
            </a:r>
            <a:r>
              <a:rPr sz="2400" spc="-20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the</a:t>
            </a:r>
            <a:r>
              <a:rPr sz="2400">
                <a:latin typeface="Optima" panose="02000503060000020004" pitchFamily="2" charset="0"/>
                <a:cs typeface="Calibri"/>
              </a:rPr>
              <a:t> </a:t>
            </a:r>
            <a:r>
              <a:rPr sz="2400" spc="-10">
                <a:latin typeface="Optima" panose="02000503060000020004" pitchFamily="2" charset="0"/>
                <a:cs typeface="Calibri"/>
              </a:rPr>
              <a:t>event parameter</a:t>
            </a:r>
            <a:r>
              <a:rPr sz="2400" spc="-5">
                <a:latin typeface="Optima" panose="02000503060000020004" pitchFamily="2" charset="0"/>
                <a:cs typeface="Calibri"/>
              </a:rPr>
              <a:t> </a:t>
            </a:r>
            <a:r>
              <a:rPr sz="2400">
                <a:latin typeface="Optima" panose="02000503060000020004" pitchFamily="2" charset="0"/>
                <a:cs typeface="Calibri"/>
              </a:rPr>
              <a:t>as</a:t>
            </a:r>
            <a:r>
              <a:rPr sz="2400" spc="-15">
                <a:latin typeface="Optima" panose="02000503060000020004" pitchFamily="2" charset="0"/>
                <a:cs typeface="Calibri"/>
              </a:rPr>
              <a:t> </a:t>
            </a:r>
            <a:r>
              <a:rPr sz="2400">
                <a:latin typeface="Optima" panose="02000503060000020004" pitchFamily="2" charset="0"/>
                <a:cs typeface="Calibri"/>
              </a:rPr>
              <a:t>a</a:t>
            </a:r>
            <a:r>
              <a:rPr sz="2400" spc="-10">
                <a:latin typeface="Optima" panose="02000503060000020004" pitchFamily="2" charset="0"/>
                <a:cs typeface="Calibri"/>
              </a:rPr>
              <a:t> formal.</a:t>
            </a:r>
            <a:endParaRPr sz="2400">
              <a:latin typeface="Optima" panose="02000503060000020004" pitchFamily="2" charset="0"/>
              <a:cs typeface="Calibri"/>
            </a:endParaRPr>
          </a:p>
          <a:p>
            <a:pPr marL="755650" marR="806450" lvl="1" indent="-285750">
              <a:lnSpc>
                <a:spcPts val="2870"/>
              </a:lnSpc>
              <a:spcBef>
                <a:spcPts val="690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>
                <a:latin typeface="Optima" panose="02000503060000020004" pitchFamily="2" charset="0"/>
                <a:cs typeface="Calibri"/>
              </a:rPr>
              <a:t>The</a:t>
            </a:r>
            <a:r>
              <a:rPr sz="2400" spc="-5">
                <a:latin typeface="Optima" panose="02000503060000020004" pitchFamily="2" charset="0"/>
                <a:cs typeface="Calibri"/>
              </a:rPr>
              <a:t> </a:t>
            </a:r>
            <a:r>
              <a:rPr sz="2400" spc="-10">
                <a:latin typeface="Optima" panose="02000503060000020004" pitchFamily="2" charset="0"/>
                <a:cs typeface="Calibri"/>
              </a:rPr>
              <a:t>return</a:t>
            </a:r>
            <a:r>
              <a:rPr sz="2400" spc="-5">
                <a:latin typeface="Optima" panose="02000503060000020004" pitchFamily="2" charset="0"/>
                <a:cs typeface="Calibri"/>
              </a:rPr>
              <a:t> type</a:t>
            </a:r>
            <a:r>
              <a:rPr sz="2400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of map is</a:t>
            </a:r>
            <a:r>
              <a:rPr sz="2400" spc="-15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the</a:t>
            </a:r>
            <a:r>
              <a:rPr sz="2400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type</a:t>
            </a:r>
            <a:r>
              <a:rPr sz="2400">
                <a:latin typeface="Optima" panose="02000503060000020004" pitchFamily="2" charset="0"/>
                <a:cs typeface="Calibri"/>
              </a:rPr>
              <a:t> </a:t>
            </a:r>
            <a:r>
              <a:rPr sz="2400" spc="-10">
                <a:latin typeface="Optima" panose="02000503060000020004" pitchFamily="2" charset="0"/>
                <a:cs typeface="Calibri"/>
              </a:rPr>
              <a:t>parameter</a:t>
            </a:r>
            <a:r>
              <a:rPr sz="2400" spc="-5">
                <a:latin typeface="Optima" panose="02000503060000020004" pitchFamily="2" charset="0"/>
                <a:cs typeface="Calibri"/>
              </a:rPr>
              <a:t> of the </a:t>
            </a:r>
            <a:r>
              <a:rPr sz="2400" spc="-530">
                <a:latin typeface="Optima" panose="02000503060000020004" pitchFamily="2" charset="0"/>
                <a:cs typeface="Calibri"/>
              </a:rPr>
              <a:t> </a:t>
            </a:r>
            <a:r>
              <a:rPr sz="2400" spc="-10">
                <a:latin typeface="Optima" panose="02000503060000020004" pitchFamily="2" charset="0"/>
                <a:cs typeface="Calibri"/>
              </a:rPr>
              <a:t>resulting</a:t>
            </a:r>
            <a:r>
              <a:rPr sz="2400" spc="-15">
                <a:latin typeface="Optima" panose="02000503060000020004" pitchFamily="2" charset="0"/>
                <a:cs typeface="Calibri"/>
              </a:rPr>
              <a:t> </a:t>
            </a:r>
            <a:r>
              <a:rPr sz="2400" spc="-10">
                <a:latin typeface="Optima" panose="02000503060000020004" pitchFamily="2" charset="0"/>
                <a:cs typeface="Calibri"/>
              </a:rPr>
              <a:t>event.</a:t>
            </a:r>
            <a:endParaRPr sz="2400">
              <a:latin typeface="Optima" panose="02000503060000020004" pitchFamily="2" charset="0"/>
              <a:cs typeface="Calibri"/>
            </a:endParaRPr>
          </a:p>
          <a:p>
            <a:pPr marL="2840990">
              <a:lnSpc>
                <a:spcPts val="2145"/>
              </a:lnSpc>
              <a:spcBef>
                <a:spcPts val="1050"/>
              </a:spcBef>
            </a:pPr>
            <a:r>
              <a:rPr sz="1800" b="1" spc="-15">
                <a:solidFill>
                  <a:srgbClr val="831B45"/>
                </a:solidFill>
                <a:latin typeface="Optima" panose="02000503060000020004" pitchFamily="2" charset="0"/>
                <a:cs typeface="Calibri"/>
              </a:rPr>
              <a:t>val </a:t>
            </a:r>
            <a:r>
              <a:rPr sz="1800">
                <a:latin typeface="Optima" panose="02000503060000020004" pitchFamily="2" charset="0"/>
                <a:cs typeface="Calibri"/>
              </a:rPr>
              <a:t>e</a:t>
            </a:r>
            <a:r>
              <a:rPr sz="1800" spc="-5">
                <a:latin typeface="Optima" panose="02000503060000020004" pitchFamily="2" charset="0"/>
                <a:cs typeface="Calibri"/>
              </a:rPr>
              <a:t> </a:t>
            </a:r>
            <a:r>
              <a:rPr sz="1800">
                <a:latin typeface="Optima" panose="02000503060000020004" pitchFamily="2" charset="0"/>
                <a:cs typeface="Calibri"/>
              </a:rPr>
              <a:t>=</a:t>
            </a:r>
            <a:r>
              <a:rPr sz="1800" spc="-10">
                <a:latin typeface="Optima" panose="02000503060000020004" pitchFamily="2" charset="0"/>
                <a:cs typeface="Calibri"/>
              </a:rPr>
              <a:t> </a:t>
            </a:r>
            <a:r>
              <a:rPr sz="1800" b="1" spc="-10">
                <a:solidFill>
                  <a:srgbClr val="831B45"/>
                </a:solidFill>
                <a:latin typeface="Optima" panose="02000503060000020004" pitchFamily="2" charset="0"/>
                <a:cs typeface="Calibri"/>
              </a:rPr>
              <a:t>Evt</a:t>
            </a:r>
            <a:r>
              <a:rPr sz="1800" spc="-10">
                <a:latin typeface="Optima" panose="02000503060000020004" pitchFamily="2" charset="0"/>
                <a:cs typeface="Calibri"/>
              </a:rPr>
              <a:t>[Int]()</a:t>
            </a:r>
            <a:endParaRPr sz="1800">
              <a:latin typeface="Optima" panose="02000503060000020004" pitchFamily="2" charset="0"/>
              <a:cs typeface="Calibri"/>
            </a:endParaRPr>
          </a:p>
          <a:p>
            <a:pPr marL="2840990" marR="5080">
              <a:lnSpc>
                <a:spcPts val="2170"/>
              </a:lnSpc>
              <a:spcBef>
                <a:spcPts val="50"/>
              </a:spcBef>
            </a:pPr>
            <a:r>
              <a:rPr sz="1800" b="1" spc="-15">
                <a:solidFill>
                  <a:srgbClr val="831B45"/>
                </a:solidFill>
                <a:latin typeface="Optima" panose="02000503060000020004" pitchFamily="2" charset="0"/>
                <a:cs typeface="Calibri"/>
              </a:rPr>
              <a:t>val</a:t>
            </a:r>
            <a:r>
              <a:rPr sz="1800" b="1" spc="-5">
                <a:solidFill>
                  <a:srgbClr val="831B45"/>
                </a:solidFill>
                <a:latin typeface="Optima" panose="02000503060000020004" pitchFamily="2" charset="0"/>
                <a:cs typeface="Calibri"/>
              </a:rPr>
              <a:t> </a:t>
            </a:r>
            <a:r>
              <a:rPr sz="1800" spc="-5">
                <a:latin typeface="Optima" panose="02000503060000020004" pitchFamily="2" charset="0"/>
                <a:cs typeface="Calibri"/>
              </a:rPr>
              <a:t>e_MAP:</a:t>
            </a:r>
            <a:r>
              <a:rPr sz="1800" spc="10">
                <a:latin typeface="Optima" panose="02000503060000020004" pitchFamily="2" charset="0"/>
                <a:cs typeface="Calibri"/>
              </a:rPr>
              <a:t> </a:t>
            </a:r>
            <a:r>
              <a:rPr sz="1800" spc="-10">
                <a:latin typeface="Optima" panose="02000503060000020004" pitchFamily="2" charset="0"/>
                <a:cs typeface="Calibri"/>
              </a:rPr>
              <a:t>Event[String]</a:t>
            </a:r>
            <a:r>
              <a:rPr sz="1800">
                <a:latin typeface="Optima" panose="02000503060000020004" pitchFamily="2" charset="0"/>
                <a:cs typeface="Calibri"/>
              </a:rPr>
              <a:t> =</a:t>
            </a:r>
            <a:r>
              <a:rPr sz="1800" spc="5">
                <a:latin typeface="Optima" panose="02000503060000020004" pitchFamily="2" charset="0"/>
                <a:cs typeface="Calibri"/>
              </a:rPr>
              <a:t> </a:t>
            </a:r>
            <a:r>
              <a:rPr sz="1800">
                <a:latin typeface="Optima" panose="02000503060000020004" pitchFamily="2" charset="0"/>
                <a:cs typeface="Calibri"/>
              </a:rPr>
              <a:t>e</a:t>
            </a:r>
            <a:r>
              <a:rPr sz="1800" spc="5">
                <a:latin typeface="Optima" panose="02000503060000020004" pitchFamily="2" charset="0"/>
                <a:cs typeface="Calibri"/>
              </a:rPr>
              <a:t> </a:t>
            </a:r>
            <a:r>
              <a:rPr sz="1800" spc="-5">
                <a:latin typeface="Optima" panose="02000503060000020004" pitchFamily="2" charset="0"/>
                <a:cs typeface="Calibri"/>
              </a:rPr>
              <a:t>map</a:t>
            </a:r>
            <a:r>
              <a:rPr sz="1800" spc="5">
                <a:latin typeface="Optima" panose="02000503060000020004" pitchFamily="2" charset="0"/>
                <a:cs typeface="Calibri"/>
              </a:rPr>
              <a:t> </a:t>
            </a:r>
            <a:r>
              <a:rPr sz="1800" spc="-5">
                <a:latin typeface="Optima" panose="02000503060000020004" pitchFamily="2" charset="0"/>
                <a:cs typeface="Calibri"/>
              </a:rPr>
              <a:t>((x:</a:t>
            </a:r>
            <a:r>
              <a:rPr sz="1800" spc="20">
                <a:latin typeface="Optima" panose="02000503060000020004" pitchFamily="2" charset="0"/>
                <a:cs typeface="Calibri"/>
              </a:rPr>
              <a:t> </a:t>
            </a:r>
            <a:r>
              <a:rPr sz="1800" spc="-10">
                <a:latin typeface="Optima" panose="02000503060000020004" pitchFamily="2" charset="0"/>
                <a:cs typeface="Calibri"/>
              </a:rPr>
              <a:t>Int)</a:t>
            </a:r>
            <a:r>
              <a:rPr sz="1800" spc="10">
                <a:latin typeface="Optima" panose="02000503060000020004" pitchFamily="2" charset="0"/>
                <a:cs typeface="Calibri"/>
              </a:rPr>
              <a:t> </a:t>
            </a:r>
            <a:r>
              <a:rPr sz="1800">
                <a:latin typeface="Optima" panose="02000503060000020004" pitchFamily="2" charset="0"/>
                <a:cs typeface="Calibri"/>
              </a:rPr>
              <a:t>=&gt;</a:t>
            </a:r>
            <a:r>
              <a:rPr sz="1800" spc="5">
                <a:latin typeface="Optima" panose="02000503060000020004" pitchFamily="2" charset="0"/>
                <a:cs typeface="Calibri"/>
              </a:rPr>
              <a:t> </a:t>
            </a:r>
            <a:r>
              <a:rPr sz="1800" spc="-10">
                <a:latin typeface="Optima" panose="02000503060000020004" pitchFamily="2" charset="0"/>
                <a:cs typeface="Calibri"/>
              </a:rPr>
              <a:t>x.toString) </a:t>
            </a:r>
            <a:r>
              <a:rPr sz="1800" spc="-395">
                <a:latin typeface="Optima" panose="02000503060000020004" pitchFamily="2" charset="0"/>
                <a:cs typeface="Calibri"/>
              </a:rPr>
              <a:t> </a:t>
            </a:r>
            <a:r>
              <a:rPr sz="1800" spc="-5">
                <a:latin typeface="Optima" panose="02000503060000020004" pitchFamily="2" charset="0"/>
                <a:cs typeface="Calibri"/>
              </a:rPr>
              <a:t>e_MAP </a:t>
            </a:r>
            <a:r>
              <a:rPr sz="1800">
                <a:latin typeface="Optima" panose="02000503060000020004" pitchFamily="2" charset="0"/>
                <a:cs typeface="Calibri"/>
              </a:rPr>
              <a:t>+=</a:t>
            </a:r>
            <a:r>
              <a:rPr sz="1800" spc="5">
                <a:latin typeface="Optima" panose="02000503060000020004" pitchFamily="2" charset="0"/>
                <a:cs typeface="Calibri"/>
              </a:rPr>
              <a:t> </a:t>
            </a:r>
            <a:r>
              <a:rPr sz="1800">
                <a:latin typeface="Optima" panose="02000503060000020004" pitchFamily="2" charset="0"/>
                <a:cs typeface="Calibri"/>
              </a:rPr>
              <a:t>((x:</a:t>
            </a:r>
            <a:r>
              <a:rPr sz="1800" spc="5">
                <a:latin typeface="Optima" panose="02000503060000020004" pitchFamily="2" charset="0"/>
                <a:cs typeface="Calibri"/>
              </a:rPr>
              <a:t> </a:t>
            </a:r>
            <a:r>
              <a:rPr sz="1800" spc="-5">
                <a:latin typeface="Optima" panose="02000503060000020004" pitchFamily="2" charset="0"/>
                <a:cs typeface="Calibri"/>
              </a:rPr>
              <a:t>String)</a:t>
            </a:r>
            <a:r>
              <a:rPr sz="1800" spc="10">
                <a:latin typeface="Optima" panose="02000503060000020004" pitchFamily="2" charset="0"/>
                <a:cs typeface="Calibri"/>
              </a:rPr>
              <a:t> </a:t>
            </a:r>
            <a:r>
              <a:rPr sz="1800">
                <a:latin typeface="Optima" panose="02000503060000020004" pitchFamily="2" charset="0"/>
                <a:cs typeface="Calibri"/>
              </a:rPr>
              <a:t>=&gt; </a:t>
            </a:r>
            <a:r>
              <a:rPr sz="1800" spc="-5">
                <a:latin typeface="Optima" panose="02000503060000020004" pitchFamily="2" charset="0"/>
                <a:cs typeface="Calibri"/>
              </a:rPr>
              <a:t>println(</a:t>
            </a:r>
            <a:r>
              <a:rPr sz="1800" spc="-5">
                <a:solidFill>
                  <a:srgbClr val="0000FF"/>
                </a:solidFill>
                <a:latin typeface="Optima" panose="02000503060000020004" pitchFamily="2" charset="0"/>
                <a:cs typeface="Calibri"/>
              </a:rPr>
              <a:t>"Here:</a:t>
            </a:r>
            <a:r>
              <a:rPr sz="1800" spc="10">
                <a:solidFill>
                  <a:srgbClr val="0000FF"/>
                </a:solidFill>
                <a:latin typeface="Optima" panose="02000503060000020004" pitchFamily="2" charset="0"/>
                <a:cs typeface="Calibri"/>
              </a:rPr>
              <a:t> </a:t>
            </a:r>
            <a:r>
              <a:rPr sz="1800">
                <a:solidFill>
                  <a:srgbClr val="0000FF"/>
                </a:solidFill>
                <a:latin typeface="Optima" panose="02000503060000020004" pitchFamily="2" charset="0"/>
                <a:cs typeface="Calibri"/>
              </a:rPr>
              <a:t>"</a:t>
            </a:r>
            <a:r>
              <a:rPr sz="1800" spc="10">
                <a:solidFill>
                  <a:srgbClr val="0000FF"/>
                </a:solidFill>
                <a:latin typeface="Optima" panose="02000503060000020004" pitchFamily="2" charset="0"/>
                <a:cs typeface="Calibri"/>
              </a:rPr>
              <a:t> </a:t>
            </a:r>
            <a:r>
              <a:rPr sz="1800">
                <a:latin typeface="Optima" panose="02000503060000020004" pitchFamily="2" charset="0"/>
                <a:cs typeface="Calibri"/>
              </a:rPr>
              <a:t>+ x))</a:t>
            </a:r>
          </a:p>
          <a:p>
            <a:pPr marL="2840990">
              <a:lnSpc>
                <a:spcPts val="2090"/>
              </a:lnSpc>
            </a:pPr>
            <a:r>
              <a:rPr sz="1800">
                <a:latin typeface="Optima" panose="02000503060000020004" pitchFamily="2" charset="0"/>
                <a:cs typeface="Calibri"/>
              </a:rPr>
              <a:t>e(5)</a:t>
            </a:r>
          </a:p>
          <a:p>
            <a:pPr marL="2840990">
              <a:lnSpc>
                <a:spcPct val="100000"/>
              </a:lnSpc>
              <a:spcBef>
                <a:spcPts val="10"/>
              </a:spcBef>
            </a:pPr>
            <a:r>
              <a:rPr sz="1800">
                <a:latin typeface="Optima" panose="02000503060000020004" pitchFamily="2" charset="0"/>
                <a:cs typeface="Calibri"/>
              </a:rPr>
              <a:t>e(15)</a:t>
            </a:r>
          </a:p>
          <a:p>
            <a:pPr marL="2840990" marR="3970654">
              <a:lnSpc>
                <a:spcPts val="2130"/>
              </a:lnSpc>
              <a:spcBef>
                <a:spcPts val="100"/>
              </a:spcBef>
            </a:pPr>
            <a:r>
              <a:rPr sz="1800" spc="-5">
                <a:latin typeface="Optima" panose="02000503060000020004" pitchFamily="2" charset="0"/>
                <a:cs typeface="Calibri"/>
              </a:rPr>
              <a:t>--</a:t>
            </a:r>
            <a:r>
              <a:rPr sz="1800" spc="-35">
                <a:latin typeface="Optima" panose="02000503060000020004" pitchFamily="2" charset="0"/>
                <a:cs typeface="Calibri"/>
              </a:rPr>
              <a:t> </a:t>
            </a:r>
            <a:r>
              <a:rPr sz="1800" spc="-5">
                <a:latin typeface="Optima" panose="02000503060000020004" pitchFamily="2" charset="0"/>
                <a:cs typeface="Calibri"/>
              </a:rPr>
              <a:t>output</a:t>
            </a:r>
            <a:r>
              <a:rPr sz="1800" spc="-30">
                <a:latin typeface="Optima" panose="02000503060000020004" pitchFamily="2" charset="0"/>
                <a:cs typeface="Calibri"/>
              </a:rPr>
              <a:t> </a:t>
            </a:r>
            <a:r>
              <a:rPr sz="1800" spc="-5">
                <a:latin typeface="Optima" panose="02000503060000020004" pitchFamily="2" charset="0"/>
                <a:cs typeface="Calibri"/>
              </a:rPr>
              <a:t>---- </a:t>
            </a:r>
            <a:r>
              <a:rPr sz="1800" spc="-395">
                <a:latin typeface="Optima" panose="02000503060000020004" pitchFamily="2" charset="0"/>
                <a:cs typeface="Calibri"/>
              </a:rPr>
              <a:t> </a:t>
            </a:r>
            <a:r>
              <a:rPr sz="1800" spc="-10">
                <a:latin typeface="Optima" panose="02000503060000020004" pitchFamily="2" charset="0"/>
                <a:cs typeface="Calibri"/>
              </a:rPr>
              <a:t>Here:</a:t>
            </a:r>
            <a:r>
              <a:rPr sz="1800">
                <a:latin typeface="Optima" panose="02000503060000020004" pitchFamily="2" charset="0"/>
                <a:cs typeface="Calibri"/>
              </a:rPr>
              <a:t> 5</a:t>
            </a:r>
          </a:p>
          <a:p>
            <a:pPr marL="2840990">
              <a:lnSpc>
                <a:spcPts val="2105"/>
              </a:lnSpc>
            </a:pPr>
            <a:r>
              <a:rPr sz="1800" spc="-10">
                <a:latin typeface="Optima" panose="02000503060000020004" pitchFamily="2" charset="0"/>
                <a:cs typeface="Calibri"/>
              </a:rPr>
              <a:t>Here:</a:t>
            </a:r>
            <a:r>
              <a:rPr sz="1800" spc="-25">
                <a:latin typeface="Optima" panose="02000503060000020004" pitchFamily="2" charset="0"/>
                <a:cs typeface="Calibri"/>
              </a:rPr>
              <a:t> </a:t>
            </a:r>
            <a:r>
              <a:rPr sz="1800">
                <a:latin typeface="Optima" panose="02000503060000020004" pitchFamily="2" charset="0"/>
                <a:cs typeface="Calibri"/>
              </a:rPr>
              <a:t>15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052" y="4406074"/>
            <a:ext cx="773334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0"/>
              <a:t>EXAMPLES</a:t>
            </a:r>
            <a:r>
              <a:rPr sz="4000" b="1" spc="-35"/>
              <a:t> </a:t>
            </a:r>
            <a:r>
              <a:rPr sz="4000" b="1" spc="-5"/>
              <a:t>OF</a:t>
            </a:r>
            <a:r>
              <a:rPr sz="4000" b="1" spc="-20"/>
              <a:t> </a:t>
            </a:r>
            <a:r>
              <a:rPr sz="4000" b="1" spc="-10"/>
              <a:t>RESCALA</a:t>
            </a:r>
            <a:r>
              <a:rPr sz="4000" b="1" spc="-25"/>
              <a:t> </a:t>
            </a:r>
            <a:r>
              <a:rPr sz="4000" b="1" spc="-10"/>
              <a:t>EVENTS</a:t>
            </a:r>
            <a:endParaRPr sz="4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336" y="464312"/>
            <a:ext cx="5990523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15"/>
              <a:t>Example:</a:t>
            </a:r>
            <a:r>
              <a:rPr spc="-40"/>
              <a:t> </a:t>
            </a:r>
            <a:r>
              <a:rPr spc="-10"/>
              <a:t>Figures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308" y="1793135"/>
            <a:ext cx="6953250" cy="4139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abstract</a:t>
            </a: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 b="1" spc="-5">
                <a:solidFill>
                  <a:srgbClr val="831B45"/>
                </a:solidFill>
                <a:latin typeface="Calibri"/>
                <a:cs typeface="Calibri"/>
              </a:rPr>
              <a:t>class</a:t>
            </a: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Figure</a:t>
            </a:r>
            <a:r>
              <a:rPr sz="1800">
                <a:latin typeface="Calibri"/>
                <a:cs typeface="Calibri"/>
              </a:rPr>
              <a:t> {</a:t>
            </a:r>
          </a:p>
          <a:p>
            <a:pPr marL="222250">
              <a:lnSpc>
                <a:spcPts val="2145"/>
              </a:lnSpc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moved[Unit] </a:t>
            </a:r>
            <a:r>
              <a:rPr sz="1800">
                <a:latin typeface="Calibri"/>
                <a:cs typeface="Calibri"/>
              </a:rPr>
              <a:t>= </a:t>
            </a:r>
            <a:r>
              <a:rPr sz="1800" spc="-15">
                <a:latin typeface="Calibri"/>
                <a:cs typeface="Calibri"/>
              </a:rPr>
              <a:t>afterExecMoveBy</a:t>
            </a:r>
            <a:endParaRPr sz="1800">
              <a:latin typeface="Calibri"/>
              <a:cs typeface="Calibri"/>
            </a:endParaRPr>
          </a:p>
          <a:p>
            <a:pPr marL="222250">
              <a:lnSpc>
                <a:spcPct val="100000"/>
              </a:lnSpc>
              <a:spcBef>
                <a:spcPts val="5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2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resized[Unit]</a:t>
            </a:r>
            <a:endParaRPr sz="1800">
              <a:latin typeface="Calibri"/>
              <a:cs typeface="Calibri"/>
            </a:endParaRPr>
          </a:p>
          <a:p>
            <a:pPr marL="222250">
              <a:lnSpc>
                <a:spcPct val="100000"/>
              </a:lnSpc>
              <a:spcBef>
                <a:spcPts val="5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changed[Unit]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resized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||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moved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||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afterExecSetColor</a:t>
            </a:r>
            <a:endParaRPr sz="1800">
              <a:latin typeface="Calibri"/>
              <a:cs typeface="Calibri"/>
            </a:endParaRPr>
          </a:p>
          <a:p>
            <a:pPr marL="222250">
              <a:lnSpc>
                <a:spcPct val="100000"/>
              </a:lnSpc>
              <a:spcBef>
                <a:spcPts val="10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invalidated[Rectangle]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changed.map(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_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=&gt;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getBounds()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)</a:t>
            </a:r>
          </a:p>
          <a:p>
            <a:pPr marL="117475">
              <a:lnSpc>
                <a:spcPts val="2145"/>
              </a:lnSpc>
              <a:spcBef>
                <a:spcPts val="5"/>
              </a:spcBef>
            </a:pPr>
            <a:r>
              <a:rPr sz="1800" spc="-5">
                <a:latin typeface="Calibri"/>
                <a:cs typeface="Calibri"/>
              </a:rPr>
              <a:t>...</a:t>
            </a:r>
            <a:endParaRPr sz="1800">
              <a:latin typeface="Calibri"/>
              <a:cs typeface="Calibri"/>
            </a:endParaRPr>
          </a:p>
          <a:p>
            <a:pPr marL="222250">
              <a:lnSpc>
                <a:spcPts val="2145"/>
              </a:lnSpc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afterExecMoveBy</a:t>
            </a:r>
            <a:r>
              <a:rPr sz="1800">
                <a:latin typeface="Calibri"/>
                <a:cs typeface="Calibri"/>
              </a:rPr>
              <a:t> =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new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Evt[Unit]</a:t>
            </a:r>
            <a:endParaRPr sz="1800">
              <a:latin typeface="Calibri"/>
              <a:cs typeface="Calibri"/>
            </a:endParaRPr>
          </a:p>
          <a:p>
            <a:pPr marL="222250">
              <a:lnSpc>
                <a:spcPct val="100000"/>
              </a:lnSpc>
              <a:spcBef>
                <a:spcPts val="5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afterExecSetColor</a:t>
            </a:r>
            <a:r>
              <a:rPr sz="1800">
                <a:latin typeface="Calibri"/>
                <a:cs typeface="Calibri"/>
              </a:rPr>
              <a:t> = </a:t>
            </a:r>
            <a:r>
              <a:rPr sz="1800" spc="-5">
                <a:latin typeface="Calibri"/>
                <a:cs typeface="Calibri"/>
              </a:rPr>
              <a:t>new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Evt[Unit]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  <a:spcBef>
                <a:spcPts val="10"/>
              </a:spcBef>
            </a:pPr>
            <a:r>
              <a:rPr sz="1800">
                <a:latin typeface="Calibri"/>
                <a:cs typeface="Calibri"/>
              </a:rPr>
              <a:t>…</a:t>
            </a:r>
          </a:p>
          <a:p>
            <a:pPr marL="222250">
              <a:lnSpc>
                <a:spcPct val="100000"/>
              </a:lnSpc>
              <a:spcBef>
                <a:spcPts val="5"/>
              </a:spcBef>
            </a:pP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def</a:t>
            </a:r>
            <a:r>
              <a:rPr sz="1800" b="1" spc="1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moveBy(dx: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Int,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dy: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Int)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{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position.move(dx,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dy);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afterExecMoveBy()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}</a:t>
            </a:r>
          </a:p>
          <a:p>
            <a:pPr marL="222250">
              <a:lnSpc>
                <a:spcPts val="2145"/>
              </a:lnSpc>
              <a:spcBef>
                <a:spcPts val="5"/>
              </a:spcBef>
            </a:pP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def</a:t>
            </a:r>
            <a:r>
              <a:rPr sz="1800" b="1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resize(s: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Size)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{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size</a:t>
            </a:r>
            <a:r>
              <a:rPr sz="1800">
                <a:latin typeface="Calibri"/>
                <a:cs typeface="Calibri"/>
              </a:rPr>
              <a:t> =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}</a:t>
            </a:r>
          </a:p>
          <a:p>
            <a:pPr marL="222250">
              <a:lnSpc>
                <a:spcPts val="2145"/>
              </a:lnSpc>
            </a:pP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def</a:t>
            </a:r>
            <a:r>
              <a:rPr sz="1800" b="1" spc="1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setColor(col: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Color)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{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color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 </a:t>
            </a:r>
            <a:r>
              <a:rPr sz="1800" spc="-5">
                <a:latin typeface="Calibri"/>
                <a:cs typeface="Calibri"/>
              </a:rPr>
              <a:t>col;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afterExecSetColor()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}</a:t>
            </a:r>
          </a:p>
          <a:p>
            <a:pPr marL="222250">
              <a:lnSpc>
                <a:spcPct val="100000"/>
              </a:lnSpc>
              <a:spcBef>
                <a:spcPts val="5"/>
              </a:spcBef>
            </a:pP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def</a:t>
            </a:r>
            <a:r>
              <a:rPr sz="1800" b="1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getBounds():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Rectangle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>
                <a:latin typeface="Calibri"/>
                <a:cs typeface="Calibri"/>
              </a:rPr>
              <a:t>...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>
                <a:latin typeface="Calibri"/>
                <a:cs typeface="Calibri"/>
              </a:rPr>
              <a:t>}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336" y="464312"/>
            <a:ext cx="5990523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15"/>
              <a:t>Example:</a:t>
            </a:r>
            <a:r>
              <a:rPr spc="-40"/>
              <a:t> </a:t>
            </a:r>
            <a:r>
              <a:rPr spc="-10"/>
              <a:t>Figures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8451" y="2153175"/>
            <a:ext cx="4678680" cy="3288029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22250" marR="5080" indent="-209550">
              <a:lnSpc>
                <a:spcPts val="2130"/>
              </a:lnSpc>
              <a:spcBef>
                <a:spcPts val="195"/>
              </a:spcBef>
            </a:pP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class</a:t>
            </a:r>
            <a:r>
              <a:rPr sz="1800" b="1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Connector(</a:t>
            </a:r>
            <a:r>
              <a:rPr sz="1800" b="1" spc="-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start: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Figure,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end: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Figure)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{ </a:t>
            </a:r>
            <a:r>
              <a:rPr sz="1800" spc="-39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val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h1 =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start.changed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+=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updateStart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_</a:t>
            </a:r>
          </a:p>
          <a:p>
            <a:pPr marL="222250">
              <a:lnSpc>
                <a:spcPts val="2105"/>
              </a:lnSpc>
            </a:pPr>
            <a:r>
              <a:rPr sz="1800" spc="-10">
                <a:latin typeface="Calibri"/>
                <a:cs typeface="Calibri"/>
              </a:rPr>
              <a:t>val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h2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end.changed</a:t>
            </a:r>
            <a:r>
              <a:rPr sz="1800">
                <a:latin typeface="Calibri"/>
                <a:cs typeface="Calibri"/>
              </a:rPr>
              <a:t> +=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updateEnd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_</a:t>
            </a:r>
          </a:p>
          <a:p>
            <a:pPr marL="117475">
              <a:lnSpc>
                <a:spcPct val="100000"/>
              </a:lnSpc>
              <a:spcBef>
                <a:spcPts val="5"/>
              </a:spcBef>
            </a:pPr>
            <a:r>
              <a:rPr sz="1800" spc="-5">
                <a:latin typeface="Calibri"/>
                <a:cs typeface="Calibri"/>
              </a:rPr>
              <a:t>...</a:t>
            </a:r>
            <a:endParaRPr sz="1800">
              <a:latin typeface="Calibri"/>
              <a:cs typeface="Calibri"/>
            </a:endParaRPr>
          </a:p>
          <a:p>
            <a:pPr marL="222250">
              <a:lnSpc>
                <a:spcPct val="100000"/>
              </a:lnSpc>
              <a:spcBef>
                <a:spcPts val="10"/>
              </a:spcBef>
            </a:pP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def</a:t>
            </a:r>
            <a:r>
              <a:rPr sz="1800" b="1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updateStart()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{</a:t>
            </a:r>
            <a:r>
              <a:rPr sz="1800" spc="-10">
                <a:latin typeface="Calibri"/>
                <a:cs typeface="Calibri"/>
              </a:rPr>
              <a:t> ...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}</a:t>
            </a:r>
          </a:p>
          <a:p>
            <a:pPr marL="222250">
              <a:lnSpc>
                <a:spcPts val="2145"/>
              </a:lnSpc>
              <a:spcBef>
                <a:spcPts val="5"/>
              </a:spcBef>
            </a:pP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def</a:t>
            </a:r>
            <a:r>
              <a:rPr sz="1800" b="1" spc="-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updateEnd() </a:t>
            </a:r>
            <a:r>
              <a:rPr sz="1800">
                <a:latin typeface="Calibri"/>
                <a:cs typeface="Calibri"/>
              </a:rPr>
              <a:t>{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... </a:t>
            </a:r>
            <a:r>
              <a:rPr sz="1800">
                <a:latin typeface="Calibri"/>
                <a:cs typeface="Calibri"/>
              </a:rPr>
              <a:t>}</a:t>
            </a:r>
          </a:p>
          <a:p>
            <a:pPr marL="117475">
              <a:lnSpc>
                <a:spcPts val="2145"/>
              </a:lnSpc>
            </a:pPr>
            <a:r>
              <a:rPr sz="1800" spc="-5">
                <a:latin typeface="Calibri"/>
                <a:cs typeface="Calibri"/>
              </a:rPr>
              <a:t>...</a:t>
            </a:r>
            <a:endParaRPr sz="1800">
              <a:latin typeface="Calibri"/>
              <a:cs typeface="Calibri"/>
            </a:endParaRPr>
          </a:p>
          <a:p>
            <a:pPr marL="431800" marR="3237230" indent="-209550" algn="just">
              <a:lnSpc>
                <a:spcPct val="100000"/>
              </a:lnSpc>
              <a:spcBef>
                <a:spcPts val="5"/>
              </a:spcBef>
            </a:pP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def </a:t>
            </a:r>
            <a:r>
              <a:rPr sz="1800" spc="-5">
                <a:latin typeface="Calibri"/>
                <a:cs typeface="Calibri"/>
              </a:rPr>
              <a:t>dispose </a:t>
            </a:r>
            <a:r>
              <a:rPr sz="1800">
                <a:latin typeface="Calibri"/>
                <a:cs typeface="Calibri"/>
              </a:rPr>
              <a:t>{ </a:t>
            </a:r>
            <a:r>
              <a:rPr sz="1800" spc="-39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h</a:t>
            </a:r>
            <a:r>
              <a:rPr sz="1800" spc="-5">
                <a:latin typeface="Calibri"/>
                <a:cs typeface="Calibri"/>
              </a:rPr>
              <a:t>1.</a:t>
            </a:r>
            <a:r>
              <a:rPr sz="1800" spc="-30">
                <a:latin typeface="Calibri"/>
                <a:cs typeface="Calibri"/>
              </a:rPr>
              <a:t>r</a:t>
            </a:r>
            <a:r>
              <a:rPr sz="1800">
                <a:latin typeface="Calibri"/>
                <a:cs typeface="Calibri"/>
              </a:rPr>
              <a:t>e</a:t>
            </a:r>
            <a:r>
              <a:rPr sz="1800" spc="-5">
                <a:latin typeface="Calibri"/>
                <a:cs typeface="Calibri"/>
              </a:rPr>
              <a:t>m</a:t>
            </a:r>
            <a:r>
              <a:rPr sz="1800" spc="-10">
                <a:latin typeface="Calibri"/>
                <a:cs typeface="Calibri"/>
              </a:rPr>
              <a:t>o</a:t>
            </a:r>
            <a:r>
              <a:rPr sz="1800" spc="-20">
                <a:latin typeface="Calibri"/>
                <a:cs typeface="Calibri"/>
              </a:rPr>
              <a:t>v</a:t>
            </a:r>
            <a:r>
              <a:rPr sz="1800">
                <a:latin typeface="Calibri"/>
                <a:cs typeface="Calibri"/>
              </a:rPr>
              <a:t>e  h</a:t>
            </a:r>
            <a:r>
              <a:rPr sz="1800" spc="-5">
                <a:latin typeface="Calibri"/>
                <a:cs typeface="Calibri"/>
              </a:rPr>
              <a:t>2.</a:t>
            </a:r>
            <a:r>
              <a:rPr sz="1800" spc="-30">
                <a:latin typeface="Calibri"/>
                <a:cs typeface="Calibri"/>
              </a:rPr>
              <a:t>r</a:t>
            </a:r>
            <a:r>
              <a:rPr sz="1800">
                <a:latin typeface="Calibri"/>
                <a:cs typeface="Calibri"/>
              </a:rPr>
              <a:t>e</a:t>
            </a:r>
            <a:r>
              <a:rPr sz="1800" spc="-5">
                <a:latin typeface="Calibri"/>
                <a:cs typeface="Calibri"/>
              </a:rPr>
              <a:t>m</a:t>
            </a:r>
            <a:r>
              <a:rPr sz="1800" spc="-10">
                <a:latin typeface="Calibri"/>
                <a:cs typeface="Calibri"/>
              </a:rPr>
              <a:t>o</a:t>
            </a:r>
            <a:r>
              <a:rPr sz="1800" spc="-20">
                <a:latin typeface="Calibri"/>
                <a:cs typeface="Calibri"/>
              </a:rPr>
              <a:t>v</a:t>
            </a:r>
            <a:r>
              <a:rPr sz="1800">
                <a:latin typeface="Calibri"/>
                <a:cs typeface="Calibri"/>
              </a:rPr>
              <a:t>e</a:t>
            </a:r>
          </a:p>
          <a:p>
            <a:pPr marL="222250">
              <a:lnSpc>
                <a:spcPct val="100000"/>
              </a:lnSpc>
              <a:spcBef>
                <a:spcPts val="20"/>
              </a:spcBef>
            </a:pPr>
            <a:r>
              <a:rPr sz="1800">
                <a:latin typeface="Calibri"/>
                <a:cs typeface="Calibri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>
                <a:latin typeface="Calibri"/>
                <a:cs typeface="Calibri"/>
              </a:rPr>
              <a:t>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4312"/>
            <a:ext cx="596191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15"/>
              <a:t>Example:</a:t>
            </a:r>
            <a:r>
              <a:rPr spc="-40"/>
              <a:t> </a:t>
            </a:r>
            <a:r>
              <a:rPr spc="-10"/>
              <a:t>Figures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7149"/>
            <a:ext cx="4112260" cy="1421543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>
                <a:latin typeface="Optima" panose="02000503060000020004" pitchFamily="2" charset="0"/>
                <a:cs typeface="Calibri"/>
              </a:rPr>
              <a:t>Inherited</a:t>
            </a:r>
            <a:r>
              <a:rPr sz="2800" spc="-25">
                <a:latin typeface="Optima" panose="02000503060000020004" pitchFamily="2" charset="0"/>
                <a:cs typeface="Calibri"/>
              </a:rPr>
              <a:t> </a:t>
            </a:r>
            <a:r>
              <a:rPr sz="2800" spc="-15">
                <a:latin typeface="Optima" panose="02000503060000020004" pitchFamily="2" charset="0"/>
                <a:cs typeface="Calibri"/>
              </a:rPr>
              <a:t>events</a:t>
            </a:r>
            <a:endParaRPr sz="2800">
              <a:latin typeface="Optima" panose="02000503060000020004" pitchFamily="2" charset="0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20">
                <a:latin typeface="Optima" panose="02000503060000020004" pitchFamily="2" charset="0"/>
                <a:cs typeface="Calibri"/>
              </a:rPr>
              <a:t>May</a:t>
            </a:r>
            <a:r>
              <a:rPr sz="2400" spc="-35">
                <a:latin typeface="Optima" panose="02000503060000020004" pitchFamily="2" charset="0"/>
                <a:cs typeface="Calibri"/>
              </a:rPr>
              <a:t> </a:t>
            </a:r>
            <a:r>
              <a:rPr sz="2400">
                <a:latin typeface="Optima" panose="02000503060000020004" pitchFamily="2" charset="0"/>
                <a:cs typeface="Calibri"/>
              </a:rPr>
              <a:t>be</a:t>
            </a:r>
            <a:r>
              <a:rPr sz="2400" spc="-30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overridden</a:t>
            </a:r>
            <a:endParaRPr sz="2400">
              <a:latin typeface="Optima" panose="02000503060000020004" pitchFamily="2" charset="0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15">
                <a:latin typeface="Optima" panose="02000503060000020004" pitchFamily="2" charset="0"/>
                <a:cs typeface="Calibri"/>
              </a:rPr>
              <a:t>Are</a:t>
            </a:r>
            <a:r>
              <a:rPr sz="2400" spc="-25">
                <a:latin typeface="Optima" panose="02000503060000020004" pitchFamily="2" charset="0"/>
                <a:cs typeface="Calibri"/>
              </a:rPr>
              <a:t> </a:t>
            </a:r>
            <a:r>
              <a:rPr sz="2400" spc="-15">
                <a:latin typeface="Optima" panose="02000503060000020004" pitchFamily="2" charset="0"/>
                <a:cs typeface="Calibri"/>
              </a:rPr>
              <a:t>late</a:t>
            </a:r>
            <a:r>
              <a:rPr sz="2400" spc="-20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bound</a:t>
            </a:r>
            <a:endParaRPr sz="2400">
              <a:latin typeface="Optima" panose="02000503060000020004" pitchFamily="2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3961" y="3345715"/>
            <a:ext cx="6087110" cy="270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>
                <a:solidFill>
                  <a:srgbClr val="831B45"/>
                </a:solidFill>
                <a:latin typeface="Calibri"/>
                <a:cs typeface="Calibri"/>
              </a:rPr>
              <a:t>class </a:t>
            </a:r>
            <a:r>
              <a:rPr sz="1600" spc="-10">
                <a:latin typeface="Calibri"/>
                <a:cs typeface="Calibri"/>
              </a:rPr>
              <a:t>RectangleFigure</a:t>
            </a:r>
            <a:r>
              <a:rPr sz="1600" spc="-5">
                <a:latin typeface="Calibri"/>
                <a:cs typeface="Calibri"/>
              </a:rPr>
              <a:t> </a:t>
            </a:r>
            <a:r>
              <a:rPr sz="1600" b="1" spc="-10">
                <a:solidFill>
                  <a:srgbClr val="831B45"/>
                </a:solidFill>
                <a:latin typeface="Calibri"/>
                <a:cs typeface="Calibri"/>
              </a:rPr>
              <a:t>extends</a:t>
            </a:r>
            <a:r>
              <a:rPr sz="1600" b="1" spc="-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Figure</a:t>
            </a:r>
            <a:r>
              <a:rPr sz="1600">
                <a:latin typeface="Calibri"/>
                <a:cs typeface="Calibri"/>
              </a:rPr>
              <a:t> {</a:t>
            </a:r>
          </a:p>
          <a:p>
            <a:pPr marL="196850">
              <a:lnSpc>
                <a:spcPts val="1910"/>
              </a:lnSpc>
              <a:spcBef>
                <a:spcPts val="10"/>
              </a:spcBef>
            </a:pPr>
            <a:r>
              <a:rPr sz="1600" b="1" spc="-10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600" b="1" spc="-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resized</a:t>
            </a:r>
            <a:r>
              <a:rPr sz="1600" spc="-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= </a:t>
            </a:r>
            <a:r>
              <a:rPr sz="1600" spc="-10">
                <a:latin typeface="Calibri"/>
                <a:cs typeface="Calibri"/>
              </a:rPr>
              <a:t>afterExecResize</a:t>
            </a:r>
            <a:r>
              <a:rPr sz="1600">
                <a:latin typeface="Calibri"/>
                <a:cs typeface="Calibri"/>
              </a:rPr>
              <a:t> || </a:t>
            </a:r>
            <a:r>
              <a:rPr sz="1600" spc="-10">
                <a:latin typeface="Calibri"/>
                <a:cs typeface="Calibri"/>
              </a:rPr>
              <a:t>afterExecSetBounds</a:t>
            </a:r>
            <a:endParaRPr sz="1600">
              <a:latin typeface="Calibri"/>
              <a:cs typeface="Calibri"/>
            </a:endParaRPr>
          </a:p>
          <a:p>
            <a:pPr marL="196850">
              <a:lnSpc>
                <a:spcPts val="1910"/>
              </a:lnSpc>
            </a:pPr>
            <a:r>
              <a:rPr sz="1600" b="1" spc="-5">
                <a:solidFill>
                  <a:srgbClr val="831B45"/>
                </a:solidFill>
                <a:latin typeface="Calibri"/>
                <a:cs typeface="Calibri"/>
              </a:rPr>
              <a:t>override</a:t>
            </a:r>
            <a:r>
              <a:rPr sz="1600" b="1" spc="-10">
                <a:solidFill>
                  <a:srgbClr val="831B45"/>
                </a:solidFill>
                <a:latin typeface="Calibri"/>
                <a:cs typeface="Calibri"/>
              </a:rPr>
              <a:t> val</a:t>
            </a:r>
            <a:r>
              <a:rPr sz="1600" b="1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moved </a:t>
            </a:r>
            <a:r>
              <a:rPr sz="1600">
                <a:latin typeface="Calibri"/>
                <a:cs typeface="Calibri"/>
              </a:rPr>
              <a:t>=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 b="1" spc="-5">
                <a:solidFill>
                  <a:srgbClr val="831B45"/>
                </a:solidFill>
                <a:latin typeface="Calibri"/>
                <a:cs typeface="Calibri"/>
              </a:rPr>
              <a:t>super</a:t>
            </a:r>
            <a:r>
              <a:rPr sz="1600" spc="-5">
                <a:latin typeface="Calibri"/>
                <a:cs typeface="Calibri"/>
              </a:rPr>
              <a:t>.moved</a:t>
            </a:r>
            <a:r>
              <a:rPr sz="1600">
                <a:latin typeface="Calibri"/>
                <a:cs typeface="Calibri"/>
              </a:rPr>
              <a:t> ||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afterExecSetBounds</a:t>
            </a:r>
            <a:endParaRPr sz="1600">
              <a:latin typeface="Calibri"/>
              <a:cs typeface="Calibri"/>
            </a:endParaRPr>
          </a:p>
          <a:p>
            <a:pPr marL="104775">
              <a:lnSpc>
                <a:spcPts val="1910"/>
              </a:lnSpc>
              <a:spcBef>
                <a:spcPts val="15"/>
              </a:spcBef>
            </a:pPr>
            <a:r>
              <a:rPr sz="1600" spc="-5">
                <a:latin typeface="Calibri"/>
                <a:cs typeface="Calibri"/>
              </a:rPr>
              <a:t>...</a:t>
            </a:r>
            <a:endParaRPr sz="1600">
              <a:latin typeface="Calibri"/>
              <a:cs typeface="Calibri"/>
            </a:endParaRPr>
          </a:p>
          <a:p>
            <a:pPr marL="196850">
              <a:lnSpc>
                <a:spcPts val="1910"/>
              </a:lnSpc>
            </a:pPr>
            <a:r>
              <a:rPr sz="1600" b="1" spc="-10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600" b="1" spc="-1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afterExecResize </a:t>
            </a:r>
            <a:r>
              <a:rPr sz="1600">
                <a:latin typeface="Calibri"/>
                <a:cs typeface="Calibri"/>
              </a:rPr>
              <a:t>=</a:t>
            </a:r>
            <a:r>
              <a:rPr sz="1600" spc="-10">
                <a:latin typeface="Calibri"/>
                <a:cs typeface="Calibri"/>
              </a:rPr>
              <a:t> </a:t>
            </a:r>
            <a:r>
              <a:rPr sz="1600" b="1" spc="-5">
                <a:solidFill>
                  <a:srgbClr val="831B45"/>
                </a:solidFill>
                <a:latin typeface="Calibri"/>
                <a:cs typeface="Calibri"/>
              </a:rPr>
              <a:t>new</a:t>
            </a:r>
            <a:r>
              <a:rPr sz="1600" b="1" spc="-2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Evt[Unit]</a:t>
            </a:r>
            <a:endParaRPr sz="160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  <a:spcBef>
                <a:spcPts val="15"/>
              </a:spcBef>
            </a:pPr>
            <a:r>
              <a:rPr sz="1600" b="1" spc="-10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600" b="1" spc="-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afterExecSetBounds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=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 b="1" spc="-5">
                <a:solidFill>
                  <a:srgbClr val="831B45"/>
                </a:solidFill>
                <a:latin typeface="Calibri"/>
                <a:cs typeface="Calibri"/>
              </a:rPr>
              <a:t>new </a:t>
            </a:r>
            <a:r>
              <a:rPr sz="1600" spc="-10">
                <a:latin typeface="Calibri"/>
                <a:cs typeface="Calibri"/>
              </a:rPr>
              <a:t>Evt[Unit]</a:t>
            </a:r>
            <a:endParaRPr sz="1600">
              <a:latin typeface="Calibri"/>
              <a:cs typeface="Calibri"/>
            </a:endParaRPr>
          </a:p>
          <a:p>
            <a:pPr marL="104775">
              <a:lnSpc>
                <a:spcPts val="1910"/>
              </a:lnSpc>
              <a:spcBef>
                <a:spcPts val="10"/>
              </a:spcBef>
            </a:pPr>
            <a:r>
              <a:rPr sz="1600">
                <a:latin typeface="Calibri"/>
                <a:cs typeface="Calibri"/>
              </a:rPr>
              <a:t>…</a:t>
            </a:r>
          </a:p>
          <a:p>
            <a:pPr marL="196850">
              <a:lnSpc>
                <a:spcPts val="1910"/>
              </a:lnSpc>
            </a:pPr>
            <a:r>
              <a:rPr sz="1600" b="1" spc="-10">
                <a:solidFill>
                  <a:srgbClr val="831B45"/>
                </a:solidFill>
                <a:latin typeface="Calibri"/>
                <a:cs typeface="Calibri"/>
              </a:rPr>
              <a:t>def</a:t>
            </a:r>
            <a:r>
              <a:rPr sz="1600" b="1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resize(s:</a:t>
            </a:r>
            <a:r>
              <a:rPr sz="1600" spc="-5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Size)</a:t>
            </a:r>
            <a:r>
              <a:rPr sz="1600" spc="-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{</a:t>
            </a:r>
            <a:r>
              <a:rPr sz="1600" spc="-5">
                <a:latin typeface="Calibri"/>
                <a:cs typeface="Calibri"/>
              </a:rPr>
              <a:t> ...</a:t>
            </a:r>
            <a:r>
              <a:rPr sz="1600" spc="-1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;</a:t>
            </a:r>
            <a:r>
              <a:rPr sz="1600" spc="-5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afterExecResize()</a:t>
            </a:r>
            <a:r>
              <a:rPr sz="1600" spc="-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}</a:t>
            </a:r>
          </a:p>
          <a:p>
            <a:pPr marL="196850">
              <a:lnSpc>
                <a:spcPts val="1910"/>
              </a:lnSpc>
              <a:spcBef>
                <a:spcPts val="15"/>
              </a:spcBef>
            </a:pPr>
            <a:r>
              <a:rPr sz="1600" b="1" spc="-10">
                <a:solidFill>
                  <a:srgbClr val="831B45"/>
                </a:solidFill>
                <a:latin typeface="Calibri"/>
                <a:cs typeface="Calibri"/>
              </a:rPr>
              <a:t>def</a:t>
            </a:r>
            <a:r>
              <a:rPr sz="1600" b="1" spc="1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setBounds(x1:</a:t>
            </a:r>
            <a:r>
              <a:rPr sz="1600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Int,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y1: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Int,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x2:</a:t>
            </a:r>
            <a:r>
              <a:rPr sz="1600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Int,</a:t>
            </a:r>
            <a:r>
              <a:rPr sz="1600" spc="1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y2: </a:t>
            </a:r>
            <a:r>
              <a:rPr sz="1600" spc="-10">
                <a:latin typeface="Calibri"/>
                <a:cs typeface="Calibri"/>
              </a:rPr>
              <a:t>Int)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{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...</a:t>
            </a:r>
            <a:r>
              <a:rPr sz="1600">
                <a:latin typeface="Calibri"/>
                <a:cs typeface="Calibri"/>
              </a:rPr>
              <a:t> ; </a:t>
            </a:r>
            <a:r>
              <a:rPr sz="1600" spc="-10">
                <a:latin typeface="Calibri"/>
                <a:cs typeface="Calibri"/>
              </a:rPr>
              <a:t>afterExecSetBounds</a:t>
            </a:r>
            <a:r>
              <a:rPr sz="1600" spc="1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}</a:t>
            </a:r>
          </a:p>
          <a:p>
            <a:pPr marL="104775">
              <a:lnSpc>
                <a:spcPts val="1910"/>
              </a:lnSpc>
            </a:pPr>
            <a:r>
              <a:rPr sz="1600" spc="-5">
                <a:latin typeface="Calibri"/>
                <a:cs typeface="Calibri"/>
              </a:rPr>
              <a:t>...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600">
                <a:latin typeface="Calibri"/>
                <a:cs typeface="Calibri"/>
              </a:rPr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68754" y="1948981"/>
            <a:ext cx="3173730" cy="124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>
                <a:solidFill>
                  <a:srgbClr val="831B45"/>
                </a:solidFill>
                <a:latin typeface="Calibri"/>
                <a:cs typeface="Calibri"/>
              </a:rPr>
              <a:t>abstract</a:t>
            </a:r>
            <a:r>
              <a:rPr sz="1600" b="1" spc="-2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 b="1" spc="-5">
                <a:solidFill>
                  <a:srgbClr val="831B45"/>
                </a:solidFill>
                <a:latin typeface="Calibri"/>
                <a:cs typeface="Calibri"/>
              </a:rPr>
              <a:t>class</a:t>
            </a:r>
            <a:r>
              <a:rPr sz="1600" b="1" spc="-1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Figure</a:t>
            </a:r>
            <a:r>
              <a:rPr sz="1600" spc="-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{</a:t>
            </a:r>
          </a:p>
          <a:p>
            <a:pPr marL="196850">
              <a:lnSpc>
                <a:spcPts val="1910"/>
              </a:lnSpc>
              <a:spcBef>
                <a:spcPts val="10"/>
              </a:spcBef>
            </a:pPr>
            <a:r>
              <a:rPr sz="1600" b="1" spc="-10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600" b="1" spc="-2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moved[Unit]</a:t>
            </a:r>
            <a:r>
              <a:rPr sz="1600" spc="-2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=</a:t>
            </a:r>
            <a:r>
              <a:rPr sz="1600" spc="-20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afterExecMoveBy</a:t>
            </a:r>
            <a:endParaRPr sz="1600">
              <a:latin typeface="Calibri"/>
              <a:cs typeface="Calibri"/>
            </a:endParaRPr>
          </a:p>
          <a:p>
            <a:pPr marL="196850">
              <a:lnSpc>
                <a:spcPts val="1910"/>
              </a:lnSpc>
            </a:pPr>
            <a:r>
              <a:rPr sz="1600" b="1" spc="-10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600" b="1" spc="-2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resized[Unit]</a:t>
            </a:r>
            <a:endParaRPr sz="1600">
              <a:latin typeface="Calibri"/>
              <a:cs typeface="Calibri"/>
            </a:endParaRPr>
          </a:p>
          <a:p>
            <a:pPr marL="104775">
              <a:lnSpc>
                <a:spcPts val="1910"/>
              </a:lnSpc>
              <a:spcBef>
                <a:spcPts val="15"/>
              </a:spcBef>
            </a:pPr>
            <a:r>
              <a:rPr sz="1600">
                <a:latin typeface="Calibri"/>
                <a:cs typeface="Calibri"/>
              </a:rPr>
              <a:t>…</a:t>
            </a:r>
          </a:p>
          <a:p>
            <a:pPr marL="12700">
              <a:lnSpc>
                <a:spcPts val="1910"/>
              </a:lnSpc>
            </a:pPr>
            <a:r>
              <a:rPr sz="1600">
                <a:latin typeface="Calibri"/>
                <a:cs typeface="Calibri"/>
              </a:rPr>
              <a:t>}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336" y="464312"/>
            <a:ext cx="7465913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/>
              <a:t>Example: </a:t>
            </a:r>
            <a:r>
              <a:rPr spc="-55"/>
              <a:t>Temperature</a:t>
            </a:r>
            <a:r>
              <a:rPr spc="-5"/>
              <a:t> </a:t>
            </a:r>
            <a:r>
              <a:t>Sensor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0460" y="1759841"/>
            <a:ext cx="3660775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class</a:t>
            </a:r>
            <a:r>
              <a:rPr sz="1800" b="1" spc="-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TemperatureSensor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{</a:t>
            </a:r>
          </a:p>
          <a:p>
            <a:pPr marL="222250">
              <a:lnSpc>
                <a:spcPts val="2145"/>
              </a:lnSpc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 </a:t>
            </a:r>
            <a:r>
              <a:rPr sz="1800" spc="-5">
                <a:latin typeface="Calibri"/>
                <a:cs typeface="Calibri"/>
              </a:rPr>
              <a:t>tempChanged[Int]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new </a:t>
            </a:r>
            <a:r>
              <a:rPr sz="1800" spc="-10">
                <a:latin typeface="Calibri"/>
                <a:cs typeface="Calibri"/>
              </a:rPr>
              <a:t>Evt[Int]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1800" spc="-5">
                <a:latin typeface="Calibri"/>
                <a:cs typeface="Calibri"/>
              </a:rPr>
              <a:t>...</a:t>
            </a:r>
            <a:endParaRPr sz="1800">
              <a:latin typeface="Calibri"/>
              <a:cs typeface="Calibri"/>
            </a:endParaRPr>
          </a:p>
          <a:p>
            <a:pPr marL="222250">
              <a:lnSpc>
                <a:spcPct val="100000"/>
              </a:lnSpc>
              <a:spcBef>
                <a:spcPts val="5"/>
              </a:spcBef>
            </a:pP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def</a:t>
            </a:r>
            <a:r>
              <a:rPr sz="1800" b="1" spc="-2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run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{</a:t>
            </a:r>
          </a:p>
          <a:p>
            <a:pPr marL="431800">
              <a:lnSpc>
                <a:spcPts val="2145"/>
              </a:lnSpc>
              <a:spcBef>
                <a:spcPts val="10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var</a:t>
            </a:r>
            <a:r>
              <a:rPr sz="1800" b="1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 spc="-25">
                <a:latin typeface="Calibri"/>
                <a:cs typeface="Calibri"/>
              </a:rPr>
              <a:t>currentTemp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measureTemp()</a:t>
            </a:r>
            <a:endParaRPr sz="1800">
              <a:latin typeface="Calibri"/>
              <a:cs typeface="Calibri"/>
            </a:endParaRPr>
          </a:p>
          <a:p>
            <a:pPr marL="431800">
              <a:lnSpc>
                <a:spcPts val="2145"/>
              </a:lnSpc>
            </a:pP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while</a:t>
            </a:r>
            <a:r>
              <a:rPr sz="1800" spc="-10">
                <a:latin typeface="Calibri"/>
                <a:cs typeface="Calibri"/>
              </a:rPr>
              <a:t>(!stop)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{</a:t>
            </a:r>
          </a:p>
          <a:p>
            <a:pPr marL="641350" marR="105410" algn="ctr">
              <a:lnSpc>
                <a:spcPct val="100000"/>
              </a:lnSpc>
              <a:spcBef>
                <a:spcPts val="5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 spc="-30">
                <a:latin typeface="Calibri"/>
                <a:cs typeface="Calibri"/>
              </a:rPr>
              <a:t>newTemp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measureTemp() </a:t>
            </a:r>
            <a:r>
              <a:rPr sz="1800" spc="-395">
                <a:latin typeface="Calibri"/>
                <a:cs typeface="Calibri"/>
              </a:rPr>
              <a:t> </a:t>
            </a:r>
            <a:r>
              <a:rPr sz="1800" b="1" spc="-5">
                <a:solidFill>
                  <a:srgbClr val="831B45"/>
                </a:solidFill>
                <a:latin typeface="Calibri"/>
                <a:cs typeface="Calibri"/>
              </a:rPr>
              <a:t>if </a:t>
            </a:r>
            <a:r>
              <a:rPr sz="1800" spc="-25">
                <a:latin typeface="Calibri"/>
                <a:cs typeface="Calibri"/>
              </a:rPr>
              <a:t>(newTemp</a:t>
            </a:r>
            <a:r>
              <a:rPr sz="1800">
                <a:latin typeface="Calibri"/>
                <a:cs typeface="Calibri"/>
              </a:rPr>
              <a:t> !=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currentTemp)</a:t>
            </a:r>
            <a:r>
              <a:rPr sz="1800">
                <a:latin typeface="Calibri"/>
                <a:cs typeface="Calibri"/>
              </a:rPr>
              <a:t> { 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tempChanged(newTemp)</a:t>
            </a:r>
            <a:endParaRPr sz="1800">
              <a:latin typeface="Calibri"/>
              <a:cs typeface="Calibri"/>
            </a:endParaRPr>
          </a:p>
          <a:p>
            <a:pPr marL="356235" algn="ctr">
              <a:lnSpc>
                <a:spcPts val="2145"/>
              </a:lnSpc>
              <a:spcBef>
                <a:spcPts val="20"/>
              </a:spcBef>
            </a:pPr>
            <a:r>
              <a:rPr sz="1800" spc="-25">
                <a:latin typeface="Calibri"/>
                <a:cs typeface="Calibri"/>
              </a:rPr>
              <a:t>currentTemp</a:t>
            </a:r>
            <a:r>
              <a:rPr sz="1800">
                <a:latin typeface="Calibri"/>
                <a:cs typeface="Calibri"/>
              </a:rPr>
              <a:t> = </a:t>
            </a:r>
            <a:r>
              <a:rPr sz="1800" spc="-30">
                <a:latin typeface="Calibri"/>
                <a:cs typeface="Calibri"/>
              </a:rPr>
              <a:t>newTemp</a:t>
            </a:r>
            <a:endParaRPr sz="1800">
              <a:latin typeface="Calibri"/>
              <a:cs typeface="Calibri"/>
            </a:endParaRPr>
          </a:p>
          <a:p>
            <a:pPr marL="641350">
              <a:lnSpc>
                <a:spcPts val="2145"/>
              </a:lnSpc>
            </a:pPr>
            <a:r>
              <a:rPr sz="1800">
                <a:latin typeface="Calibri"/>
                <a:cs typeface="Calibri"/>
              </a:rPr>
              <a:t>}</a:t>
            </a:r>
          </a:p>
          <a:p>
            <a:pPr marL="641350">
              <a:lnSpc>
                <a:spcPct val="100000"/>
              </a:lnSpc>
              <a:spcBef>
                <a:spcPts val="5"/>
              </a:spcBef>
            </a:pPr>
            <a:r>
              <a:rPr sz="1800" spc="-5">
                <a:latin typeface="Calibri"/>
                <a:cs typeface="Calibri"/>
              </a:rPr>
              <a:t>sleep(100)</a:t>
            </a:r>
            <a:endParaRPr sz="1800">
              <a:latin typeface="Calibri"/>
              <a:cs typeface="Calibri"/>
            </a:endParaRPr>
          </a:p>
          <a:p>
            <a:pPr marL="431800">
              <a:lnSpc>
                <a:spcPct val="100000"/>
              </a:lnSpc>
              <a:spcBef>
                <a:spcPts val="10"/>
              </a:spcBef>
            </a:pPr>
            <a:r>
              <a:rPr sz="1800">
                <a:latin typeface="Calibri"/>
                <a:cs typeface="Calibri"/>
              </a:rPr>
              <a:t>}</a:t>
            </a:r>
          </a:p>
          <a:p>
            <a:pPr marL="222250">
              <a:lnSpc>
                <a:spcPct val="100000"/>
              </a:lnSpc>
              <a:spcBef>
                <a:spcPts val="5"/>
              </a:spcBef>
            </a:pPr>
            <a:r>
              <a:rPr sz="1800">
                <a:latin typeface="Calibri"/>
                <a:cs typeface="Calibri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>
                <a:latin typeface="Calibri"/>
                <a:cs typeface="Calibri"/>
              </a:rPr>
              <a:t>}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052" y="4406074"/>
            <a:ext cx="803814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5">
                <a:cs typeface="Times New Roman" panose="02020603050405020304" pitchFamily="18" charset="0"/>
              </a:rPr>
              <a:t>REACTIVE</a:t>
            </a:r>
            <a:r>
              <a:rPr sz="4000" b="1" spc="-80">
                <a:cs typeface="Times New Roman" panose="02020603050405020304" pitchFamily="18" charset="0"/>
              </a:rPr>
              <a:t> </a:t>
            </a:r>
            <a:r>
              <a:rPr sz="4000" b="1" spc="-25">
                <a:cs typeface="Times New Roman" panose="02020603050405020304" pitchFamily="18" charset="0"/>
              </a:rPr>
              <a:t>LANGUAGES</a:t>
            </a:r>
            <a:endParaRPr sz="400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27149"/>
            <a:ext cx="7696834" cy="134429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25">
                <a:latin typeface="Optima" panose="02000503060000020004" pitchFamily="2" charset="0"/>
                <a:cs typeface="Calibri"/>
              </a:rPr>
              <a:t>Transformational</a:t>
            </a:r>
            <a:r>
              <a:rPr sz="2800" spc="-45">
                <a:latin typeface="Optima" panose="02000503060000020004" pitchFamily="2" charset="0"/>
                <a:cs typeface="Calibri"/>
              </a:rPr>
              <a:t> </a:t>
            </a:r>
            <a:r>
              <a:rPr sz="2800" spc="-20">
                <a:latin typeface="Optima" panose="02000503060000020004" pitchFamily="2" charset="0"/>
                <a:cs typeface="Calibri"/>
              </a:rPr>
              <a:t>systems:</a:t>
            </a:r>
            <a:endParaRPr sz="2800">
              <a:latin typeface="Optima" panose="02000503060000020004" pitchFamily="2" charset="0"/>
              <a:cs typeface="Calibri"/>
            </a:endParaRPr>
          </a:p>
          <a:p>
            <a:pPr marL="755650" marR="5080" indent="-285750">
              <a:lnSpc>
                <a:spcPct val="100699"/>
              </a:lnSpc>
              <a:spcBef>
                <a:spcPts val="555"/>
              </a:spcBef>
            </a:pPr>
            <a:r>
              <a:rPr sz="2400">
                <a:latin typeface="Optima" panose="02000503060000020004" pitchFamily="2" charset="0"/>
                <a:cs typeface="Arial MT"/>
              </a:rPr>
              <a:t>–</a:t>
            </a:r>
            <a:r>
              <a:rPr sz="2400" spc="254">
                <a:latin typeface="Optima" panose="02000503060000020004" pitchFamily="2" charset="0"/>
                <a:cs typeface="Arial MT"/>
              </a:rPr>
              <a:t> </a:t>
            </a:r>
            <a:r>
              <a:rPr sz="2400" spc="-10">
                <a:latin typeface="Optima" panose="02000503060000020004" pitchFamily="2" charset="0"/>
                <a:cs typeface="Calibri"/>
              </a:rPr>
              <a:t>Express</a:t>
            </a:r>
            <a:r>
              <a:rPr sz="2400" spc="-5">
                <a:latin typeface="Optima" panose="02000503060000020004" pitchFamily="2" charset="0"/>
                <a:cs typeface="Calibri"/>
              </a:rPr>
              <a:t> </a:t>
            </a:r>
            <a:r>
              <a:rPr sz="2400" spc="-15">
                <a:latin typeface="Optima" panose="02000503060000020004" pitchFamily="2" charset="0"/>
                <a:cs typeface="Calibri"/>
              </a:rPr>
              <a:t>transformations</a:t>
            </a:r>
            <a:r>
              <a:rPr sz="2400">
                <a:latin typeface="Optima" panose="02000503060000020004" pitchFamily="2" charset="0"/>
                <a:cs typeface="Calibri"/>
              </a:rPr>
              <a:t> as</a:t>
            </a:r>
            <a:r>
              <a:rPr sz="2400" spc="-5">
                <a:latin typeface="Optima" panose="02000503060000020004" pitchFamily="2" charset="0"/>
                <a:cs typeface="Calibri"/>
              </a:rPr>
              <a:t> </a:t>
            </a:r>
            <a:r>
              <a:rPr sz="2400" spc="-10">
                <a:latin typeface="Optima" panose="02000503060000020004" pitchFamily="2" charset="0"/>
                <a:cs typeface="Calibri"/>
              </a:rPr>
              <a:t>incremental</a:t>
            </a:r>
            <a:r>
              <a:rPr sz="2400">
                <a:latin typeface="Optima" panose="02000503060000020004" pitchFamily="2" charset="0"/>
                <a:cs typeface="Calibri"/>
              </a:rPr>
              <a:t> </a:t>
            </a:r>
            <a:r>
              <a:rPr sz="2400" spc="-10">
                <a:latin typeface="Optima" panose="02000503060000020004" pitchFamily="2" charset="0"/>
                <a:cs typeface="Calibri"/>
              </a:rPr>
              <a:t>modifications</a:t>
            </a:r>
            <a:r>
              <a:rPr sz="2400" spc="-5">
                <a:latin typeface="Optima" panose="02000503060000020004" pitchFamily="2" charset="0"/>
                <a:cs typeface="Calibri"/>
              </a:rPr>
              <a:t> of </a:t>
            </a:r>
            <a:r>
              <a:rPr sz="2400" spc="-525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the </a:t>
            </a:r>
            <a:r>
              <a:rPr sz="2400" spc="-10">
                <a:latin typeface="Optima" panose="02000503060000020004" pitchFamily="2" charset="0"/>
                <a:cs typeface="Calibri"/>
              </a:rPr>
              <a:t>internal </a:t>
            </a:r>
            <a:r>
              <a:rPr sz="2400" spc="-15">
                <a:latin typeface="Optima" panose="02000503060000020004" pitchFamily="2" charset="0"/>
                <a:cs typeface="Calibri"/>
              </a:rPr>
              <a:t>data</a:t>
            </a:r>
            <a:r>
              <a:rPr sz="2400" spc="-5">
                <a:latin typeface="Optima" panose="02000503060000020004" pitchFamily="2" charset="0"/>
                <a:cs typeface="Calibri"/>
              </a:rPr>
              <a:t> </a:t>
            </a:r>
            <a:r>
              <a:rPr sz="2400" spc="-10">
                <a:latin typeface="Optima" panose="02000503060000020004" pitchFamily="2" charset="0"/>
                <a:cs typeface="Calibri"/>
              </a:rPr>
              <a:t>structures</a:t>
            </a:r>
            <a:endParaRPr sz="2400">
              <a:latin typeface="Optima" panose="02000503060000020004" pitchFamily="2" charset="0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868138"/>
            <a:ext cx="7649845" cy="179087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>
                <a:latin typeface="Optima" panose="02000503060000020004" pitchFamily="2" charset="0"/>
                <a:cs typeface="Calibri"/>
              </a:rPr>
              <a:t>Reactive</a:t>
            </a:r>
            <a:r>
              <a:rPr sz="2800" spc="-40">
                <a:latin typeface="Optima" panose="02000503060000020004" pitchFamily="2" charset="0"/>
                <a:cs typeface="Calibri"/>
              </a:rPr>
              <a:t> </a:t>
            </a:r>
            <a:r>
              <a:rPr sz="2800" spc="-20">
                <a:latin typeface="Optima" panose="02000503060000020004" pitchFamily="2" charset="0"/>
                <a:cs typeface="Calibri"/>
              </a:rPr>
              <a:t>systems:</a:t>
            </a:r>
            <a:endParaRPr sz="2800">
              <a:latin typeface="Optima" panose="02000503060000020004" pitchFamily="2" charset="0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10">
                <a:latin typeface="Optima" panose="02000503060000020004" pitchFamily="2" charset="0"/>
                <a:cs typeface="Calibri"/>
              </a:rPr>
              <a:t>Represent</a:t>
            </a:r>
            <a:r>
              <a:rPr sz="2400" spc="-15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the </a:t>
            </a:r>
            <a:r>
              <a:rPr sz="2400" spc="-10">
                <a:latin typeface="Optima" panose="02000503060000020004" pitchFamily="2" charset="0"/>
                <a:cs typeface="Calibri"/>
              </a:rPr>
              <a:t>current </a:t>
            </a:r>
            <a:r>
              <a:rPr sz="2400" spc="-25">
                <a:latin typeface="Optima" panose="02000503060000020004" pitchFamily="2" charset="0"/>
                <a:cs typeface="Calibri"/>
              </a:rPr>
              <a:t>state</a:t>
            </a:r>
            <a:r>
              <a:rPr sz="2400" spc="-5">
                <a:latin typeface="Optima" panose="02000503060000020004" pitchFamily="2" charset="0"/>
                <a:cs typeface="Calibri"/>
              </a:rPr>
              <a:t> of </a:t>
            </a:r>
            <a:r>
              <a:rPr sz="2400" spc="-15">
                <a:latin typeface="Optima" panose="02000503060000020004" pitchFamily="2" charset="0"/>
                <a:cs typeface="Calibri"/>
              </a:rPr>
              <a:t>interaction</a:t>
            </a:r>
            <a:endParaRPr sz="2400">
              <a:latin typeface="Optima" panose="02000503060000020004" pitchFamily="2" charset="0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10">
                <a:latin typeface="Optima" panose="02000503060000020004" pitchFamily="2" charset="0"/>
                <a:cs typeface="Calibri"/>
              </a:rPr>
              <a:t>Reflect </a:t>
            </a:r>
            <a:r>
              <a:rPr sz="2400" spc="-5">
                <a:latin typeface="Optima" panose="02000503060000020004" pitchFamily="2" charset="0"/>
                <a:cs typeface="Calibri"/>
              </a:rPr>
              <a:t>changes of</a:t>
            </a:r>
            <a:r>
              <a:rPr sz="2400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the</a:t>
            </a:r>
            <a:r>
              <a:rPr sz="2400" spc="5">
                <a:latin typeface="Optima" panose="02000503060000020004" pitchFamily="2" charset="0"/>
                <a:cs typeface="Calibri"/>
              </a:rPr>
              <a:t> </a:t>
            </a:r>
            <a:r>
              <a:rPr sz="2400" spc="-10">
                <a:latin typeface="Optima" panose="02000503060000020004" pitchFamily="2" charset="0"/>
                <a:cs typeface="Calibri"/>
              </a:rPr>
              <a:t>external world</a:t>
            </a:r>
            <a:r>
              <a:rPr sz="2400">
                <a:latin typeface="Optima" panose="02000503060000020004" pitchFamily="2" charset="0"/>
                <a:cs typeface="Calibri"/>
              </a:rPr>
              <a:t> during</a:t>
            </a:r>
            <a:r>
              <a:rPr sz="2400" spc="-10">
                <a:latin typeface="Optima" panose="02000503060000020004" pitchFamily="2" charset="0"/>
                <a:cs typeface="Calibri"/>
              </a:rPr>
              <a:t> </a:t>
            </a:r>
            <a:r>
              <a:rPr sz="2400" spc="-15">
                <a:latin typeface="Optima" panose="02000503060000020004" pitchFamily="2" charset="0"/>
                <a:cs typeface="Calibri"/>
              </a:rPr>
              <a:t>interaction</a:t>
            </a:r>
            <a:endParaRPr sz="2400">
              <a:latin typeface="Optima" panose="02000503060000020004" pitchFamily="2" charset="0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1" y="464312"/>
            <a:ext cx="54172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Use</a:t>
            </a:r>
            <a:r>
              <a:rPr spc="-40"/>
              <a:t> </a:t>
            </a:r>
            <a:r>
              <a:t>of</a:t>
            </a:r>
            <a:r>
              <a:rPr spc="-40"/>
              <a:t> </a:t>
            </a:r>
            <a:r>
              <a:rPr spc="-30"/>
              <a:t>State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9631" y="2996952"/>
            <a:ext cx="6734175" cy="396262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210"/>
              </a:spcBef>
            </a:pPr>
            <a:r>
              <a:rPr sz="2400" spc="-20">
                <a:latin typeface="Optima" panose="02000503060000020004" pitchFamily="2" charset="0"/>
                <a:cs typeface="Calibri"/>
              </a:rPr>
              <a:t>State</a:t>
            </a:r>
            <a:r>
              <a:rPr sz="2400" spc="-5">
                <a:latin typeface="Optima" panose="02000503060000020004" pitchFamily="2" charset="0"/>
                <a:cs typeface="Calibri"/>
              </a:rPr>
              <a:t> is</a:t>
            </a:r>
            <a:r>
              <a:rPr sz="2400" spc="-10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not</a:t>
            </a:r>
            <a:r>
              <a:rPr sz="2400" spc="-10">
                <a:latin typeface="Optima" panose="02000503060000020004" pitchFamily="2" charset="0"/>
                <a:cs typeface="Calibri"/>
              </a:rPr>
              <a:t> </a:t>
            </a:r>
            <a:r>
              <a:rPr sz="2400">
                <a:latin typeface="Optima" panose="02000503060000020004" pitchFamily="2" charset="0"/>
                <a:cs typeface="Calibri"/>
              </a:rPr>
              <a:t>necessary</a:t>
            </a:r>
            <a:r>
              <a:rPr sz="2400" spc="-5">
                <a:latin typeface="Optima" panose="02000503060000020004" pitchFamily="2" charset="0"/>
                <a:cs typeface="Calibri"/>
              </a:rPr>
              <a:t> </a:t>
            </a:r>
            <a:r>
              <a:rPr sz="2400" spc="-15">
                <a:latin typeface="Optima" panose="02000503060000020004" pitchFamily="2" charset="0"/>
                <a:cs typeface="Calibri"/>
              </a:rPr>
              <a:t>to</a:t>
            </a:r>
            <a:r>
              <a:rPr sz="2400" spc="-10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describe</a:t>
            </a:r>
            <a:r>
              <a:rPr sz="2400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the</a:t>
            </a:r>
            <a:r>
              <a:rPr sz="2400">
                <a:latin typeface="Optima" panose="02000503060000020004" pitchFamily="2" charset="0"/>
                <a:cs typeface="Calibri"/>
              </a:rPr>
              <a:t> </a:t>
            </a:r>
            <a:r>
              <a:rPr sz="2400" spc="-25">
                <a:latin typeface="Optima" panose="02000503060000020004" pitchFamily="2" charset="0"/>
                <a:cs typeface="Calibri"/>
              </a:rPr>
              <a:t>system</a:t>
            </a:r>
            <a:endParaRPr sz="2400">
              <a:latin typeface="Optima" panose="02000503060000020004" pitchFamily="2" charset="0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9631" y="5936127"/>
            <a:ext cx="6734175" cy="395620"/>
          </a:xfrm>
          <a:prstGeom prst="rect">
            <a:avLst/>
          </a:prstGeom>
          <a:solidFill>
            <a:srgbClr val="CDFFCD"/>
          </a:solidFill>
          <a:ln w="952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204"/>
              </a:spcBef>
            </a:pPr>
            <a:r>
              <a:rPr sz="2400" spc="-20">
                <a:latin typeface="Optima" panose="02000503060000020004" pitchFamily="2" charset="0"/>
                <a:cs typeface="Calibri"/>
              </a:rPr>
              <a:t>State</a:t>
            </a:r>
            <a:r>
              <a:rPr sz="2400" spc="-5">
                <a:latin typeface="Optima" panose="02000503060000020004" pitchFamily="2" charset="0"/>
                <a:cs typeface="Calibri"/>
              </a:rPr>
              <a:t> is</a:t>
            </a:r>
            <a:r>
              <a:rPr sz="2400" spc="-10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essential</a:t>
            </a:r>
            <a:r>
              <a:rPr sz="2400" spc="-10">
                <a:latin typeface="Optima" panose="02000503060000020004" pitchFamily="2" charset="0"/>
                <a:cs typeface="Calibri"/>
              </a:rPr>
              <a:t> </a:t>
            </a:r>
            <a:r>
              <a:rPr sz="2400" spc="-15">
                <a:latin typeface="Optima" panose="02000503060000020004" pitchFamily="2" charset="0"/>
                <a:cs typeface="Calibri"/>
              </a:rPr>
              <a:t>to</a:t>
            </a:r>
            <a:r>
              <a:rPr sz="2400" spc="-10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describe</a:t>
            </a:r>
            <a:r>
              <a:rPr sz="2400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the</a:t>
            </a:r>
            <a:r>
              <a:rPr sz="2400">
                <a:latin typeface="Optima" panose="02000503060000020004" pitchFamily="2" charset="0"/>
                <a:cs typeface="Calibri"/>
              </a:rPr>
              <a:t> </a:t>
            </a:r>
            <a:r>
              <a:rPr sz="2400" spc="-25">
                <a:latin typeface="Optima" panose="02000503060000020004" pitchFamily="2" charset="0"/>
                <a:cs typeface="Calibri"/>
              </a:rPr>
              <a:t>system</a:t>
            </a:r>
            <a:endParaRPr sz="2400">
              <a:latin typeface="Optima" panose="02000503060000020004" pitchFamily="2" charset="0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336" y="494791"/>
            <a:ext cx="817946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5"/>
              <a:t>Events</a:t>
            </a:r>
            <a:r>
              <a:rPr sz="4000" spc="-5"/>
              <a:t> and</a:t>
            </a:r>
            <a:r>
              <a:rPr sz="4000"/>
              <a:t> </a:t>
            </a:r>
            <a:r>
              <a:rPr sz="4000" spc="-10"/>
              <a:t>Functional</a:t>
            </a:r>
            <a:r>
              <a:rPr sz="4000" spc="-5"/>
              <a:t> </a:t>
            </a:r>
            <a:r>
              <a:rPr sz="4000" spc="-10"/>
              <a:t>Dependencies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935293"/>
            <a:ext cx="3716654" cy="89090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800" spc="-5">
                <a:latin typeface="Calibri"/>
                <a:cs typeface="Calibri"/>
              </a:rPr>
              <a:t>functional</a:t>
            </a:r>
            <a:r>
              <a:rPr sz="2800" spc="-3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dependencies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800" spc="-5">
                <a:latin typeface="Calibri"/>
                <a:cs typeface="Calibri"/>
              </a:rPr>
              <a:t>boolean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25">
                <a:latin typeface="Calibri"/>
                <a:cs typeface="Calibri"/>
              </a:rPr>
              <a:t>highTemp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:=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(temp.value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&gt;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45);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12074"/>
            <a:ext cx="6598284" cy="724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50"/>
              </a:lnSpc>
              <a:spcBef>
                <a:spcPts val="100"/>
              </a:spcBef>
            </a:pPr>
            <a:r>
              <a:rPr sz="2800" spc="-25">
                <a:latin typeface="Optima" panose="02000503060000020004" pitchFamily="2" charset="0"/>
                <a:cs typeface="Calibri"/>
              </a:rPr>
              <a:t>Events</a:t>
            </a:r>
            <a:r>
              <a:rPr sz="2800" spc="-10">
                <a:latin typeface="Optima" panose="02000503060000020004" pitchFamily="2" charset="0"/>
                <a:cs typeface="Calibri"/>
              </a:rPr>
              <a:t> </a:t>
            </a:r>
            <a:r>
              <a:rPr sz="2800" spc="-15">
                <a:latin typeface="Optima" panose="02000503060000020004" pitchFamily="2" charset="0"/>
                <a:cs typeface="Calibri"/>
              </a:rPr>
              <a:t>are</a:t>
            </a:r>
            <a:r>
              <a:rPr sz="2800" spc="-20">
                <a:latin typeface="Optima" panose="02000503060000020004" pitchFamily="2" charset="0"/>
                <a:cs typeface="Calibri"/>
              </a:rPr>
              <a:t> </a:t>
            </a:r>
            <a:r>
              <a:rPr sz="2800" spc="-10">
                <a:latin typeface="Optima" panose="02000503060000020004" pitchFamily="2" charset="0"/>
                <a:cs typeface="Calibri"/>
              </a:rPr>
              <a:t>often </a:t>
            </a:r>
            <a:r>
              <a:rPr sz="2800" spc="-5">
                <a:latin typeface="Optima" panose="02000503060000020004" pitchFamily="2" charset="0"/>
                <a:cs typeface="Calibri"/>
              </a:rPr>
              <a:t>used </a:t>
            </a:r>
            <a:r>
              <a:rPr sz="2800" spc="-25">
                <a:latin typeface="Optima" panose="02000503060000020004" pitchFamily="2" charset="0"/>
                <a:cs typeface="Calibri"/>
              </a:rPr>
              <a:t>for</a:t>
            </a:r>
            <a:endParaRPr sz="2800">
              <a:latin typeface="Optima" panose="02000503060000020004" pitchFamily="2" charset="0"/>
              <a:cs typeface="Calibri"/>
            </a:endParaRPr>
          </a:p>
          <a:p>
            <a:pPr marR="5080" algn="r">
              <a:lnSpc>
                <a:spcPts val="2150"/>
              </a:lnSpc>
            </a:pPr>
            <a:r>
              <a:rPr sz="1800" b="1" spc="-15">
                <a:solidFill>
                  <a:srgbClr val="831B45"/>
                </a:solidFill>
                <a:latin typeface="Optima" panose="02000503060000020004" pitchFamily="2" charset="0"/>
                <a:cs typeface="Calibri"/>
              </a:rPr>
              <a:t>val</a:t>
            </a:r>
            <a:r>
              <a:rPr sz="1800" b="1" spc="-10">
                <a:solidFill>
                  <a:srgbClr val="831B45"/>
                </a:solidFill>
                <a:latin typeface="Optima" panose="02000503060000020004" pitchFamily="2" charset="0"/>
                <a:cs typeface="Calibri"/>
              </a:rPr>
              <a:t> </a:t>
            </a:r>
            <a:r>
              <a:rPr sz="1800" spc="-10">
                <a:latin typeface="Optima" panose="02000503060000020004" pitchFamily="2" charset="0"/>
                <a:cs typeface="Calibri"/>
              </a:rPr>
              <a:t>update</a:t>
            </a:r>
            <a:r>
              <a:rPr sz="1800">
                <a:latin typeface="Optima" panose="02000503060000020004" pitchFamily="2" charset="0"/>
                <a:cs typeface="Calibri"/>
              </a:rPr>
              <a:t> = </a:t>
            </a:r>
            <a:r>
              <a:rPr sz="1800" b="1" spc="-10">
                <a:solidFill>
                  <a:srgbClr val="831B45"/>
                </a:solidFill>
                <a:latin typeface="Optima" panose="02000503060000020004" pitchFamily="2" charset="0"/>
                <a:cs typeface="Calibri"/>
              </a:rPr>
              <a:t>Evt</a:t>
            </a:r>
            <a:r>
              <a:rPr sz="1800" spc="-10">
                <a:latin typeface="Optima" panose="02000503060000020004" pitchFamily="2" charset="0"/>
                <a:cs typeface="Calibri"/>
              </a:rPr>
              <a:t>[Unit]()</a:t>
            </a:r>
            <a:endParaRPr sz="1800">
              <a:latin typeface="Optima" panose="02000503060000020004" pitchFamily="2" charset="0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38772" y="2307817"/>
            <a:ext cx="3649345" cy="85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var</a:t>
            </a:r>
            <a:r>
              <a:rPr sz="1800" b="1" spc="-3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3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var</a:t>
            </a:r>
            <a:r>
              <a:rPr sz="1800" b="1" spc="-3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b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7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var</a:t>
            </a: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c = a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+ b  </a:t>
            </a:r>
            <a:r>
              <a:rPr sz="1800">
                <a:solidFill>
                  <a:srgbClr val="006600"/>
                </a:solidFill>
                <a:latin typeface="Calibri"/>
                <a:cs typeface="Calibri"/>
              </a:rPr>
              <a:t>//</a:t>
            </a:r>
            <a:r>
              <a:rPr sz="1800" spc="-5">
                <a:solidFill>
                  <a:srgbClr val="006600"/>
                </a:solidFill>
                <a:latin typeface="Calibri"/>
                <a:cs typeface="Calibri"/>
              </a:rPr>
              <a:t> Functional </a:t>
            </a:r>
            <a:r>
              <a:rPr sz="1800">
                <a:solidFill>
                  <a:srgbClr val="006600"/>
                </a:solidFill>
                <a:latin typeface="Calibri"/>
                <a:cs typeface="Calibri"/>
              </a:rPr>
              <a:t>dependency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38772" y="3408441"/>
            <a:ext cx="1605915" cy="845819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17475" marR="5080" indent="-104775">
              <a:lnSpc>
                <a:spcPts val="2130"/>
              </a:lnSpc>
              <a:spcBef>
                <a:spcPts val="195"/>
              </a:spcBef>
            </a:pPr>
            <a:r>
              <a:rPr sz="1800" spc="-10">
                <a:latin typeface="Calibri"/>
                <a:cs typeface="Calibri"/>
              </a:rPr>
              <a:t>update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+=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(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_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=&gt;{ </a:t>
            </a:r>
            <a:r>
              <a:rPr sz="1800" spc="-39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c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 a + b</a:t>
            </a:r>
          </a:p>
          <a:p>
            <a:pPr marL="12700">
              <a:lnSpc>
                <a:spcPts val="2105"/>
              </a:lnSpc>
            </a:pPr>
            <a:r>
              <a:rPr sz="1800" spc="-5">
                <a:latin typeface="Calibri"/>
                <a:cs typeface="Calibri"/>
              </a:rPr>
              <a:t>})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8772" y="4504874"/>
            <a:ext cx="822960" cy="1121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5"/>
              </a:spcBef>
            </a:pPr>
            <a:r>
              <a:rPr sz="1800">
                <a:latin typeface="Calibri"/>
                <a:cs typeface="Calibri"/>
              </a:rPr>
              <a:t>a = 4 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upd</a:t>
            </a:r>
            <a:r>
              <a:rPr sz="1800" spc="-20">
                <a:latin typeface="Calibri"/>
                <a:cs typeface="Calibri"/>
              </a:rPr>
              <a:t>a</a:t>
            </a:r>
            <a:r>
              <a:rPr sz="1800" spc="-25">
                <a:latin typeface="Calibri"/>
                <a:cs typeface="Calibri"/>
              </a:rPr>
              <a:t>t</a:t>
            </a:r>
            <a:r>
              <a:rPr sz="1800">
                <a:latin typeface="Calibri"/>
                <a:cs typeface="Calibri"/>
              </a:rPr>
              <a:t>e()  b = 8 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upd</a:t>
            </a:r>
            <a:r>
              <a:rPr sz="1800" spc="-20">
                <a:latin typeface="Calibri"/>
                <a:cs typeface="Calibri"/>
              </a:rPr>
              <a:t>a</a:t>
            </a:r>
            <a:r>
              <a:rPr sz="1800" spc="-25">
                <a:latin typeface="Calibri"/>
                <a:cs typeface="Calibri"/>
              </a:rPr>
              <a:t>t</a:t>
            </a:r>
            <a:r>
              <a:rPr sz="1800">
                <a:latin typeface="Calibri"/>
                <a:cs typeface="Calibri"/>
              </a:rPr>
              <a:t>e()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42428" y="3677824"/>
            <a:ext cx="1116330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0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var</a:t>
            </a:r>
            <a:r>
              <a:rPr sz="1800" b="1" spc="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3 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var</a:t>
            </a:r>
            <a:r>
              <a:rPr sz="1800" b="1" spc="4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b</a:t>
            </a:r>
            <a:r>
              <a:rPr sz="1800" spc="5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5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7 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2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c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+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b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42428" y="4774258"/>
            <a:ext cx="48133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a</a:t>
            </a:r>
            <a:r>
              <a:rPr sz="1800" spc="-4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4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4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>
                <a:latin typeface="Calibri"/>
                <a:cs typeface="Calibri"/>
              </a:rPr>
              <a:t>b</a:t>
            </a:r>
            <a:r>
              <a:rPr sz="1800" spc="-4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4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8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4312"/>
            <a:ext cx="532977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/>
              <a:t>Constraints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2074"/>
            <a:ext cx="7998460" cy="87566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55600" marR="5080" indent="-342900">
              <a:lnSpc>
                <a:spcPts val="3329"/>
              </a:lnSpc>
              <a:spcBef>
                <a:spcPts val="22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>
                <a:latin typeface="Optima" panose="02000503060000020004" pitchFamily="2" charset="0"/>
                <a:cs typeface="Calibri"/>
              </a:rPr>
              <a:t>What </a:t>
            </a:r>
            <a:r>
              <a:rPr sz="2800" spc="-5">
                <a:latin typeface="Optima" panose="02000503060000020004" pitchFamily="2" charset="0"/>
                <a:cs typeface="Calibri"/>
              </a:rPr>
              <a:t>about </a:t>
            </a:r>
            <a:r>
              <a:rPr sz="2800" spc="-10">
                <a:latin typeface="Optima" panose="02000503060000020004" pitchFamily="2" charset="0"/>
                <a:cs typeface="Calibri"/>
              </a:rPr>
              <a:t>expressing </a:t>
            </a:r>
            <a:r>
              <a:rPr sz="2800" spc="-5">
                <a:latin typeface="Optima" panose="02000503060000020004" pitchFamily="2" charset="0"/>
                <a:cs typeface="Calibri"/>
              </a:rPr>
              <a:t>functional dependencies </a:t>
            </a:r>
            <a:r>
              <a:rPr sz="2800" spc="-620">
                <a:latin typeface="Optima" panose="02000503060000020004" pitchFamily="2" charset="0"/>
                <a:cs typeface="Calibri"/>
              </a:rPr>
              <a:t> </a:t>
            </a:r>
            <a:r>
              <a:rPr sz="2800" spc="-5">
                <a:latin typeface="Optima" panose="02000503060000020004" pitchFamily="2" charset="0"/>
                <a:cs typeface="Calibri"/>
              </a:rPr>
              <a:t>as</a:t>
            </a:r>
            <a:r>
              <a:rPr sz="2800">
                <a:latin typeface="Optima" panose="02000503060000020004" pitchFamily="2" charset="0"/>
                <a:cs typeface="Calibri"/>
              </a:rPr>
              <a:t> </a:t>
            </a:r>
            <a:r>
              <a:rPr sz="2800" spc="-15">
                <a:latin typeface="Optima" panose="02000503060000020004" pitchFamily="2" charset="0"/>
                <a:cs typeface="Calibri"/>
              </a:rPr>
              <a:t>constraints</a:t>
            </a:r>
            <a:r>
              <a:rPr sz="2800" spc="5">
                <a:latin typeface="Optima" panose="02000503060000020004" pitchFamily="2" charset="0"/>
                <a:cs typeface="Calibri"/>
              </a:rPr>
              <a:t> </a:t>
            </a:r>
            <a:r>
              <a:rPr sz="2800">
                <a:latin typeface="Optima" panose="02000503060000020004" pitchFamily="2" charset="0"/>
                <a:cs typeface="Calibri"/>
              </a:rPr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82388" y="3085212"/>
            <a:ext cx="2364740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3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3</a:t>
            </a:r>
          </a:p>
          <a:p>
            <a:pPr marL="12700">
              <a:lnSpc>
                <a:spcPts val="2145"/>
              </a:lnSpc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3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b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7</a:t>
            </a: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 </a:t>
            </a:r>
            <a:r>
              <a:rPr sz="1800">
                <a:latin typeface="Calibri"/>
                <a:cs typeface="Calibri"/>
              </a:rPr>
              <a:t>c = a + b </a:t>
            </a:r>
            <a:r>
              <a:rPr sz="1800">
                <a:solidFill>
                  <a:srgbClr val="006600"/>
                </a:solidFill>
                <a:latin typeface="Calibri"/>
                <a:cs typeface="Calibri"/>
              </a:rPr>
              <a:t>// </a:t>
            </a:r>
            <a:r>
              <a:rPr sz="1800" spc="-15">
                <a:solidFill>
                  <a:srgbClr val="006600"/>
                </a:solidFill>
                <a:latin typeface="Calibri"/>
                <a:cs typeface="Calibri"/>
              </a:rPr>
              <a:t>Statement </a:t>
            </a:r>
            <a:r>
              <a:rPr sz="1800" spc="-395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println(c)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>
                <a:latin typeface="Calibri"/>
                <a:cs typeface="Calibri"/>
              </a:rPr>
              <a:t>&gt;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10</a:t>
            </a:r>
          </a:p>
          <a:p>
            <a:pPr marL="12700" marR="1487805">
              <a:lnSpc>
                <a:spcPts val="213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a= 4 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p</a:t>
            </a:r>
            <a:r>
              <a:rPr sz="1800" spc="-5">
                <a:latin typeface="Calibri"/>
                <a:cs typeface="Calibri"/>
              </a:rPr>
              <a:t>ri</a:t>
            </a:r>
            <a:r>
              <a:rPr sz="1800" spc="-15">
                <a:latin typeface="Calibri"/>
                <a:cs typeface="Calibri"/>
              </a:rPr>
              <a:t>n</a:t>
            </a:r>
            <a:r>
              <a:rPr sz="1800" spc="-5">
                <a:latin typeface="Calibri"/>
                <a:cs typeface="Calibri"/>
              </a:rPr>
              <a:t>tl</a:t>
            </a:r>
            <a:r>
              <a:rPr sz="1800" spc="5">
                <a:latin typeface="Calibri"/>
                <a:cs typeface="Calibri"/>
              </a:rPr>
              <a:t>n</a:t>
            </a:r>
            <a:r>
              <a:rPr sz="1800">
                <a:latin typeface="Calibri"/>
                <a:cs typeface="Calibri"/>
              </a:rPr>
              <a:t>(c)</a:t>
            </a:r>
          </a:p>
          <a:p>
            <a:pPr marL="12700">
              <a:lnSpc>
                <a:spcPts val="2105"/>
              </a:lnSpc>
            </a:pPr>
            <a:r>
              <a:rPr sz="1800">
                <a:latin typeface="Calibri"/>
                <a:cs typeface="Calibri"/>
              </a:rPr>
              <a:t>&gt;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10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66764" y="3085212"/>
            <a:ext cx="2418715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3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3</a:t>
            </a:r>
          </a:p>
          <a:p>
            <a:pPr marL="12700">
              <a:lnSpc>
                <a:spcPts val="2145"/>
              </a:lnSpc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3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b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7</a:t>
            </a: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 </a:t>
            </a:r>
            <a:r>
              <a:rPr sz="1800">
                <a:latin typeface="Calibri"/>
                <a:cs typeface="Calibri"/>
              </a:rPr>
              <a:t>c := a + b </a:t>
            </a:r>
            <a:r>
              <a:rPr sz="1800">
                <a:solidFill>
                  <a:srgbClr val="006600"/>
                </a:solidFill>
                <a:latin typeface="Calibri"/>
                <a:cs typeface="Calibri"/>
              </a:rPr>
              <a:t>// </a:t>
            </a:r>
            <a:r>
              <a:rPr sz="1800" spc="-10">
                <a:solidFill>
                  <a:srgbClr val="006600"/>
                </a:solidFill>
                <a:latin typeface="Calibri"/>
                <a:cs typeface="Calibri"/>
              </a:rPr>
              <a:t>Constraint </a:t>
            </a:r>
            <a:r>
              <a:rPr sz="1800" spc="-395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println(c)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>
                <a:latin typeface="Calibri"/>
                <a:cs typeface="Calibri"/>
              </a:rPr>
              <a:t>&gt;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10</a:t>
            </a:r>
          </a:p>
          <a:p>
            <a:pPr marL="12700" marR="1541145">
              <a:lnSpc>
                <a:spcPts val="213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a= 4 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p</a:t>
            </a:r>
            <a:r>
              <a:rPr sz="1800" spc="-5">
                <a:latin typeface="Calibri"/>
                <a:cs typeface="Calibri"/>
              </a:rPr>
              <a:t>ri</a:t>
            </a:r>
            <a:r>
              <a:rPr sz="1800" spc="-15">
                <a:latin typeface="Calibri"/>
                <a:cs typeface="Calibri"/>
              </a:rPr>
              <a:t>n</a:t>
            </a:r>
            <a:r>
              <a:rPr sz="1800" spc="-5">
                <a:latin typeface="Calibri"/>
                <a:cs typeface="Calibri"/>
              </a:rPr>
              <a:t>tl</a:t>
            </a:r>
            <a:r>
              <a:rPr sz="1800" spc="5">
                <a:latin typeface="Calibri"/>
                <a:cs typeface="Calibri"/>
              </a:rPr>
              <a:t>n</a:t>
            </a:r>
            <a:r>
              <a:rPr sz="1800">
                <a:latin typeface="Calibri"/>
                <a:cs typeface="Calibri"/>
              </a:rPr>
              <a:t>(c)</a:t>
            </a:r>
          </a:p>
          <a:p>
            <a:pPr marL="12700">
              <a:lnSpc>
                <a:spcPts val="2105"/>
              </a:lnSpc>
            </a:pPr>
            <a:r>
              <a:rPr sz="1800">
                <a:latin typeface="Calibri"/>
                <a:cs typeface="Calibri"/>
              </a:rPr>
              <a:t>&gt;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11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052" y="4406074"/>
            <a:ext cx="7657148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spc="-5"/>
              <a:t>EMBEDDING </a:t>
            </a:r>
            <a:r>
              <a:rPr sz="4000" b="1" spc="-15"/>
              <a:t>REACTIVE </a:t>
            </a:r>
            <a:r>
              <a:rPr sz="4000" b="1" spc="-10"/>
              <a:t> PROGRAMMING</a:t>
            </a:r>
            <a:r>
              <a:rPr sz="4000" b="1" spc="-35"/>
              <a:t> </a:t>
            </a:r>
            <a:r>
              <a:rPr sz="4000" b="1" spc="-5"/>
              <a:t>IN</a:t>
            </a:r>
            <a:r>
              <a:rPr sz="4000" b="1" spc="-25"/>
              <a:t> </a:t>
            </a:r>
            <a:r>
              <a:rPr sz="4000" b="1" spc="-5"/>
              <a:t>SCALA</a:t>
            </a:r>
            <a:endParaRPr sz="4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1" y="464312"/>
            <a:ext cx="573684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/>
              <a:t>Reactive</a:t>
            </a:r>
            <a:r>
              <a:rPr spc="-80"/>
              <a:t> </a:t>
            </a:r>
            <a:r>
              <a:rPr spc="-40"/>
              <a:t>Values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84967"/>
            <a:ext cx="5331460" cy="2589812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40">
                <a:latin typeface="Optima" panose="02000503060000020004" pitchFamily="2" charset="0"/>
                <a:cs typeface="Calibri"/>
              </a:rPr>
              <a:t>Vars</a:t>
            </a:r>
            <a:r>
              <a:rPr sz="2800" spc="-40">
                <a:latin typeface="Optima" panose="02000503060000020004" pitchFamily="2" charset="0"/>
                <a:cs typeface="Calibri"/>
              </a:rPr>
              <a:t>:</a:t>
            </a:r>
            <a:r>
              <a:rPr sz="2800" spc="-5">
                <a:latin typeface="Optima" panose="02000503060000020004" pitchFamily="2" charset="0"/>
                <a:cs typeface="Calibri"/>
              </a:rPr>
              <a:t> </a:t>
            </a:r>
            <a:r>
              <a:rPr sz="2800" spc="-10">
                <a:latin typeface="Optima" panose="02000503060000020004" pitchFamily="2" charset="0"/>
                <a:cs typeface="Calibri"/>
              </a:rPr>
              <a:t>primitive </a:t>
            </a:r>
            <a:r>
              <a:rPr sz="2800" spc="-15">
                <a:latin typeface="Optima" panose="02000503060000020004" pitchFamily="2" charset="0"/>
                <a:cs typeface="Calibri"/>
              </a:rPr>
              <a:t>reactive</a:t>
            </a:r>
            <a:r>
              <a:rPr sz="2800" spc="-10">
                <a:latin typeface="Optima" panose="02000503060000020004" pitchFamily="2" charset="0"/>
                <a:cs typeface="Calibri"/>
              </a:rPr>
              <a:t> values</a:t>
            </a:r>
            <a:endParaRPr sz="2800">
              <a:latin typeface="Optima" panose="02000503060000020004" pitchFamily="2" charset="0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40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10">
                <a:latin typeface="Optima" panose="02000503060000020004" pitchFamily="2" charset="0"/>
                <a:cs typeface="Calibri"/>
              </a:rPr>
              <a:t>Updated</a:t>
            </a:r>
            <a:r>
              <a:rPr sz="2400" spc="-45">
                <a:latin typeface="Optima" panose="02000503060000020004" pitchFamily="2" charset="0"/>
                <a:cs typeface="Calibri"/>
              </a:rPr>
              <a:t> </a:t>
            </a:r>
            <a:r>
              <a:rPr sz="2400" spc="5">
                <a:latin typeface="Optima" panose="02000503060000020004" pitchFamily="2" charset="0"/>
                <a:cs typeface="Calibri"/>
              </a:rPr>
              <a:t>“manually”</a:t>
            </a:r>
            <a:endParaRPr sz="2400">
              <a:latin typeface="Optima" panose="02000503060000020004" pitchFamily="2" charset="0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 MT"/>
              <a:buChar char="–"/>
            </a:pPr>
            <a:endParaRPr sz="3250">
              <a:latin typeface="Optima" panose="02000503060000020004" pitchFamily="2" charset="0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5">
                <a:latin typeface="Optima" panose="02000503060000020004" pitchFamily="2" charset="0"/>
                <a:cs typeface="Calibri"/>
              </a:rPr>
              <a:t>Signals</a:t>
            </a:r>
            <a:r>
              <a:rPr sz="2800" spc="-5">
                <a:latin typeface="Optima" panose="02000503060000020004" pitchFamily="2" charset="0"/>
                <a:cs typeface="Calibri"/>
              </a:rPr>
              <a:t>:</a:t>
            </a:r>
            <a:r>
              <a:rPr sz="2800" spc="-10">
                <a:latin typeface="Optima" panose="02000503060000020004" pitchFamily="2" charset="0"/>
                <a:cs typeface="Calibri"/>
              </a:rPr>
              <a:t> </a:t>
            </a:r>
            <a:r>
              <a:rPr sz="2800" spc="-15">
                <a:latin typeface="Optima" panose="02000503060000020004" pitchFamily="2" charset="0"/>
                <a:cs typeface="Calibri"/>
              </a:rPr>
              <a:t>reactive</a:t>
            </a:r>
            <a:r>
              <a:rPr sz="2800" spc="-20">
                <a:latin typeface="Optima" panose="02000503060000020004" pitchFamily="2" charset="0"/>
                <a:cs typeface="Calibri"/>
              </a:rPr>
              <a:t> </a:t>
            </a:r>
            <a:r>
              <a:rPr sz="2800" spc="-10">
                <a:latin typeface="Optima" panose="02000503060000020004" pitchFamily="2" charset="0"/>
                <a:cs typeface="Calibri"/>
              </a:rPr>
              <a:t>expressions</a:t>
            </a:r>
            <a:endParaRPr sz="2800">
              <a:latin typeface="Optima" panose="02000503060000020004" pitchFamily="2" charset="0"/>
              <a:cs typeface="Calibri"/>
            </a:endParaRPr>
          </a:p>
          <a:p>
            <a:pPr marL="755650" marR="37465" lvl="1" indent="-285750">
              <a:lnSpc>
                <a:spcPts val="2570"/>
              </a:lnSpc>
              <a:spcBef>
                <a:spcPts val="68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>
                <a:latin typeface="Optima" panose="02000503060000020004" pitchFamily="2" charset="0"/>
                <a:cs typeface="Calibri"/>
              </a:rPr>
              <a:t>The </a:t>
            </a:r>
            <a:r>
              <a:rPr sz="2400" spc="-15">
                <a:latin typeface="Optima" panose="02000503060000020004" pitchFamily="2" charset="0"/>
                <a:cs typeface="Calibri"/>
              </a:rPr>
              <a:t>constraints </a:t>
            </a:r>
            <a:r>
              <a:rPr sz="2400" spc="-10">
                <a:latin typeface="Optima" panose="02000503060000020004" pitchFamily="2" charset="0"/>
                <a:cs typeface="Calibri"/>
              </a:rPr>
              <a:t>“automatically” </a:t>
            </a:r>
            <a:r>
              <a:rPr sz="2400" spc="-530">
                <a:latin typeface="Optima" panose="02000503060000020004" pitchFamily="2" charset="0"/>
                <a:cs typeface="Calibri"/>
              </a:rPr>
              <a:t> </a:t>
            </a:r>
            <a:r>
              <a:rPr sz="2400" spc="-15">
                <a:latin typeface="Optima" panose="02000503060000020004" pitchFamily="2" charset="0"/>
                <a:cs typeface="Calibri"/>
              </a:rPr>
              <a:t>enforced</a:t>
            </a:r>
            <a:endParaRPr sz="2400">
              <a:latin typeface="Optima" panose="02000503060000020004" pitchFamily="2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9436" y="2292937"/>
            <a:ext cx="2427605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2000" b="1" spc="-4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=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Var(3)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10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2000" b="1" spc="-4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=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Var(7)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000" b="1" spc="-10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2000" b="1" spc="-2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c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=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Signal{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a()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+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b()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} </a:t>
            </a:r>
            <a:r>
              <a:rPr sz="2000" spc="-44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println(c.now)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>
                <a:latin typeface="Calibri"/>
                <a:cs typeface="Calibri"/>
              </a:rPr>
              <a:t>&gt;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10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>
                <a:latin typeface="Calibri"/>
                <a:cs typeface="Calibri"/>
              </a:rPr>
              <a:t>a()=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4</a:t>
            </a:r>
          </a:p>
          <a:p>
            <a:pPr marL="12700">
              <a:lnSpc>
                <a:spcPct val="100000"/>
              </a:lnSpc>
            </a:pPr>
            <a:r>
              <a:rPr sz="2000" spc="-5">
                <a:latin typeface="Calibri"/>
                <a:cs typeface="Calibri"/>
              </a:rPr>
              <a:t>println(c.now)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>
                <a:latin typeface="Calibri"/>
                <a:cs typeface="Calibri"/>
              </a:rPr>
              <a:t>&gt;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11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1" y="464312"/>
            <a:ext cx="5987732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/>
              <a:t>Reference</a:t>
            </a:r>
            <a:r>
              <a:rPr spc="-60"/>
              <a:t> </a:t>
            </a:r>
            <a:r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74476" y="4039586"/>
            <a:ext cx="2191385" cy="1396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3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20">
                <a:latin typeface="Calibri"/>
                <a:cs typeface="Calibri"/>
              </a:rPr>
              <a:t> Var(3)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45"/>
              </a:lnSpc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3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b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Var(7)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c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 </a:t>
            </a:r>
            <a:r>
              <a:rPr sz="1800" spc="-5">
                <a:latin typeface="Calibri"/>
                <a:cs typeface="Calibri"/>
              </a:rPr>
              <a:t>Signal{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a() + b()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d =</a:t>
            </a:r>
            <a:r>
              <a:rPr sz="1800" spc="-5">
                <a:latin typeface="Calibri"/>
                <a:cs typeface="Calibri"/>
              </a:rPr>
              <a:t> Signal </a:t>
            </a:r>
            <a:r>
              <a:rPr sz="1800">
                <a:latin typeface="Calibri"/>
                <a:cs typeface="Calibri"/>
              </a:rPr>
              <a:t>{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2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* c()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}</a:t>
            </a:r>
          </a:p>
          <a:p>
            <a:pPr marL="64769">
              <a:lnSpc>
                <a:spcPct val="100000"/>
              </a:lnSpc>
              <a:spcBef>
                <a:spcPts val="10"/>
              </a:spcBef>
            </a:pPr>
            <a:r>
              <a:rPr sz="1800">
                <a:latin typeface="Calibri"/>
                <a:cs typeface="Calibri"/>
              </a:rPr>
              <a:t>…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964397" y="5542469"/>
            <a:ext cx="382905" cy="382905"/>
            <a:chOff x="5964397" y="5542469"/>
            <a:chExt cx="382905" cy="382905"/>
          </a:xfrm>
        </p:grpSpPr>
        <p:sp>
          <p:nvSpPr>
            <p:cNvPr id="5" name="object 5"/>
            <p:cNvSpPr/>
            <p:nvPr/>
          </p:nvSpPr>
          <p:spPr>
            <a:xfrm>
              <a:off x="5977097" y="5555169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4">
                  <a:moveTo>
                    <a:pt x="178595" y="0"/>
                  </a:moveTo>
                  <a:lnTo>
                    <a:pt x="131117" y="6379"/>
                  </a:lnTo>
                  <a:lnTo>
                    <a:pt x="88454" y="24383"/>
                  </a:lnTo>
                  <a:lnTo>
                    <a:pt x="52309" y="52309"/>
                  </a:lnTo>
                  <a:lnTo>
                    <a:pt x="24383" y="88454"/>
                  </a:lnTo>
                  <a:lnTo>
                    <a:pt x="6379" y="131117"/>
                  </a:lnTo>
                  <a:lnTo>
                    <a:pt x="0" y="178594"/>
                  </a:lnTo>
                  <a:lnTo>
                    <a:pt x="6379" y="226072"/>
                  </a:lnTo>
                  <a:lnTo>
                    <a:pt x="24383" y="268734"/>
                  </a:lnTo>
                  <a:lnTo>
                    <a:pt x="52309" y="304880"/>
                  </a:lnTo>
                  <a:lnTo>
                    <a:pt x="88454" y="332806"/>
                  </a:lnTo>
                  <a:lnTo>
                    <a:pt x="131117" y="350810"/>
                  </a:lnTo>
                  <a:lnTo>
                    <a:pt x="178595" y="357189"/>
                  </a:lnTo>
                  <a:lnTo>
                    <a:pt x="226072" y="350810"/>
                  </a:lnTo>
                  <a:lnTo>
                    <a:pt x="268735" y="332806"/>
                  </a:lnTo>
                  <a:lnTo>
                    <a:pt x="304880" y="304880"/>
                  </a:lnTo>
                  <a:lnTo>
                    <a:pt x="332806" y="268734"/>
                  </a:lnTo>
                  <a:lnTo>
                    <a:pt x="350810" y="226072"/>
                  </a:lnTo>
                  <a:lnTo>
                    <a:pt x="357190" y="178594"/>
                  </a:lnTo>
                  <a:lnTo>
                    <a:pt x="350810" y="131117"/>
                  </a:lnTo>
                  <a:lnTo>
                    <a:pt x="332806" y="88454"/>
                  </a:lnTo>
                  <a:lnTo>
                    <a:pt x="304880" y="52309"/>
                  </a:lnTo>
                  <a:lnTo>
                    <a:pt x="268735" y="24383"/>
                  </a:lnTo>
                  <a:lnTo>
                    <a:pt x="226072" y="6379"/>
                  </a:lnTo>
                  <a:lnTo>
                    <a:pt x="178595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77097" y="5555169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4">
                  <a:moveTo>
                    <a:pt x="0" y="178595"/>
                  </a:moveTo>
                  <a:lnTo>
                    <a:pt x="6379" y="131117"/>
                  </a:lnTo>
                  <a:lnTo>
                    <a:pt x="24383" y="88454"/>
                  </a:lnTo>
                  <a:lnTo>
                    <a:pt x="52309" y="52309"/>
                  </a:lnTo>
                  <a:lnTo>
                    <a:pt x="88454" y="24383"/>
                  </a:lnTo>
                  <a:lnTo>
                    <a:pt x="131117" y="6379"/>
                  </a:lnTo>
                  <a:lnTo>
                    <a:pt x="178595" y="0"/>
                  </a:lnTo>
                  <a:lnTo>
                    <a:pt x="226072" y="6379"/>
                  </a:lnTo>
                  <a:lnTo>
                    <a:pt x="268735" y="24383"/>
                  </a:lnTo>
                  <a:lnTo>
                    <a:pt x="304880" y="52309"/>
                  </a:lnTo>
                  <a:lnTo>
                    <a:pt x="332806" y="88454"/>
                  </a:lnTo>
                  <a:lnTo>
                    <a:pt x="350810" y="131117"/>
                  </a:lnTo>
                  <a:lnTo>
                    <a:pt x="357190" y="178595"/>
                  </a:lnTo>
                  <a:lnTo>
                    <a:pt x="350810" y="226072"/>
                  </a:lnTo>
                  <a:lnTo>
                    <a:pt x="332806" y="268735"/>
                  </a:lnTo>
                  <a:lnTo>
                    <a:pt x="304880" y="304880"/>
                  </a:lnTo>
                  <a:lnTo>
                    <a:pt x="268735" y="332806"/>
                  </a:lnTo>
                  <a:lnTo>
                    <a:pt x="226072" y="350810"/>
                  </a:lnTo>
                  <a:lnTo>
                    <a:pt x="178595" y="357190"/>
                  </a:lnTo>
                  <a:lnTo>
                    <a:pt x="131117" y="350810"/>
                  </a:lnTo>
                  <a:lnTo>
                    <a:pt x="88454" y="332806"/>
                  </a:lnTo>
                  <a:lnTo>
                    <a:pt x="52309" y="304880"/>
                  </a:lnTo>
                  <a:lnTo>
                    <a:pt x="24383" y="268735"/>
                  </a:lnTo>
                  <a:lnTo>
                    <a:pt x="6379" y="226072"/>
                  </a:lnTo>
                  <a:lnTo>
                    <a:pt x="0" y="178595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088223" y="5571204"/>
            <a:ext cx="135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113675" y="5594777"/>
            <a:ext cx="382905" cy="382905"/>
            <a:chOff x="7113675" y="5594777"/>
            <a:chExt cx="382905" cy="382905"/>
          </a:xfrm>
        </p:grpSpPr>
        <p:sp>
          <p:nvSpPr>
            <p:cNvPr id="9" name="object 9"/>
            <p:cNvSpPr/>
            <p:nvPr/>
          </p:nvSpPr>
          <p:spPr>
            <a:xfrm>
              <a:off x="7126375" y="5607477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4">
                  <a:moveTo>
                    <a:pt x="178595" y="0"/>
                  </a:moveTo>
                  <a:lnTo>
                    <a:pt x="131117" y="6379"/>
                  </a:lnTo>
                  <a:lnTo>
                    <a:pt x="88454" y="24383"/>
                  </a:lnTo>
                  <a:lnTo>
                    <a:pt x="52309" y="52309"/>
                  </a:lnTo>
                  <a:lnTo>
                    <a:pt x="24383" y="88454"/>
                  </a:lnTo>
                  <a:lnTo>
                    <a:pt x="6379" y="131117"/>
                  </a:lnTo>
                  <a:lnTo>
                    <a:pt x="0" y="178595"/>
                  </a:lnTo>
                  <a:lnTo>
                    <a:pt x="6379" y="226072"/>
                  </a:lnTo>
                  <a:lnTo>
                    <a:pt x="24383" y="268735"/>
                  </a:lnTo>
                  <a:lnTo>
                    <a:pt x="52309" y="304880"/>
                  </a:lnTo>
                  <a:lnTo>
                    <a:pt x="88454" y="332806"/>
                  </a:lnTo>
                  <a:lnTo>
                    <a:pt x="131117" y="350810"/>
                  </a:lnTo>
                  <a:lnTo>
                    <a:pt x="178595" y="357190"/>
                  </a:lnTo>
                  <a:lnTo>
                    <a:pt x="226072" y="350810"/>
                  </a:lnTo>
                  <a:lnTo>
                    <a:pt x="268735" y="332806"/>
                  </a:lnTo>
                  <a:lnTo>
                    <a:pt x="304880" y="304880"/>
                  </a:lnTo>
                  <a:lnTo>
                    <a:pt x="332806" y="268735"/>
                  </a:lnTo>
                  <a:lnTo>
                    <a:pt x="350810" y="226072"/>
                  </a:lnTo>
                  <a:lnTo>
                    <a:pt x="357190" y="178595"/>
                  </a:lnTo>
                  <a:lnTo>
                    <a:pt x="350810" y="131117"/>
                  </a:lnTo>
                  <a:lnTo>
                    <a:pt x="332806" y="88454"/>
                  </a:lnTo>
                  <a:lnTo>
                    <a:pt x="304880" y="52309"/>
                  </a:lnTo>
                  <a:lnTo>
                    <a:pt x="268735" y="24383"/>
                  </a:lnTo>
                  <a:lnTo>
                    <a:pt x="226072" y="6379"/>
                  </a:lnTo>
                  <a:lnTo>
                    <a:pt x="178595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26375" y="5607477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4">
                  <a:moveTo>
                    <a:pt x="0" y="178595"/>
                  </a:moveTo>
                  <a:lnTo>
                    <a:pt x="6379" y="131117"/>
                  </a:lnTo>
                  <a:lnTo>
                    <a:pt x="24383" y="88454"/>
                  </a:lnTo>
                  <a:lnTo>
                    <a:pt x="52309" y="52309"/>
                  </a:lnTo>
                  <a:lnTo>
                    <a:pt x="88454" y="24383"/>
                  </a:lnTo>
                  <a:lnTo>
                    <a:pt x="131117" y="6379"/>
                  </a:lnTo>
                  <a:lnTo>
                    <a:pt x="178595" y="0"/>
                  </a:lnTo>
                  <a:lnTo>
                    <a:pt x="226072" y="6379"/>
                  </a:lnTo>
                  <a:lnTo>
                    <a:pt x="268735" y="24383"/>
                  </a:lnTo>
                  <a:lnTo>
                    <a:pt x="304880" y="52309"/>
                  </a:lnTo>
                  <a:lnTo>
                    <a:pt x="332806" y="88454"/>
                  </a:lnTo>
                  <a:lnTo>
                    <a:pt x="350810" y="131117"/>
                  </a:lnTo>
                  <a:lnTo>
                    <a:pt x="357190" y="178595"/>
                  </a:lnTo>
                  <a:lnTo>
                    <a:pt x="350810" y="226072"/>
                  </a:lnTo>
                  <a:lnTo>
                    <a:pt x="332806" y="268735"/>
                  </a:lnTo>
                  <a:lnTo>
                    <a:pt x="304880" y="304880"/>
                  </a:lnTo>
                  <a:lnTo>
                    <a:pt x="268735" y="332806"/>
                  </a:lnTo>
                  <a:lnTo>
                    <a:pt x="226072" y="350810"/>
                  </a:lnTo>
                  <a:lnTo>
                    <a:pt x="178595" y="357190"/>
                  </a:lnTo>
                  <a:lnTo>
                    <a:pt x="131117" y="350810"/>
                  </a:lnTo>
                  <a:lnTo>
                    <a:pt x="88454" y="332806"/>
                  </a:lnTo>
                  <a:lnTo>
                    <a:pt x="52309" y="304880"/>
                  </a:lnTo>
                  <a:lnTo>
                    <a:pt x="24383" y="268735"/>
                  </a:lnTo>
                  <a:lnTo>
                    <a:pt x="6379" y="226072"/>
                  </a:lnTo>
                  <a:lnTo>
                    <a:pt x="0" y="178595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231945" y="5623513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542195" y="4850719"/>
            <a:ext cx="382905" cy="382905"/>
            <a:chOff x="6542195" y="4850719"/>
            <a:chExt cx="382905" cy="382905"/>
          </a:xfrm>
        </p:grpSpPr>
        <p:sp>
          <p:nvSpPr>
            <p:cNvPr id="13" name="object 13"/>
            <p:cNvSpPr/>
            <p:nvPr/>
          </p:nvSpPr>
          <p:spPr>
            <a:xfrm>
              <a:off x="6554895" y="4863419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4">
                  <a:moveTo>
                    <a:pt x="178595" y="0"/>
                  </a:moveTo>
                  <a:lnTo>
                    <a:pt x="131117" y="6379"/>
                  </a:lnTo>
                  <a:lnTo>
                    <a:pt x="88455" y="24383"/>
                  </a:lnTo>
                  <a:lnTo>
                    <a:pt x="52309" y="52309"/>
                  </a:lnTo>
                  <a:lnTo>
                    <a:pt x="24383" y="88454"/>
                  </a:lnTo>
                  <a:lnTo>
                    <a:pt x="6379" y="131117"/>
                  </a:lnTo>
                  <a:lnTo>
                    <a:pt x="0" y="178595"/>
                  </a:lnTo>
                  <a:lnTo>
                    <a:pt x="6379" y="226072"/>
                  </a:lnTo>
                  <a:lnTo>
                    <a:pt x="24383" y="268735"/>
                  </a:lnTo>
                  <a:lnTo>
                    <a:pt x="52309" y="304880"/>
                  </a:lnTo>
                  <a:lnTo>
                    <a:pt x="88455" y="332806"/>
                  </a:lnTo>
                  <a:lnTo>
                    <a:pt x="131117" y="350810"/>
                  </a:lnTo>
                  <a:lnTo>
                    <a:pt x="178595" y="357190"/>
                  </a:lnTo>
                  <a:lnTo>
                    <a:pt x="226072" y="350810"/>
                  </a:lnTo>
                  <a:lnTo>
                    <a:pt x="268735" y="332806"/>
                  </a:lnTo>
                  <a:lnTo>
                    <a:pt x="304880" y="304880"/>
                  </a:lnTo>
                  <a:lnTo>
                    <a:pt x="332806" y="268735"/>
                  </a:lnTo>
                  <a:lnTo>
                    <a:pt x="350810" y="226072"/>
                  </a:lnTo>
                  <a:lnTo>
                    <a:pt x="357190" y="178595"/>
                  </a:lnTo>
                  <a:lnTo>
                    <a:pt x="350810" y="131117"/>
                  </a:lnTo>
                  <a:lnTo>
                    <a:pt x="332806" y="88454"/>
                  </a:lnTo>
                  <a:lnTo>
                    <a:pt x="304880" y="52309"/>
                  </a:lnTo>
                  <a:lnTo>
                    <a:pt x="268735" y="24383"/>
                  </a:lnTo>
                  <a:lnTo>
                    <a:pt x="226072" y="6379"/>
                  </a:lnTo>
                  <a:lnTo>
                    <a:pt x="178595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54895" y="4863419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4">
                  <a:moveTo>
                    <a:pt x="0" y="178595"/>
                  </a:moveTo>
                  <a:lnTo>
                    <a:pt x="6379" y="131117"/>
                  </a:lnTo>
                  <a:lnTo>
                    <a:pt x="24383" y="88454"/>
                  </a:lnTo>
                  <a:lnTo>
                    <a:pt x="52309" y="52309"/>
                  </a:lnTo>
                  <a:lnTo>
                    <a:pt x="88454" y="24383"/>
                  </a:lnTo>
                  <a:lnTo>
                    <a:pt x="131117" y="6379"/>
                  </a:lnTo>
                  <a:lnTo>
                    <a:pt x="178595" y="0"/>
                  </a:lnTo>
                  <a:lnTo>
                    <a:pt x="226072" y="6379"/>
                  </a:lnTo>
                  <a:lnTo>
                    <a:pt x="268735" y="24383"/>
                  </a:lnTo>
                  <a:lnTo>
                    <a:pt x="304880" y="52309"/>
                  </a:lnTo>
                  <a:lnTo>
                    <a:pt x="332806" y="88454"/>
                  </a:lnTo>
                  <a:lnTo>
                    <a:pt x="350810" y="131117"/>
                  </a:lnTo>
                  <a:lnTo>
                    <a:pt x="357190" y="178595"/>
                  </a:lnTo>
                  <a:lnTo>
                    <a:pt x="350810" y="226072"/>
                  </a:lnTo>
                  <a:lnTo>
                    <a:pt x="332806" y="268735"/>
                  </a:lnTo>
                  <a:lnTo>
                    <a:pt x="304880" y="304880"/>
                  </a:lnTo>
                  <a:lnTo>
                    <a:pt x="268735" y="332806"/>
                  </a:lnTo>
                  <a:lnTo>
                    <a:pt x="226072" y="350810"/>
                  </a:lnTo>
                  <a:lnTo>
                    <a:pt x="178595" y="357190"/>
                  </a:lnTo>
                  <a:lnTo>
                    <a:pt x="131117" y="350810"/>
                  </a:lnTo>
                  <a:lnTo>
                    <a:pt x="88454" y="332806"/>
                  </a:lnTo>
                  <a:lnTo>
                    <a:pt x="52309" y="304880"/>
                  </a:lnTo>
                  <a:lnTo>
                    <a:pt x="24383" y="268735"/>
                  </a:lnTo>
                  <a:lnTo>
                    <a:pt x="6379" y="226072"/>
                  </a:lnTo>
                  <a:lnTo>
                    <a:pt x="0" y="178595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672371" y="4879454"/>
            <a:ext cx="12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542195" y="4007751"/>
            <a:ext cx="382905" cy="382905"/>
            <a:chOff x="6542195" y="4007751"/>
            <a:chExt cx="382905" cy="382905"/>
          </a:xfrm>
        </p:grpSpPr>
        <p:sp>
          <p:nvSpPr>
            <p:cNvPr id="17" name="object 17"/>
            <p:cNvSpPr/>
            <p:nvPr/>
          </p:nvSpPr>
          <p:spPr>
            <a:xfrm>
              <a:off x="6554895" y="4020451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4">
                  <a:moveTo>
                    <a:pt x="178595" y="0"/>
                  </a:moveTo>
                  <a:lnTo>
                    <a:pt x="131117" y="6379"/>
                  </a:lnTo>
                  <a:lnTo>
                    <a:pt x="88455" y="24383"/>
                  </a:lnTo>
                  <a:lnTo>
                    <a:pt x="52309" y="52309"/>
                  </a:lnTo>
                  <a:lnTo>
                    <a:pt x="24383" y="88455"/>
                  </a:lnTo>
                  <a:lnTo>
                    <a:pt x="6379" y="131117"/>
                  </a:lnTo>
                  <a:lnTo>
                    <a:pt x="0" y="178595"/>
                  </a:lnTo>
                  <a:lnTo>
                    <a:pt x="6379" y="226072"/>
                  </a:lnTo>
                  <a:lnTo>
                    <a:pt x="24383" y="268735"/>
                  </a:lnTo>
                  <a:lnTo>
                    <a:pt x="52309" y="304880"/>
                  </a:lnTo>
                  <a:lnTo>
                    <a:pt x="88455" y="332806"/>
                  </a:lnTo>
                  <a:lnTo>
                    <a:pt x="131117" y="350810"/>
                  </a:lnTo>
                  <a:lnTo>
                    <a:pt x="178595" y="357190"/>
                  </a:lnTo>
                  <a:lnTo>
                    <a:pt x="226072" y="350810"/>
                  </a:lnTo>
                  <a:lnTo>
                    <a:pt x="268735" y="332806"/>
                  </a:lnTo>
                  <a:lnTo>
                    <a:pt x="304880" y="304880"/>
                  </a:lnTo>
                  <a:lnTo>
                    <a:pt x="332806" y="268735"/>
                  </a:lnTo>
                  <a:lnTo>
                    <a:pt x="350810" y="226072"/>
                  </a:lnTo>
                  <a:lnTo>
                    <a:pt x="357190" y="178595"/>
                  </a:lnTo>
                  <a:lnTo>
                    <a:pt x="350810" y="131117"/>
                  </a:lnTo>
                  <a:lnTo>
                    <a:pt x="332806" y="88455"/>
                  </a:lnTo>
                  <a:lnTo>
                    <a:pt x="304880" y="52309"/>
                  </a:lnTo>
                  <a:lnTo>
                    <a:pt x="268735" y="24383"/>
                  </a:lnTo>
                  <a:lnTo>
                    <a:pt x="226072" y="6379"/>
                  </a:lnTo>
                  <a:lnTo>
                    <a:pt x="178595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54895" y="4020451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4">
                  <a:moveTo>
                    <a:pt x="0" y="178595"/>
                  </a:moveTo>
                  <a:lnTo>
                    <a:pt x="6379" y="131117"/>
                  </a:lnTo>
                  <a:lnTo>
                    <a:pt x="24383" y="88454"/>
                  </a:lnTo>
                  <a:lnTo>
                    <a:pt x="52309" y="52309"/>
                  </a:lnTo>
                  <a:lnTo>
                    <a:pt x="88454" y="24383"/>
                  </a:lnTo>
                  <a:lnTo>
                    <a:pt x="131117" y="6379"/>
                  </a:lnTo>
                  <a:lnTo>
                    <a:pt x="178595" y="0"/>
                  </a:lnTo>
                  <a:lnTo>
                    <a:pt x="226072" y="6379"/>
                  </a:lnTo>
                  <a:lnTo>
                    <a:pt x="268735" y="24383"/>
                  </a:lnTo>
                  <a:lnTo>
                    <a:pt x="304880" y="52309"/>
                  </a:lnTo>
                  <a:lnTo>
                    <a:pt x="332806" y="88454"/>
                  </a:lnTo>
                  <a:lnTo>
                    <a:pt x="350810" y="131117"/>
                  </a:lnTo>
                  <a:lnTo>
                    <a:pt x="357190" y="178595"/>
                  </a:lnTo>
                  <a:lnTo>
                    <a:pt x="350810" y="226072"/>
                  </a:lnTo>
                  <a:lnTo>
                    <a:pt x="332806" y="268735"/>
                  </a:lnTo>
                  <a:lnTo>
                    <a:pt x="304880" y="304880"/>
                  </a:lnTo>
                  <a:lnTo>
                    <a:pt x="268735" y="332806"/>
                  </a:lnTo>
                  <a:lnTo>
                    <a:pt x="226072" y="350810"/>
                  </a:lnTo>
                  <a:lnTo>
                    <a:pt x="178595" y="357190"/>
                  </a:lnTo>
                  <a:lnTo>
                    <a:pt x="131117" y="350810"/>
                  </a:lnTo>
                  <a:lnTo>
                    <a:pt x="88454" y="332806"/>
                  </a:lnTo>
                  <a:lnTo>
                    <a:pt x="52309" y="304880"/>
                  </a:lnTo>
                  <a:lnTo>
                    <a:pt x="24383" y="268735"/>
                  </a:lnTo>
                  <a:lnTo>
                    <a:pt x="6379" y="226072"/>
                  </a:lnTo>
                  <a:lnTo>
                    <a:pt x="0" y="178595"/>
                  </a:lnTo>
                  <a:close/>
                </a:path>
              </a:pathLst>
            </a:custGeom>
            <a:ln w="2540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660467" y="4036486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271768" y="4377588"/>
            <a:ext cx="917575" cy="1289685"/>
          </a:xfrm>
          <a:custGeom>
            <a:avLst/>
            <a:gdLst/>
            <a:ahLst/>
            <a:cxnLst/>
            <a:rect l="l" t="t" r="r" b="b"/>
            <a:pathLst>
              <a:path w="917575" h="1289685">
                <a:moveTo>
                  <a:pt x="335470" y="790663"/>
                </a:moveTo>
                <a:lnTo>
                  <a:pt x="227939" y="836803"/>
                </a:lnTo>
                <a:lnTo>
                  <a:pt x="224955" y="844270"/>
                </a:lnTo>
                <a:lnTo>
                  <a:pt x="230492" y="857161"/>
                </a:lnTo>
                <a:lnTo>
                  <a:pt x="237959" y="860145"/>
                </a:lnTo>
                <a:lnTo>
                  <a:pt x="282308" y="841121"/>
                </a:lnTo>
                <a:lnTo>
                  <a:pt x="0" y="1222336"/>
                </a:lnTo>
                <a:lnTo>
                  <a:pt x="20408" y="1237449"/>
                </a:lnTo>
                <a:lnTo>
                  <a:pt x="302717" y="856234"/>
                </a:lnTo>
                <a:lnTo>
                  <a:pt x="297446" y="904201"/>
                </a:lnTo>
                <a:lnTo>
                  <a:pt x="302475" y="910475"/>
                </a:lnTo>
                <a:lnTo>
                  <a:pt x="316420" y="911999"/>
                </a:lnTo>
                <a:lnTo>
                  <a:pt x="322694" y="906970"/>
                </a:lnTo>
                <a:lnTo>
                  <a:pt x="335470" y="790663"/>
                </a:lnTo>
                <a:close/>
              </a:path>
              <a:path w="917575" h="1289685">
                <a:moveTo>
                  <a:pt x="520674" y="101066"/>
                </a:moveTo>
                <a:lnTo>
                  <a:pt x="461721" y="0"/>
                </a:lnTo>
                <a:lnTo>
                  <a:pt x="402767" y="101066"/>
                </a:lnTo>
                <a:lnTo>
                  <a:pt x="404812" y="108839"/>
                </a:lnTo>
                <a:lnTo>
                  <a:pt x="416928" y="115912"/>
                </a:lnTo>
                <a:lnTo>
                  <a:pt x="424700" y="113868"/>
                </a:lnTo>
                <a:lnTo>
                  <a:pt x="449021" y="72186"/>
                </a:lnTo>
                <a:lnTo>
                  <a:pt x="449021" y="485838"/>
                </a:lnTo>
                <a:lnTo>
                  <a:pt x="474421" y="485838"/>
                </a:lnTo>
                <a:lnTo>
                  <a:pt x="474421" y="72186"/>
                </a:lnTo>
                <a:lnTo>
                  <a:pt x="498729" y="113868"/>
                </a:lnTo>
                <a:lnTo>
                  <a:pt x="506514" y="115912"/>
                </a:lnTo>
                <a:lnTo>
                  <a:pt x="518629" y="108839"/>
                </a:lnTo>
                <a:lnTo>
                  <a:pt x="520674" y="101066"/>
                </a:lnTo>
                <a:close/>
              </a:path>
              <a:path w="917575" h="1289685">
                <a:moveTo>
                  <a:pt x="917562" y="1275295"/>
                </a:moveTo>
                <a:lnTo>
                  <a:pt x="637908" y="844308"/>
                </a:lnTo>
                <a:lnTo>
                  <a:pt x="680999" y="866038"/>
                </a:lnTo>
                <a:lnTo>
                  <a:pt x="688632" y="863523"/>
                </a:lnTo>
                <a:lnTo>
                  <a:pt x="694956" y="851001"/>
                </a:lnTo>
                <a:lnTo>
                  <a:pt x="692442" y="843356"/>
                </a:lnTo>
                <a:lnTo>
                  <a:pt x="587971" y="790663"/>
                </a:lnTo>
                <a:lnTo>
                  <a:pt x="593521" y="907542"/>
                </a:lnTo>
                <a:lnTo>
                  <a:pt x="599478" y="912952"/>
                </a:lnTo>
                <a:lnTo>
                  <a:pt x="613486" y="912279"/>
                </a:lnTo>
                <a:lnTo>
                  <a:pt x="618896" y="906335"/>
                </a:lnTo>
                <a:lnTo>
                  <a:pt x="616610" y="858126"/>
                </a:lnTo>
                <a:lnTo>
                  <a:pt x="896251" y="1289113"/>
                </a:lnTo>
                <a:lnTo>
                  <a:pt x="917562" y="1275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707966" y="1839274"/>
            <a:ext cx="2095500" cy="142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25780" algn="r">
              <a:lnSpc>
                <a:spcPts val="2075"/>
              </a:lnSpc>
            </a:pP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  <a:p>
            <a:pPr marL="474345" indent="-474980">
              <a:lnSpc>
                <a:spcPct val="208300"/>
              </a:lnSpc>
              <a:tabLst>
                <a:tab pos="980440" algn="l"/>
                <a:tab pos="1477645" algn="l"/>
                <a:tab pos="1974214" algn="l"/>
              </a:tabLst>
            </a:pP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f		g		h  d		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551595" y="1786900"/>
            <a:ext cx="2383155" cy="1787525"/>
            <a:chOff x="5551595" y="1786900"/>
            <a:chExt cx="2383155" cy="1787525"/>
          </a:xfrm>
        </p:grpSpPr>
        <p:sp>
          <p:nvSpPr>
            <p:cNvPr id="23" name="object 23"/>
            <p:cNvSpPr/>
            <p:nvPr/>
          </p:nvSpPr>
          <p:spPr>
            <a:xfrm>
              <a:off x="5564295" y="2371104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5">
                  <a:moveTo>
                    <a:pt x="178595" y="0"/>
                  </a:moveTo>
                  <a:lnTo>
                    <a:pt x="131117" y="6379"/>
                  </a:lnTo>
                  <a:lnTo>
                    <a:pt x="88455" y="24383"/>
                  </a:lnTo>
                  <a:lnTo>
                    <a:pt x="52309" y="52309"/>
                  </a:lnTo>
                  <a:lnTo>
                    <a:pt x="24383" y="88455"/>
                  </a:lnTo>
                  <a:lnTo>
                    <a:pt x="6379" y="131117"/>
                  </a:lnTo>
                  <a:lnTo>
                    <a:pt x="0" y="178595"/>
                  </a:lnTo>
                  <a:lnTo>
                    <a:pt x="6379" y="226072"/>
                  </a:lnTo>
                  <a:lnTo>
                    <a:pt x="24383" y="268735"/>
                  </a:lnTo>
                  <a:lnTo>
                    <a:pt x="52309" y="304880"/>
                  </a:lnTo>
                  <a:lnTo>
                    <a:pt x="88455" y="332806"/>
                  </a:lnTo>
                  <a:lnTo>
                    <a:pt x="131117" y="350810"/>
                  </a:lnTo>
                  <a:lnTo>
                    <a:pt x="178595" y="357190"/>
                  </a:lnTo>
                  <a:lnTo>
                    <a:pt x="226072" y="350810"/>
                  </a:lnTo>
                  <a:lnTo>
                    <a:pt x="268735" y="332806"/>
                  </a:lnTo>
                  <a:lnTo>
                    <a:pt x="304880" y="304880"/>
                  </a:lnTo>
                  <a:lnTo>
                    <a:pt x="332806" y="268735"/>
                  </a:lnTo>
                  <a:lnTo>
                    <a:pt x="350810" y="226072"/>
                  </a:lnTo>
                  <a:lnTo>
                    <a:pt x="357190" y="178595"/>
                  </a:lnTo>
                  <a:lnTo>
                    <a:pt x="350810" y="131117"/>
                  </a:lnTo>
                  <a:lnTo>
                    <a:pt x="332806" y="88455"/>
                  </a:lnTo>
                  <a:lnTo>
                    <a:pt x="304880" y="52309"/>
                  </a:lnTo>
                  <a:lnTo>
                    <a:pt x="268735" y="24383"/>
                  </a:lnTo>
                  <a:lnTo>
                    <a:pt x="226072" y="6379"/>
                  </a:lnTo>
                  <a:lnTo>
                    <a:pt x="178595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64295" y="2371104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5">
                  <a:moveTo>
                    <a:pt x="0" y="178595"/>
                  </a:moveTo>
                  <a:lnTo>
                    <a:pt x="6379" y="131117"/>
                  </a:lnTo>
                  <a:lnTo>
                    <a:pt x="24383" y="88454"/>
                  </a:lnTo>
                  <a:lnTo>
                    <a:pt x="52309" y="52309"/>
                  </a:lnTo>
                  <a:lnTo>
                    <a:pt x="88454" y="24383"/>
                  </a:lnTo>
                  <a:lnTo>
                    <a:pt x="131117" y="6379"/>
                  </a:lnTo>
                  <a:lnTo>
                    <a:pt x="178595" y="0"/>
                  </a:lnTo>
                  <a:lnTo>
                    <a:pt x="226072" y="6379"/>
                  </a:lnTo>
                  <a:lnTo>
                    <a:pt x="268735" y="24383"/>
                  </a:lnTo>
                  <a:lnTo>
                    <a:pt x="304880" y="52309"/>
                  </a:lnTo>
                  <a:lnTo>
                    <a:pt x="332806" y="88454"/>
                  </a:lnTo>
                  <a:lnTo>
                    <a:pt x="350810" y="131117"/>
                  </a:lnTo>
                  <a:lnTo>
                    <a:pt x="357190" y="178595"/>
                  </a:lnTo>
                  <a:lnTo>
                    <a:pt x="350810" y="226072"/>
                  </a:lnTo>
                  <a:lnTo>
                    <a:pt x="332806" y="268735"/>
                  </a:lnTo>
                  <a:lnTo>
                    <a:pt x="304880" y="304880"/>
                  </a:lnTo>
                  <a:lnTo>
                    <a:pt x="268735" y="332806"/>
                  </a:lnTo>
                  <a:lnTo>
                    <a:pt x="226072" y="350810"/>
                  </a:lnTo>
                  <a:lnTo>
                    <a:pt x="178595" y="357190"/>
                  </a:lnTo>
                  <a:lnTo>
                    <a:pt x="131117" y="350810"/>
                  </a:lnTo>
                  <a:lnTo>
                    <a:pt x="88454" y="332806"/>
                  </a:lnTo>
                  <a:lnTo>
                    <a:pt x="52309" y="304880"/>
                  </a:lnTo>
                  <a:lnTo>
                    <a:pt x="24383" y="268735"/>
                  </a:lnTo>
                  <a:lnTo>
                    <a:pt x="6379" y="226072"/>
                  </a:lnTo>
                  <a:lnTo>
                    <a:pt x="0" y="178595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69141" y="2675938"/>
              <a:ext cx="257810" cy="327025"/>
            </a:xfrm>
            <a:custGeom>
              <a:avLst/>
              <a:gdLst/>
              <a:ahLst/>
              <a:cxnLst/>
              <a:rect l="l" t="t" r="r" b="b"/>
              <a:pathLst>
                <a:path w="257810" h="327025">
                  <a:moveTo>
                    <a:pt x="0" y="0"/>
                  </a:moveTo>
                  <a:lnTo>
                    <a:pt x="15383" y="115986"/>
                  </a:lnTo>
                  <a:lnTo>
                    <a:pt x="21767" y="120876"/>
                  </a:lnTo>
                  <a:lnTo>
                    <a:pt x="35674" y="119032"/>
                  </a:lnTo>
                  <a:lnTo>
                    <a:pt x="40563" y="112647"/>
                  </a:lnTo>
                  <a:lnTo>
                    <a:pt x="34218" y="64811"/>
                  </a:lnTo>
                  <a:lnTo>
                    <a:pt x="237496" y="326764"/>
                  </a:lnTo>
                  <a:lnTo>
                    <a:pt x="257563" y="311193"/>
                  </a:lnTo>
                  <a:lnTo>
                    <a:pt x="54284" y="49239"/>
                  </a:lnTo>
                  <a:lnTo>
                    <a:pt x="99047" y="67263"/>
                  </a:lnTo>
                  <a:lnTo>
                    <a:pt x="106446" y="64112"/>
                  </a:lnTo>
                  <a:lnTo>
                    <a:pt x="111685" y="51099"/>
                  </a:lnTo>
                  <a:lnTo>
                    <a:pt x="108534" y="43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64361" y="2942607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4">
                  <a:moveTo>
                    <a:pt x="178595" y="0"/>
                  </a:moveTo>
                  <a:lnTo>
                    <a:pt x="131117" y="6379"/>
                  </a:lnTo>
                  <a:lnTo>
                    <a:pt x="88455" y="24383"/>
                  </a:lnTo>
                  <a:lnTo>
                    <a:pt x="52309" y="52309"/>
                  </a:lnTo>
                  <a:lnTo>
                    <a:pt x="24383" y="88455"/>
                  </a:lnTo>
                  <a:lnTo>
                    <a:pt x="6379" y="131117"/>
                  </a:lnTo>
                  <a:lnTo>
                    <a:pt x="0" y="178595"/>
                  </a:lnTo>
                  <a:lnTo>
                    <a:pt x="6379" y="226072"/>
                  </a:lnTo>
                  <a:lnTo>
                    <a:pt x="24383" y="268735"/>
                  </a:lnTo>
                  <a:lnTo>
                    <a:pt x="52309" y="304880"/>
                  </a:lnTo>
                  <a:lnTo>
                    <a:pt x="88455" y="332806"/>
                  </a:lnTo>
                  <a:lnTo>
                    <a:pt x="131117" y="350810"/>
                  </a:lnTo>
                  <a:lnTo>
                    <a:pt x="178595" y="357190"/>
                  </a:lnTo>
                  <a:lnTo>
                    <a:pt x="226072" y="350810"/>
                  </a:lnTo>
                  <a:lnTo>
                    <a:pt x="268735" y="332806"/>
                  </a:lnTo>
                  <a:lnTo>
                    <a:pt x="304880" y="304880"/>
                  </a:lnTo>
                  <a:lnTo>
                    <a:pt x="332806" y="268735"/>
                  </a:lnTo>
                  <a:lnTo>
                    <a:pt x="350810" y="226072"/>
                  </a:lnTo>
                  <a:lnTo>
                    <a:pt x="357190" y="178595"/>
                  </a:lnTo>
                  <a:lnTo>
                    <a:pt x="350810" y="131117"/>
                  </a:lnTo>
                  <a:lnTo>
                    <a:pt x="332806" y="88455"/>
                  </a:lnTo>
                  <a:lnTo>
                    <a:pt x="304880" y="52309"/>
                  </a:lnTo>
                  <a:lnTo>
                    <a:pt x="268735" y="24383"/>
                  </a:lnTo>
                  <a:lnTo>
                    <a:pt x="226072" y="6379"/>
                  </a:lnTo>
                  <a:lnTo>
                    <a:pt x="178595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64361" y="2942607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4">
                  <a:moveTo>
                    <a:pt x="0" y="178595"/>
                  </a:moveTo>
                  <a:lnTo>
                    <a:pt x="6379" y="131117"/>
                  </a:lnTo>
                  <a:lnTo>
                    <a:pt x="24383" y="88454"/>
                  </a:lnTo>
                  <a:lnTo>
                    <a:pt x="52309" y="52309"/>
                  </a:lnTo>
                  <a:lnTo>
                    <a:pt x="88454" y="24383"/>
                  </a:lnTo>
                  <a:lnTo>
                    <a:pt x="131117" y="6379"/>
                  </a:lnTo>
                  <a:lnTo>
                    <a:pt x="178595" y="0"/>
                  </a:lnTo>
                  <a:lnTo>
                    <a:pt x="226072" y="6379"/>
                  </a:lnTo>
                  <a:lnTo>
                    <a:pt x="268735" y="24383"/>
                  </a:lnTo>
                  <a:lnTo>
                    <a:pt x="304880" y="52309"/>
                  </a:lnTo>
                  <a:lnTo>
                    <a:pt x="332806" y="88454"/>
                  </a:lnTo>
                  <a:lnTo>
                    <a:pt x="350810" y="131117"/>
                  </a:lnTo>
                  <a:lnTo>
                    <a:pt x="357190" y="178595"/>
                  </a:lnTo>
                  <a:lnTo>
                    <a:pt x="350810" y="226072"/>
                  </a:lnTo>
                  <a:lnTo>
                    <a:pt x="332806" y="268735"/>
                  </a:lnTo>
                  <a:lnTo>
                    <a:pt x="304880" y="304880"/>
                  </a:lnTo>
                  <a:lnTo>
                    <a:pt x="268735" y="332806"/>
                  </a:lnTo>
                  <a:lnTo>
                    <a:pt x="226072" y="350810"/>
                  </a:lnTo>
                  <a:lnTo>
                    <a:pt x="178595" y="357190"/>
                  </a:lnTo>
                  <a:lnTo>
                    <a:pt x="131117" y="350810"/>
                  </a:lnTo>
                  <a:lnTo>
                    <a:pt x="88454" y="332806"/>
                  </a:lnTo>
                  <a:lnTo>
                    <a:pt x="52309" y="304880"/>
                  </a:lnTo>
                  <a:lnTo>
                    <a:pt x="24383" y="268735"/>
                  </a:lnTo>
                  <a:lnTo>
                    <a:pt x="6379" y="226072"/>
                  </a:lnTo>
                  <a:lnTo>
                    <a:pt x="0" y="178595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08904" y="2085301"/>
              <a:ext cx="918210" cy="1489075"/>
            </a:xfrm>
            <a:custGeom>
              <a:avLst/>
              <a:gdLst/>
              <a:ahLst/>
              <a:cxnLst/>
              <a:rect l="l" t="t" r="r" b="b"/>
              <a:pathLst>
                <a:path w="918209" h="1489075">
                  <a:moveTo>
                    <a:pt x="115671" y="107594"/>
                  </a:moveTo>
                  <a:lnTo>
                    <a:pt x="69710" y="0"/>
                  </a:lnTo>
                  <a:lnTo>
                    <a:pt x="800" y="90182"/>
                  </a:lnTo>
                  <a:lnTo>
                    <a:pt x="0" y="93573"/>
                  </a:lnTo>
                  <a:lnTo>
                    <a:pt x="431" y="96786"/>
                  </a:lnTo>
                  <a:lnTo>
                    <a:pt x="863" y="100012"/>
                  </a:lnTo>
                  <a:lnTo>
                    <a:pt x="2527" y="103073"/>
                  </a:lnTo>
                  <a:lnTo>
                    <a:pt x="10883" y="109461"/>
                  </a:lnTo>
                  <a:lnTo>
                    <a:pt x="18859" y="108394"/>
                  </a:lnTo>
                  <a:lnTo>
                    <a:pt x="48158" y="70040"/>
                  </a:lnTo>
                  <a:lnTo>
                    <a:pt x="21374" y="284238"/>
                  </a:lnTo>
                  <a:lnTo>
                    <a:pt x="46583" y="287388"/>
                  </a:lnTo>
                  <a:lnTo>
                    <a:pt x="73355" y="73202"/>
                  </a:lnTo>
                  <a:lnTo>
                    <a:pt x="92316" y="117576"/>
                  </a:lnTo>
                  <a:lnTo>
                    <a:pt x="99771" y="120573"/>
                  </a:lnTo>
                  <a:lnTo>
                    <a:pt x="112674" y="115062"/>
                  </a:lnTo>
                  <a:lnTo>
                    <a:pt x="115671" y="107594"/>
                  </a:lnTo>
                  <a:close/>
                </a:path>
                <a:path w="918209" h="1489075">
                  <a:moveTo>
                    <a:pt x="917867" y="1473339"/>
                  </a:moveTo>
                  <a:lnTo>
                    <a:pt x="714578" y="1211389"/>
                  </a:lnTo>
                  <a:lnTo>
                    <a:pt x="759345" y="1229410"/>
                  </a:lnTo>
                  <a:lnTo>
                    <a:pt x="766749" y="1226261"/>
                  </a:lnTo>
                  <a:lnTo>
                    <a:pt x="771982" y="1213243"/>
                  </a:lnTo>
                  <a:lnTo>
                    <a:pt x="768832" y="1205852"/>
                  </a:lnTo>
                  <a:lnTo>
                    <a:pt x="660298" y="1162151"/>
                  </a:lnTo>
                  <a:lnTo>
                    <a:pt x="675678" y="1278128"/>
                  </a:lnTo>
                  <a:lnTo>
                    <a:pt x="682066" y="1283017"/>
                  </a:lnTo>
                  <a:lnTo>
                    <a:pt x="695972" y="1281176"/>
                  </a:lnTo>
                  <a:lnTo>
                    <a:pt x="700862" y="1274787"/>
                  </a:lnTo>
                  <a:lnTo>
                    <a:pt x="694512" y="1226959"/>
                  </a:lnTo>
                  <a:lnTo>
                    <a:pt x="897788" y="1488909"/>
                  </a:lnTo>
                  <a:lnTo>
                    <a:pt x="917867" y="14733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64559" y="2371104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5">
                  <a:moveTo>
                    <a:pt x="178595" y="0"/>
                  </a:moveTo>
                  <a:lnTo>
                    <a:pt x="131117" y="6379"/>
                  </a:lnTo>
                  <a:lnTo>
                    <a:pt x="88455" y="24383"/>
                  </a:lnTo>
                  <a:lnTo>
                    <a:pt x="52309" y="52309"/>
                  </a:lnTo>
                  <a:lnTo>
                    <a:pt x="24383" y="88455"/>
                  </a:lnTo>
                  <a:lnTo>
                    <a:pt x="6379" y="131117"/>
                  </a:lnTo>
                  <a:lnTo>
                    <a:pt x="0" y="178595"/>
                  </a:lnTo>
                  <a:lnTo>
                    <a:pt x="6379" y="226072"/>
                  </a:lnTo>
                  <a:lnTo>
                    <a:pt x="24383" y="268735"/>
                  </a:lnTo>
                  <a:lnTo>
                    <a:pt x="52309" y="304880"/>
                  </a:lnTo>
                  <a:lnTo>
                    <a:pt x="88455" y="332806"/>
                  </a:lnTo>
                  <a:lnTo>
                    <a:pt x="131117" y="350810"/>
                  </a:lnTo>
                  <a:lnTo>
                    <a:pt x="178595" y="357190"/>
                  </a:lnTo>
                  <a:lnTo>
                    <a:pt x="226072" y="350810"/>
                  </a:lnTo>
                  <a:lnTo>
                    <a:pt x="268735" y="332806"/>
                  </a:lnTo>
                  <a:lnTo>
                    <a:pt x="304880" y="304880"/>
                  </a:lnTo>
                  <a:lnTo>
                    <a:pt x="332806" y="268735"/>
                  </a:lnTo>
                  <a:lnTo>
                    <a:pt x="350810" y="226072"/>
                  </a:lnTo>
                  <a:lnTo>
                    <a:pt x="357190" y="178595"/>
                  </a:lnTo>
                  <a:lnTo>
                    <a:pt x="350810" y="131117"/>
                  </a:lnTo>
                  <a:lnTo>
                    <a:pt x="332806" y="88455"/>
                  </a:lnTo>
                  <a:lnTo>
                    <a:pt x="304880" y="52309"/>
                  </a:lnTo>
                  <a:lnTo>
                    <a:pt x="268735" y="24383"/>
                  </a:lnTo>
                  <a:lnTo>
                    <a:pt x="226072" y="6379"/>
                  </a:lnTo>
                  <a:lnTo>
                    <a:pt x="178595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64559" y="2371104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5">
                  <a:moveTo>
                    <a:pt x="0" y="178595"/>
                  </a:moveTo>
                  <a:lnTo>
                    <a:pt x="6379" y="131117"/>
                  </a:lnTo>
                  <a:lnTo>
                    <a:pt x="24383" y="88454"/>
                  </a:lnTo>
                  <a:lnTo>
                    <a:pt x="52309" y="52309"/>
                  </a:lnTo>
                  <a:lnTo>
                    <a:pt x="88454" y="24383"/>
                  </a:lnTo>
                  <a:lnTo>
                    <a:pt x="131117" y="6379"/>
                  </a:lnTo>
                  <a:lnTo>
                    <a:pt x="178595" y="0"/>
                  </a:lnTo>
                  <a:lnTo>
                    <a:pt x="226072" y="6379"/>
                  </a:lnTo>
                  <a:lnTo>
                    <a:pt x="268735" y="24383"/>
                  </a:lnTo>
                  <a:lnTo>
                    <a:pt x="304880" y="52309"/>
                  </a:lnTo>
                  <a:lnTo>
                    <a:pt x="332806" y="88454"/>
                  </a:lnTo>
                  <a:lnTo>
                    <a:pt x="350810" y="131117"/>
                  </a:lnTo>
                  <a:lnTo>
                    <a:pt x="357190" y="178595"/>
                  </a:lnTo>
                  <a:lnTo>
                    <a:pt x="350810" y="226072"/>
                  </a:lnTo>
                  <a:lnTo>
                    <a:pt x="332806" y="268735"/>
                  </a:lnTo>
                  <a:lnTo>
                    <a:pt x="304880" y="304880"/>
                  </a:lnTo>
                  <a:lnTo>
                    <a:pt x="268735" y="332806"/>
                  </a:lnTo>
                  <a:lnTo>
                    <a:pt x="226072" y="350810"/>
                  </a:lnTo>
                  <a:lnTo>
                    <a:pt x="178595" y="357190"/>
                  </a:lnTo>
                  <a:lnTo>
                    <a:pt x="131117" y="350810"/>
                  </a:lnTo>
                  <a:lnTo>
                    <a:pt x="88454" y="332806"/>
                  </a:lnTo>
                  <a:lnTo>
                    <a:pt x="52309" y="304880"/>
                  </a:lnTo>
                  <a:lnTo>
                    <a:pt x="24383" y="268735"/>
                  </a:lnTo>
                  <a:lnTo>
                    <a:pt x="6379" y="226072"/>
                  </a:lnTo>
                  <a:lnTo>
                    <a:pt x="0" y="178595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359341" y="2675938"/>
              <a:ext cx="257810" cy="327025"/>
            </a:xfrm>
            <a:custGeom>
              <a:avLst/>
              <a:gdLst/>
              <a:ahLst/>
              <a:cxnLst/>
              <a:rect l="l" t="t" r="r" b="b"/>
              <a:pathLst>
                <a:path w="257809" h="327025">
                  <a:moveTo>
                    <a:pt x="257563" y="0"/>
                  </a:moveTo>
                  <a:lnTo>
                    <a:pt x="149028" y="43700"/>
                  </a:lnTo>
                  <a:lnTo>
                    <a:pt x="145878" y="51099"/>
                  </a:lnTo>
                  <a:lnTo>
                    <a:pt x="151117" y="64112"/>
                  </a:lnTo>
                  <a:lnTo>
                    <a:pt x="158516" y="67263"/>
                  </a:lnTo>
                  <a:lnTo>
                    <a:pt x="203278" y="49239"/>
                  </a:lnTo>
                  <a:lnTo>
                    <a:pt x="0" y="311193"/>
                  </a:lnTo>
                  <a:lnTo>
                    <a:pt x="20067" y="326764"/>
                  </a:lnTo>
                  <a:lnTo>
                    <a:pt x="223344" y="64811"/>
                  </a:lnTo>
                  <a:lnTo>
                    <a:pt x="216999" y="112647"/>
                  </a:lnTo>
                  <a:lnTo>
                    <a:pt x="221889" y="119032"/>
                  </a:lnTo>
                  <a:lnTo>
                    <a:pt x="235795" y="120876"/>
                  </a:lnTo>
                  <a:lnTo>
                    <a:pt x="242180" y="115986"/>
                  </a:lnTo>
                  <a:lnTo>
                    <a:pt x="2575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064494" y="2942607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4">
                  <a:moveTo>
                    <a:pt x="178595" y="0"/>
                  </a:moveTo>
                  <a:lnTo>
                    <a:pt x="131117" y="6379"/>
                  </a:lnTo>
                  <a:lnTo>
                    <a:pt x="88454" y="24383"/>
                  </a:lnTo>
                  <a:lnTo>
                    <a:pt x="52309" y="52309"/>
                  </a:lnTo>
                  <a:lnTo>
                    <a:pt x="24383" y="88455"/>
                  </a:lnTo>
                  <a:lnTo>
                    <a:pt x="6379" y="131117"/>
                  </a:lnTo>
                  <a:lnTo>
                    <a:pt x="0" y="178595"/>
                  </a:lnTo>
                  <a:lnTo>
                    <a:pt x="6379" y="226072"/>
                  </a:lnTo>
                  <a:lnTo>
                    <a:pt x="24383" y="268735"/>
                  </a:lnTo>
                  <a:lnTo>
                    <a:pt x="52309" y="304880"/>
                  </a:lnTo>
                  <a:lnTo>
                    <a:pt x="88454" y="332806"/>
                  </a:lnTo>
                  <a:lnTo>
                    <a:pt x="131117" y="350810"/>
                  </a:lnTo>
                  <a:lnTo>
                    <a:pt x="178595" y="357190"/>
                  </a:lnTo>
                  <a:lnTo>
                    <a:pt x="226072" y="350810"/>
                  </a:lnTo>
                  <a:lnTo>
                    <a:pt x="268735" y="332806"/>
                  </a:lnTo>
                  <a:lnTo>
                    <a:pt x="304880" y="304880"/>
                  </a:lnTo>
                  <a:lnTo>
                    <a:pt x="332806" y="268735"/>
                  </a:lnTo>
                  <a:lnTo>
                    <a:pt x="350810" y="226072"/>
                  </a:lnTo>
                  <a:lnTo>
                    <a:pt x="357190" y="178595"/>
                  </a:lnTo>
                  <a:lnTo>
                    <a:pt x="350810" y="131117"/>
                  </a:lnTo>
                  <a:lnTo>
                    <a:pt x="332806" y="88455"/>
                  </a:lnTo>
                  <a:lnTo>
                    <a:pt x="304880" y="52309"/>
                  </a:lnTo>
                  <a:lnTo>
                    <a:pt x="268735" y="24383"/>
                  </a:lnTo>
                  <a:lnTo>
                    <a:pt x="226072" y="6379"/>
                  </a:lnTo>
                  <a:lnTo>
                    <a:pt x="178595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64494" y="2942607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4">
                  <a:moveTo>
                    <a:pt x="0" y="178595"/>
                  </a:moveTo>
                  <a:lnTo>
                    <a:pt x="6379" y="131117"/>
                  </a:lnTo>
                  <a:lnTo>
                    <a:pt x="24383" y="88454"/>
                  </a:lnTo>
                  <a:lnTo>
                    <a:pt x="52309" y="52309"/>
                  </a:lnTo>
                  <a:lnTo>
                    <a:pt x="88454" y="24383"/>
                  </a:lnTo>
                  <a:lnTo>
                    <a:pt x="131117" y="6379"/>
                  </a:lnTo>
                  <a:lnTo>
                    <a:pt x="178595" y="0"/>
                  </a:lnTo>
                  <a:lnTo>
                    <a:pt x="226072" y="6379"/>
                  </a:lnTo>
                  <a:lnTo>
                    <a:pt x="268735" y="24383"/>
                  </a:lnTo>
                  <a:lnTo>
                    <a:pt x="304880" y="52309"/>
                  </a:lnTo>
                  <a:lnTo>
                    <a:pt x="332806" y="88454"/>
                  </a:lnTo>
                  <a:lnTo>
                    <a:pt x="350810" y="131117"/>
                  </a:lnTo>
                  <a:lnTo>
                    <a:pt x="357190" y="178595"/>
                  </a:lnTo>
                  <a:lnTo>
                    <a:pt x="350810" y="226072"/>
                  </a:lnTo>
                  <a:lnTo>
                    <a:pt x="332806" y="268735"/>
                  </a:lnTo>
                  <a:lnTo>
                    <a:pt x="304880" y="304880"/>
                  </a:lnTo>
                  <a:lnTo>
                    <a:pt x="268735" y="332806"/>
                  </a:lnTo>
                  <a:lnTo>
                    <a:pt x="226072" y="350810"/>
                  </a:lnTo>
                  <a:lnTo>
                    <a:pt x="178595" y="357190"/>
                  </a:lnTo>
                  <a:lnTo>
                    <a:pt x="131117" y="350810"/>
                  </a:lnTo>
                  <a:lnTo>
                    <a:pt x="88454" y="332806"/>
                  </a:lnTo>
                  <a:lnTo>
                    <a:pt x="52309" y="304880"/>
                  </a:lnTo>
                  <a:lnTo>
                    <a:pt x="24383" y="268735"/>
                  </a:lnTo>
                  <a:lnTo>
                    <a:pt x="6379" y="226072"/>
                  </a:lnTo>
                  <a:lnTo>
                    <a:pt x="0" y="178595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59270" y="2085301"/>
              <a:ext cx="965835" cy="1489075"/>
            </a:xfrm>
            <a:custGeom>
              <a:avLst/>
              <a:gdLst/>
              <a:ahLst/>
              <a:cxnLst/>
              <a:rect l="l" t="t" r="r" b="b"/>
              <a:pathLst>
                <a:path w="965834" h="1489075">
                  <a:moveTo>
                    <a:pt x="257568" y="1162151"/>
                  </a:moveTo>
                  <a:lnTo>
                    <a:pt x="149034" y="1205852"/>
                  </a:lnTo>
                  <a:lnTo>
                    <a:pt x="145872" y="1213243"/>
                  </a:lnTo>
                  <a:lnTo>
                    <a:pt x="151117" y="1226261"/>
                  </a:lnTo>
                  <a:lnTo>
                    <a:pt x="158521" y="1229410"/>
                  </a:lnTo>
                  <a:lnTo>
                    <a:pt x="203276" y="1211389"/>
                  </a:lnTo>
                  <a:lnTo>
                    <a:pt x="0" y="1473339"/>
                  </a:lnTo>
                  <a:lnTo>
                    <a:pt x="20066" y="1488909"/>
                  </a:lnTo>
                  <a:lnTo>
                    <a:pt x="223342" y="1226959"/>
                  </a:lnTo>
                  <a:lnTo>
                    <a:pt x="217004" y="1274787"/>
                  </a:lnTo>
                  <a:lnTo>
                    <a:pt x="221894" y="1281176"/>
                  </a:lnTo>
                  <a:lnTo>
                    <a:pt x="235800" y="1283017"/>
                  </a:lnTo>
                  <a:lnTo>
                    <a:pt x="242176" y="1278128"/>
                  </a:lnTo>
                  <a:lnTo>
                    <a:pt x="257568" y="1162151"/>
                  </a:lnTo>
                  <a:close/>
                </a:path>
                <a:path w="965834" h="1489075">
                  <a:moveTo>
                    <a:pt x="965568" y="107594"/>
                  </a:moveTo>
                  <a:lnTo>
                    <a:pt x="919607" y="0"/>
                  </a:lnTo>
                  <a:lnTo>
                    <a:pt x="850696" y="90182"/>
                  </a:lnTo>
                  <a:lnTo>
                    <a:pt x="849909" y="93573"/>
                  </a:lnTo>
                  <a:lnTo>
                    <a:pt x="850328" y="96786"/>
                  </a:lnTo>
                  <a:lnTo>
                    <a:pt x="850760" y="100012"/>
                  </a:lnTo>
                  <a:lnTo>
                    <a:pt x="852424" y="103073"/>
                  </a:lnTo>
                  <a:lnTo>
                    <a:pt x="860780" y="109461"/>
                  </a:lnTo>
                  <a:lnTo>
                    <a:pt x="868756" y="108394"/>
                  </a:lnTo>
                  <a:lnTo>
                    <a:pt x="898055" y="70040"/>
                  </a:lnTo>
                  <a:lnTo>
                    <a:pt x="871270" y="284238"/>
                  </a:lnTo>
                  <a:lnTo>
                    <a:pt x="896480" y="287388"/>
                  </a:lnTo>
                  <a:lnTo>
                    <a:pt x="923251" y="73202"/>
                  </a:lnTo>
                  <a:lnTo>
                    <a:pt x="942213" y="117576"/>
                  </a:lnTo>
                  <a:lnTo>
                    <a:pt x="949680" y="120573"/>
                  </a:lnTo>
                  <a:lnTo>
                    <a:pt x="962571" y="115062"/>
                  </a:lnTo>
                  <a:lnTo>
                    <a:pt x="965568" y="1075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64494" y="1799600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5">
                  <a:moveTo>
                    <a:pt x="178595" y="0"/>
                  </a:moveTo>
                  <a:lnTo>
                    <a:pt x="131117" y="6379"/>
                  </a:lnTo>
                  <a:lnTo>
                    <a:pt x="88454" y="24383"/>
                  </a:lnTo>
                  <a:lnTo>
                    <a:pt x="52309" y="52309"/>
                  </a:lnTo>
                  <a:lnTo>
                    <a:pt x="24383" y="88454"/>
                  </a:lnTo>
                  <a:lnTo>
                    <a:pt x="6379" y="131117"/>
                  </a:lnTo>
                  <a:lnTo>
                    <a:pt x="0" y="178595"/>
                  </a:lnTo>
                  <a:lnTo>
                    <a:pt x="6379" y="226072"/>
                  </a:lnTo>
                  <a:lnTo>
                    <a:pt x="24383" y="268735"/>
                  </a:lnTo>
                  <a:lnTo>
                    <a:pt x="52309" y="304880"/>
                  </a:lnTo>
                  <a:lnTo>
                    <a:pt x="88454" y="332806"/>
                  </a:lnTo>
                  <a:lnTo>
                    <a:pt x="131117" y="350810"/>
                  </a:lnTo>
                  <a:lnTo>
                    <a:pt x="178595" y="357190"/>
                  </a:lnTo>
                  <a:lnTo>
                    <a:pt x="226072" y="350810"/>
                  </a:lnTo>
                  <a:lnTo>
                    <a:pt x="268735" y="332806"/>
                  </a:lnTo>
                  <a:lnTo>
                    <a:pt x="304880" y="304880"/>
                  </a:lnTo>
                  <a:lnTo>
                    <a:pt x="332806" y="268735"/>
                  </a:lnTo>
                  <a:lnTo>
                    <a:pt x="350810" y="226072"/>
                  </a:lnTo>
                  <a:lnTo>
                    <a:pt x="357190" y="178595"/>
                  </a:lnTo>
                  <a:lnTo>
                    <a:pt x="350810" y="131117"/>
                  </a:lnTo>
                  <a:lnTo>
                    <a:pt x="332806" y="88454"/>
                  </a:lnTo>
                  <a:lnTo>
                    <a:pt x="304880" y="52309"/>
                  </a:lnTo>
                  <a:lnTo>
                    <a:pt x="268735" y="24383"/>
                  </a:lnTo>
                  <a:lnTo>
                    <a:pt x="226072" y="6379"/>
                  </a:lnTo>
                  <a:lnTo>
                    <a:pt x="178595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064494" y="1799600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5">
                  <a:moveTo>
                    <a:pt x="0" y="178595"/>
                  </a:moveTo>
                  <a:lnTo>
                    <a:pt x="6379" y="131117"/>
                  </a:lnTo>
                  <a:lnTo>
                    <a:pt x="24383" y="88454"/>
                  </a:lnTo>
                  <a:lnTo>
                    <a:pt x="52309" y="52309"/>
                  </a:lnTo>
                  <a:lnTo>
                    <a:pt x="88454" y="24383"/>
                  </a:lnTo>
                  <a:lnTo>
                    <a:pt x="131117" y="6379"/>
                  </a:lnTo>
                  <a:lnTo>
                    <a:pt x="178595" y="0"/>
                  </a:lnTo>
                  <a:lnTo>
                    <a:pt x="226072" y="6379"/>
                  </a:lnTo>
                  <a:lnTo>
                    <a:pt x="268735" y="24383"/>
                  </a:lnTo>
                  <a:lnTo>
                    <a:pt x="304880" y="52309"/>
                  </a:lnTo>
                  <a:lnTo>
                    <a:pt x="332806" y="88454"/>
                  </a:lnTo>
                  <a:lnTo>
                    <a:pt x="350810" y="131117"/>
                  </a:lnTo>
                  <a:lnTo>
                    <a:pt x="357190" y="178595"/>
                  </a:lnTo>
                  <a:lnTo>
                    <a:pt x="350810" y="226072"/>
                  </a:lnTo>
                  <a:lnTo>
                    <a:pt x="332806" y="268735"/>
                  </a:lnTo>
                  <a:lnTo>
                    <a:pt x="304880" y="304880"/>
                  </a:lnTo>
                  <a:lnTo>
                    <a:pt x="268735" y="332806"/>
                  </a:lnTo>
                  <a:lnTo>
                    <a:pt x="226072" y="350810"/>
                  </a:lnTo>
                  <a:lnTo>
                    <a:pt x="178595" y="357190"/>
                  </a:lnTo>
                  <a:lnTo>
                    <a:pt x="131117" y="350810"/>
                  </a:lnTo>
                  <a:lnTo>
                    <a:pt x="88454" y="332806"/>
                  </a:lnTo>
                  <a:lnTo>
                    <a:pt x="52309" y="304880"/>
                  </a:lnTo>
                  <a:lnTo>
                    <a:pt x="24383" y="268735"/>
                  </a:lnTo>
                  <a:lnTo>
                    <a:pt x="6379" y="226072"/>
                  </a:lnTo>
                  <a:lnTo>
                    <a:pt x="0" y="178595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859275" y="2104434"/>
              <a:ext cx="257810" cy="327025"/>
            </a:xfrm>
            <a:custGeom>
              <a:avLst/>
              <a:gdLst/>
              <a:ahLst/>
              <a:cxnLst/>
              <a:rect l="l" t="t" r="r" b="b"/>
              <a:pathLst>
                <a:path w="257809" h="327025">
                  <a:moveTo>
                    <a:pt x="257563" y="0"/>
                  </a:moveTo>
                  <a:lnTo>
                    <a:pt x="149029" y="43700"/>
                  </a:lnTo>
                  <a:lnTo>
                    <a:pt x="145878" y="51098"/>
                  </a:lnTo>
                  <a:lnTo>
                    <a:pt x="151117" y="64112"/>
                  </a:lnTo>
                  <a:lnTo>
                    <a:pt x="158516" y="67263"/>
                  </a:lnTo>
                  <a:lnTo>
                    <a:pt x="203278" y="49239"/>
                  </a:lnTo>
                  <a:lnTo>
                    <a:pt x="0" y="311193"/>
                  </a:lnTo>
                  <a:lnTo>
                    <a:pt x="20067" y="326764"/>
                  </a:lnTo>
                  <a:lnTo>
                    <a:pt x="223344" y="64811"/>
                  </a:lnTo>
                  <a:lnTo>
                    <a:pt x="217001" y="112647"/>
                  </a:lnTo>
                  <a:lnTo>
                    <a:pt x="221889" y="119030"/>
                  </a:lnTo>
                  <a:lnTo>
                    <a:pt x="235795" y="120876"/>
                  </a:lnTo>
                  <a:lnTo>
                    <a:pt x="242180" y="115986"/>
                  </a:lnTo>
                  <a:lnTo>
                    <a:pt x="2575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564428" y="2371104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5">
                  <a:moveTo>
                    <a:pt x="178595" y="0"/>
                  </a:moveTo>
                  <a:lnTo>
                    <a:pt x="131117" y="6379"/>
                  </a:lnTo>
                  <a:lnTo>
                    <a:pt x="88455" y="24383"/>
                  </a:lnTo>
                  <a:lnTo>
                    <a:pt x="52309" y="52309"/>
                  </a:lnTo>
                  <a:lnTo>
                    <a:pt x="24383" y="88455"/>
                  </a:lnTo>
                  <a:lnTo>
                    <a:pt x="6379" y="131117"/>
                  </a:lnTo>
                  <a:lnTo>
                    <a:pt x="0" y="178595"/>
                  </a:lnTo>
                  <a:lnTo>
                    <a:pt x="6379" y="226072"/>
                  </a:lnTo>
                  <a:lnTo>
                    <a:pt x="24383" y="268735"/>
                  </a:lnTo>
                  <a:lnTo>
                    <a:pt x="52309" y="304880"/>
                  </a:lnTo>
                  <a:lnTo>
                    <a:pt x="88455" y="332806"/>
                  </a:lnTo>
                  <a:lnTo>
                    <a:pt x="131117" y="350810"/>
                  </a:lnTo>
                  <a:lnTo>
                    <a:pt x="178595" y="357190"/>
                  </a:lnTo>
                  <a:lnTo>
                    <a:pt x="226072" y="350810"/>
                  </a:lnTo>
                  <a:lnTo>
                    <a:pt x="268735" y="332806"/>
                  </a:lnTo>
                  <a:lnTo>
                    <a:pt x="304880" y="304880"/>
                  </a:lnTo>
                  <a:lnTo>
                    <a:pt x="332806" y="268735"/>
                  </a:lnTo>
                  <a:lnTo>
                    <a:pt x="350810" y="226072"/>
                  </a:lnTo>
                  <a:lnTo>
                    <a:pt x="357190" y="178595"/>
                  </a:lnTo>
                  <a:lnTo>
                    <a:pt x="350810" y="131117"/>
                  </a:lnTo>
                  <a:lnTo>
                    <a:pt x="332806" y="88455"/>
                  </a:lnTo>
                  <a:lnTo>
                    <a:pt x="304880" y="52309"/>
                  </a:lnTo>
                  <a:lnTo>
                    <a:pt x="268735" y="24383"/>
                  </a:lnTo>
                  <a:lnTo>
                    <a:pt x="226072" y="6379"/>
                  </a:lnTo>
                  <a:lnTo>
                    <a:pt x="178595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564428" y="2371104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5">
                  <a:moveTo>
                    <a:pt x="0" y="178595"/>
                  </a:moveTo>
                  <a:lnTo>
                    <a:pt x="6379" y="131117"/>
                  </a:lnTo>
                  <a:lnTo>
                    <a:pt x="24383" y="88454"/>
                  </a:lnTo>
                  <a:lnTo>
                    <a:pt x="52309" y="52309"/>
                  </a:lnTo>
                  <a:lnTo>
                    <a:pt x="88454" y="24383"/>
                  </a:lnTo>
                  <a:lnTo>
                    <a:pt x="131117" y="6379"/>
                  </a:lnTo>
                  <a:lnTo>
                    <a:pt x="178595" y="0"/>
                  </a:lnTo>
                  <a:lnTo>
                    <a:pt x="226072" y="6379"/>
                  </a:lnTo>
                  <a:lnTo>
                    <a:pt x="268735" y="24383"/>
                  </a:lnTo>
                  <a:lnTo>
                    <a:pt x="304880" y="52309"/>
                  </a:lnTo>
                  <a:lnTo>
                    <a:pt x="332806" y="88454"/>
                  </a:lnTo>
                  <a:lnTo>
                    <a:pt x="350810" y="131117"/>
                  </a:lnTo>
                  <a:lnTo>
                    <a:pt x="357190" y="178595"/>
                  </a:lnTo>
                  <a:lnTo>
                    <a:pt x="350810" y="226072"/>
                  </a:lnTo>
                  <a:lnTo>
                    <a:pt x="332806" y="268735"/>
                  </a:lnTo>
                  <a:lnTo>
                    <a:pt x="304880" y="304880"/>
                  </a:lnTo>
                  <a:lnTo>
                    <a:pt x="268735" y="332806"/>
                  </a:lnTo>
                  <a:lnTo>
                    <a:pt x="226072" y="350810"/>
                  </a:lnTo>
                  <a:lnTo>
                    <a:pt x="178595" y="357190"/>
                  </a:lnTo>
                  <a:lnTo>
                    <a:pt x="131117" y="350810"/>
                  </a:lnTo>
                  <a:lnTo>
                    <a:pt x="88454" y="332806"/>
                  </a:lnTo>
                  <a:lnTo>
                    <a:pt x="52309" y="304880"/>
                  </a:lnTo>
                  <a:lnTo>
                    <a:pt x="24383" y="268735"/>
                  </a:lnTo>
                  <a:lnTo>
                    <a:pt x="6379" y="226072"/>
                  </a:lnTo>
                  <a:lnTo>
                    <a:pt x="0" y="178595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5436095" y="1495652"/>
            <a:ext cx="2520315" cy="2144395"/>
            <a:chOff x="5436095" y="1495652"/>
            <a:chExt cx="2520315" cy="2144395"/>
          </a:xfrm>
        </p:grpSpPr>
        <p:sp>
          <p:nvSpPr>
            <p:cNvPr id="41" name="object 41"/>
            <p:cNvSpPr/>
            <p:nvPr/>
          </p:nvSpPr>
          <p:spPr>
            <a:xfrm>
              <a:off x="6869265" y="1513801"/>
              <a:ext cx="455930" cy="1489075"/>
            </a:xfrm>
            <a:custGeom>
              <a:avLst/>
              <a:gdLst/>
              <a:ahLst/>
              <a:cxnLst/>
              <a:rect l="l" t="t" r="r" b="b"/>
              <a:pathLst>
                <a:path w="455929" h="1489075">
                  <a:moveTo>
                    <a:pt x="257568" y="1473339"/>
                  </a:moveTo>
                  <a:lnTo>
                    <a:pt x="54292" y="1211376"/>
                  </a:lnTo>
                  <a:lnTo>
                    <a:pt x="99047" y="1229410"/>
                  </a:lnTo>
                  <a:lnTo>
                    <a:pt x="106451" y="1226248"/>
                  </a:lnTo>
                  <a:lnTo>
                    <a:pt x="111683" y="1213243"/>
                  </a:lnTo>
                  <a:lnTo>
                    <a:pt x="108534" y="1205839"/>
                  </a:lnTo>
                  <a:lnTo>
                    <a:pt x="0" y="1162138"/>
                  </a:lnTo>
                  <a:lnTo>
                    <a:pt x="15379" y="1278128"/>
                  </a:lnTo>
                  <a:lnTo>
                    <a:pt x="21767" y="1283017"/>
                  </a:lnTo>
                  <a:lnTo>
                    <a:pt x="35674" y="1281176"/>
                  </a:lnTo>
                  <a:lnTo>
                    <a:pt x="40563" y="1274787"/>
                  </a:lnTo>
                  <a:lnTo>
                    <a:pt x="34226" y="1226959"/>
                  </a:lnTo>
                  <a:lnTo>
                    <a:pt x="237502" y="1488909"/>
                  </a:lnTo>
                  <a:lnTo>
                    <a:pt x="257568" y="1473339"/>
                  </a:lnTo>
                  <a:close/>
                </a:path>
                <a:path w="455929" h="1489075">
                  <a:moveTo>
                    <a:pt x="455510" y="107594"/>
                  </a:moveTo>
                  <a:lnTo>
                    <a:pt x="409549" y="0"/>
                  </a:lnTo>
                  <a:lnTo>
                    <a:pt x="340639" y="90182"/>
                  </a:lnTo>
                  <a:lnTo>
                    <a:pt x="339839" y="93560"/>
                  </a:lnTo>
                  <a:lnTo>
                    <a:pt x="340271" y="96786"/>
                  </a:lnTo>
                  <a:lnTo>
                    <a:pt x="340702" y="100012"/>
                  </a:lnTo>
                  <a:lnTo>
                    <a:pt x="342366" y="103060"/>
                  </a:lnTo>
                  <a:lnTo>
                    <a:pt x="350723" y="109448"/>
                  </a:lnTo>
                  <a:lnTo>
                    <a:pt x="358698" y="108381"/>
                  </a:lnTo>
                  <a:lnTo>
                    <a:pt x="387985" y="70040"/>
                  </a:lnTo>
                  <a:lnTo>
                    <a:pt x="361213" y="284226"/>
                  </a:lnTo>
                  <a:lnTo>
                    <a:pt x="386422" y="287375"/>
                  </a:lnTo>
                  <a:lnTo>
                    <a:pt x="413194" y="73190"/>
                  </a:lnTo>
                  <a:lnTo>
                    <a:pt x="432155" y="117563"/>
                  </a:lnTo>
                  <a:lnTo>
                    <a:pt x="439610" y="120561"/>
                  </a:lnTo>
                  <a:lnTo>
                    <a:pt x="452513" y="115049"/>
                  </a:lnTo>
                  <a:lnTo>
                    <a:pt x="455510" y="1075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436095" y="1495652"/>
              <a:ext cx="2520315" cy="2144395"/>
            </a:xfrm>
            <a:custGeom>
              <a:avLst/>
              <a:gdLst/>
              <a:ahLst/>
              <a:cxnLst/>
              <a:rect l="l" t="t" r="r" b="b"/>
              <a:pathLst>
                <a:path w="2520315" h="2144395">
                  <a:moveTo>
                    <a:pt x="2520280" y="0"/>
                  </a:moveTo>
                  <a:lnTo>
                    <a:pt x="0" y="0"/>
                  </a:lnTo>
                  <a:lnTo>
                    <a:pt x="0" y="2144179"/>
                  </a:lnTo>
                  <a:lnTo>
                    <a:pt x="2520280" y="2144179"/>
                  </a:lnTo>
                  <a:lnTo>
                    <a:pt x="2520280" y="0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body" idx="4294967295"/>
          </p:nvPr>
        </p:nvSpPr>
        <p:spPr>
          <a:xfrm>
            <a:off x="535940" y="1527149"/>
            <a:ext cx="6357620" cy="2360262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10">
                <a:latin typeface="Optima" panose="02000503060000020004" pitchFamily="2" charset="0"/>
              </a:rPr>
              <a:t>Change</a:t>
            </a:r>
            <a:r>
              <a:rPr spc="-20">
                <a:latin typeface="Optima" panose="02000503060000020004" pitchFamily="2" charset="0"/>
              </a:rPr>
              <a:t> </a:t>
            </a:r>
            <a:r>
              <a:rPr spc="-15">
                <a:latin typeface="Optima" panose="02000503060000020004" pitchFamily="2" charset="0"/>
              </a:rPr>
              <a:t>propagation</a:t>
            </a:r>
            <a:r>
              <a:rPr spc="-5">
                <a:latin typeface="Optima" panose="02000503060000020004" pitchFamily="2" charset="0"/>
              </a:rPr>
              <a:t> model</a:t>
            </a: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>
                <a:latin typeface="Optima" panose="02000503060000020004" pitchFamily="2" charset="0"/>
                <a:cs typeface="Calibri"/>
              </a:rPr>
              <a:t>Dependency</a:t>
            </a:r>
            <a:r>
              <a:rPr sz="2400" spc="-40">
                <a:latin typeface="Optima" panose="02000503060000020004" pitchFamily="2" charset="0"/>
                <a:cs typeface="Calibri"/>
              </a:rPr>
              <a:t> </a:t>
            </a:r>
            <a:r>
              <a:rPr sz="2400" spc="-15">
                <a:latin typeface="Optima" panose="02000503060000020004" pitchFamily="2" charset="0"/>
                <a:cs typeface="Calibri"/>
              </a:rPr>
              <a:t>graph</a:t>
            </a:r>
            <a:endParaRPr sz="2400">
              <a:latin typeface="Optima" panose="02000503060000020004" pitchFamily="2" charset="0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5">
                <a:latin typeface="Optima" panose="02000503060000020004" pitchFamily="2" charset="0"/>
                <a:cs typeface="Calibri"/>
              </a:rPr>
              <a:t>Push-driven</a:t>
            </a:r>
            <a:r>
              <a:rPr sz="2400" spc="-30">
                <a:latin typeface="Optima" panose="02000503060000020004" pitchFamily="2" charset="0"/>
                <a:cs typeface="Calibri"/>
              </a:rPr>
              <a:t> </a:t>
            </a:r>
            <a:r>
              <a:rPr sz="2400" spc="-10">
                <a:latin typeface="Optima" panose="02000503060000020004" pitchFamily="2" charset="0"/>
                <a:cs typeface="Calibri"/>
              </a:rPr>
              <a:t>evaluation</a:t>
            </a:r>
            <a:endParaRPr sz="2400">
              <a:latin typeface="Optima" panose="02000503060000020004" pitchFamily="2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>
              <a:latin typeface="Optima" panose="02000503060000020004" pitchFamily="2" charset="0"/>
            </a:endParaRPr>
          </a:p>
          <a:p>
            <a:pPr marR="5080" algn="r">
              <a:lnSpc>
                <a:spcPct val="100000"/>
              </a:lnSpc>
            </a:pPr>
            <a:r>
              <a:rPr sz="3200">
                <a:latin typeface="Optima" panose="02000503060000020004" pitchFamily="2" charset="0"/>
              </a:rPr>
              <a:t>…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052" y="4406074"/>
            <a:ext cx="742854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/>
              <a:t>SIGNALS</a:t>
            </a:r>
            <a:r>
              <a:rPr sz="4000" b="1" spc="-45"/>
              <a:t> </a:t>
            </a:r>
            <a:r>
              <a:rPr sz="4000" b="1" spc="-5"/>
              <a:t>AND</a:t>
            </a:r>
            <a:r>
              <a:rPr sz="4000" b="1" spc="-40"/>
              <a:t> </a:t>
            </a:r>
            <a:r>
              <a:rPr sz="4000" b="1" spc="-65"/>
              <a:t>VARS</a:t>
            </a:r>
            <a:endParaRPr sz="4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4312"/>
            <a:ext cx="452831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/>
              <a:t>V</a:t>
            </a:r>
            <a:r>
              <a:t>a</a:t>
            </a:r>
            <a:r>
              <a:rPr spc="-75"/>
              <a:t>r</a:t>
            </a:r>
            <a: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2074"/>
            <a:ext cx="4703445" cy="3452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5">
                <a:latin typeface="Optima" panose="02000503060000020004" pitchFamily="2" charset="0"/>
                <a:cs typeface="Calibri"/>
              </a:rPr>
              <a:t>Vars</a:t>
            </a:r>
            <a:r>
              <a:rPr sz="2800" spc="-5">
                <a:latin typeface="Optima" panose="02000503060000020004" pitchFamily="2" charset="0"/>
                <a:cs typeface="Calibri"/>
              </a:rPr>
              <a:t> </a:t>
            </a:r>
            <a:r>
              <a:rPr sz="2800" spc="-20">
                <a:latin typeface="Optima" panose="02000503060000020004" pitchFamily="2" charset="0"/>
                <a:cs typeface="Calibri"/>
              </a:rPr>
              <a:t>wrap</a:t>
            </a:r>
            <a:r>
              <a:rPr sz="2800" spc="-10">
                <a:latin typeface="Optima" panose="02000503060000020004" pitchFamily="2" charset="0"/>
                <a:cs typeface="Calibri"/>
              </a:rPr>
              <a:t> </a:t>
            </a:r>
            <a:r>
              <a:rPr sz="2800" i="1" spc="-5">
                <a:latin typeface="Optima" panose="02000503060000020004" pitchFamily="2" charset="0"/>
                <a:cs typeface="Calibri"/>
              </a:rPr>
              <a:t>normal</a:t>
            </a:r>
            <a:r>
              <a:rPr sz="2800" i="1" spc="-15">
                <a:latin typeface="Optima" panose="02000503060000020004" pitchFamily="2" charset="0"/>
                <a:cs typeface="Calibri"/>
              </a:rPr>
              <a:t> </a:t>
            </a:r>
            <a:r>
              <a:rPr sz="2800" spc="-10">
                <a:latin typeface="Optima" panose="02000503060000020004" pitchFamily="2" charset="0"/>
                <a:cs typeface="Calibri"/>
              </a:rPr>
              <a:t>Scala</a:t>
            </a:r>
            <a:r>
              <a:rPr sz="2800" spc="-15">
                <a:latin typeface="Optima" panose="02000503060000020004" pitchFamily="2" charset="0"/>
                <a:cs typeface="Calibri"/>
              </a:rPr>
              <a:t> </a:t>
            </a:r>
            <a:r>
              <a:rPr sz="2800" spc="-10">
                <a:latin typeface="Optima" panose="02000503060000020004" pitchFamily="2" charset="0"/>
                <a:cs typeface="Calibri"/>
              </a:rPr>
              <a:t>values</a:t>
            </a:r>
            <a:endParaRPr sz="2800">
              <a:latin typeface="Optima" panose="02000503060000020004" pitchFamily="2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>
              <a:latin typeface="Optima" panose="02000503060000020004" pitchFamily="2" charset="0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30">
                <a:latin typeface="Optima" panose="02000503060000020004" pitchFamily="2" charset="0"/>
                <a:cs typeface="Calibri"/>
              </a:rPr>
              <a:t>Var[T]</a:t>
            </a:r>
            <a:r>
              <a:rPr sz="2800">
                <a:latin typeface="Optima" panose="02000503060000020004" pitchFamily="2" charset="0"/>
                <a:cs typeface="Calibri"/>
              </a:rPr>
              <a:t> </a:t>
            </a:r>
            <a:r>
              <a:rPr sz="2800" spc="-5">
                <a:latin typeface="Optima" panose="02000503060000020004" pitchFamily="2" charset="0"/>
                <a:cs typeface="Calibri"/>
              </a:rPr>
              <a:t>is</a:t>
            </a:r>
            <a:r>
              <a:rPr sz="2800" spc="5">
                <a:latin typeface="Optima" panose="02000503060000020004" pitchFamily="2" charset="0"/>
                <a:cs typeface="Calibri"/>
              </a:rPr>
              <a:t> </a:t>
            </a:r>
            <a:r>
              <a:rPr sz="2800">
                <a:latin typeface="Optima" panose="02000503060000020004" pitchFamily="2" charset="0"/>
                <a:cs typeface="Calibri"/>
              </a:rPr>
              <a:t>a</a:t>
            </a:r>
            <a:r>
              <a:rPr sz="2800" spc="-5">
                <a:latin typeface="Optima" panose="02000503060000020004" pitchFamily="2" charset="0"/>
                <a:cs typeface="Calibri"/>
              </a:rPr>
              <a:t> </a:t>
            </a:r>
            <a:r>
              <a:rPr sz="2800" spc="-15">
                <a:latin typeface="Optima" panose="02000503060000020004" pitchFamily="2" charset="0"/>
                <a:cs typeface="Calibri"/>
              </a:rPr>
              <a:t>parametric</a:t>
            </a:r>
            <a:r>
              <a:rPr sz="2800">
                <a:latin typeface="Optima" panose="02000503060000020004" pitchFamily="2" charset="0"/>
                <a:cs typeface="Calibri"/>
              </a:rPr>
              <a:t> </a:t>
            </a:r>
            <a:r>
              <a:rPr sz="2800" spc="-5">
                <a:latin typeface="Optima" panose="02000503060000020004" pitchFamily="2" charset="0"/>
                <a:cs typeface="Calibri"/>
              </a:rPr>
              <a:t>type.</a:t>
            </a:r>
            <a:endParaRPr sz="3350">
              <a:latin typeface="Optima" panose="02000503060000020004" pitchFamily="2" charset="0"/>
              <a:cs typeface="Calibri"/>
            </a:endParaRPr>
          </a:p>
          <a:p>
            <a:pPr marL="755650" marR="527685" lvl="1" indent="-285750">
              <a:lnSpc>
                <a:spcPts val="2870"/>
              </a:lnSpc>
              <a:buFont typeface="Arial MT"/>
              <a:buChar char="–"/>
              <a:tabLst>
                <a:tab pos="755650" algn="l"/>
              </a:tabLst>
            </a:pPr>
            <a:r>
              <a:rPr sz="2400">
                <a:latin typeface="Optima" panose="02000503060000020004" pitchFamily="2" charset="0"/>
                <a:cs typeface="Calibri"/>
              </a:rPr>
              <a:t>The</a:t>
            </a:r>
            <a:r>
              <a:rPr sz="2400" spc="-15">
                <a:latin typeface="Optima" panose="02000503060000020004" pitchFamily="2" charset="0"/>
                <a:cs typeface="Calibri"/>
              </a:rPr>
              <a:t> </a:t>
            </a:r>
            <a:r>
              <a:rPr sz="2400" spc="-10">
                <a:latin typeface="Optima" panose="02000503060000020004" pitchFamily="2" charset="0"/>
                <a:cs typeface="Calibri"/>
              </a:rPr>
              <a:t>parameter</a:t>
            </a:r>
            <a:r>
              <a:rPr sz="2400" spc="-20">
                <a:latin typeface="Optima" panose="02000503060000020004" pitchFamily="2" charset="0"/>
                <a:cs typeface="Calibri"/>
              </a:rPr>
              <a:t> </a:t>
            </a:r>
            <a:r>
              <a:rPr sz="2400">
                <a:latin typeface="Optima" panose="02000503060000020004" pitchFamily="2" charset="0"/>
                <a:cs typeface="Calibri"/>
              </a:rPr>
              <a:t>T</a:t>
            </a:r>
            <a:r>
              <a:rPr sz="2400" spc="-10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is</a:t>
            </a:r>
            <a:r>
              <a:rPr sz="2400" spc="-25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the</a:t>
            </a:r>
            <a:r>
              <a:rPr sz="2400" spc="-10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type </a:t>
            </a:r>
            <a:r>
              <a:rPr sz="2400" spc="-530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the</a:t>
            </a:r>
            <a:r>
              <a:rPr sz="2400" spc="-10">
                <a:latin typeface="Optima" panose="02000503060000020004" pitchFamily="2" charset="0"/>
                <a:cs typeface="Calibri"/>
              </a:rPr>
              <a:t> var</a:t>
            </a:r>
            <a:r>
              <a:rPr sz="2400" spc="-15">
                <a:latin typeface="Optima" panose="02000503060000020004" pitchFamily="2" charset="0"/>
                <a:cs typeface="Calibri"/>
              </a:rPr>
              <a:t> wraps </a:t>
            </a:r>
            <a:r>
              <a:rPr sz="2400" spc="-10">
                <a:latin typeface="Optima" panose="02000503060000020004" pitchFamily="2" charset="0"/>
                <a:cs typeface="Calibri"/>
              </a:rPr>
              <a:t>around</a:t>
            </a:r>
            <a:endParaRPr sz="2400">
              <a:latin typeface="Optima" panose="02000503060000020004" pitchFamily="2" charset="0"/>
              <a:cs typeface="Calibri"/>
            </a:endParaRPr>
          </a:p>
          <a:p>
            <a:pPr marL="755650" marR="962025" lvl="1" indent="-285750">
              <a:lnSpc>
                <a:spcPts val="2870"/>
              </a:lnSpc>
              <a:spcBef>
                <a:spcPts val="62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45">
                <a:latin typeface="Optima" panose="02000503060000020004" pitchFamily="2" charset="0"/>
                <a:cs typeface="Calibri"/>
              </a:rPr>
              <a:t>Vars </a:t>
            </a:r>
            <a:r>
              <a:rPr sz="2400" spc="-15">
                <a:latin typeface="Optima" panose="02000503060000020004" pitchFamily="2" charset="0"/>
                <a:cs typeface="Calibri"/>
              </a:rPr>
              <a:t>are </a:t>
            </a:r>
            <a:r>
              <a:rPr sz="2400" spc="-5">
                <a:latin typeface="Optima" panose="02000503060000020004" pitchFamily="2" charset="0"/>
                <a:cs typeface="Calibri"/>
              </a:rPr>
              <a:t>assigned by the </a:t>
            </a:r>
            <a:r>
              <a:rPr sz="2400" spc="-530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“()=“</a:t>
            </a:r>
            <a:r>
              <a:rPr sz="2400" spc="-20">
                <a:latin typeface="Optima" panose="02000503060000020004" pitchFamily="2" charset="0"/>
                <a:cs typeface="Calibri"/>
              </a:rPr>
              <a:t> </a:t>
            </a:r>
            <a:r>
              <a:rPr sz="2400" spc="-15">
                <a:latin typeface="Optima" panose="02000503060000020004" pitchFamily="2" charset="0"/>
                <a:cs typeface="Calibri"/>
              </a:rPr>
              <a:t>operator</a:t>
            </a:r>
            <a:endParaRPr sz="2400">
              <a:latin typeface="Optima" panose="02000503060000020004" pitchFamily="2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0155" y="2418095"/>
            <a:ext cx="3121025" cy="3042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2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Var(0)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45"/>
              </a:lnSpc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b =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Var(</a:t>
            </a:r>
            <a:r>
              <a:rPr sz="1800" spc="-15">
                <a:solidFill>
                  <a:srgbClr val="0000FF"/>
                </a:solidFill>
                <a:latin typeface="Calibri"/>
                <a:cs typeface="Calibri"/>
              </a:rPr>
              <a:t>"Hello</a:t>
            </a:r>
            <a:r>
              <a:rPr sz="18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5">
                <a:solidFill>
                  <a:srgbClr val="0000FF"/>
                </a:solidFill>
                <a:latin typeface="Calibri"/>
                <a:cs typeface="Calibri"/>
              </a:rPr>
              <a:t>World"</a:t>
            </a:r>
            <a:r>
              <a:rPr sz="1800" spc="-15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c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Var(</a:t>
            </a:r>
            <a:r>
              <a:rPr sz="1800" b="1" spc="-20">
                <a:solidFill>
                  <a:srgbClr val="831B45"/>
                </a:solidFill>
                <a:latin typeface="Calibri"/>
                <a:cs typeface="Calibri"/>
              </a:rPr>
              <a:t>false</a:t>
            </a:r>
            <a:r>
              <a:rPr sz="1800" spc="-2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d: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Var[Int]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 </a:t>
            </a:r>
            <a:r>
              <a:rPr sz="1800" spc="-20">
                <a:latin typeface="Calibri"/>
                <a:cs typeface="Calibri"/>
              </a:rPr>
              <a:t>Var(30)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e: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Var[String]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 </a:t>
            </a:r>
            <a:r>
              <a:rPr sz="1800" spc="-15">
                <a:latin typeface="Calibri"/>
                <a:cs typeface="Calibri"/>
              </a:rPr>
              <a:t>Var("</a:t>
            </a:r>
            <a:r>
              <a:rPr sz="1800" spc="-15">
                <a:solidFill>
                  <a:srgbClr val="0000FF"/>
                </a:solidFill>
                <a:latin typeface="Calibri"/>
                <a:cs typeface="Calibri"/>
              </a:rPr>
              <a:t>REScala</a:t>
            </a:r>
            <a:r>
              <a:rPr sz="1800" spc="-15">
                <a:latin typeface="Calibri"/>
                <a:cs typeface="Calibri"/>
              </a:rPr>
              <a:t>")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f: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Var[Boolean]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 </a:t>
            </a:r>
            <a:r>
              <a:rPr sz="1800" spc="-20">
                <a:latin typeface="Calibri"/>
                <a:cs typeface="Calibri"/>
              </a:rPr>
              <a:t>Var(</a:t>
            </a:r>
            <a:r>
              <a:rPr sz="1800" b="1" spc="-20">
                <a:solidFill>
                  <a:srgbClr val="831B45"/>
                </a:solidFill>
                <a:latin typeface="Calibri"/>
                <a:cs typeface="Calibri"/>
              </a:rPr>
              <a:t>false</a:t>
            </a:r>
            <a:r>
              <a:rPr sz="1800" spc="-2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ts val="2145"/>
              </a:lnSpc>
              <a:spcBef>
                <a:spcPts val="1645"/>
              </a:spcBef>
            </a:pPr>
            <a:r>
              <a:rPr sz="1800">
                <a:latin typeface="Calibri"/>
                <a:cs typeface="Calibri"/>
              </a:rPr>
              <a:t>a()=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3</a:t>
            </a:r>
          </a:p>
          <a:p>
            <a:pPr marL="12700" marR="1490345">
              <a:lnSpc>
                <a:spcPts val="2170"/>
              </a:lnSpc>
              <a:spcBef>
                <a:spcPts val="50"/>
              </a:spcBef>
            </a:pPr>
            <a:r>
              <a:rPr sz="1800" spc="-5">
                <a:latin typeface="Calibri"/>
                <a:cs typeface="Calibri"/>
              </a:rPr>
              <a:t>b()=“</a:t>
            </a:r>
            <a:r>
              <a:rPr sz="1800" spc="-5">
                <a:solidFill>
                  <a:srgbClr val="0000FF"/>
                </a:solidFill>
                <a:latin typeface="Calibri"/>
                <a:cs typeface="Calibri"/>
              </a:rPr>
              <a:t>New</a:t>
            </a:r>
            <a:r>
              <a:rPr sz="1800" spc="-6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5">
                <a:solidFill>
                  <a:srgbClr val="0000FF"/>
                </a:solidFill>
                <a:latin typeface="Calibri"/>
                <a:cs typeface="Calibri"/>
              </a:rPr>
              <a:t>World</a:t>
            </a:r>
            <a:r>
              <a:rPr sz="1800" spc="-15">
                <a:latin typeface="Calibri"/>
                <a:cs typeface="Calibri"/>
              </a:rPr>
              <a:t>” </a:t>
            </a:r>
            <a:r>
              <a:rPr sz="1800" spc="-39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c()=</a:t>
            </a:r>
            <a:r>
              <a:rPr sz="1800" b="1" spc="-5">
                <a:solidFill>
                  <a:srgbClr val="831B45"/>
                </a:solidFill>
                <a:latin typeface="Calibri"/>
                <a:cs typeface="Calibri"/>
              </a:rPr>
              <a:t>true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1" y="464312"/>
            <a:ext cx="4828222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Si</a:t>
            </a:r>
            <a:r>
              <a:rPr spc="-5"/>
              <a:t>gn</a:t>
            </a:r>
            <a:r>
              <a:rPr spc="5"/>
              <a:t>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7149"/>
            <a:ext cx="7388860" cy="236795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  <a:tab pos="1551305" algn="l"/>
              </a:tabLst>
            </a:pPr>
            <a:r>
              <a:rPr sz="2800" spc="-20">
                <a:latin typeface="Optima" panose="02000503060000020004" pitchFamily="2" charset="0"/>
                <a:cs typeface="Calibri"/>
              </a:rPr>
              <a:t>Syntax:	</a:t>
            </a:r>
            <a:r>
              <a:rPr sz="2800" spc="-10">
                <a:latin typeface="Optima" panose="02000503060000020004" pitchFamily="2" charset="0"/>
                <a:cs typeface="Calibri"/>
              </a:rPr>
              <a:t>Signal{sigexpr}</a:t>
            </a:r>
            <a:endParaRPr sz="2800">
              <a:latin typeface="Optima" panose="02000503060000020004" pitchFamily="2" charset="0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15">
                <a:latin typeface="Optima" panose="02000503060000020004" pitchFamily="2" charset="0"/>
                <a:cs typeface="Calibri"/>
              </a:rPr>
              <a:t>Sigexpr</a:t>
            </a:r>
            <a:r>
              <a:rPr sz="2400" spc="-5">
                <a:latin typeface="Optima" panose="02000503060000020004" pitchFamily="2" charset="0"/>
                <a:cs typeface="Calibri"/>
              </a:rPr>
              <a:t> should </a:t>
            </a:r>
            <a:r>
              <a:rPr sz="2400">
                <a:latin typeface="Optima" panose="02000503060000020004" pitchFamily="2" charset="0"/>
                <a:cs typeface="Calibri"/>
              </a:rPr>
              <a:t>be </a:t>
            </a:r>
            <a:r>
              <a:rPr sz="2400" b="1" spc="-10">
                <a:latin typeface="Optima" panose="02000503060000020004" pitchFamily="2" charset="0"/>
                <a:cs typeface="Calibri"/>
              </a:rPr>
              <a:t>side-effect</a:t>
            </a:r>
            <a:r>
              <a:rPr sz="2400" b="1">
                <a:latin typeface="Optima" panose="02000503060000020004" pitchFamily="2" charset="0"/>
                <a:cs typeface="Calibri"/>
              </a:rPr>
              <a:t> </a:t>
            </a:r>
            <a:r>
              <a:rPr sz="2400" b="1" spc="-10">
                <a:latin typeface="Optima" panose="02000503060000020004" pitchFamily="2" charset="0"/>
                <a:cs typeface="Calibri"/>
              </a:rPr>
              <a:t>free</a:t>
            </a:r>
            <a:endParaRPr sz="2400">
              <a:latin typeface="Optima" panose="02000503060000020004" pitchFamily="2" charset="0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 MT"/>
              <a:buChar char="–"/>
            </a:pPr>
            <a:endParaRPr sz="3350">
              <a:latin typeface="Optima" panose="02000503060000020004" pitchFamily="2" charset="0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>
                <a:latin typeface="Optima" panose="02000503060000020004" pitchFamily="2" charset="0"/>
                <a:cs typeface="Calibri"/>
              </a:rPr>
              <a:t>Signals </a:t>
            </a:r>
            <a:r>
              <a:rPr sz="2800" spc="-20">
                <a:latin typeface="Optima" panose="02000503060000020004" pitchFamily="2" charset="0"/>
                <a:cs typeface="Calibri"/>
              </a:rPr>
              <a:t>are</a:t>
            </a:r>
            <a:r>
              <a:rPr sz="2800" spc="-10">
                <a:latin typeface="Optima" panose="02000503060000020004" pitchFamily="2" charset="0"/>
                <a:cs typeface="Calibri"/>
              </a:rPr>
              <a:t> </a:t>
            </a:r>
            <a:r>
              <a:rPr sz="2800" spc="-15">
                <a:latin typeface="Optima" panose="02000503060000020004" pitchFamily="2" charset="0"/>
                <a:cs typeface="Calibri"/>
              </a:rPr>
              <a:t>parametric</a:t>
            </a:r>
            <a:r>
              <a:rPr sz="2800" spc="-5">
                <a:latin typeface="Optima" panose="02000503060000020004" pitchFamily="2" charset="0"/>
                <a:cs typeface="Calibri"/>
              </a:rPr>
              <a:t> types.</a:t>
            </a:r>
            <a:endParaRPr sz="2800">
              <a:latin typeface="Optima" panose="02000503060000020004" pitchFamily="2" charset="0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10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>
                <a:latin typeface="Optima" panose="02000503060000020004" pitchFamily="2" charset="0"/>
                <a:cs typeface="Calibri"/>
              </a:rPr>
              <a:t>A</a:t>
            </a:r>
            <a:r>
              <a:rPr sz="2400" spc="-10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signal</a:t>
            </a:r>
            <a:r>
              <a:rPr sz="2400" spc="-10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Signal[T] carries</a:t>
            </a:r>
            <a:r>
              <a:rPr sz="2400" spc="-10">
                <a:latin typeface="Optima" panose="02000503060000020004" pitchFamily="2" charset="0"/>
                <a:cs typeface="Calibri"/>
              </a:rPr>
              <a:t> </a:t>
            </a:r>
            <a:r>
              <a:rPr sz="2400">
                <a:latin typeface="Optima" panose="02000503060000020004" pitchFamily="2" charset="0"/>
                <a:cs typeface="Calibri"/>
              </a:rPr>
              <a:t>a</a:t>
            </a:r>
            <a:r>
              <a:rPr sz="2400" spc="-5">
                <a:latin typeface="Optima" panose="02000503060000020004" pitchFamily="2" charset="0"/>
                <a:cs typeface="Calibri"/>
              </a:rPr>
              <a:t> </a:t>
            </a:r>
            <a:r>
              <a:rPr sz="2400" spc="-10">
                <a:latin typeface="Optima" panose="02000503060000020004" pitchFamily="2" charset="0"/>
                <a:cs typeface="Calibri"/>
              </a:rPr>
              <a:t>value</a:t>
            </a:r>
            <a:r>
              <a:rPr sz="2400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of</a:t>
            </a:r>
            <a:r>
              <a:rPr sz="2400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type</a:t>
            </a:r>
            <a:r>
              <a:rPr sz="2400">
                <a:latin typeface="Optima" panose="02000503060000020004" pitchFamily="2" charset="0"/>
                <a:cs typeface="Calibri"/>
              </a:rPr>
              <a:t> 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979" y="464312"/>
            <a:ext cx="7824469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Signals:</a:t>
            </a:r>
            <a:r>
              <a:rPr spc="-20"/>
              <a:t> </a:t>
            </a:r>
            <a:r>
              <a:rPr spc="-5"/>
              <a:t>Collecting</a:t>
            </a:r>
            <a:r>
              <a:rPr spc="-15"/>
              <a:t> </a:t>
            </a:r>
            <a:r>
              <a:rPr spc="-5"/>
              <a:t>Dependencies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124287"/>
            <a:ext cx="7824470" cy="1299073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55600" marR="5080" indent="-342900">
              <a:lnSpc>
                <a:spcPts val="3329"/>
              </a:lnSpc>
              <a:spcBef>
                <a:spcPts val="22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>
                <a:latin typeface="Optima" panose="02000503060000020004" pitchFamily="2" charset="0"/>
                <a:cs typeface="Calibri"/>
              </a:rPr>
              <a:t>A</a:t>
            </a:r>
            <a:r>
              <a:rPr sz="2800" spc="5">
                <a:latin typeface="Optima" panose="02000503060000020004" pitchFamily="2" charset="0"/>
                <a:cs typeface="Calibri"/>
              </a:rPr>
              <a:t> </a:t>
            </a:r>
            <a:r>
              <a:rPr sz="2800" b="1" spc="-55">
                <a:latin typeface="Optima" panose="02000503060000020004" pitchFamily="2" charset="0"/>
                <a:cs typeface="Calibri"/>
              </a:rPr>
              <a:t>Var</a:t>
            </a:r>
            <a:r>
              <a:rPr sz="2800" b="1" spc="10">
                <a:latin typeface="Optima" panose="02000503060000020004" pitchFamily="2" charset="0"/>
                <a:cs typeface="Calibri"/>
              </a:rPr>
              <a:t> </a:t>
            </a:r>
            <a:r>
              <a:rPr sz="2800" spc="-5">
                <a:latin typeface="Optima" panose="02000503060000020004" pitchFamily="2" charset="0"/>
                <a:cs typeface="Calibri"/>
              </a:rPr>
              <a:t>or</a:t>
            </a:r>
            <a:r>
              <a:rPr sz="2800" spc="5">
                <a:latin typeface="Optima" panose="02000503060000020004" pitchFamily="2" charset="0"/>
                <a:cs typeface="Calibri"/>
              </a:rPr>
              <a:t> </a:t>
            </a:r>
            <a:r>
              <a:rPr sz="2800">
                <a:latin typeface="Optima" panose="02000503060000020004" pitchFamily="2" charset="0"/>
                <a:cs typeface="Calibri"/>
              </a:rPr>
              <a:t>a </a:t>
            </a:r>
            <a:r>
              <a:rPr sz="2800" b="1" spc="-5">
                <a:latin typeface="Optima" panose="02000503060000020004" pitchFamily="2" charset="0"/>
                <a:cs typeface="Calibri"/>
              </a:rPr>
              <a:t>Signal</a:t>
            </a:r>
            <a:r>
              <a:rPr sz="2800" b="1">
                <a:latin typeface="Optima" panose="02000503060000020004" pitchFamily="2" charset="0"/>
                <a:cs typeface="Calibri"/>
              </a:rPr>
              <a:t> </a:t>
            </a:r>
            <a:r>
              <a:rPr sz="2800" spc="-10">
                <a:latin typeface="Optima" panose="02000503060000020004" pitchFamily="2" charset="0"/>
                <a:cs typeface="Calibri"/>
              </a:rPr>
              <a:t>called</a:t>
            </a:r>
            <a:r>
              <a:rPr sz="2800" spc="15">
                <a:latin typeface="Optima" panose="02000503060000020004" pitchFamily="2" charset="0"/>
                <a:cs typeface="Calibri"/>
              </a:rPr>
              <a:t> </a:t>
            </a:r>
            <a:r>
              <a:rPr sz="2800" spc="-5">
                <a:latin typeface="Optima" panose="02000503060000020004" pitchFamily="2" charset="0"/>
                <a:cs typeface="Calibri"/>
              </a:rPr>
              <a:t>with</a:t>
            </a:r>
            <a:r>
              <a:rPr sz="2800">
                <a:latin typeface="Optima" panose="02000503060000020004" pitchFamily="2" charset="0"/>
                <a:cs typeface="Calibri"/>
              </a:rPr>
              <a:t> ()</a:t>
            </a:r>
            <a:r>
              <a:rPr sz="2800" spc="5">
                <a:latin typeface="Optima" panose="02000503060000020004" pitchFamily="2" charset="0"/>
                <a:cs typeface="Calibri"/>
              </a:rPr>
              <a:t> </a:t>
            </a:r>
            <a:r>
              <a:rPr sz="2800" spc="-5">
                <a:latin typeface="Optima" panose="02000503060000020004" pitchFamily="2" charset="0"/>
                <a:cs typeface="Calibri"/>
              </a:rPr>
              <a:t>in</a:t>
            </a:r>
            <a:r>
              <a:rPr sz="2800" spc="10">
                <a:latin typeface="Optima" panose="02000503060000020004" pitchFamily="2" charset="0"/>
                <a:cs typeface="Calibri"/>
              </a:rPr>
              <a:t> </a:t>
            </a:r>
            <a:r>
              <a:rPr sz="2800">
                <a:latin typeface="Optima" panose="02000503060000020004" pitchFamily="2" charset="0"/>
                <a:cs typeface="Calibri"/>
              </a:rPr>
              <a:t>a </a:t>
            </a:r>
            <a:r>
              <a:rPr sz="2800" spc="-5">
                <a:latin typeface="Optima" panose="02000503060000020004" pitchFamily="2" charset="0"/>
                <a:cs typeface="Calibri"/>
              </a:rPr>
              <a:t>signal </a:t>
            </a:r>
            <a:r>
              <a:rPr sz="2800" spc="-15">
                <a:latin typeface="Optima" panose="02000503060000020004" pitchFamily="2" charset="0"/>
                <a:cs typeface="Calibri"/>
              </a:rPr>
              <a:t>expression </a:t>
            </a:r>
            <a:r>
              <a:rPr sz="2800" spc="-615">
                <a:latin typeface="Optima" panose="02000503060000020004" pitchFamily="2" charset="0"/>
                <a:cs typeface="Calibri"/>
              </a:rPr>
              <a:t> </a:t>
            </a:r>
            <a:r>
              <a:rPr sz="2800" spc="-5">
                <a:latin typeface="Optima" panose="02000503060000020004" pitchFamily="2" charset="0"/>
                <a:cs typeface="Calibri"/>
              </a:rPr>
              <a:t>is</a:t>
            </a:r>
            <a:r>
              <a:rPr sz="2800">
                <a:latin typeface="Optima" panose="02000503060000020004" pitchFamily="2" charset="0"/>
                <a:cs typeface="Calibri"/>
              </a:rPr>
              <a:t> </a:t>
            </a:r>
            <a:r>
              <a:rPr sz="2800" spc="-5">
                <a:latin typeface="Optima" panose="02000503060000020004" pitchFamily="2" charset="0"/>
                <a:cs typeface="Calibri"/>
              </a:rPr>
              <a:t>added</a:t>
            </a:r>
            <a:r>
              <a:rPr sz="2800" spc="5">
                <a:latin typeface="Optima" panose="02000503060000020004" pitchFamily="2" charset="0"/>
                <a:cs typeface="Calibri"/>
              </a:rPr>
              <a:t> </a:t>
            </a:r>
            <a:r>
              <a:rPr sz="2800" spc="-15">
                <a:latin typeface="Optima" panose="02000503060000020004" pitchFamily="2" charset="0"/>
                <a:cs typeface="Calibri"/>
              </a:rPr>
              <a:t>to</a:t>
            </a:r>
            <a:r>
              <a:rPr sz="2800" spc="-5">
                <a:latin typeface="Optima" panose="02000503060000020004" pitchFamily="2" charset="0"/>
                <a:cs typeface="Calibri"/>
              </a:rPr>
              <a:t> the dependencies</a:t>
            </a:r>
            <a:r>
              <a:rPr sz="2800" spc="5">
                <a:latin typeface="Optima" panose="02000503060000020004" pitchFamily="2" charset="0"/>
                <a:cs typeface="Calibri"/>
              </a:rPr>
              <a:t> </a:t>
            </a:r>
            <a:r>
              <a:rPr sz="2800" spc="-5">
                <a:latin typeface="Optima" panose="02000503060000020004" pitchFamily="2" charset="0"/>
                <a:cs typeface="Calibri"/>
              </a:rPr>
              <a:t>of</a:t>
            </a:r>
            <a:r>
              <a:rPr sz="2800" spc="-10">
                <a:latin typeface="Optima" panose="02000503060000020004" pitchFamily="2" charset="0"/>
                <a:cs typeface="Calibri"/>
              </a:rPr>
              <a:t> </a:t>
            </a:r>
            <a:r>
              <a:rPr sz="2800" spc="-5">
                <a:latin typeface="Optima" panose="02000503060000020004" pitchFamily="2" charset="0"/>
                <a:cs typeface="Calibri"/>
              </a:rPr>
              <a:t>the </a:t>
            </a:r>
            <a:r>
              <a:rPr sz="2800" spc="-10">
                <a:latin typeface="Optima" panose="02000503060000020004" pitchFamily="2" charset="0"/>
                <a:cs typeface="Calibri"/>
              </a:rPr>
              <a:t>defined</a:t>
            </a:r>
            <a:r>
              <a:rPr sz="2800">
                <a:latin typeface="Optima" panose="02000503060000020004" pitchFamily="2" charset="0"/>
                <a:cs typeface="Calibri"/>
              </a:rPr>
              <a:t> </a:t>
            </a:r>
            <a:r>
              <a:rPr sz="2800" spc="-5">
                <a:latin typeface="Optima" panose="02000503060000020004" pitchFamily="2" charset="0"/>
                <a:cs typeface="Calibri"/>
              </a:rPr>
              <a:t>signal</a:t>
            </a:r>
            <a:endParaRPr sz="2800">
              <a:latin typeface="Optima" panose="02000503060000020004" pitchFamily="2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23309" y="3639350"/>
            <a:ext cx="2219325" cy="1396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>
                <a:solidFill>
                  <a:srgbClr val="336600"/>
                </a:solidFill>
                <a:latin typeface="Calibri"/>
                <a:cs typeface="Calibri"/>
              </a:rPr>
              <a:t>//</a:t>
            </a:r>
            <a:r>
              <a:rPr sz="1800" spc="-20">
                <a:solidFill>
                  <a:srgbClr val="336600"/>
                </a:solidFill>
                <a:latin typeface="Calibri"/>
                <a:cs typeface="Calibri"/>
              </a:rPr>
              <a:t> </a:t>
            </a:r>
            <a:r>
              <a:rPr sz="1800" spc="-5">
                <a:solidFill>
                  <a:srgbClr val="336600"/>
                </a:solidFill>
                <a:latin typeface="Calibri"/>
                <a:cs typeface="Calibri"/>
              </a:rPr>
              <a:t>Multiple</a:t>
            </a:r>
            <a:r>
              <a:rPr sz="1800" spc="-10">
                <a:solidFill>
                  <a:srgbClr val="336600"/>
                </a:solidFill>
                <a:latin typeface="Calibri"/>
                <a:cs typeface="Calibri"/>
              </a:rPr>
              <a:t> </a:t>
            </a:r>
            <a:r>
              <a:rPr sz="1800" spc="-20">
                <a:solidFill>
                  <a:srgbClr val="336600"/>
                </a:solidFill>
                <a:latin typeface="Calibri"/>
                <a:cs typeface="Calibri"/>
              </a:rPr>
              <a:t>vars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45"/>
              </a:lnSpc>
            </a:pPr>
            <a:r>
              <a:rPr sz="1800">
                <a:solidFill>
                  <a:srgbClr val="336600"/>
                </a:solidFill>
                <a:latin typeface="Calibri"/>
                <a:cs typeface="Calibri"/>
              </a:rPr>
              <a:t>//</a:t>
            </a:r>
            <a:r>
              <a:rPr sz="1800" spc="-10">
                <a:solidFill>
                  <a:srgbClr val="336600"/>
                </a:solidFill>
                <a:latin typeface="Calibri"/>
                <a:cs typeface="Calibri"/>
              </a:rPr>
              <a:t> </a:t>
            </a:r>
            <a:r>
              <a:rPr sz="1800" spc="-5">
                <a:solidFill>
                  <a:srgbClr val="336600"/>
                </a:solidFill>
                <a:latin typeface="Calibri"/>
                <a:cs typeface="Calibri"/>
              </a:rPr>
              <a:t>in </a:t>
            </a:r>
            <a:r>
              <a:rPr sz="1800">
                <a:solidFill>
                  <a:srgbClr val="336600"/>
                </a:solidFill>
                <a:latin typeface="Calibri"/>
                <a:cs typeface="Calibri"/>
              </a:rPr>
              <a:t>a</a:t>
            </a:r>
            <a:r>
              <a:rPr sz="1800" spc="-15">
                <a:solidFill>
                  <a:srgbClr val="336600"/>
                </a:solidFill>
                <a:latin typeface="Calibri"/>
                <a:cs typeface="Calibri"/>
              </a:rPr>
              <a:t> </a:t>
            </a:r>
            <a:r>
              <a:rPr sz="1800" spc="-5">
                <a:solidFill>
                  <a:srgbClr val="336600"/>
                </a:solidFill>
                <a:latin typeface="Calibri"/>
                <a:cs typeface="Calibri"/>
              </a:rPr>
              <a:t>signal</a:t>
            </a:r>
            <a:r>
              <a:rPr sz="1800">
                <a:solidFill>
                  <a:srgbClr val="336600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336600"/>
                </a:solidFill>
                <a:latin typeface="Calibri"/>
                <a:cs typeface="Calibri"/>
              </a:rPr>
              <a:t>expression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3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20">
                <a:latin typeface="Calibri"/>
                <a:cs typeface="Calibri"/>
              </a:rPr>
              <a:t> Var(0)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3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b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Var(0)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 </a:t>
            </a:r>
            <a:r>
              <a:rPr sz="1800" spc="-5">
                <a:latin typeface="Calibri"/>
                <a:cs typeface="Calibri"/>
              </a:rPr>
              <a:t>Signal{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a()</a:t>
            </a:r>
            <a:r>
              <a:rPr sz="1800">
                <a:latin typeface="Calibri"/>
                <a:cs typeface="Calibri"/>
              </a:rPr>
              <a:t> +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b() }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5441391" y="4645788"/>
            <a:ext cx="382905" cy="382905"/>
            <a:chOff x="5441391" y="4645788"/>
            <a:chExt cx="382905" cy="382905"/>
          </a:xfrm>
        </p:grpSpPr>
        <p:sp>
          <p:nvSpPr>
            <p:cNvPr id="6" name="object 6"/>
            <p:cNvSpPr/>
            <p:nvPr/>
          </p:nvSpPr>
          <p:spPr>
            <a:xfrm>
              <a:off x="5454091" y="4658488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4">
                  <a:moveTo>
                    <a:pt x="178595" y="0"/>
                  </a:moveTo>
                  <a:lnTo>
                    <a:pt x="131117" y="6379"/>
                  </a:lnTo>
                  <a:lnTo>
                    <a:pt x="88454" y="24383"/>
                  </a:lnTo>
                  <a:lnTo>
                    <a:pt x="52309" y="52309"/>
                  </a:lnTo>
                  <a:lnTo>
                    <a:pt x="24383" y="88454"/>
                  </a:lnTo>
                  <a:lnTo>
                    <a:pt x="6379" y="131117"/>
                  </a:lnTo>
                  <a:lnTo>
                    <a:pt x="0" y="178595"/>
                  </a:lnTo>
                  <a:lnTo>
                    <a:pt x="6379" y="226072"/>
                  </a:lnTo>
                  <a:lnTo>
                    <a:pt x="24383" y="268735"/>
                  </a:lnTo>
                  <a:lnTo>
                    <a:pt x="52309" y="304880"/>
                  </a:lnTo>
                  <a:lnTo>
                    <a:pt x="88454" y="332806"/>
                  </a:lnTo>
                  <a:lnTo>
                    <a:pt x="131117" y="350810"/>
                  </a:lnTo>
                  <a:lnTo>
                    <a:pt x="178595" y="357190"/>
                  </a:lnTo>
                  <a:lnTo>
                    <a:pt x="226072" y="350810"/>
                  </a:lnTo>
                  <a:lnTo>
                    <a:pt x="268735" y="332806"/>
                  </a:lnTo>
                  <a:lnTo>
                    <a:pt x="304880" y="304880"/>
                  </a:lnTo>
                  <a:lnTo>
                    <a:pt x="332806" y="268735"/>
                  </a:lnTo>
                  <a:lnTo>
                    <a:pt x="350810" y="226072"/>
                  </a:lnTo>
                  <a:lnTo>
                    <a:pt x="357190" y="178595"/>
                  </a:lnTo>
                  <a:lnTo>
                    <a:pt x="350810" y="131117"/>
                  </a:lnTo>
                  <a:lnTo>
                    <a:pt x="332806" y="88454"/>
                  </a:lnTo>
                  <a:lnTo>
                    <a:pt x="304880" y="52309"/>
                  </a:lnTo>
                  <a:lnTo>
                    <a:pt x="268735" y="24383"/>
                  </a:lnTo>
                  <a:lnTo>
                    <a:pt x="226072" y="6379"/>
                  </a:lnTo>
                  <a:lnTo>
                    <a:pt x="178595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54091" y="4658488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4">
                  <a:moveTo>
                    <a:pt x="0" y="178595"/>
                  </a:moveTo>
                  <a:lnTo>
                    <a:pt x="6379" y="131117"/>
                  </a:lnTo>
                  <a:lnTo>
                    <a:pt x="24383" y="88454"/>
                  </a:lnTo>
                  <a:lnTo>
                    <a:pt x="52309" y="52309"/>
                  </a:lnTo>
                  <a:lnTo>
                    <a:pt x="88454" y="24383"/>
                  </a:lnTo>
                  <a:lnTo>
                    <a:pt x="131117" y="6379"/>
                  </a:lnTo>
                  <a:lnTo>
                    <a:pt x="178595" y="0"/>
                  </a:lnTo>
                  <a:lnTo>
                    <a:pt x="226072" y="6379"/>
                  </a:lnTo>
                  <a:lnTo>
                    <a:pt x="268735" y="24383"/>
                  </a:lnTo>
                  <a:lnTo>
                    <a:pt x="304880" y="52309"/>
                  </a:lnTo>
                  <a:lnTo>
                    <a:pt x="332806" y="88454"/>
                  </a:lnTo>
                  <a:lnTo>
                    <a:pt x="350810" y="131117"/>
                  </a:lnTo>
                  <a:lnTo>
                    <a:pt x="357190" y="178595"/>
                  </a:lnTo>
                  <a:lnTo>
                    <a:pt x="350810" y="226072"/>
                  </a:lnTo>
                  <a:lnTo>
                    <a:pt x="332806" y="268735"/>
                  </a:lnTo>
                  <a:lnTo>
                    <a:pt x="304880" y="304880"/>
                  </a:lnTo>
                  <a:lnTo>
                    <a:pt x="268735" y="332806"/>
                  </a:lnTo>
                  <a:lnTo>
                    <a:pt x="226072" y="350810"/>
                  </a:lnTo>
                  <a:lnTo>
                    <a:pt x="178595" y="357190"/>
                  </a:lnTo>
                  <a:lnTo>
                    <a:pt x="131117" y="350810"/>
                  </a:lnTo>
                  <a:lnTo>
                    <a:pt x="88454" y="332806"/>
                  </a:lnTo>
                  <a:lnTo>
                    <a:pt x="52309" y="304880"/>
                  </a:lnTo>
                  <a:lnTo>
                    <a:pt x="24383" y="268735"/>
                  </a:lnTo>
                  <a:lnTo>
                    <a:pt x="6379" y="226072"/>
                  </a:lnTo>
                  <a:lnTo>
                    <a:pt x="0" y="178595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565217" y="4674523"/>
            <a:ext cx="135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590669" y="4698096"/>
            <a:ext cx="382905" cy="382905"/>
            <a:chOff x="6590669" y="4698096"/>
            <a:chExt cx="382905" cy="382905"/>
          </a:xfrm>
        </p:grpSpPr>
        <p:sp>
          <p:nvSpPr>
            <p:cNvPr id="10" name="object 10"/>
            <p:cNvSpPr/>
            <p:nvPr/>
          </p:nvSpPr>
          <p:spPr>
            <a:xfrm>
              <a:off x="6603369" y="4710796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4">
                  <a:moveTo>
                    <a:pt x="178595" y="0"/>
                  </a:moveTo>
                  <a:lnTo>
                    <a:pt x="131117" y="6379"/>
                  </a:lnTo>
                  <a:lnTo>
                    <a:pt x="88455" y="24383"/>
                  </a:lnTo>
                  <a:lnTo>
                    <a:pt x="52309" y="52309"/>
                  </a:lnTo>
                  <a:lnTo>
                    <a:pt x="24383" y="88455"/>
                  </a:lnTo>
                  <a:lnTo>
                    <a:pt x="6379" y="131117"/>
                  </a:lnTo>
                  <a:lnTo>
                    <a:pt x="0" y="178595"/>
                  </a:lnTo>
                  <a:lnTo>
                    <a:pt x="6379" y="226072"/>
                  </a:lnTo>
                  <a:lnTo>
                    <a:pt x="24383" y="268735"/>
                  </a:lnTo>
                  <a:lnTo>
                    <a:pt x="52309" y="304880"/>
                  </a:lnTo>
                  <a:lnTo>
                    <a:pt x="88455" y="332806"/>
                  </a:lnTo>
                  <a:lnTo>
                    <a:pt x="131117" y="350810"/>
                  </a:lnTo>
                  <a:lnTo>
                    <a:pt x="178595" y="357190"/>
                  </a:lnTo>
                  <a:lnTo>
                    <a:pt x="226072" y="350810"/>
                  </a:lnTo>
                  <a:lnTo>
                    <a:pt x="268735" y="332806"/>
                  </a:lnTo>
                  <a:lnTo>
                    <a:pt x="304880" y="304880"/>
                  </a:lnTo>
                  <a:lnTo>
                    <a:pt x="332806" y="268735"/>
                  </a:lnTo>
                  <a:lnTo>
                    <a:pt x="350810" y="226072"/>
                  </a:lnTo>
                  <a:lnTo>
                    <a:pt x="357190" y="178595"/>
                  </a:lnTo>
                  <a:lnTo>
                    <a:pt x="350810" y="131117"/>
                  </a:lnTo>
                  <a:lnTo>
                    <a:pt x="332806" y="88455"/>
                  </a:lnTo>
                  <a:lnTo>
                    <a:pt x="304880" y="52309"/>
                  </a:lnTo>
                  <a:lnTo>
                    <a:pt x="268735" y="24383"/>
                  </a:lnTo>
                  <a:lnTo>
                    <a:pt x="226072" y="6379"/>
                  </a:lnTo>
                  <a:lnTo>
                    <a:pt x="178595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03369" y="4710796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4">
                  <a:moveTo>
                    <a:pt x="0" y="178595"/>
                  </a:moveTo>
                  <a:lnTo>
                    <a:pt x="6379" y="131117"/>
                  </a:lnTo>
                  <a:lnTo>
                    <a:pt x="24383" y="88454"/>
                  </a:lnTo>
                  <a:lnTo>
                    <a:pt x="52309" y="52309"/>
                  </a:lnTo>
                  <a:lnTo>
                    <a:pt x="88454" y="24383"/>
                  </a:lnTo>
                  <a:lnTo>
                    <a:pt x="131117" y="6379"/>
                  </a:lnTo>
                  <a:lnTo>
                    <a:pt x="178595" y="0"/>
                  </a:lnTo>
                  <a:lnTo>
                    <a:pt x="226072" y="6379"/>
                  </a:lnTo>
                  <a:lnTo>
                    <a:pt x="268735" y="24383"/>
                  </a:lnTo>
                  <a:lnTo>
                    <a:pt x="304880" y="52309"/>
                  </a:lnTo>
                  <a:lnTo>
                    <a:pt x="332806" y="88454"/>
                  </a:lnTo>
                  <a:lnTo>
                    <a:pt x="350810" y="131117"/>
                  </a:lnTo>
                  <a:lnTo>
                    <a:pt x="357190" y="178595"/>
                  </a:lnTo>
                  <a:lnTo>
                    <a:pt x="350810" y="226072"/>
                  </a:lnTo>
                  <a:lnTo>
                    <a:pt x="332806" y="268735"/>
                  </a:lnTo>
                  <a:lnTo>
                    <a:pt x="304880" y="304880"/>
                  </a:lnTo>
                  <a:lnTo>
                    <a:pt x="268735" y="332806"/>
                  </a:lnTo>
                  <a:lnTo>
                    <a:pt x="226072" y="350810"/>
                  </a:lnTo>
                  <a:lnTo>
                    <a:pt x="178595" y="357190"/>
                  </a:lnTo>
                  <a:lnTo>
                    <a:pt x="131117" y="350810"/>
                  </a:lnTo>
                  <a:lnTo>
                    <a:pt x="88454" y="332806"/>
                  </a:lnTo>
                  <a:lnTo>
                    <a:pt x="52309" y="304880"/>
                  </a:lnTo>
                  <a:lnTo>
                    <a:pt x="24383" y="268735"/>
                  </a:lnTo>
                  <a:lnTo>
                    <a:pt x="6379" y="226072"/>
                  </a:lnTo>
                  <a:lnTo>
                    <a:pt x="0" y="178595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708938" y="4726832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019190" y="3954038"/>
            <a:ext cx="382905" cy="382905"/>
            <a:chOff x="6019190" y="3954038"/>
            <a:chExt cx="382905" cy="382905"/>
          </a:xfrm>
        </p:grpSpPr>
        <p:sp>
          <p:nvSpPr>
            <p:cNvPr id="14" name="object 14"/>
            <p:cNvSpPr/>
            <p:nvPr/>
          </p:nvSpPr>
          <p:spPr>
            <a:xfrm>
              <a:off x="6031890" y="3966738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4">
                  <a:moveTo>
                    <a:pt x="178595" y="0"/>
                  </a:moveTo>
                  <a:lnTo>
                    <a:pt x="131117" y="6379"/>
                  </a:lnTo>
                  <a:lnTo>
                    <a:pt x="88454" y="24383"/>
                  </a:lnTo>
                  <a:lnTo>
                    <a:pt x="52309" y="52309"/>
                  </a:lnTo>
                  <a:lnTo>
                    <a:pt x="24383" y="88454"/>
                  </a:lnTo>
                  <a:lnTo>
                    <a:pt x="6379" y="131117"/>
                  </a:lnTo>
                  <a:lnTo>
                    <a:pt x="0" y="178595"/>
                  </a:lnTo>
                  <a:lnTo>
                    <a:pt x="6379" y="226072"/>
                  </a:lnTo>
                  <a:lnTo>
                    <a:pt x="24383" y="268735"/>
                  </a:lnTo>
                  <a:lnTo>
                    <a:pt x="52309" y="304880"/>
                  </a:lnTo>
                  <a:lnTo>
                    <a:pt x="88454" y="332806"/>
                  </a:lnTo>
                  <a:lnTo>
                    <a:pt x="131117" y="350810"/>
                  </a:lnTo>
                  <a:lnTo>
                    <a:pt x="178595" y="357190"/>
                  </a:lnTo>
                  <a:lnTo>
                    <a:pt x="226072" y="350810"/>
                  </a:lnTo>
                  <a:lnTo>
                    <a:pt x="268735" y="332806"/>
                  </a:lnTo>
                  <a:lnTo>
                    <a:pt x="304880" y="304880"/>
                  </a:lnTo>
                  <a:lnTo>
                    <a:pt x="332806" y="268735"/>
                  </a:lnTo>
                  <a:lnTo>
                    <a:pt x="350810" y="226072"/>
                  </a:lnTo>
                  <a:lnTo>
                    <a:pt x="357190" y="178595"/>
                  </a:lnTo>
                  <a:lnTo>
                    <a:pt x="350810" y="131117"/>
                  </a:lnTo>
                  <a:lnTo>
                    <a:pt x="332806" y="88454"/>
                  </a:lnTo>
                  <a:lnTo>
                    <a:pt x="304880" y="52309"/>
                  </a:lnTo>
                  <a:lnTo>
                    <a:pt x="268735" y="24383"/>
                  </a:lnTo>
                  <a:lnTo>
                    <a:pt x="226072" y="6379"/>
                  </a:lnTo>
                  <a:lnTo>
                    <a:pt x="178595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31890" y="3966738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4">
                  <a:moveTo>
                    <a:pt x="0" y="178595"/>
                  </a:moveTo>
                  <a:lnTo>
                    <a:pt x="6379" y="131117"/>
                  </a:lnTo>
                  <a:lnTo>
                    <a:pt x="24383" y="88454"/>
                  </a:lnTo>
                  <a:lnTo>
                    <a:pt x="52309" y="52309"/>
                  </a:lnTo>
                  <a:lnTo>
                    <a:pt x="88454" y="24383"/>
                  </a:lnTo>
                  <a:lnTo>
                    <a:pt x="131117" y="6379"/>
                  </a:lnTo>
                  <a:lnTo>
                    <a:pt x="178595" y="0"/>
                  </a:lnTo>
                  <a:lnTo>
                    <a:pt x="226072" y="6379"/>
                  </a:lnTo>
                  <a:lnTo>
                    <a:pt x="268735" y="24383"/>
                  </a:lnTo>
                  <a:lnTo>
                    <a:pt x="304880" y="52309"/>
                  </a:lnTo>
                  <a:lnTo>
                    <a:pt x="332806" y="88454"/>
                  </a:lnTo>
                  <a:lnTo>
                    <a:pt x="350810" y="131117"/>
                  </a:lnTo>
                  <a:lnTo>
                    <a:pt x="357190" y="178595"/>
                  </a:lnTo>
                  <a:lnTo>
                    <a:pt x="350810" y="226072"/>
                  </a:lnTo>
                  <a:lnTo>
                    <a:pt x="332806" y="268735"/>
                  </a:lnTo>
                  <a:lnTo>
                    <a:pt x="304880" y="304880"/>
                  </a:lnTo>
                  <a:lnTo>
                    <a:pt x="268735" y="332806"/>
                  </a:lnTo>
                  <a:lnTo>
                    <a:pt x="226072" y="350810"/>
                  </a:lnTo>
                  <a:lnTo>
                    <a:pt x="178595" y="357190"/>
                  </a:lnTo>
                  <a:lnTo>
                    <a:pt x="131117" y="350810"/>
                  </a:lnTo>
                  <a:lnTo>
                    <a:pt x="88454" y="332806"/>
                  </a:lnTo>
                  <a:lnTo>
                    <a:pt x="52309" y="304880"/>
                  </a:lnTo>
                  <a:lnTo>
                    <a:pt x="24383" y="268735"/>
                  </a:lnTo>
                  <a:lnTo>
                    <a:pt x="6379" y="226072"/>
                  </a:lnTo>
                  <a:lnTo>
                    <a:pt x="0" y="178595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149366" y="3982773"/>
            <a:ext cx="12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48756" y="4271581"/>
            <a:ext cx="917575" cy="498475"/>
          </a:xfrm>
          <a:custGeom>
            <a:avLst/>
            <a:gdLst/>
            <a:ahLst/>
            <a:cxnLst/>
            <a:rect l="l" t="t" r="r" b="b"/>
            <a:pathLst>
              <a:path w="917575" h="498475">
                <a:moveTo>
                  <a:pt x="335470" y="0"/>
                </a:moveTo>
                <a:lnTo>
                  <a:pt x="227952" y="46126"/>
                </a:lnTo>
                <a:lnTo>
                  <a:pt x="224967" y="53594"/>
                </a:lnTo>
                <a:lnTo>
                  <a:pt x="230492" y="66484"/>
                </a:lnTo>
                <a:lnTo>
                  <a:pt x="237959" y="69469"/>
                </a:lnTo>
                <a:lnTo>
                  <a:pt x="282308" y="50444"/>
                </a:lnTo>
                <a:lnTo>
                  <a:pt x="0" y="431660"/>
                </a:lnTo>
                <a:lnTo>
                  <a:pt x="20421" y="446773"/>
                </a:lnTo>
                <a:lnTo>
                  <a:pt x="302717" y="65557"/>
                </a:lnTo>
                <a:lnTo>
                  <a:pt x="297459" y="113525"/>
                </a:lnTo>
                <a:lnTo>
                  <a:pt x="302488" y="119799"/>
                </a:lnTo>
                <a:lnTo>
                  <a:pt x="316433" y="121335"/>
                </a:lnTo>
                <a:lnTo>
                  <a:pt x="322707" y="116293"/>
                </a:lnTo>
                <a:lnTo>
                  <a:pt x="335470" y="0"/>
                </a:lnTo>
                <a:close/>
              </a:path>
              <a:path w="917575" h="498475">
                <a:moveTo>
                  <a:pt x="917575" y="484619"/>
                </a:moveTo>
                <a:lnTo>
                  <a:pt x="637921" y="53632"/>
                </a:lnTo>
                <a:lnTo>
                  <a:pt x="680999" y="75361"/>
                </a:lnTo>
                <a:lnTo>
                  <a:pt x="688644" y="72847"/>
                </a:lnTo>
                <a:lnTo>
                  <a:pt x="694956" y="60325"/>
                </a:lnTo>
                <a:lnTo>
                  <a:pt x="692442" y="52679"/>
                </a:lnTo>
                <a:lnTo>
                  <a:pt x="587971" y="0"/>
                </a:lnTo>
                <a:lnTo>
                  <a:pt x="593534" y="116865"/>
                </a:lnTo>
                <a:lnTo>
                  <a:pt x="599478" y="122275"/>
                </a:lnTo>
                <a:lnTo>
                  <a:pt x="613498" y="121602"/>
                </a:lnTo>
                <a:lnTo>
                  <a:pt x="618909" y="115658"/>
                </a:lnTo>
                <a:lnTo>
                  <a:pt x="616610" y="67462"/>
                </a:lnTo>
                <a:lnTo>
                  <a:pt x="896264" y="498436"/>
                </a:lnTo>
                <a:lnTo>
                  <a:pt x="917575" y="484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8331" y="481997"/>
            <a:ext cx="728059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Signals:</a:t>
            </a:r>
            <a:r>
              <a:rPr spc="-75"/>
              <a:t> </a:t>
            </a:r>
            <a:r>
              <a:rPr spc="-15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8332" y="1937152"/>
            <a:ext cx="3082925" cy="3042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1835785" algn="just">
              <a:lnSpc>
                <a:spcPct val="99500"/>
              </a:lnSpc>
              <a:spcBef>
                <a:spcPts val="110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 </a:t>
            </a:r>
            <a:r>
              <a:rPr sz="1800">
                <a:latin typeface="Calibri"/>
                <a:cs typeface="Calibri"/>
              </a:rPr>
              <a:t>a = </a:t>
            </a:r>
            <a:r>
              <a:rPr sz="1800" spc="-20">
                <a:latin typeface="Calibri"/>
                <a:cs typeface="Calibri"/>
              </a:rPr>
              <a:t>Var(0) </a:t>
            </a:r>
            <a:r>
              <a:rPr sz="1800" spc="-395">
                <a:latin typeface="Calibri"/>
                <a:cs typeface="Calibri"/>
              </a:rPr>
              <a:t> </a:t>
            </a: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3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b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Var(0) </a:t>
            </a:r>
            <a:r>
              <a:rPr sz="1800" spc="-395">
                <a:latin typeface="Calibri"/>
                <a:cs typeface="Calibri"/>
              </a:rPr>
              <a:t> </a:t>
            </a: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2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c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Var(0)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r: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Signal[Int]</a:t>
            </a:r>
            <a:r>
              <a:rPr sz="1800">
                <a:latin typeface="Calibri"/>
                <a:cs typeface="Calibri"/>
              </a:rPr>
              <a:t> = </a:t>
            </a:r>
            <a:r>
              <a:rPr sz="1800" spc="-5">
                <a:latin typeface="Calibri"/>
                <a:cs typeface="Calibri"/>
              </a:rPr>
              <a:t>Signal{ </a:t>
            </a:r>
            <a:r>
              <a:rPr sz="1800">
                <a:latin typeface="Calibri"/>
                <a:cs typeface="Calibri"/>
              </a:rPr>
              <a:t>a()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+ 1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}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 </a:t>
            </a:r>
            <a:r>
              <a:rPr sz="1800" spc="-5">
                <a:latin typeface="Calibri"/>
                <a:cs typeface="Calibri"/>
              </a:rPr>
              <a:t>Signal{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a()</a:t>
            </a:r>
            <a:r>
              <a:rPr sz="1800">
                <a:latin typeface="Calibri"/>
                <a:cs typeface="Calibri"/>
              </a:rPr>
              <a:t> +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b() }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 </a:t>
            </a:r>
            <a:r>
              <a:rPr sz="1800" spc="-5">
                <a:latin typeface="Calibri"/>
                <a:cs typeface="Calibri"/>
              </a:rPr>
              <a:t>Signal{ s()</a:t>
            </a:r>
            <a:r>
              <a:rPr sz="1800">
                <a:latin typeface="Calibri"/>
                <a:cs typeface="Calibri"/>
              </a:rPr>
              <a:t> * c() + 10 }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u = </a:t>
            </a:r>
            <a:r>
              <a:rPr sz="1800" spc="-5">
                <a:latin typeface="Calibri"/>
                <a:cs typeface="Calibri"/>
              </a:rPr>
              <a:t>Signal{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s()</a:t>
            </a:r>
            <a:r>
              <a:rPr sz="1800">
                <a:latin typeface="Calibri"/>
                <a:cs typeface="Calibri"/>
              </a:rPr>
              <a:t> * </a:t>
            </a:r>
            <a:r>
              <a:rPr sz="1800" spc="-5">
                <a:latin typeface="Calibri"/>
                <a:cs typeface="Calibri"/>
              </a:rPr>
              <a:t>t() </a:t>
            </a:r>
            <a:r>
              <a:rPr sz="1800">
                <a:latin typeface="Calibri"/>
                <a:cs typeface="Calibri"/>
              </a:rPr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02544" y="3033585"/>
            <a:ext cx="4056379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006600"/>
                </a:solidFill>
                <a:latin typeface="Calibri"/>
                <a:cs typeface="Calibri"/>
              </a:rPr>
              <a:t>//</a:t>
            </a:r>
            <a:r>
              <a:rPr sz="1800" spc="-1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1800" spc="-5">
                <a:solidFill>
                  <a:srgbClr val="006600"/>
                </a:solidFill>
                <a:latin typeface="Calibri"/>
                <a:cs typeface="Calibri"/>
              </a:rPr>
              <a:t>Explicit</a:t>
            </a:r>
            <a:r>
              <a:rPr sz="1800" spc="-1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1800" spc="-5">
                <a:solidFill>
                  <a:srgbClr val="006600"/>
                </a:solidFill>
                <a:latin typeface="Calibri"/>
                <a:cs typeface="Calibri"/>
              </a:rPr>
              <a:t>type in</a:t>
            </a:r>
            <a:r>
              <a:rPr sz="1800" spc="5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006600"/>
                </a:solidFill>
                <a:latin typeface="Calibri"/>
                <a:cs typeface="Calibri"/>
              </a:rPr>
              <a:t>var </a:t>
            </a:r>
            <a:r>
              <a:rPr sz="1800">
                <a:solidFill>
                  <a:srgbClr val="006600"/>
                </a:solidFill>
                <a:latin typeface="Calibri"/>
                <a:cs typeface="Calibri"/>
              </a:rPr>
              <a:t>decl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50">
              <a:latin typeface="Calibri"/>
              <a:cs typeface="Calibri"/>
            </a:endParaRPr>
          </a:p>
          <a:p>
            <a:pPr marL="45720">
              <a:lnSpc>
                <a:spcPct val="100000"/>
              </a:lnSpc>
              <a:spcBef>
                <a:spcPts val="5"/>
              </a:spcBef>
            </a:pPr>
            <a:r>
              <a:rPr sz="1800">
                <a:solidFill>
                  <a:srgbClr val="006600"/>
                </a:solidFill>
                <a:latin typeface="Calibri"/>
                <a:cs typeface="Calibri"/>
              </a:rPr>
              <a:t>// </a:t>
            </a:r>
            <a:r>
              <a:rPr sz="1800" spc="-5">
                <a:solidFill>
                  <a:srgbClr val="006600"/>
                </a:solidFill>
                <a:latin typeface="Calibri"/>
                <a:cs typeface="Calibri"/>
              </a:rPr>
              <a:t>Multiple</a:t>
            </a:r>
            <a:r>
              <a:rPr sz="1800" spc="1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1800" spc="-20">
                <a:solidFill>
                  <a:srgbClr val="006600"/>
                </a:solidFill>
                <a:latin typeface="Calibri"/>
                <a:cs typeface="Calibri"/>
              </a:rPr>
              <a:t>vars</a:t>
            </a:r>
            <a:r>
              <a:rPr sz="1800" spc="-1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1800" spc="-5">
                <a:solidFill>
                  <a:srgbClr val="006600"/>
                </a:solidFill>
                <a:latin typeface="Calibri"/>
                <a:cs typeface="Calibri"/>
              </a:rPr>
              <a:t>is</a:t>
            </a:r>
            <a:r>
              <a:rPr sz="1800">
                <a:solidFill>
                  <a:srgbClr val="006600"/>
                </a:solidFill>
                <a:latin typeface="Calibri"/>
                <a:cs typeface="Calibri"/>
              </a:rPr>
              <a:t> a </a:t>
            </a:r>
            <a:r>
              <a:rPr sz="1800" spc="-5">
                <a:solidFill>
                  <a:srgbClr val="006600"/>
                </a:solidFill>
                <a:latin typeface="Calibri"/>
                <a:cs typeface="Calibri"/>
              </a:rPr>
              <a:t>signal</a:t>
            </a:r>
            <a:r>
              <a:rPr sz="180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006600"/>
                </a:solidFill>
                <a:latin typeface="Calibri"/>
                <a:cs typeface="Calibri"/>
              </a:rPr>
              <a:t>expression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alibri"/>
              <a:cs typeface="Calibri"/>
            </a:endParaRPr>
          </a:p>
          <a:p>
            <a:pPr marL="20320">
              <a:lnSpc>
                <a:spcPct val="100000"/>
              </a:lnSpc>
            </a:pPr>
            <a:r>
              <a:rPr sz="1800">
                <a:solidFill>
                  <a:srgbClr val="006600"/>
                </a:solidFill>
                <a:latin typeface="Calibri"/>
                <a:cs typeface="Calibri"/>
              </a:rPr>
              <a:t>//</a:t>
            </a:r>
            <a:r>
              <a:rPr sz="1800" spc="5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1800" spc="-5">
                <a:solidFill>
                  <a:srgbClr val="006600"/>
                </a:solidFill>
                <a:latin typeface="Calibri"/>
                <a:cs typeface="Calibri"/>
              </a:rPr>
              <a:t>Mix</a:t>
            </a:r>
            <a:r>
              <a:rPr sz="180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1800" spc="-5">
                <a:solidFill>
                  <a:srgbClr val="006600"/>
                </a:solidFill>
                <a:latin typeface="Calibri"/>
                <a:cs typeface="Calibri"/>
              </a:rPr>
              <a:t>signals</a:t>
            </a:r>
            <a:r>
              <a:rPr sz="180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1800" spc="-5">
                <a:solidFill>
                  <a:srgbClr val="006600"/>
                </a:solidFill>
                <a:latin typeface="Calibri"/>
                <a:cs typeface="Calibri"/>
              </a:rPr>
              <a:t>and</a:t>
            </a:r>
            <a:r>
              <a:rPr sz="1800" spc="2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1800" spc="-20">
                <a:solidFill>
                  <a:srgbClr val="006600"/>
                </a:solidFill>
                <a:latin typeface="Calibri"/>
                <a:cs typeface="Calibri"/>
              </a:rPr>
              <a:t>vars</a:t>
            </a:r>
            <a:r>
              <a:rPr sz="1800" spc="-5">
                <a:solidFill>
                  <a:srgbClr val="006600"/>
                </a:solidFill>
                <a:latin typeface="Calibri"/>
                <a:cs typeface="Calibri"/>
              </a:rPr>
              <a:t> in</a:t>
            </a:r>
            <a:r>
              <a:rPr sz="1800" spc="1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1800" spc="-5">
                <a:solidFill>
                  <a:srgbClr val="006600"/>
                </a:solidFill>
                <a:latin typeface="Calibri"/>
                <a:cs typeface="Calibri"/>
              </a:rPr>
              <a:t>signal</a:t>
            </a:r>
            <a:r>
              <a:rPr sz="180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006600"/>
                </a:solidFill>
                <a:latin typeface="Calibri"/>
                <a:cs typeface="Calibri"/>
              </a:rPr>
              <a:t>expressions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>
                <a:solidFill>
                  <a:srgbClr val="006600"/>
                </a:solidFill>
                <a:latin typeface="Calibri"/>
                <a:cs typeface="Calibri"/>
              </a:rPr>
              <a:t>// A</a:t>
            </a:r>
            <a:r>
              <a:rPr sz="1800" spc="-5">
                <a:solidFill>
                  <a:srgbClr val="006600"/>
                </a:solidFill>
                <a:latin typeface="Calibri"/>
                <a:cs typeface="Calibri"/>
              </a:rPr>
              <a:t> signal </a:t>
            </a:r>
            <a:r>
              <a:rPr sz="1800" spc="-10">
                <a:solidFill>
                  <a:srgbClr val="006600"/>
                </a:solidFill>
                <a:latin typeface="Calibri"/>
                <a:cs typeface="Calibri"/>
              </a:rPr>
              <a:t>that</a:t>
            </a:r>
            <a:r>
              <a:rPr sz="1800" spc="-5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006600"/>
                </a:solidFill>
                <a:latin typeface="Calibri"/>
                <a:cs typeface="Calibri"/>
              </a:rPr>
              <a:t>depends</a:t>
            </a:r>
            <a:r>
              <a:rPr sz="1800" spc="-5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006600"/>
                </a:solidFill>
                <a:latin typeface="Calibri"/>
                <a:cs typeface="Calibri"/>
              </a:rPr>
              <a:t>on</a:t>
            </a:r>
            <a:r>
              <a:rPr sz="1800" spc="5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1800" spc="-5">
                <a:solidFill>
                  <a:srgbClr val="006600"/>
                </a:solidFill>
                <a:latin typeface="Calibri"/>
                <a:cs typeface="Calibri"/>
              </a:rPr>
              <a:t>other signals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64312"/>
            <a:ext cx="60884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/>
              <a:t>Reactive</a:t>
            </a:r>
            <a:r>
              <a:rPr spc="-40"/>
              <a:t> </a:t>
            </a:r>
            <a:r>
              <a:rPr spc="-10"/>
              <a:t>Applications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43608" y="1844823"/>
            <a:ext cx="3050540" cy="2664460"/>
            <a:chOff x="1043608" y="1844823"/>
            <a:chExt cx="3050540" cy="26644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9751" y="1844823"/>
              <a:ext cx="1656184" cy="16561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41700" y="1955800"/>
              <a:ext cx="651933" cy="77046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28850" y="2217348"/>
              <a:ext cx="313926" cy="4328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91881" y="1985744"/>
              <a:ext cx="536782" cy="30035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491881" y="1985744"/>
              <a:ext cx="551180" cy="664845"/>
            </a:xfrm>
            <a:custGeom>
              <a:avLst/>
              <a:gdLst/>
              <a:ahLst/>
              <a:cxnLst/>
              <a:rect l="l" t="t" r="r" b="b"/>
              <a:pathLst>
                <a:path w="551179" h="664844">
                  <a:moveTo>
                    <a:pt x="536782" y="300353"/>
                  </a:moveTo>
                  <a:lnTo>
                    <a:pt x="495936" y="236754"/>
                  </a:lnTo>
                  <a:lnTo>
                    <a:pt x="467164" y="211147"/>
                  </a:lnTo>
                  <a:lnTo>
                    <a:pt x="433583" y="189844"/>
                  </a:lnTo>
                  <a:lnTo>
                    <a:pt x="395761" y="172975"/>
                  </a:lnTo>
                  <a:lnTo>
                    <a:pt x="354267" y="160673"/>
                  </a:lnTo>
                  <a:lnTo>
                    <a:pt x="309668" y="153068"/>
                  </a:lnTo>
                  <a:lnTo>
                    <a:pt x="262533" y="150291"/>
                  </a:lnTo>
                  <a:lnTo>
                    <a:pt x="213430" y="152476"/>
                  </a:lnTo>
                  <a:lnTo>
                    <a:pt x="162926" y="159751"/>
                  </a:lnTo>
                  <a:lnTo>
                    <a:pt x="111590" y="172250"/>
                  </a:lnTo>
                  <a:lnTo>
                    <a:pt x="59991" y="190103"/>
                  </a:lnTo>
                  <a:lnTo>
                    <a:pt x="0" y="39811"/>
                  </a:lnTo>
                  <a:lnTo>
                    <a:pt x="51599" y="21958"/>
                  </a:lnTo>
                  <a:lnTo>
                    <a:pt x="102935" y="9459"/>
                  </a:lnTo>
                  <a:lnTo>
                    <a:pt x="153439" y="2184"/>
                  </a:lnTo>
                  <a:lnTo>
                    <a:pt x="202542" y="0"/>
                  </a:lnTo>
                  <a:lnTo>
                    <a:pt x="249677" y="2776"/>
                  </a:lnTo>
                  <a:lnTo>
                    <a:pt x="294276" y="10381"/>
                  </a:lnTo>
                  <a:lnTo>
                    <a:pt x="335770" y="22683"/>
                  </a:lnTo>
                  <a:lnTo>
                    <a:pt x="373592" y="39552"/>
                  </a:lnTo>
                  <a:lnTo>
                    <a:pt x="407173" y="60856"/>
                  </a:lnTo>
                  <a:lnTo>
                    <a:pt x="435945" y="86462"/>
                  </a:lnTo>
                  <a:lnTo>
                    <a:pt x="476791" y="150061"/>
                  </a:lnTo>
                  <a:lnTo>
                    <a:pt x="536782" y="300353"/>
                  </a:lnTo>
                  <a:lnTo>
                    <a:pt x="547593" y="338025"/>
                  </a:lnTo>
                  <a:lnTo>
                    <a:pt x="550875" y="377194"/>
                  </a:lnTo>
                  <a:lnTo>
                    <a:pt x="546880" y="417284"/>
                  </a:lnTo>
                  <a:lnTo>
                    <a:pt x="535865" y="457719"/>
                  </a:lnTo>
                  <a:lnTo>
                    <a:pt x="518084" y="497923"/>
                  </a:lnTo>
                  <a:lnTo>
                    <a:pt x="493793" y="537318"/>
                  </a:lnTo>
                  <a:lnTo>
                    <a:pt x="463245" y="575330"/>
                  </a:lnTo>
                  <a:lnTo>
                    <a:pt x="426697" y="611381"/>
                  </a:lnTo>
                  <a:lnTo>
                    <a:pt x="384402" y="644895"/>
                  </a:lnTo>
                  <a:lnTo>
                    <a:pt x="392203" y="664440"/>
                  </a:lnTo>
                  <a:lnTo>
                    <a:pt x="236970" y="633477"/>
                  </a:lnTo>
                  <a:lnTo>
                    <a:pt x="316609" y="475059"/>
                  </a:lnTo>
                  <a:lnTo>
                    <a:pt x="324411" y="494603"/>
                  </a:lnTo>
                  <a:lnTo>
                    <a:pt x="365467" y="462168"/>
                  </a:lnTo>
                  <a:lnTo>
                    <a:pt x="401316" y="427142"/>
                  </a:lnTo>
                  <a:lnTo>
                    <a:pt x="431624" y="390051"/>
                  </a:lnTo>
                  <a:lnTo>
                    <a:pt x="456056" y="351424"/>
                  </a:lnTo>
                  <a:lnTo>
                    <a:pt x="474279" y="311789"/>
                  </a:lnTo>
                  <a:lnTo>
                    <a:pt x="485958" y="271673"/>
                  </a:lnTo>
                  <a:lnTo>
                    <a:pt x="490761" y="231604"/>
                  </a:lnTo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3608" y="3356992"/>
              <a:ext cx="747226" cy="115212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89100" y="2709333"/>
              <a:ext cx="889000" cy="74083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43432" y="2738139"/>
              <a:ext cx="780848" cy="63411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743431" y="2738138"/>
              <a:ext cx="781050" cy="634365"/>
            </a:xfrm>
            <a:custGeom>
              <a:avLst/>
              <a:gdLst/>
              <a:ahLst/>
              <a:cxnLst/>
              <a:rect l="l" t="t" r="r" b="b"/>
              <a:pathLst>
                <a:path w="781050" h="634364">
                  <a:moveTo>
                    <a:pt x="0" y="488964"/>
                  </a:moveTo>
                  <a:lnTo>
                    <a:pt x="583942" y="72577"/>
                  </a:lnTo>
                  <a:lnTo>
                    <a:pt x="532190" y="0"/>
                  </a:lnTo>
                  <a:lnTo>
                    <a:pt x="780848" y="41650"/>
                  </a:lnTo>
                  <a:lnTo>
                    <a:pt x="739198" y="290307"/>
                  </a:lnTo>
                  <a:lnTo>
                    <a:pt x="687446" y="217730"/>
                  </a:lnTo>
                  <a:lnTo>
                    <a:pt x="103503" y="634118"/>
                  </a:lnTo>
                  <a:lnTo>
                    <a:pt x="0" y="488964"/>
                  </a:lnTo>
                  <a:close/>
                </a:path>
              </a:pathLst>
            </a:custGeom>
            <a:ln w="9524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36232" y="3115733"/>
              <a:ext cx="867833" cy="72813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87387" y="3144908"/>
              <a:ext cx="762307" cy="62238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087386" y="3144908"/>
              <a:ext cx="762635" cy="622935"/>
            </a:xfrm>
            <a:custGeom>
              <a:avLst/>
              <a:gdLst/>
              <a:ahLst/>
              <a:cxnLst/>
              <a:rect l="l" t="t" r="r" b="b"/>
              <a:pathLst>
                <a:path w="762635" h="622935">
                  <a:moveTo>
                    <a:pt x="762307" y="151896"/>
                  </a:moveTo>
                  <a:lnTo>
                    <a:pt x="205732" y="546434"/>
                  </a:lnTo>
                  <a:lnTo>
                    <a:pt x="259569" y="622381"/>
                  </a:lnTo>
                  <a:lnTo>
                    <a:pt x="0" y="578159"/>
                  </a:lnTo>
                  <a:lnTo>
                    <a:pt x="44221" y="318590"/>
                  </a:lnTo>
                  <a:lnTo>
                    <a:pt x="98058" y="394538"/>
                  </a:lnTo>
                  <a:lnTo>
                    <a:pt x="654633" y="0"/>
                  </a:lnTo>
                  <a:lnTo>
                    <a:pt x="762307" y="151896"/>
                  </a:lnTo>
                  <a:close/>
                </a:path>
              </a:pathLst>
            </a:custGeom>
            <a:ln w="9525">
              <a:solidFill>
                <a:srgbClr val="BE4B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81000" y="5169066"/>
            <a:ext cx="4309022" cy="37343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329055" marR="5080" indent="-1316990">
              <a:lnSpc>
                <a:spcPct val="100699"/>
              </a:lnSpc>
              <a:spcBef>
                <a:spcPts val="80"/>
              </a:spcBef>
            </a:pPr>
            <a:r>
              <a:rPr sz="2400" spc="-15">
                <a:latin typeface="Optima" panose="02000503060000020004" pitchFamily="2" charset="0"/>
                <a:cs typeface="Calibri"/>
              </a:rPr>
              <a:t>Interactive </a:t>
            </a:r>
            <a:r>
              <a:rPr sz="2400" spc="-10">
                <a:latin typeface="Optima" panose="02000503060000020004" pitchFamily="2" charset="0"/>
                <a:cs typeface="Calibri"/>
              </a:rPr>
              <a:t>Applications </a:t>
            </a:r>
            <a:r>
              <a:rPr sz="2400" spc="-530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UI</a:t>
            </a:r>
            <a:endParaRPr sz="2400">
              <a:latin typeface="Optima" panose="02000503060000020004" pitchFamily="2" charset="0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160708" y="1485454"/>
            <a:ext cx="2463800" cy="3383279"/>
            <a:chOff x="5160708" y="1485454"/>
            <a:chExt cx="2463800" cy="3383279"/>
          </a:xfrm>
        </p:grpSpPr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25783" y="2852554"/>
              <a:ext cx="748445" cy="78195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60708" y="1485454"/>
              <a:ext cx="686230" cy="66863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82733" y="2078566"/>
              <a:ext cx="639233" cy="75776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35328" y="2107559"/>
              <a:ext cx="535459" cy="65534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835329" y="2107559"/>
              <a:ext cx="535940" cy="655955"/>
            </a:xfrm>
            <a:custGeom>
              <a:avLst/>
              <a:gdLst/>
              <a:ahLst/>
              <a:cxnLst/>
              <a:rect l="l" t="t" r="r" b="b"/>
              <a:pathLst>
                <a:path w="535939" h="655955">
                  <a:moveTo>
                    <a:pt x="103781" y="0"/>
                  </a:moveTo>
                  <a:lnTo>
                    <a:pt x="483569" y="513155"/>
                  </a:lnTo>
                  <a:lnTo>
                    <a:pt x="535460" y="474750"/>
                  </a:lnTo>
                  <a:lnTo>
                    <a:pt x="508486" y="655340"/>
                  </a:lnTo>
                  <a:lnTo>
                    <a:pt x="327897" y="628368"/>
                  </a:lnTo>
                  <a:lnTo>
                    <a:pt x="379788" y="589964"/>
                  </a:lnTo>
                  <a:lnTo>
                    <a:pt x="0" y="76809"/>
                  </a:lnTo>
                  <a:lnTo>
                    <a:pt x="103781" y="0"/>
                  </a:lnTo>
                  <a:close/>
                </a:path>
              </a:pathLst>
            </a:custGeom>
            <a:ln w="9525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60633" y="2167467"/>
              <a:ext cx="673100" cy="7239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12218" y="2196740"/>
              <a:ext cx="567187" cy="61877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812219" y="2196740"/>
              <a:ext cx="567690" cy="619125"/>
            </a:xfrm>
            <a:custGeom>
              <a:avLst/>
              <a:gdLst/>
              <a:ahLst/>
              <a:cxnLst/>
              <a:rect l="l" t="t" r="r" b="b"/>
              <a:pathLst>
                <a:path w="567690" h="619125">
                  <a:moveTo>
                    <a:pt x="567187" y="85308"/>
                  </a:moveTo>
                  <a:lnTo>
                    <a:pt x="145373" y="564516"/>
                  </a:lnTo>
                  <a:lnTo>
                    <a:pt x="193831" y="607170"/>
                  </a:lnTo>
                  <a:lnTo>
                    <a:pt x="11607" y="618776"/>
                  </a:lnTo>
                  <a:lnTo>
                    <a:pt x="0" y="436553"/>
                  </a:lnTo>
                  <a:lnTo>
                    <a:pt x="48457" y="479207"/>
                  </a:lnTo>
                  <a:lnTo>
                    <a:pt x="470271" y="0"/>
                  </a:lnTo>
                  <a:lnTo>
                    <a:pt x="567187" y="85308"/>
                  </a:lnTo>
                  <a:close/>
                </a:path>
              </a:pathLst>
            </a:custGeom>
            <a:ln w="9524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62800" y="2823633"/>
              <a:ext cx="461433" cy="78316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215976" y="3236313"/>
              <a:ext cx="333378" cy="29540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308606" y="2851856"/>
              <a:ext cx="262969" cy="44370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215976" y="2851856"/>
              <a:ext cx="355600" cy="680085"/>
            </a:xfrm>
            <a:custGeom>
              <a:avLst/>
              <a:gdLst/>
              <a:ahLst/>
              <a:cxnLst/>
              <a:rect l="l" t="t" r="r" b="b"/>
              <a:pathLst>
                <a:path w="355600" h="680085">
                  <a:moveTo>
                    <a:pt x="328946" y="443706"/>
                  </a:moveTo>
                  <a:lnTo>
                    <a:pt x="333581" y="398706"/>
                  </a:lnTo>
                  <a:lnTo>
                    <a:pt x="330636" y="354625"/>
                  </a:lnTo>
                  <a:lnTo>
                    <a:pt x="320599" y="312137"/>
                  </a:lnTo>
                  <a:lnTo>
                    <a:pt x="303957" y="271916"/>
                  </a:lnTo>
                  <a:lnTo>
                    <a:pt x="281195" y="234639"/>
                  </a:lnTo>
                  <a:lnTo>
                    <a:pt x="252801" y="200978"/>
                  </a:lnTo>
                  <a:lnTo>
                    <a:pt x="219260" y="171610"/>
                  </a:lnTo>
                  <a:lnTo>
                    <a:pt x="181061" y="147208"/>
                  </a:lnTo>
                  <a:lnTo>
                    <a:pt x="138688" y="128448"/>
                  </a:lnTo>
                  <a:lnTo>
                    <a:pt x="92629" y="116004"/>
                  </a:lnTo>
                  <a:lnTo>
                    <a:pt x="114647" y="0"/>
                  </a:lnTo>
                  <a:lnTo>
                    <a:pt x="160706" y="12444"/>
                  </a:lnTo>
                  <a:lnTo>
                    <a:pt x="203079" y="31204"/>
                  </a:lnTo>
                  <a:lnTo>
                    <a:pt x="241279" y="55606"/>
                  </a:lnTo>
                  <a:lnTo>
                    <a:pt x="274819" y="84974"/>
                  </a:lnTo>
                  <a:lnTo>
                    <a:pt x="303213" y="118635"/>
                  </a:lnTo>
                  <a:lnTo>
                    <a:pt x="325975" y="155912"/>
                  </a:lnTo>
                  <a:lnTo>
                    <a:pt x="342617" y="196133"/>
                  </a:lnTo>
                  <a:lnTo>
                    <a:pt x="352654" y="238621"/>
                  </a:lnTo>
                  <a:lnTo>
                    <a:pt x="355599" y="282702"/>
                  </a:lnTo>
                  <a:lnTo>
                    <a:pt x="350965" y="327702"/>
                  </a:lnTo>
                  <a:lnTo>
                    <a:pt x="328946" y="443706"/>
                  </a:lnTo>
                  <a:lnTo>
                    <a:pt x="315058" y="491630"/>
                  </a:lnTo>
                  <a:lnTo>
                    <a:pt x="292846" y="535416"/>
                  </a:lnTo>
                  <a:lnTo>
                    <a:pt x="263169" y="574279"/>
                  </a:lnTo>
                  <a:lnTo>
                    <a:pt x="226887" y="607433"/>
                  </a:lnTo>
                  <a:lnTo>
                    <a:pt x="184862" y="634091"/>
                  </a:lnTo>
                  <a:lnTo>
                    <a:pt x="137952" y="653468"/>
                  </a:lnTo>
                  <a:lnTo>
                    <a:pt x="87018" y="664777"/>
                  </a:lnTo>
                  <a:lnTo>
                    <a:pt x="84155" y="679863"/>
                  </a:lnTo>
                  <a:lnTo>
                    <a:pt x="0" y="604028"/>
                  </a:lnTo>
                  <a:lnTo>
                    <a:pt x="111900" y="533689"/>
                  </a:lnTo>
                  <a:lnTo>
                    <a:pt x="109037" y="548774"/>
                  </a:lnTo>
                  <a:lnTo>
                    <a:pt x="157852" y="538115"/>
                  </a:lnTo>
                  <a:lnTo>
                    <a:pt x="203227" y="519937"/>
                  </a:lnTo>
                  <a:lnTo>
                    <a:pt x="244315" y="494861"/>
                  </a:lnTo>
                  <a:lnTo>
                    <a:pt x="280267" y="463509"/>
                  </a:lnTo>
                  <a:lnTo>
                    <a:pt x="310238" y="426501"/>
                  </a:lnTo>
                  <a:lnTo>
                    <a:pt x="333378" y="384456"/>
                  </a:lnTo>
                </a:path>
              </a:pathLst>
            </a:custGeom>
            <a:ln w="952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294235" y="4126444"/>
              <a:ext cx="741804" cy="74180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795433" y="3429000"/>
              <a:ext cx="706966" cy="68156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846610" y="3457644"/>
              <a:ext cx="601191" cy="57992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846610" y="3457644"/>
              <a:ext cx="601345" cy="580390"/>
            </a:xfrm>
            <a:custGeom>
              <a:avLst/>
              <a:gdLst/>
              <a:ahLst/>
              <a:cxnLst/>
              <a:rect l="l" t="t" r="r" b="b"/>
              <a:pathLst>
                <a:path w="601345" h="580389">
                  <a:moveTo>
                    <a:pt x="601191" y="93657"/>
                  </a:moveTo>
                  <a:lnTo>
                    <a:pt x="138093" y="533098"/>
                  </a:lnTo>
                  <a:lnTo>
                    <a:pt x="182530" y="579927"/>
                  </a:lnTo>
                  <a:lnTo>
                    <a:pt x="0" y="575141"/>
                  </a:lnTo>
                  <a:lnTo>
                    <a:pt x="4783" y="392612"/>
                  </a:lnTo>
                  <a:lnTo>
                    <a:pt x="49220" y="439440"/>
                  </a:lnTo>
                  <a:lnTo>
                    <a:pt x="512317" y="0"/>
                  </a:lnTo>
                  <a:lnTo>
                    <a:pt x="601191" y="93657"/>
                  </a:lnTo>
                  <a:close/>
                </a:path>
              </a:pathLst>
            </a:custGeom>
            <a:ln w="9525">
              <a:solidFill>
                <a:srgbClr val="BE4B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182656" y="1421723"/>
            <a:ext cx="698615" cy="688488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4888622" y="5142586"/>
            <a:ext cx="3798178" cy="37343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790575" marR="5080" indent="-778510">
              <a:lnSpc>
                <a:spcPct val="100699"/>
              </a:lnSpc>
              <a:spcBef>
                <a:spcPts val="80"/>
              </a:spcBef>
            </a:pPr>
            <a:r>
              <a:rPr sz="2400" spc="-5">
                <a:latin typeface="Optima" panose="02000503060000020004" pitchFamily="2" charset="0"/>
                <a:cs typeface="Calibri"/>
              </a:rPr>
              <a:t>Monitoring</a:t>
            </a:r>
            <a:r>
              <a:rPr sz="2400" spc="-50">
                <a:latin typeface="Optima" panose="02000503060000020004" pitchFamily="2" charset="0"/>
                <a:cs typeface="Calibri"/>
              </a:rPr>
              <a:t> </a:t>
            </a:r>
            <a:r>
              <a:rPr sz="2400">
                <a:latin typeface="Optima" panose="02000503060000020004" pitchFamily="2" charset="0"/>
                <a:cs typeface="Calibri"/>
              </a:rPr>
              <a:t>/</a:t>
            </a:r>
            <a:r>
              <a:rPr sz="2400" spc="-45">
                <a:latin typeface="Optima" panose="02000503060000020004" pitchFamily="2" charset="0"/>
                <a:cs typeface="Calibri"/>
              </a:rPr>
              <a:t> </a:t>
            </a:r>
            <a:r>
              <a:rPr sz="2400" spc="-15">
                <a:latin typeface="Optima" panose="02000503060000020004" pitchFamily="2" charset="0"/>
                <a:cs typeface="Calibri"/>
              </a:rPr>
              <a:t>Control </a:t>
            </a:r>
            <a:r>
              <a:rPr sz="2400" spc="-525">
                <a:latin typeface="Optima" panose="02000503060000020004" pitchFamily="2" charset="0"/>
                <a:cs typeface="Calibri"/>
              </a:rPr>
              <a:t> </a:t>
            </a:r>
            <a:r>
              <a:rPr sz="2400" spc="-20">
                <a:latin typeface="Optima" panose="02000503060000020004" pitchFamily="2" charset="0"/>
                <a:cs typeface="Calibri"/>
              </a:rPr>
              <a:t>Systems</a:t>
            </a:r>
            <a:endParaRPr sz="2400">
              <a:latin typeface="Optima" panose="02000503060000020004" pitchFamily="2" charset="0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336" y="464312"/>
            <a:ext cx="606215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Signals:</a:t>
            </a:r>
            <a:r>
              <a:rPr spc="-75"/>
              <a:t> </a:t>
            </a:r>
            <a:r>
              <a:rPr spc="-15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6324" y="1793135"/>
            <a:ext cx="3053080" cy="11214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1555115">
              <a:lnSpc>
                <a:spcPct val="99500"/>
              </a:lnSpc>
              <a:spcBef>
                <a:spcPts val="110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 = </a:t>
            </a:r>
            <a:r>
              <a:rPr sz="1800" spc="-20">
                <a:latin typeface="Calibri"/>
                <a:cs typeface="Calibri"/>
              </a:rPr>
              <a:t>Var(0) 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 </a:t>
            </a:r>
            <a:r>
              <a:rPr sz="1800">
                <a:latin typeface="Calibri"/>
                <a:cs typeface="Calibri"/>
              </a:rPr>
              <a:t>b = </a:t>
            </a:r>
            <a:r>
              <a:rPr sz="1800" spc="-20">
                <a:latin typeface="Calibri"/>
                <a:cs typeface="Calibri"/>
              </a:rPr>
              <a:t>Var(2) 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2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c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Var(true)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 </a:t>
            </a:r>
            <a:r>
              <a:rPr sz="1800" spc="-5">
                <a:latin typeface="Calibri"/>
                <a:cs typeface="Calibri"/>
              </a:rPr>
              <a:t>Signal{ </a:t>
            </a:r>
            <a:r>
              <a:rPr sz="1800" b="1" spc="-5">
                <a:solidFill>
                  <a:srgbClr val="831B45"/>
                </a:solidFill>
                <a:latin typeface="Calibri"/>
                <a:cs typeface="Calibri"/>
              </a:rPr>
              <a:t>if</a:t>
            </a:r>
            <a:r>
              <a:rPr sz="1800" b="1" spc="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(c())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a()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else </a:t>
            </a:r>
            <a:r>
              <a:rPr sz="1800">
                <a:latin typeface="Calibri"/>
                <a:cs typeface="Calibri"/>
              </a:rPr>
              <a:t>b() 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6324" y="3593336"/>
            <a:ext cx="6629400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def</a:t>
            </a:r>
            <a:r>
              <a:rPr sz="1800" b="1" spc="-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factorial(n:</a:t>
            </a:r>
            <a:r>
              <a:rPr sz="1800" spc="-10">
                <a:latin typeface="Calibri"/>
                <a:cs typeface="Calibri"/>
              </a:rPr>
              <a:t> Int)</a:t>
            </a:r>
            <a:r>
              <a:rPr sz="1800">
                <a:latin typeface="Calibri"/>
                <a:cs typeface="Calibri"/>
              </a:rPr>
              <a:t> =</a:t>
            </a:r>
            <a:r>
              <a:rPr sz="1800" spc="-10">
                <a:latin typeface="Calibri"/>
                <a:cs typeface="Calibri"/>
              </a:rPr>
              <a:t> ...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45"/>
              </a:lnSpc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2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Var(0)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2527935" algn="l"/>
              </a:tabLst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s:</a:t>
            </a:r>
            <a:r>
              <a:rPr sz="1800" spc="2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Signal[Int]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Signal{	</a:t>
            </a:r>
            <a:r>
              <a:rPr sz="1800">
                <a:solidFill>
                  <a:srgbClr val="006600"/>
                </a:solidFill>
                <a:latin typeface="Calibri"/>
                <a:cs typeface="Calibri"/>
              </a:rPr>
              <a:t>//</a:t>
            </a:r>
            <a:r>
              <a:rPr sz="1800" spc="5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006600"/>
                </a:solidFill>
                <a:latin typeface="Calibri"/>
                <a:cs typeface="Calibri"/>
              </a:rPr>
              <a:t>A </a:t>
            </a:r>
            <a:r>
              <a:rPr sz="1800" spc="-5">
                <a:solidFill>
                  <a:srgbClr val="006600"/>
                </a:solidFill>
                <a:latin typeface="Calibri"/>
                <a:cs typeface="Calibri"/>
              </a:rPr>
              <a:t>signal</a:t>
            </a:r>
            <a:r>
              <a:rPr sz="180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006600"/>
                </a:solidFill>
                <a:latin typeface="Calibri"/>
                <a:cs typeface="Calibri"/>
              </a:rPr>
              <a:t>expression</a:t>
            </a:r>
            <a:r>
              <a:rPr sz="1800" spc="5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1800" spc="-5">
                <a:solidFill>
                  <a:srgbClr val="006600"/>
                </a:solidFill>
                <a:latin typeface="Calibri"/>
                <a:cs typeface="Calibri"/>
              </a:rPr>
              <a:t>can</a:t>
            </a:r>
            <a:r>
              <a:rPr sz="1800">
                <a:solidFill>
                  <a:srgbClr val="006600"/>
                </a:solidFill>
                <a:latin typeface="Calibri"/>
                <a:cs typeface="Calibri"/>
              </a:rPr>
              <a:t> be</a:t>
            </a:r>
            <a:r>
              <a:rPr sz="1800" spc="1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006600"/>
                </a:solidFill>
                <a:latin typeface="Calibri"/>
                <a:cs typeface="Calibri"/>
              </a:rPr>
              <a:t>any</a:t>
            </a:r>
            <a:r>
              <a:rPr sz="1800" spc="-5">
                <a:solidFill>
                  <a:srgbClr val="006600"/>
                </a:solidFill>
                <a:latin typeface="Calibri"/>
                <a:cs typeface="Calibri"/>
              </a:rPr>
              <a:t> code</a:t>
            </a:r>
            <a:r>
              <a:rPr sz="1800" spc="5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1800" spc="-5">
                <a:solidFill>
                  <a:srgbClr val="006600"/>
                </a:solidFill>
                <a:latin typeface="Calibri"/>
                <a:cs typeface="Calibri"/>
              </a:rPr>
              <a:t>block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  <a:spcBef>
                <a:spcPts val="5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 </a:t>
            </a:r>
            <a:r>
              <a:rPr sz="1800" spc="-5">
                <a:latin typeface="Calibri"/>
                <a:cs typeface="Calibri"/>
              </a:rPr>
              <a:t>tmp</a:t>
            </a:r>
            <a:r>
              <a:rPr sz="1800">
                <a:latin typeface="Calibri"/>
                <a:cs typeface="Calibri"/>
              </a:rPr>
              <a:t> =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a() *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2</a:t>
            </a:r>
          </a:p>
          <a:p>
            <a:pPr marL="117475">
              <a:lnSpc>
                <a:spcPts val="2145"/>
              </a:lnSpc>
              <a:spcBef>
                <a:spcPts val="10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k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factorial(tmp)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ts val="2145"/>
              </a:lnSpc>
              <a:tabLst>
                <a:tab pos="869315" algn="l"/>
              </a:tabLst>
            </a:pPr>
            <a:r>
              <a:rPr sz="1800">
                <a:latin typeface="Calibri"/>
                <a:cs typeface="Calibri"/>
              </a:rPr>
              <a:t>k +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2	</a:t>
            </a:r>
            <a:r>
              <a:rPr sz="1800">
                <a:solidFill>
                  <a:srgbClr val="006600"/>
                </a:solidFill>
                <a:latin typeface="Calibri"/>
                <a:cs typeface="Calibri"/>
              </a:rPr>
              <a:t>//</a:t>
            </a:r>
            <a:r>
              <a:rPr sz="1800" spc="-10">
                <a:solidFill>
                  <a:srgbClr val="006600"/>
                </a:solidFill>
                <a:latin typeface="Calibri"/>
                <a:cs typeface="Calibri"/>
              </a:rPr>
              <a:t> Returns</a:t>
            </a:r>
            <a:r>
              <a:rPr sz="1800" spc="-15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1800" spc="-5">
                <a:solidFill>
                  <a:srgbClr val="006600"/>
                </a:solidFill>
                <a:latin typeface="Calibri"/>
                <a:cs typeface="Calibri"/>
              </a:rPr>
              <a:t>an </a:t>
            </a:r>
            <a:r>
              <a:rPr sz="1800" spc="-10">
                <a:solidFill>
                  <a:srgbClr val="006600"/>
                </a:solidFill>
                <a:latin typeface="Calibri"/>
                <a:cs typeface="Calibri"/>
              </a:rPr>
              <a:t>Int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>
                <a:latin typeface="Calibri"/>
                <a:cs typeface="Calibri"/>
              </a:rPr>
              <a:t>}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337" y="464312"/>
            <a:ext cx="4856826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Si</a:t>
            </a:r>
            <a:r>
              <a:rPr spc="-5"/>
              <a:t>gn</a:t>
            </a:r>
            <a:r>
              <a:rPr spc="5"/>
              <a:t>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7149"/>
            <a:ext cx="8150860" cy="3786293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>
                <a:latin typeface="Optima" panose="02000503060000020004" pitchFamily="2" charset="0"/>
                <a:cs typeface="Calibri"/>
              </a:rPr>
              <a:t>Accessing</a:t>
            </a:r>
            <a:r>
              <a:rPr sz="2800" spc="-20">
                <a:latin typeface="Optima" panose="02000503060000020004" pitchFamily="2" charset="0"/>
                <a:cs typeface="Calibri"/>
              </a:rPr>
              <a:t> </a:t>
            </a:r>
            <a:r>
              <a:rPr sz="2800" spc="-15">
                <a:latin typeface="Optima" panose="02000503060000020004" pitchFamily="2" charset="0"/>
                <a:cs typeface="Calibri"/>
              </a:rPr>
              <a:t>reactive</a:t>
            </a:r>
            <a:r>
              <a:rPr sz="2800" spc="-20">
                <a:latin typeface="Optima" panose="02000503060000020004" pitchFamily="2" charset="0"/>
                <a:cs typeface="Calibri"/>
              </a:rPr>
              <a:t> </a:t>
            </a:r>
            <a:r>
              <a:rPr sz="2800" spc="-10">
                <a:latin typeface="Optima" panose="02000503060000020004" pitchFamily="2" charset="0"/>
                <a:cs typeface="Calibri"/>
              </a:rPr>
              <a:t>values: </a:t>
            </a:r>
            <a:r>
              <a:rPr sz="2800" spc="-5">
                <a:latin typeface="Optima" panose="02000503060000020004" pitchFamily="2" charset="0"/>
                <a:cs typeface="Calibri"/>
              </a:rPr>
              <a:t>now</a:t>
            </a:r>
            <a:endParaRPr sz="2800">
              <a:latin typeface="Optima" panose="02000503060000020004" pitchFamily="2" charset="0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>
                <a:latin typeface="Optima" panose="02000503060000020004" pitchFamily="2" charset="0"/>
                <a:cs typeface="Arial MT"/>
              </a:rPr>
              <a:t>–</a:t>
            </a:r>
            <a:r>
              <a:rPr sz="2400" spc="235">
                <a:latin typeface="Optima" panose="02000503060000020004" pitchFamily="2" charset="0"/>
                <a:cs typeface="Arial MT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Often</a:t>
            </a:r>
            <a:r>
              <a:rPr sz="2400" spc="-10">
                <a:latin typeface="Optima" panose="02000503060000020004" pitchFamily="2" charset="0"/>
                <a:cs typeface="Calibri"/>
              </a:rPr>
              <a:t> </a:t>
            </a:r>
            <a:r>
              <a:rPr sz="2400">
                <a:latin typeface="Optima" panose="02000503060000020004" pitchFamily="2" charset="0"/>
                <a:cs typeface="Calibri"/>
              </a:rPr>
              <a:t>used</a:t>
            </a:r>
            <a:r>
              <a:rPr sz="2400" spc="-10">
                <a:latin typeface="Optima" panose="02000503060000020004" pitchFamily="2" charset="0"/>
                <a:cs typeface="Calibri"/>
              </a:rPr>
              <a:t> </a:t>
            </a:r>
            <a:r>
              <a:rPr sz="2400" spc="-15">
                <a:latin typeface="Optima" panose="02000503060000020004" pitchFamily="2" charset="0"/>
                <a:cs typeface="Calibri"/>
              </a:rPr>
              <a:t>to </a:t>
            </a:r>
            <a:r>
              <a:rPr sz="2400" spc="-10">
                <a:latin typeface="Optima" panose="02000503060000020004" pitchFamily="2" charset="0"/>
                <a:cs typeface="Calibri"/>
              </a:rPr>
              <a:t>return </a:t>
            </a:r>
            <a:r>
              <a:rPr sz="2400" spc="-15">
                <a:latin typeface="Optima" panose="02000503060000020004" pitchFamily="2" charset="0"/>
                <a:cs typeface="Calibri"/>
              </a:rPr>
              <a:t>to </a:t>
            </a:r>
            <a:r>
              <a:rPr sz="2400">
                <a:latin typeface="Optima" panose="02000503060000020004" pitchFamily="2" charset="0"/>
                <a:cs typeface="Calibri"/>
              </a:rPr>
              <a:t>a</a:t>
            </a:r>
            <a:r>
              <a:rPr sz="2400" spc="-15">
                <a:latin typeface="Optima" panose="02000503060000020004" pitchFamily="2" charset="0"/>
                <a:cs typeface="Calibri"/>
              </a:rPr>
              <a:t> </a:t>
            </a:r>
            <a:r>
              <a:rPr sz="2400" i="1" spc="-5">
                <a:latin typeface="Optima" panose="02000503060000020004" pitchFamily="2" charset="0"/>
                <a:cs typeface="Calibri"/>
              </a:rPr>
              <a:t>traditional</a:t>
            </a:r>
            <a:r>
              <a:rPr sz="2400" i="1" spc="-10">
                <a:latin typeface="Optima" panose="02000503060000020004" pitchFamily="2" charset="0"/>
                <a:cs typeface="Calibri"/>
              </a:rPr>
              <a:t> </a:t>
            </a:r>
            <a:r>
              <a:rPr sz="2400" spc="-10">
                <a:latin typeface="Optima" panose="02000503060000020004" pitchFamily="2" charset="0"/>
                <a:cs typeface="Calibri"/>
              </a:rPr>
              <a:t>computation</a:t>
            </a:r>
            <a:endParaRPr sz="2400">
              <a:latin typeface="Optima" panose="02000503060000020004" pitchFamily="2" charset="0"/>
              <a:cs typeface="Calibri"/>
            </a:endParaRPr>
          </a:p>
          <a:p>
            <a:pPr marL="1463040" marR="3929379">
              <a:lnSpc>
                <a:spcPct val="99500"/>
              </a:lnSpc>
              <a:spcBef>
                <a:spcPts val="2560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 =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Var(0) 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 </a:t>
            </a:r>
            <a:r>
              <a:rPr sz="1800">
                <a:latin typeface="Calibri"/>
                <a:cs typeface="Calibri"/>
              </a:rPr>
              <a:t>b = </a:t>
            </a:r>
            <a:r>
              <a:rPr sz="1800" spc="-20">
                <a:latin typeface="Calibri"/>
                <a:cs typeface="Calibri"/>
              </a:rPr>
              <a:t>Var(2) 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2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c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Var(true)</a:t>
            </a:r>
            <a:endParaRPr sz="1800">
              <a:latin typeface="Calibri"/>
              <a:cs typeface="Calibri"/>
            </a:endParaRPr>
          </a:p>
          <a:p>
            <a:pPr marL="1463040">
              <a:lnSpc>
                <a:spcPct val="100000"/>
              </a:lnSpc>
              <a:spcBef>
                <a:spcPts val="10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s: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Signal[Int]</a:t>
            </a:r>
            <a:r>
              <a:rPr sz="1800">
                <a:latin typeface="Calibri"/>
                <a:cs typeface="Calibri"/>
              </a:rPr>
              <a:t> = </a:t>
            </a:r>
            <a:r>
              <a:rPr sz="1800" spc="-5">
                <a:latin typeface="Calibri"/>
                <a:cs typeface="Calibri"/>
              </a:rPr>
              <a:t>Signal{ </a:t>
            </a:r>
            <a:r>
              <a:rPr sz="1800">
                <a:latin typeface="Calibri"/>
                <a:cs typeface="Calibri"/>
              </a:rPr>
              <a:t>a()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+ b()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}</a:t>
            </a:r>
          </a:p>
          <a:p>
            <a:pPr marL="1463040">
              <a:lnSpc>
                <a:spcPct val="100000"/>
              </a:lnSpc>
              <a:spcBef>
                <a:spcPts val="5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t: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Signal[Boolean]</a:t>
            </a:r>
            <a:r>
              <a:rPr sz="1800">
                <a:latin typeface="Calibri"/>
                <a:cs typeface="Calibri"/>
              </a:rPr>
              <a:t> =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Signal{</a:t>
            </a:r>
            <a:r>
              <a:rPr sz="1800">
                <a:latin typeface="Calibri"/>
                <a:cs typeface="Calibri"/>
              </a:rPr>
              <a:t> !c()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}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Calibri"/>
              <a:cs typeface="Calibri"/>
            </a:endParaRPr>
          </a:p>
          <a:p>
            <a:pPr marL="1463040">
              <a:lnSpc>
                <a:spcPct val="100000"/>
              </a:lnSpc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 </a:t>
            </a:r>
            <a:r>
              <a:rPr sz="1800" spc="-5">
                <a:latin typeface="Calibri"/>
                <a:cs typeface="Calibri"/>
              </a:rPr>
              <a:t>x:</a:t>
            </a:r>
            <a:r>
              <a:rPr sz="1800" spc="-10">
                <a:latin typeface="Calibri"/>
                <a:cs typeface="Calibri"/>
              </a:rPr>
              <a:t> Int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a.now</a:t>
            </a:r>
            <a:endParaRPr sz="1800">
              <a:latin typeface="Calibri"/>
              <a:cs typeface="Calibri"/>
            </a:endParaRPr>
          </a:p>
          <a:p>
            <a:pPr marL="1463040">
              <a:lnSpc>
                <a:spcPct val="100000"/>
              </a:lnSpc>
              <a:spcBef>
                <a:spcPts val="5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2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y: </a:t>
            </a:r>
            <a:r>
              <a:rPr sz="1800" spc="-10">
                <a:latin typeface="Calibri"/>
                <a:cs typeface="Calibri"/>
              </a:rPr>
              <a:t>Int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s.now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alibri"/>
              <a:cs typeface="Calibri"/>
            </a:endParaRPr>
          </a:p>
          <a:p>
            <a:pPr marL="1463040" marR="3357879">
              <a:lnSpc>
                <a:spcPct val="100000"/>
              </a:lnSpc>
              <a:spcBef>
                <a:spcPts val="5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 </a:t>
            </a:r>
            <a:r>
              <a:rPr sz="1800">
                <a:latin typeface="Calibri"/>
                <a:cs typeface="Calibri"/>
              </a:rPr>
              <a:t>z: </a:t>
            </a:r>
            <a:r>
              <a:rPr sz="1800" spc="-5">
                <a:latin typeface="Calibri"/>
                <a:cs typeface="Calibri"/>
              </a:rPr>
              <a:t>Boolean </a:t>
            </a:r>
            <a:r>
              <a:rPr sz="1800">
                <a:latin typeface="Calibri"/>
                <a:cs typeface="Calibri"/>
              </a:rPr>
              <a:t>= </a:t>
            </a:r>
            <a:r>
              <a:rPr sz="1800" spc="-5">
                <a:latin typeface="Calibri"/>
                <a:cs typeface="Calibri"/>
              </a:rPr>
              <a:t>t.now </a:t>
            </a:r>
            <a:r>
              <a:rPr sz="1800" spc="-39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println(z)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052" y="4406074"/>
            <a:ext cx="750474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0"/>
              <a:t>EXAMPLES</a:t>
            </a:r>
            <a:r>
              <a:rPr sz="4000" b="1" spc="-50"/>
              <a:t> </a:t>
            </a:r>
            <a:r>
              <a:rPr sz="4000" b="1" spc="-5"/>
              <a:t>OF</a:t>
            </a:r>
            <a:r>
              <a:rPr sz="4000" b="1" spc="-35"/>
              <a:t> </a:t>
            </a:r>
            <a:r>
              <a:rPr sz="4000" b="1" spc="-5"/>
              <a:t>SIGNALS</a:t>
            </a:r>
            <a:endParaRPr sz="40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336" y="464312"/>
            <a:ext cx="50375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E</a:t>
            </a:r>
            <a:r>
              <a:rPr spc="-90"/>
              <a:t>x</a:t>
            </a:r>
            <a:r>
              <a:rPr spc="5"/>
              <a:t>a</a:t>
            </a:r>
            <a:r>
              <a:rPr spc="-5"/>
              <a:t>m</a:t>
            </a:r>
            <a:r>
              <a:t>p</a:t>
            </a:r>
            <a:r>
              <a:rPr spc="5"/>
              <a:t>l</a:t>
            </a:r>
            <a:r>
              <a:t>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00562" y="3929066"/>
            <a:ext cx="3329404" cy="1428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85538" y="2000239"/>
            <a:ext cx="3329404" cy="142876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567412" y="2552204"/>
            <a:ext cx="1537970" cy="1177925"/>
            <a:chOff x="5567412" y="2552204"/>
            <a:chExt cx="1537970" cy="1177925"/>
          </a:xfrm>
        </p:grpSpPr>
        <p:sp>
          <p:nvSpPr>
            <p:cNvPr id="6" name="object 6"/>
            <p:cNvSpPr/>
            <p:nvPr/>
          </p:nvSpPr>
          <p:spPr>
            <a:xfrm>
              <a:off x="5580112" y="2564903"/>
              <a:ext cx="1512570" cy="1152525"/>
            </a:xfrm>
            <a:custGeom>
              <a:avLst/>
              <a:gdLst/>
              <a:ahLst/>
              <a:cxnLst/>
              <a:rect l="l" t="t" r="r" b="b"/>
              <a:pathLst>
                <a:path w="1512570" h="1152525">
                  <a:moveTo>
                    <a:pt x="1368151" y="0"/>
                  </a:moveTo>
                  <a:lnTo>
                    <a:pt x="0" y="0"/>
                  </a:lnTo>
                  <a:lnTo>
                    <a:pt x="0" y="288032"/>
                  </a:lnTo>
                  <a:lnTo>
                    <a:pt x="1080119" y="288032"/>
                  </a:lnTo>
                  <a:lnTo>
                    <a:pt x="1080119" y="864096"/>
                  </a:lnTo>
                  <a:lnTo>
                    <a:pt x="936105" y="864096"/>
                  </a:lnTo>
                  <a:lnTo>
                    <a:pt x="1224136" y="1152128"/>
                  </a:lnTo>
                  <a:lnTo>
                    <a:pt x="1512168" y="864096"/>
                  </a:lnTo>
                  <a:lnTo>
                    <a:pt x="1368151" y="864096"/>
                  </a:lnTo>
                  <a:lnTo>
                    <a:pt x="1368151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80112" y="2564904"/>
              <a:ext cx="1512570" cy="1152525"/>
            </a:xfrm>
            <a:custGeom>
              <a:avLst/>
              <a:gdLst/>
              <a:ahLst/>
              <a:cxnLst/>
              <a:rect l="l" t="t" r="r" b="b"/>
              <a:pathLst>
                <a:path w="1512570" h="1152525">
                  <a:moveTo>
                    <a:pt x="0" y="288031"/>
                  </a:moveTo>
                  <a:lnTo>
                    <a:pt x="1080120" y="288031"/>
                  </a:lnTo>
                  <a:lnTo>
                    <a:pt x="1080120" y="864096"/>
                  </a:lnTo>
                  <a:lnTo>
                    <a:pt x="936105" y="864096"/>
                  </a:lnTo>
                  <a:lnTo>
                    <a:pt x="1224137" y="1152128"/>
                  </a:lnTo>
                  <a:lnTo>
                    <a:pt x="1512168" y="864096"/>
                  </a:lnTo>
                  <a:lnTo>
                    <a:pt x="1368152" y="864096"/>
                  </a:lnTo>
                  <a:lnTo>
                    <a:pt x="1368152" y="0"/>
                  </a:lnTo>
                  <a:lnTo>
                    <a:pt x="0" y="0"/>
                  </a:lnTo>
                  <a:lnTo>
                    <a:pt x="0" y="288031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336" y="464312"/>
            <a:ext cx="621455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/>
              <a:t>Example:</a:t>
            </a:r>
            <a:r>
              <a:rPr spc="-50"/>
              <a:t> </a:t>
            </a:r>
            <a:r>
              <a:rPr spc="-5"/>
              <a:t>Observer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5734" y="2650963"/>
            <a:ext cx="3935095" cy="2953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621790">
              <a:lnSpc>
                <a:spcPct val="100099"/>
              </a:lnSpc>
              <a:spcBef>
                <a:spcPts val="95"/>
              </a:spcBef>
            </a:pPr>
            <a:r>
              <a:rPr sz="1600" spc="-5">
                <a:solidFill>
                  <a:srgbClr val="006600"/>
                </a:solidFill>
                <a:latin typeface="Calibri"/>
                <a:cs typeface="Calibri"/>
              </a:rPr>
              <a:t>/*</a:t>
            </a:r>
            <a:r>
              <a:rPr sz="1600" spc="-10">
                <a:solidFill>
                  <a:srgbClr val="006600"/>
                </a:solidFill>
                <a:latin typeface="Calibri"/>
                <a:cs typeface="Calibri"/>
              </a:rPr>
              <a:t> Create</a:t>
            </a:r>
            <a:r>
              <a:rPr sz="1600" spc="-5">
                <a:solidFill>
                  <a:srgbClr val="006600"/>
                </a:solidFill>
                <a:latin typeface="Calibri"/>
                <a:cs typeface="Calibri"/>
              </a:rPr>
              <a:t> the</a:t>
            </a:r>
            <a:r>
              <a:rPr sz="1600" spc="-10">
                <a:solidFill>
                  <a:srgbClr val="006600"/>
                </a:solidFill>
                <a:latin typeface="Calibri"/>
                <a:cs typeface="Calibri"/>
              </a:rPr>
              <a:t> graphics</a:t>
            </a:r>
            <a:r>
              <a:rPr sz="1600" spc="-5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006600"/>
                </a:solidFill>
                <a:latin typeface="Calibri"/>
                <a:cs typeface="Calibri"/>
              </a:rPr>
              <a:t>*/ </a:t>
            </a:r>
            <a:r>
              <a:rPr sz="1600" spc="5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title </a:t>
            </a:r>
            <a:r>
              <a:rPr sz="1600">
                <a:latin typeface="Calibri"/>
                <a:cs typeface="Calibri"/>
              </a:rPr>
              <a:t>= </a:t>
            </a:r>
            <a:r>
              <a:rPr sz="1600" spc="-10">
                <a:solidFill>
                  <a:srgbClr val="0000FF"/>
                </a:solidFill>
                <a:latin typeface="Calibri"/>
                <a:cs typeface="Calibri"/>
              </a:rPr>
              <a:t>"Reactive </a:t>
            </a:r>
            <a:r>
              <a:rPr sz="1600" spc="-5">
                <a:solidFill>
                  <a:srgbClr val="0000FF"/>
                </a:solidFill>
                <a:latin typeface="Calibri"/>
                <a:cs typeface="Calibri"/>
              </a:rPr>
              <a:t>Swing App" </a:t>
            </a:r>
            <a:r>
              <a:rPr sz="1600" spc="-3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b="1" spc="-10">
                <a:solidFill>
                  <a:srgbClr val="831B45"/>
                </a:solidFill>
                <a:latin typeface="Calibri"/>
                <a:cs typeface="Calibri"/>
              </a:rPr>
              <a:t>val </a:t>
            </a:r>
            <a:r>
              <a:rPr sz="1600" spc="-10">
                <a:latin typeface="Calibri"/>
                <a:cs typeface="Calibri"/>
              </a:rPr>
              <a:t>button </a:t>
            </a:r>
            <a:r>
              <a:rPr sz="1600">
                <a:latin typeface="Calibri"/>
                <a:cs typeface="Calibri"/>
              </a:rPr>
              <a:t>= </a:t>
            </a:r>
            <a:r>
              <a:rPr sz="1600" spc="-5">
                <a:latin typeface="Calibri"/>
                <a:cs typeface="Calibri"/>
              </a:rPr>
              <a:t>new </a:t>
            </a:r>
            <a:r>
              <a:rPr sz="1600" spc="-10">
                <a:latin typeface="Calibri"/>
                <a:cs typeface="Calibri"/>
              </a:rPr>
              <a:t>Button </a:t>
            </a:r>
            <a:r>
              <a:rPr sz="1600">
                <a:latin typeface="Calibri"/>
                <a:cs typeface="Calibri"/>
              </a:rPr>
              <a:t>{ 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 spc="-15">
                <a:latin typeface="Calibri"/>
                <a:cs typeface="Calibri"/>
              </a:rPr>
              <a:t>text</a:t>
            </a:r>
            <a:r>
              <a:rPr sz="1600" spc="-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=</a:t>
            </a:r>
            <a:r>
              <a:rPr sz="1600" spc="-5">
                <a:latin typeface="Calibri"/>
                <a:cs typeface="Calibri"/>
              </a:rPr>
              <a:t> </a:t>
            </a:r>
            <a:r>
              <a:rPr sz="1600" spc="-5">
                <a:solidFill>
                  <a:srgbClr val="0000FF"/>
                </a:solidFill>
                <a:latin typeface="Calibri"/>
                <a:cs typeface="Calibri"/>
              </a:rPr>
              <a:t>"Click me!"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00"/>
              </a:lnSpc>
            </a:pPr>
            <a:r>
              <a:rPr sz="1600">
                <a:latin typeface="Calibri"/>
                <a:cs typeface="Calibri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600" b="1" spc="-10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600" b="1" spc="-2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label</a:t>
            </a:r>
            <a:r>
              <a:rPr sz="1600" spc="-1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=</a:t>
            </a:r>
            <a:r>
              <a:rPr sz="1600" spc="-5">
                <a:latin typeface="Calibri"/>
                <a:cs typeface="Calibri"/>
              </a:rPr>
              <a:t> </a:t>
            </a:r>
            <a:r>
              <a:rPr sz="1600" b="1" spc="-5">
                <a:solidFill>
                  <a:srgbClr val="831B45"/>
                </a:solidFill>
                <a:latin typeface="Calibri"/>
                <a:cs typeface="Calibri"/>
              </a:rPr>
              <a:t>new</a:t>
            </a:r>
            <a:r>
              <a:rPr sz="1600" b="1" spc="-2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Label</a:t>
            </a:r>
            <a:r>
              <a:rPr sz="1600" spc="-1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{</a:t>
            </a:r>
          </a:p>
          <a:p>
            <a:pPr marL="104775">
              <a:lnSpc>
                <a:spcPts val="1910"/>
              </a:lnSpc>
              <a:spcBef>
                <a:spcPts val="15"/>
              </a:spcBef>
            </a:pPr>
            <a:r>
              <a:rPr sz="1600" spc="-15">
                <a:latin typeface="Calibri"/>
                <a:cs typeface="Calibri"/>
              </a:rPr>
              <a:t>text</a:t>
            </a:r>
            <a:r>
              <a:rPr sz="1600" spc="-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=</a:t>
            </a:r>
            <a:r>
              <a:rPr sz="1600" spc="-5">
                <a:latin typeface="Calibri"/>
                <a:cs typeface="Calibri"/>
              </a:rPr>
              <a:t> </a:t>
            </a:r>
            <a:r>
              <a:rPr sz="1600" spc="-5">
                <a:solidFill>
                  <a:srgbClr val="0000FF"/>
                </a:solidFill>
                <a:latin typeface="Calibri"/>
                <a:cs typeface="Calibri"/>
              </a:rPr>
              <a:t>"No</a:t>
            </a:r>
            <a:r>
              <a:rPr sz="16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0000FF"/>
                </a:solidFill>
                <a:latin typeface="Calibri"/>
                <a:cs typeface="Calibri"/>
              </a:rPr>
              <a:t>button clicks</a:t>
            </a:r>
            <a:r>
              <a:rPr sz="16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0000FF"/>
                </a:solidFill>
                <a:latin typeface="Calibri"/>
                <a:cs typeface="Calibri"/>
              </a:rPr>
              <a:t>registered"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10"/>
              </a:lnSpc>
            </a:pPr>
            <a:r>
              <a:rPr sz="1600">
                <a:latin typeface="Calibri"/>
                <a:cs typeface="Calibri"/>
              </a:rPr>
              <a:t>}</a:t>
            </a:r>
          </a:p>
          <a:p>
            <a:pPr marL="104775" marR="5080" indent="-92075">
              <a:lnSpc>
                <a:spcPts val="1900"/>
              </a:lnSpc>
              <a:spcBef>
                <a:spcPts val="90"/>
              </a:spcBef>
            </a:pPr>
            <a:r>
              <a:rPr sz="1600" spc="-10">
                <a:latin typeface="Calibri"/>
                <a:cs typeface="Calibri"/>
              </a:rPr>
              <a:t>contents </a:t>
            </a:r>
            <a:r>
              <a:rPr sz="1600">
                <a:latin typeface="Calibri"/>
                <a:cs typeface="Calibri"/>
              </a:rPr>
              <a:t>= </a:t>
            </a:r>
            <a:r>
              <a:rPr sz="1600" b="1" spc="-5">
                <a:solidFill>
                  <a:srgbClr val="831B45"/>
                </a:solidFill>
                <a:latin typeface="Calibri"/>
                <a:cs typeface="Calibri"/>
              </a:rPr>
              <a:t>new </a:t>
            </a:r>
            <a:r>
              <a:rPr sz="1600" spc="-15">
                <a:latin typeface="Calibri"/>
                <a:cs typeface="Calibri"/>
              </a:rPr>
              <a:t>BoxPanel(Orientation.Vertical) </a:t>
            </a:r>
            <a:r>
              <a:rPr sz="1600">
                <a:latin typeface="Calibri"/>
                <a:cs typeface="Calibri"/>
              </a:rPr>
              <a:t>{ </a:t>
            </a:r>
            <a:r>
              <a:rPr sz="1600" spc="-350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contents</a:t>
            </a:r>
            <a:r>
              <a:rPr sz="1600" spc="-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+= </a:t>
            </a:r>
            <a:r>
              <a:rPr sz="1600" spc="-10">
                <a:latin typeface="Calibri"/>
                <a:cs typeface="Calibri"/>
              </a:rPr>
              <a:t>button</a:t>
            </a:r>
            <a:endParaRPr sz="1600">
              <a:latin typeface="Calibri"/>
              <a:cs typeface="Calibri"/>
            </a:endParaRPr>
          </a:p>
          <a:p>
            <a:pPr marL="104775">
              <a:lnSpc>
                <a:spcPts val="1875"/>
              </a:lnSpc>
            </a:pPr>
            <a:r>
              <a:rPr sz="1600" spc="-10">
                <a:latin typeface="Calibri"/>
                <a:cs typeface="Calibri"/>
              </a:rPr>
              <a:t>contents</a:t>
            </a:r>
            <a:r>
              <a:rPr sz="1600" spc="-2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+=</a:t>
            </a:r>
            <a:r>
              <a:rPr sz="1600" spc="-20"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label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600">
                <a:latin typeface="Calibri"/>
                <a:cs typeface="Calibri"/>
              </a:rPr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63452" y="3168253"/>
            <a:ext cx="4164965" cy="2462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828925">
              <a:lnSpc>
                <a:spcPct val="100099"/>
              </a:lnSpc>
              <a:spcBef>
                <a:spcPts val="95"/>
              </a:spcBef>
            </a:pPr>
            <a:r>
              <a:rPr sz="1600" spc="-5">
                <a:solidFill>
                  <a:srgbClr val="006600"/>
                </a:solidFill>
                <a:latin typeface="Calibri"/>
                <a:cs typeface="Calibri"/>
              </a:rPr>
              <a:t>/* The logic </a:t>
            </a:r>
            <a:r>
              <a:rPr sz="1600">
                <a:solidFill>
                  <a:srgbClr val="006600"/>
                </a:solidFill>
                <a:latin typeface="Calibri"/>
                <a:cs typeface="Calibri"/>
              </a:rPr>
              <a:t>*/ </a:t>
            </a:r>
            <a:r>
              <a:rPr sz="1600" spc="5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1600" spc="-20">
                <a:latin typeface="Calibri"/>
                <a:cs typeface="Calibri"/>
              </a:rPr>
              <a:t>listenTo(button) </a:t>
            </a:r>
            <a:r>
              <a:rPr sz="1600" spc="-350">
                <a:latin typeface="Calibri"/>
                <a:cs typeface="Calibri"/>
              </a:rPr>
              <a:t> </a:t>
            </a:r>
            <a:r>
              <a:rPr sz="1600" b="1" spc="-10">
                <a:solidFill>
                  <a:srgbClr val="831B45"/>
                </a:solidFill>
                <a:latin typeface="Calibri"/>
                <a:cs typeface="Calibri"/>
              </a:rPr>
              <a:t>var </a:t>
            </a:r>
            <a:r>
              <a:rPr sz="1600" spc="-10">
                <a:latin typeface="Calibri"/>
                <a:cs typeface="Calibri"/>
              </a:rPr>
              <a:t>nClicks </a:t>
            </a:r>
            <a:r>
              <a:rPr sz="1600">
                <a:latin typeface="Calibri"/>
                <a:cs typeface="Calibri"/>
              </a:rPr>
              <a:t>= 0 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reactions</a:t>
            </a:r>
            <a:r>
              <a:rPr sz="1600" spc="-2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+=</a:t>
            </a:r>
            <a:r>
              <a:rPr sz="1600" spc="-1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{</a:t>
            </a:r>
          </a:p>
          <a:p>
            <a:pPr marL="196850" marR="2016125" indent="-92075">
              <a:lnSpc>
                <a:spcPts val="1930"/>
              </a:lnSpc>
              <a:spcBef>
                <a:spcPts val="40"/>
              </a:spcBef>
            </a:pPr>
            <a:r>
              <a:rPr sz="1600" b="1" spc="-5">
                <a:solidFill>
                  <a:srgbClr val="831B45"/>
                </a:solidFill>
                <a:latin typeface="Calibri"/>
                <a:cs typeface="Calibri"/>
              </a:rPr>
              <a:t>case </a:t>
            </a:r>
            <a:r>
              <a:rPr sz="1600" spc="-10">
                <a:latin typeface="Calibri"/>
                <a:cs typeface="Calibri"/>
              </a:rPr>
              <a:t>ButtonClicked(b) </a:t>
            </a:r>
            <a:r>
              <a:rPr sz="1600">
                <a:latin typeface="Calibri"/>
                <a:cs typeface="Calibri"/>
              </a:rPr>
              <a:t>=&gt; </a:t>
            </a:r>
            <a:r>
              <a:rPr sz="1600" spc="-355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nClicks </a:t>
            </a:r>
            <a:r>
              <a:rPr sz="1600">
                <a:latin typeface="Calibri"/>
                <a:cs typeface="Calibri"/>
              </a:rPr>
              <a:t>+=</a:t>
            </a:r>
            <a:r>
              <a:rPr sz="1600" spc="-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1</a:t>
            </a:r>
          </a:p>
          <a:p>
            <a:pPr marL="196850">
              <a:lnSpc>
                <a:spcPts val="1860"/>
              </a:lnSpc>
            </a:pPr>
            <a:r>
              <a:rPr sz="1600" spc="-15">
                <a:latin typeface="Calibri"/>
                <a:cs typeface="Calibri"/>
              </a:rPr>
              <a:t>label.text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=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 spc="-5">
                <a:solidFill>
                  <a:srgbClr val="0000FF"/>
                </a:solidFill>
                <a:latin typeface="Calibri"/>
                <a:cs typeface="Calibri"/>
              </a:rPr>
              <a:t>"Number</a:t>
            </a:r>
            <a:r>
              <a:rPr sz="16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16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0000FF"/>
                </a:solidFill>
                <a:latin typeface="Calibri"/>
                <a:cs typeface="Calibri"/>
              </a:rPr>
              <a:t>button</a:t>
            </a:r>
            <a:r>
              <a:rPr sz="16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0000FF"/>
                </a:solidFill>
                <a:latin typeface="Calibri"/>
                <a:cs typeface="Calibri"/>
              </a:rPr>
              <a:t>clicks:</a:t>
            </a:r>
            <a:r>
              <a:rPr sz="16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"</a:t>
            </a:r>
            <a:r>
              <a:rPr sz="1600" spc="-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+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nClicks</a:t>
            </a:r>
            <a:endParaRPr sz="1600">
              <a:latin typeface="Calibri"/>
              <a:cs typeface="Calibri"/>
            </a:endParaRPr>
          </a:p>
          <a:p>
            <a:pPr marL="196850">
              <a:lnSpc>
                <a:spcPts val="1910"/>
              </a:lnSpc>
            </a:pPr>
            <a:r>
              <a:rPr sz="1600" b="1" spc="-5">
                <a:solidFill>
                  <a:srgbClr val="831B45"/>
                </a:solidFill>
                <a:latin typeface="Calibri"/>
                <a:cs typeface="Calibri"/>
              </a:rPr>
              <a:t>if</a:t>
            </a:r>
            <a:r>
              <a:rPr sz="1600" b="1" spc="-1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(nClicks</a:t>
            </a:r>
            <a:r>
              <a:rPr sz="1600" spc="-2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&gt;</a:t>
            </a:r>
            <a:r>
              <a:rPr sz="1600" spc="-1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0)</a:t>
            </a:r>
          </a:p>
          <a:p>
            <a:pPr marL="288925">
              <a:lnSpc>
                <a:spcPts val="1910"/>
              </a:lnSpc>
              <a:spcBef>
                <a:spcPts val="10"/>
              </a:spcBef>
            </a:pPr>
            <a:r>
              <a:rPr sz="1600" spc="-15">
                <a:latin typeface="Calibri"/>
                <a:cs typeface="Calibri"/>
              </a:rPr>
              <a:t>button.text</a:t>
            </a:r>
            <a:r>
              <a:rPr sz="1600" spc="-1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=</a:t>
            </a:r>
            <a:r>
              <a:rPr sz="1600" spc="-15">
                <a:latin typeface="Calibri"/>
                <a:cs typeface="Calibri"/>
              </a:rPr>
              <a:t> </a:t>
            </a:r>
            <a:r>
              <a:rPr sz="1600" spc="-5">
                <a:solidFill>
                  <a:srgbClr val="0000FF"/>
                </a:solidFill>
                <a:latin typeface="Calibri"/>
                <a:cs typeface="Calibri"/>
              </a:rPr>
              <a:t>"Click</a:t>
            </a:r>
            <a:r>
              <a:rPr sz="16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5">
                <a:solidFill>
                  <a:srgbClr val="0000FF"/>
                </a:solidFill>
                <a:latin typeface="Calibri"/>
                <a:cs typeface="Calibri"/>
              </a:rPr>
              <a:t>me</a:t>
            </a:r>
            <a:r>
              <a:rPr sz="1600" spc="-10">
                <a:solidFill>
                  <a:srgbClr val="0000FF"/>
                </a:solidFill>
                <a:latin typeface="Calibri"/>
                <a:cs typeface="Calibri"/>
              </a:rPr>
              <a:t> again"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10"/>
              </a:lnSpc>
            </a:pPr>
            <a:r>
              <a:rPr sz="1600">
                <a:latin typeface="Calibri"/>
                <a:cs typeface="Calibri"/>
              </a:rPr>
              <a:t>}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77159" y="2492896"/>
            <a:ext cx="1783271" cy="76526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2492" y="1556792"/>
            <a:ext cx="1783271" cy="765261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046296" y="1807111"/>
            <a:ext cx="779145" cy="561340"/>
            <a:chOff x="7046296" y="1807111"/>
            <a:chExt cx="779145" cy="561340"/>
          </a:xfrm>
        </p:grpSpPr>
        <p:sp>
          <p:nvSpPr>
            <p:cNvPr id="8" name="object 8"/>
            <p:cNvSpPr/>
            <p:nvPr/>
          </p:nvSpPr>
          <p:spPr>
            <a:xfrm>
              <a:off x="7058996" y="1819812"/>
              <a:ext cx="753745" cy="535940"/>
            </a:xfrm>
            <a:custGeom>
              <a:avLst/>
              <a:gdLst/>
              <a:ahLst/>
              <a:cxnLst/>
              <a:rect l="l" t="t" r="r" b="b"/>
              <a:pathLst>
                <a:path w="753745" h="535939">
                  <a:moveTo>
                    <a:pt x="686386" y="0"/>
                  </a:moveTo>
                  <a:lnTo>
                    <a:pt x="0" y="0"/>
                  </a:lnTo>
                  <a:lnTo>
                    <a:pt x="0" y="133951"/>
                  </a:lnTo>
                  <a:lnTo>
                    <a:pt x="552434" y="133951"/>
                  </a:lnTo>
                  <a:lnTo>
                    <a:pt x="552434" y="401858"/>
                  </a:lnTo>
                  <a:lnTo>
                    <a:pt x="485458" y="401858"/>
                  </a:lnTo>
                  <a:lnTo>
                    <a:pt x="619410" y="535811"/>
                  </a:lnTo>
                  <a:lnTo>
                    <a:pt x="753363" y="401858"/>
                  </a:lnTo>
                  <a:lnTo>
                    <a:pt x="686386" y="401858"/>
                  </a:lnTo>
                  <a:lnTo>
                    <a:pt x="686386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58996" y="1819811"/>
              <a:ext cx="753745" cy="535940"/>
            </a:xfrm>
            <a:custGeom>
              <a:avLst/>
              <a:gdLst/>
              <a:ahLst/>
              <a:cxnLst/>
              <a:rect l="l" t="t" r="r" b="b"/>
              <a:pathLst>
                <a:path w="753745" h="535939">
                  <a:moveTo>
                    <a:pt x="0" y="133952"/>
                  </a:moveTo>
                  <a:lnTo>
                    <a:pt x="552434" y="133952"/>
                  </a:lnTo>
                  <a:lnTo>
                    <a:pt x="552434" y="401859"/>
                  </a:lnTo>
                  <a:lnTo>
                    <a:pt x="485457" y="401859"/>
                  </a:lnTo>
                  <a:lnTo>
                    <a:pt x="619410" y="535812"/>
                  </a:lnTo>
                  <a:lnTo>
                    <a:pt x="753363" y="401859"/>
                  </a:lnTo>
                  <a:lnTo>
                    <a:pt x="686386" y="401859"/>
                  </a:lnTo>
                  <a:lnTo>
                    <a:pt x="686386" y="0"/>
                  </a:lnTo>
                  <a:lnTo>
                    <a:pt x="0" y="0"/>
                  </a:lnTo>
                  <a:lnTo>
                    <a:pt x="0" y="133952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461" y="464312"/>
            <a:ext cx="60993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/>
              <a:t>Example:</a:t>
            </a:r>
            <a:r>
              <a:rPr spc="-50"/>
              <a:t> </a:t>
            </a:r>
            <a:r>
              <a:t>Signals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4460" y="2369200"/>
            <a:ext cx="7195184" cy="3440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>
                <a:latin typeface="Calibri"/>
                <a:cs typeface="Calibri"/>
              </a:rPr>
              <a:t>title </a:t>
            </a:r>
            <a:r>
              <a:rPr sz="1600">
                <a:latin typeface="Calibri"/>
                <a:cs typeface="Calibri"/>
              </a:rPr>
              <a:t>=</a:t>
            </a:r>
            <a:r>
              <a:rPr sz="1600" spc="-5"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0000FF"/>
                </a:solidFill>
                <a:latin typeface="Calibri"/>
                <a:cs typeface="Calibri"/>
              </a:rPr>
              <a:t>"Reactive</a:t>
            </a:r>
            <a:r>
              <a:rPr sz="1600" spc="-5">
                <a:solidFill>
                  <a:srgbClr val="0000FF"/>
                </a:solidFill>
                <a:latin typeface="Calibri"/>
                <a:cs typeface="Calibri"/>
              </a:rPr>
              <a:t> Swing</a:t>
            </a:r>
            <a:r>
              <a:rPr sz="16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5">
                <a:solidFill>
                  <a:srgbClr val="0000FF"/>
                </a:solidFill>
                <a:latin typeface="Calibri"/>
                <a:cs typeface="Calibri"/>
              </a:rPr>
              <a:t>App"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10"/>
              </a:lnSpc>
              <a:spcBef>
                <a:spcPts val="10"/>
              </a:spcBef>
            </a:pPr>
            <a:r>
              <a:rPr sz="1600" b="1" spc="-10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600" b="1" spc="-2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label</a:t>
            </a:r>
            <a:r>
              <a:rPr sz="1600" spc="-2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=</a:t>
            </a:r>
            <a:r>
              <a:rPr sz="1600" spc="-10">
                <a:latin typeface="Calibri"/>
                <a:cs typeface="Calibri"/>
              </a:rPr>
              <a:t> </a:t>
            </a:r>
            <a:r>
              <a:rPr sz="1600" b="1" spc="-5">
                <a:solidFill>
                  <a:srgbClr val="831B45"/>
                </a:solidFill>
                <a:latin typeface="Calibri"/>
                <a:cs typeface="Calibri"/>
              </a:rPr>
              <a:t>new</a:t>
            </a:r>
            <a:r>
              <a:rPr sz="1600" b="1" spc="-2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ReactiveLabel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10"/>
              </a:lnSpc>
            </a:pPr>
            <a:r>
              <a:rPr sz="1600" b="1" spc="-10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600" b="1" spc="-1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button </a:t>
            </a:r>
            <a:r>
              <a:rPr sz="1600">
                <a:latin typeface="Calibri"/>
                <a:cs typeface="Calibri"/>
              </a:rPr>
              <a:t>= </a:t>
            </a:r>
            <a:r>
              <a:rPr sz="1600" b="1" spc="-5">
                <a:solidFill>
                  <a:srgbClr val="831B45"/>
                </a:solidFill>
                <a:latin typeface="Calibri"/>
                <a:cs typeface="Calibri"/>
              </a:rPr>
              <a:t>new</a:t>
            </a:r>
            <a:r>
              <a:rPr sz="1600" b="1" spc="-2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ReactiveButton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10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600" b="1" spc="-1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nClicks </a:t>
            </a:r>
            <a:r>
              <a:rPr sz="1600">
                <a:latin typeface="Calibri"/>
                <a:cs typeface="Calibri"/>
              </a:rPr>
              <a:t>=</a:t>
            </a:r>
            <a:r>
              <a:rPr sz="1600" spc="-5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button.clicked.fold(0)</a:t>
            </a:r>
            <a:r>
              <a:rPr sz="1600" spc="-5">
                <a:latin typeface="Calibri"/>
                <a:cs typeface="Calibri"/>
              </a:rPr>
              <a:t> {(x, </a:t>
            </a:r>
            <a:r>
              <a:rPr sz="1600">
                <a:latin typeface="Calibri"/>
                <a:cs typeface="Calibri"/>
              </a:rPr>
              <a:t>_)</a:t>
            </a:r>
            <a:r>
              <a:rPr sz="1600" spc="-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=&gt;</a:t>
            </a:r>
            <a:r>
              <a:rPr sz="1600" spc="-1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x</a:t>
            </a:r>
            <a:r>
              <a:rPr sz="1600" spc="-1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+</a:t>
            </a:r>
            <a:r>
              <a:rPr sz="1600" spc="-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1}</a:t>
            </a:r>
          </a:p>
          <a:p>
            <a:pPr marL="12700" marR="5080">
              <a:lnSpc>
                <a:spcPct val="199700"/>
              </a:lnSpc>
              <a:spcBef>
                <a:spcPts val="30"/>
              </a:spcBef>
            </a:pPr>
            <a:r>
              <a:rPr sz="1600" spc="-15">
                <a:latin typeface="Calibri"/>
                <a:cs typeface="Calibri"/>
              </a:rPr>
              <a:t>label.text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=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Signal </a:t>
            </a:r>
            <a:r>
              <a:rPr sz="1600">
                <a:latin typeface="Calibri"/>
                <a:cs typeface="Calibri"/>
              </a:rPr>
              <a:t>{ (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 b="1" spc="-5">
                <a:solidFill>
                  <a:srgbClr val="831B45"/>
                </a:solidFill>
                <a:latin typeface="Calibri"/>
                <a:cs typeface="Calibri"/>
              </a:rPr>
              <a:t>if</a:t>
            </a:r>
            <a:r>
              <a:rPr sz="1600" b="1" spc="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(nClicks()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==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0) </a:t>
            </a:r>
            <a:r>
              <a:rPr sz="1600">
                <a:solidFill>
                  <a:srgbClr val="0000FF"/>
                </a:solidFill>
                <a:latin typeface="Calibri"/>
                <a:cs typeface="Calibri"/>
              </a:rPr>
              <a:t>"No" </a:t>
            </a:r>
            <a:r>
              <a:rPr sz="1600" b="1" spc="-10">
                <a:solidFill>
                  <a:srgbClr val="831B45"/>
                </a:solidFill>
                <a:latin typeface="Calibri"/>
                <a:cs typeface="Calibri"/>
              </a:rPr>
              <a:t>else</a:t>
            </a:r>
            <a:r>
              <a:rPr sz="1600" b="1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nClicks()</a:t>
            </a:r>
            <a:r>
              <a:rPr sz="1600">
                <a:latin typeface="Calibri"/>
                <a:cs typeface="Calibri"/>
              </a:rPr>
              <a:t> )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+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>
                <a:solidFill>
                  <a:srgbClr val="0000FF"/>
                </a:solidFill>
                <a:latin typeface="Calibri"/>
                <a:cs typeface="Calibri"/>
              </a:rPr>
              <a:t>"</a:t>
            </a:r>
            <a:r>
              <a:rPr sz="16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0000FF"/>
                </a:solidFill>
                <a:latin typeface="Calibri"/>
                <a:cs typeface="Calibri"/>
              </a:rPr>
              <a:t>button</a:t>
            </a:r>
            <a:r>
              <a:rPr sz="16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0000FF"/>
                </a:solidFill>
                <a:latin typeface="Calibri"/>
                <a:cs typeface="Calibri"/>
              </a:rPr>
              <a:t>clicks</a:t>
            </a:r>
            <a:r>
              <a:rPr sz="16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0000FF"/>
                </a:solidFill>
                <a:latin typeface="Calibri"/>
                <a:cs typeface="Calibri"/>
              </a:rPr>
              <a:t>registered"</a:t>
            </a:r>
            <a:r>
              <a:rPr sz="16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} </a:t>
            </a:r>
            <a:r>
              <a:rPr sz="1600" spc="-345">
                <a:latin typeface="Calibri"/>
                <a:cs typeface="Calibri"/>
              </a:rPr>
              <a:t> </a:t>
            </a:r>
            <a:r>
              <a:rPr sz="1600" spc="-15">
                <a:latin typeface="Calibri"/>
                <a:cs typeface="Calibri"/>
              </a:rPr>
              <a:t>button.text</a:t>
            </a:r>
            <a:r>
              <a:rPr sz="1600" spc="-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= </a:t>
            </a:r>
            <a:r>
              <a:rPr sz="1600" spc="-5">
                <a:latin typeface="Calibri"/>
                <a:cs typeface="Calibri"/>
              </a:rPr>
              <a:t>Signal </a:t>
            </a:r>
            <a:r>
              <a:rPr sz="1600">
                <a:latin typeface="Calibri"/>
                <a:cs typeface="Calibri"/>
              </a:rPr>
              <a:t>{</a:t>
            </a:r>
            <a:r>
              <a:rPr sz="1600" spc="-10">
                <a:latin typeface="Calibri"/>
                <a:cs typeface="Calibri"/>
              </a:rPr>
              <a:t> </a:t>
            </a:r>
            <a:r>
              <a:rPr sz="1600" spc="-5">
                <a:solidFill>
                  <a:srgbClr val="0000FF"/>
                </a:solidFill>
                <a:latin typeface="Calibri"/>
                <a:cs typeface="Calibri"/>
              </a:rPr>
              <a:t>"Click me" </a:t>
            </a:r>
            <a:r>
              <a:rPr sz="1600">
                <a:latin typeface="Calibri"/>
                <a:cs typeface="Calibri"/>
              </a:rPr>
              <a:t>+ </a:t>
            </a:r>
            <a:r>
              <a:rPr sz="1600" spc="-5">
                <a:latin typeface="Calibri"/>
                <a:cs typeface="Calibri"/>
              </a:rPr>
              <a:t>(</a:t>
            </a:r>
            <a:r>
              <a:rPr sz="1600" b="1" spc="-5">
                <a:solidFill>
                  <a:srgbClr val="831B45"/>
                </a:solidFill>
                <a:latin typeface="Calibri"/>
                <a:cs typeface="Calibri"/>
              </a:rPr>
              <a:t>if</a:t>
            </a:r>
            <a:r>
              <a:rPr sz="1600" b="1" spc="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(nClicks()</a:t>
            </a:r>
            <a:r>
              <a:rPr sz="1600">
                <a:latin typeface="Calibri"/>
                <a:cs typeface="Calibri"/>
              </a:rPr>
              <a:t> == 0) </a:t>
            </a:r>
            <a:r>
              <a:rPr sz="1600" spc="-5">
                <a:solidFill>
                  <a:srgbClr val="0000FF"/>
                </a:solidFill>
                <a:latin typeface="Calibri"/>
                <a:cs typeface="Calibri"/>
              </a:rPr>
              <a:t>"!" </a:t>
            </a:r>
            <a:r>
              <a:rPr sz="1600" b="1" spc="-10">
                <a:solidFill>
                  <a:srgbClr val="831B45"/>
                </a:solidFill>
                <a:latin typeface="Calibri"/>
                <a:cs typeface="Calibri"/>
              </a:rPr>
              <a:t>else</a:t>
            </a:r>
            <a:r>
              <a:rPr sz="1600" b="1" spc="-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0000FF"/>
                </a:solidFill>
                <a:latin typeface="Calibri"/>
                <a:cs typeface="Calibri"/>
              </a:rPr>
              <a:t>"</a:t>
            </a:r>
            <a:r>
              <a:rPr sz="16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0000FF"/>
                </a:solidFill>
                <a:latin typeface="Calibri"/>
                <a:cs typeface="Calibri"/>
              </a:rPr>
              <a:t>again</a:t>
            </a:r>
            <a:r>
              <a:rPr sz="16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0000FF"/>
                </a:solidFill>
                <a:latin typeface="Calibri"/>
                <a:cs typeface="Calibri"/>
              </a:rPr>
              <a:t>"</a:t>
            </a:r>
            <a:r>
              <a:rPr sz="16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)}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Calibri"/>
              <a:cs typeface="Calibri"/>
            </a:endParaRPr>
          </a:p>
          <a:p>
            <a:pPr marL="196850" marR="3265170" indent="-184150">
              <a:lnSpc>
                <a:spcPct val="100699"/>
              </a:lnSpc>
              <a:spcBef>
                <a:spcPts val="5"/>
              </a:spcBef>
            </a:pPr>
            <a:r>
              <a:rPr sz="1600" spc="-10">
                <a:latin typeface="Calibri"/>
                <a:cs typeface="Calibri"/>
              </a:rPr>
              <a:t>contents </a:t>
            </a:r>
            <a:r>
              <a:rPr sz="1600">
                <a:latin typeface="Calibri"/>
                <a:cs typeface="Calibri"/>
              </a:rPr>
              <a:t>= </a:t>
            </a:r>
            <a:r>
              <a:rPr sz="1600" b="1" spc="-5">
                <a:solidFill>
                  <a:srgbClr val="831B45"/>
                </a:solidFill>
                <a:latin typeface="Calibri"/>
                <a:cs typeface="Calibri"/>
              </a:rPr>
              <a:t>new </a:t>
            </a:r>
            <a:r>
              <a:rPr sz="1600" spc="-15">
                <a:latin typeface="Calibri"/>
                <a:cs typeface="Calibri"/>
              </a:rPr>
              <a:t>BoxPanel(Orientation.Vertical) </a:t>
            </a:r>
            <a:r>
              <a:rPr sz="1600">
                <a:latin typeface="Calibri"/>
                <a:cs typeface="Calibri"/>
              </a:rPr>
              <a:t>{ </a:t>
            </a:r>
            <a:r>
              <a:rPr sz="1600" spc="-350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contents</a:t>
            </a:r>
            <a:r>
              <a:rPr sz="1600" spc="-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+= </a:t>
            </a:r>
            <a:r>
              <a:rPr sz="1600" spc="-10">
                <a:latin typeface="Calibri"/>
                <a:cs typeface="Calibri"/>
              </a:rPr>
              <a:t>button</a:t>
            </a:r>
            <a:endParaRPr sz="1600">
              <a:latin typeface="Calibri"/>
              <a:cs typeface="Calibri"/>
            </a:endParaRPr>
          </a:p>
          <a:p>
            <a:pPr marL="196850">
              <a:lnSpc>
                <a:spcPts val="1900"/>
              </a:lnSpc>
            </a:pPr>
            <a:r>
              <a:rPr sz="1600" spc="-10">
                <a:latin typeface="Calibri"/>
                <a:cs typeface="Calibri"/>
              </a:rPr>
              <a:t>contents</a:t>
            </a:r>
            <a:r>
              <a:rPr sz="1600" spc="-2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+=</a:t>
            </a:r>
            <a:r>
              <a:rPr sz="1600" spc="-20"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label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>
                <a:latin typeface="Calibri"/>
                <a:cs typeface="Calibri"/>
              </a:rPr>
              <a:t>}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77159" y="2492896"/>
            <a:ext cx="1783271" cy="76526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2492" y="1556792"/>
            <a:ext cx="1783271" cy="76526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046296" y="1807111"/>
            <a:ext cx="779145" cy="561340"/>
            <a:chOff x="7046296" y="1807111"/>
            <a:chExt cx="779145" cy="561340"/>
          </a:xfrm>
        </p:grpSpPr>
        <p:sp>
          <p:nvSpPr>
            <p:cNvPr id="7" name="object 7"/>
            <p:cNvSpPr/>
            <p:nvPr/>
          </p:nvSpPr>
          <p:spPr>
            <a:xfrm>
              <a:off x="7058996" y="1819812"/>
              <a:ext cx="753745" cy="535940"/>
            </a:xfrm>
            <a:custGeom>
              <a:avLst/>
              <a:gdLst/>
              <a:ahLst/>
              <a:cxnLst/>
              <a:rect l="l" t="t" r="r" b="b"/>
              <a:pathLst>
                <a:path w="753745" h="535939">
                  <a:moveTo>
                    <a:pt x="686386" y="0"/>
                  </a:moveTo>
                  <a:lnTo>
                    <a:pt x="0" y="0"/>
                  </a:lnTo>
                  <a:lnTo>
                    <a:pt x="0" y="133951"/>
                  </a:lnTo>
                  <a:lnTo>
                    <a:pt x="552434" y="133951"/>
                  </a:lnTo>
                  <a:lnTo>
                    <a:pt x="552434" y="401858"/>
                  </a:lnTo>
                  <a:lnTo>
                    <a:pt x="485458" y="401858"/>
                  </a:lnTo>
                  <a:lnTo>
                    <a:pt x="619410" y="535811"/>
                  </a:lnTo>
                  <a:lnTo>
                    <a:pt x="753363" y="401858"/>
                  </a:lnTo>
                  <a:lnTo>
                    <a:pt x="686386" y="401858"/>
                  </a:lnTo>
                  <a:lnTo>
                    <a:pt x="686386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58996" y="1819811"/>
              <a:ext cx="753745" cy="535940"/>
            </a:xfrm>
            <a:custGeom>
              <a:avLst/>
              <a:gdLst/>
              <a:ahLst/>
              <a:cxnLst/>
              <a:rect l="l" t="t" r="r" b="b"/>
              <a:pathLst>
                <a:path w="753745" h="535939">
                  <a:moveTo>
                    <a:pt x="0" y="133952"/>
                  </a:moveTo>
                  <a:lnTo>
                    <a:pt x="552434" y="133952"/>
                  </a:lnTo>
                  <a:lnTo>
                    <a:pt x="552434" y="401859"/>
                  </a:lnTo>
                  <a:lnTo>
                    <a:pt x="485457" y="401859"/>
                  </a:lnTo>
                  <a:lnTo>
                    <a:pt x="619410" y="535812"/>
                  </a:lnTo>
                  <a:lnTo>
                    <a:pt x="753363" y="401859"/>
                  </a:lnTo>
                  <a:lnTo>
                    <a:pt x="686386" y="401859"/>
                  </a:lnTo>
                  <a:lnTo>
                    <a:pt x="686386" y="0"/>
                  </a:lnTo>
                  <a:lnTo>
                    <a:pt x="0" y="0"/>
                  </a:lnTo>
                  <a:lnTo>
                    <a:pt x="0" y="133952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7337" y="464312"/>
            <a:ext cx="728611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/>
              <a:t>Example:</a:t>
            </a:r>
            <a:r>
              <a:rPr spc="-25"/>
              <a:t> </a:t>
            </a:r>
            <a:r>
              <a:t>Smashing</a:t>
            </a:r>
            <a:r>
              <a:rPr spc="-20"/>
              <a:t> </a:t>
            </a:r>
            <a:r>
              <a:rPr spc="-10"/>
              <a:t>Particles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31940" y="637667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66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93073" y="3906757"/>
            <a:ext cx="5775325" cy="2308860"/>
          </a:xfrm>
          <a:prstGeom prst="rect">
            <a:avLst/>
          </a:prstGeom>
          <a:ln w="25400">
            <a:solidFill>
              <a:srgbClr val="9BBB59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1600" b="1" spc="-5">
                <a:solidFill>
                  <a:srgbClr val="831B45"/>
                </a:solidFill>
                <a:latin typeface="Calibri"/>
                <a:cs typeface="Calibri"/>
              </a:rPr>
              <a:t>class</a:t>
            </a:r>
            <a:r>
              <a:rPr sz="1600" b="1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Oval(center:</a:t>
            </a:r>
            <a:r>
              <a:rPr sz="1600" spc="-5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Signal[Point],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radius:</a:t>
            </a:r>
            <a:r>
              <a:rPr sz="1600" spc="-5">
                <a:latin typeface="Calibri"/>
                <a:cs typeface="Calibri"/>
              </a:rPr>
              <a:t> Signal[Int])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{</a:t>
            </a:r>
            <a:r>
              <a:rPr sz="1600" spc="-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… }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600" b="1" spc="-10">
                <a:solidFill>
                  <a:srgbClr val="831B45"/>
                </a:solidFill>
                <a:latin typeface="Calibri"/>
                <a:cs typeface="Calibri"/>
              </a:rPr>
              <a:t>val </a:t>
            </a:r>
            <a:r>
              <a:rPr sz="1600" spc="-5">
                <a:latin typeface="Calibri"/>
                <a:cs typeface="Calibri"/>
              </a:rPr>
              <a:t>base</a:t>
            </a:r>
            <a:r>
              <a:rPr sz="1600">
                <a:latin typeface="Calibri"/>
                <a:cs typeface="Calibri"/>
              </a:rPr>
              <a:t> =</a:t>
            </a:r>
            <a:r>
              <a:rPr sz="1600" spc="-5">
                <a:latin typeface="Calibri"/>
                <a:cs typeface="Calibri"/>
              </a:rPr>
              <a:t> </a:t>
            </a:r>
            <a:r>
              <a:rPr sz="1600" spc="-15">
                <a:latin typeface="Calibri"/>
                <a:cs typeface="Calibri"/>
              </a:rPr>
              <a:t>Var(0)</a:t>
            </a:r>
            <a:r>
              <a:rPr sz="1600" spc="15"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// Increases </a:t>
            </a:r>
            <a:r>
              <a:rPr sz="1600" spc="-10">
                <a:latin typeface="Calibri"/>
                <a:cs typeface="Calibri"/>
              </a:rPr>
              <a:t>indefinitely</a:t>
            </a:r>
            <a:endParaRPr sz="1600">
              <a:latin typeface="Calibri"/>
              <a:cs typeface="Calibri"/>
            </a:endParaRPr>
          </a:p>
          <a:p>
            <a:pPr marL="91440">
              <a:lnSpc>
                <a:spcPts val="1910"/>
              </a:lnSpc>
              <a:spcBef>
                <a:spcPts val="15"/>
              </a:spcBef>
            </a:pPr>
            <a:r>
              <a:rPr sz="1600" b="1" spc="-10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600" b="1" spc="-2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linearTime</a:t>
            </a:r>
            <a:r>
              <a:rPr sz="1600" spc="-1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=</a:t>
            </a:r>
            <a:r>
              <a:rPr sz="1600" spc="-15"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base()</a:t>
            </a:r>
            <a:endParaRPr sz="1600">
              <a:latin typeface="Calibri"/>
              <a:cs typeface="Calibri"/>
            </a:endParaRPr>
          </a:p>
          <a:p>
            <a:pPr marL="91440">
              <a:lnSpc>
                <a:spcPts val="1910"/>
              </a:lnSpc>
            </a:pPr>
            <a:r>
              <a:rPr sz="1600" b="1" spc="-10">
                <a:solidFill>
                  <a:srgbClr val="831B45"/>
                </a:solidFill>
                <a:latin typeface="Calibri"/>
                <a:cs typeface="Calibri"/>
              </a:rPr>
              <a:t>val </a:t>
            </a:r>
            <a:r>
              <a:rPr sz="1600" spc="-10">
                <a:latin typeface="Calibri"/>
                <a:cs typeface="Calibri"/>
              </a:rPr>
              <a:t>cyclicTime</a:t>
            </a:r>
            <a:r>
              <a:rPr sz="1600" spc="-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=</a:t>
            </a:r>
            <a:r>
              <a:rPr sz="1600" spc="-5">
                <a:latin typeface="Calibri"/>
                <a:cs typeface="Calibri"/>
              </a:rPr>
              <a:t> Signal{linearTime() </a:t>
            </a:r>
            <a:r>
              <a:rPr sz="1600">
                <a:latin typeface="Calibri"/>
                <a:cs typeface="Calibri"/>
              </a:rPr>
              <a:t>%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200}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Calibri"/>
              <a:cs typeface="Calibri"/>
            </a:endParaRPr>
          </a:p>
          <a:p>
            <a:pPr marL="91440">
              <a:lnSpc>
                <a:spcPts val="1910"/>
              </a:lnSpc>
              <a:spcBef>
                <a:spcPts val="5"/>
              </a:spcBef>
            </a:pPr>
            <a:r>
              <a:rPr sz="1600" b="1" spc="-10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600" b="1" spc="-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point1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= </a:t>
            </a:r>
            <a:r>
              <a:rPr sz="1600" spc="-5">
                <a:latin typeface="Calibri"/>
                <a:cs typeface="Calibri"/>
              </a:rPr>
              <a:t>Signal{</a:t>
            </a:r>
            <a:r>
              <a:rPr sz="1600">
                <a:latin typeface="Calibri"/>
                <a:cs typeface="Calibri"/>
              </a:rPr>
              <a:t> </a:t>
            </a:r>
            <a:r>
              <a:rPr sz="1600" b="1" spc="-5">
                <a:solidFill>
                  <a:srgbClr val="831B45"/>
                </a:solidFill>
                <a:latin typeface="Calibri"/>
                <a:cs typeface="Calibri"/>
              </a:rPr>
              <a:t>new</a:t>
            </a:r>
            <a:r>
              <a:rPr sz="1600" b="1" spc="-1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Point(20+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cyclicTime</a:t>
            </a:r>
            <a:r>
              <a:rPr sz="1600">
                <a:latin typeface="Calibri"/>
                <a:cs typeface="Calibri"/>
              </a:rPr>
              <a:t> (),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20+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cyclicTime</a:t>
            </a:r>
            <a:r>
              <a:rPr sz="1600">
                <a:latin typeface="Calibri"/>
                <a:cs typeface="Calibri"/>
              </a:rPr>
              <a:t> ())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}</a:t>
            </a:r>
          </a:p>
          <a:p>
            <a:pPr marL="91440">
              <a:lnSpc>
                <a:spcPts val="1910"/>
              </a:lnSpc>
            </a:pPr>
            <a:r>
              <a:rPr sz="1600" b="1" spc="-5">
                <a:solidFill>
                  <a:srgbClr val="831B45"/>
                </a:solidFill>
                <a:latin typeface="Calibri"/>
                <a:cs typeface="Calibri"/>
              </a:rPr>
              <a:t>new</a:t>
            </a:r>
            <a:r>
              <a:rPr sz="1600" b="1" spc="-2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Oval(point1,</a:t>
            </a:r>
            <a:r>
              <a:rPr sz="1600" spc="-15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cyclicTime</a:t>
            </a:r>
            <a:r>
              <a:rPr sz="1600" spc="-1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)</a:t>
            </a:r>
          </a:p>
          <a:p>
            <a:pPr marL="137160">
              <a:lnSpc>
                <a:spcPct val="100000"/>
              </a:lnSpc>
              <a:spcBef>
                <a:spcPts val="10"/>
              </a:spcBef>
            </a:pPr>
            <a:r>
              <a:rPr sz="1600">
                <a:latin typeface="Calibri"/>
                <a:cs typeface="Calibri"/>
              </a:rPr>
              <a:t>…</a:t>
            </a:r>
            <a:r>
              <a:rPr sz="1600" spc="-25"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//</a:t>
            </a:r>
            <a:r>
              <a:rPr sz="1600" spc="-3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4</a:t>
            </a:r>
            <a:r>
              <a:rPr sz="1600" spc="-20"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times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96781" y="1480748"/>
            <a:ext cx="6394450" cy="2167255"/>
            <a:chOff x="1396781" y="1480748"/>
            <a:chExt cx="6394450" cy="216725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014" y="1770734"/>
              <a:ext cx="1313597" cy="13725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98897" y="1768617"/>
              <a:ext cx="1318260" cy="1377315"/>
            </a:xfrm>
            <a:custGeom>
              <a:avLst/>
              <a:gdLst/>
              <a:ahLst/>
              <a:cxnLst/>
              <a:rect l="l" t="t" r="r" b="b"/>
              <a:pathLst>
                <a:path w="1318260" h="1377314">
                  <a:moveTo>
                    <a:pt x="0" y="0"/>
                  </a:moveTo>
                  <a:lnTo>
                    <a:pt x="1317831" y="0"/>
                  </a:lnTo>
                  <a:lnTo>
                    <a:pt x="1317831" y="1376747"/>
                  </a:lnTo>
                  <a:lnTo>
                    <a:pt x="0" y="1376747"/>
                  </a:lnTo>
                  <a:lnTo>
                    <a:pt x="0" y="0"/>
                  </a:lnTo>
                  <a:close/>
                </a:path>
              </a:pathLst>
            </a:custGeom>
            <a:ln w="4233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1145" y="1484981"/>
              <a:ext cx="1313597" cy="137251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399029" y="1482865"/>
              <a:ext cx="1318260" cy="1377315"/>
            </a:xfrm>
            <a:custGeom>
              <a:avLst/>
              <a:gdLst/>
              <a:ahLst/>
              <a:cxnLst/>
              <a:rect l="l" t="t" r="r" b="b"/>
              <a:pathLst>
                <a:path w="1318260" h="1377314">
                  <a:moveTo>
                    <a:pt x="0" y="0"/>
                  </a:moveTo>
                  <a:lnTo>
                    <a:pt x="1317831" y="0"/>
                  </a:lnTo>
                  <a:lnTo>
                    <a:pt x="1317831" y="1376747"/>
                  </a:lnTo>
                  <a:lnTo>
                    <a:pt x="0" y="1376747"/>
                  </a:lnTo>
                  <a:lnTo>
                    <a:pt x="0" y="0"/>
                  </a:lnTo>
                  <a:close/>
                </a:path>
              </a:pathLst>
            </a:custGeom>
            <a:ln w="4233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8402" y="2270799"/>
              <a:ext cx="1313597" cy="137251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256285" y="2268682"/>
              <a:ext cx="1318260" cy="1377315"/>
            </a:xfrm>
            <a:custGeom>
              <a:avLst/>
              <a:gdLst/>
              <a:ahLst/>
              <a:cxnLst/>
              <a:rect l="l" t="t" r="r" b="b"/>
              <a:pathLst>
                <a:path w="1318260" h="1377314">
                  <a:moveTo>
                    <a:pt x="0" y="0"/>
                  </a:moveTo>
                  <a:lnTo>
                    <a:pt x="1317831" y="0"/>
                  </a:lnTo>
                  <a:lnTo>
                    <a:pt x="1317831" y="1376747"/>
                  </a:lnTo>
                  <a:lnTo>
                    <a:pt x="0" y="1376747"/>
                  </a:lnTo>
                  <a:lnTo>
                    <a:pt x="0" y="0"/>
                  </a:lnTo>
                  <a:close/>
                </a:path>
              </a:pathLst>
            </a:custGeom>
            <a:ln w="4233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14809" y="1785926"/>
              <a:ext cx="1313597" cy="137251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212693" y="1783809"/>
              <a:ext cx="1318260" cy="1377315"/>
            </a:xfrm>
            <a:custGeom>
              <a:avLst/>
              <a:gdLst/>
              <a:ahLst/>
              <a:cxnLst/>
              <a:rect l="l" t="t" r="r" b="b"/>
              <a:pathLst>
                <a:path w="1318260" h="1377314">
                  <a:moveTo>
                    <a:pt x="0" y="0"/>
                  </a:moveTo>
                  <a:lnTo>
                    <a:pt x="1317831" y="0"/>
                  </a:lnTo>
                  <a:lnTo>
                    <a:pt x="1317831" y="1376747"/>
                  </a:lnTo>
                  <a:lnTo>
                    <a:pt x="0" y="1376747"/>
                  </a:lnTo>
                  <a:lnTo>
                    <a:pt x="0" y="0"/>
                  </a:lnTo>
                  <a:close/>
                </a:path>
              </a:pathLst>
            </a:custGeom>
            <a:ln w="4233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0103" y="2071677"/>
              <a:ext cx="1313597" cy="137251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327986" y="2069560"/>
              <a:ext cx="1318260" cy="1377315"/>
            </a:xfrm>
            <a:custGeom>
              <a:avLst/>
              <a:gdLst/>
              <a:ahLst/>
              <a:cxnLst/>
              <a:rect l="l" t="t" r="r" b="b"/>
              <a:pathLst>
                <a:path w="1318259" h="1377314">
                  <a:moveTo>
                    <a:pt x="0" y="0"/>
                  </a:moveTo>
                  <a:lnTo>
                    <a:pt x="1317831" y="0"/>
                  </a:lnTo>
                  <a:lnTo>
                    <a:pt x="1317831" y="1376747"/>
                  </a:lnTo>
                  <a:lnTo>
                    <a:pt x="0" y="1376747"/>
                  </a:lnTo>
                  <a:lnTo>
                    <a:pt x="0" y="0"/>
                  </a:lnTo>
                  <a:close/>
                </a:path>
              </a:pathLst>
            </a:custGeom>
            <a:ln w="4233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3111" y="1571612"/>
              <a:ext cx="1313597" cy="137251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470994" y="1569495"/>
              <a:ext cx="1318260" cy="1377315"/>
            </a:xfrm>
            <a:custGeom>
              <a:avLst/>
              <a:gdLst/>
              <a:ahLst/>
              <a:cxnLst/>
              <a:rect l="l" t="t" r="r" b="b"/>
              <a:pathLst>
                <a:path w="1318259" h="1377314">
                  <a:moveTo>
                    <a:pt x="0" y="0"/>
                  </a:moveTo>
                  <a:lnTo>
                    <a:pt x="1317831" y="0"/>
                  </a:lnTo>
                  <a:lnTo>
                    <a:pt x="1317831" y="1376747"/>
                  </a:lnTo>
                  <a:lnTo>
                    <a:pt x="0" y="1376747"/>
                  </a:lnTo>
                  <a:lnTo>
                    <a:pt x="0" y="0"/>
                  </a:lnTo>
                  <a:close/>
                </a:path>
              </a:pathLst>
            </a:custGeom>
            <a:ln w="4233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052" y="4406074"/>
            <a:ext cx="678497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5"/>
              <a:t>BASIC</a:t>
            </a:r>
            <a:r>
              <a:rPr sz="4000" b="1" spc="-10"/>
              <a:t> </a:t>
            </a:r>
            <a:r>
              <a:rPr sz="4000" b="1" spc="-15"/>
              <a:t>CONVERSION</a:t>
            </a:r>
            <a:r>
              <a:rPr sz="4000" b="1"/>
              <a:t> </a:t>
            </a:r>
            <a:r>
              <a:rPr sz="4000" b="1" spc="-5"/>
              <a:t>FUNCTIONS</a:t>
            </a:r>
            <a:endParaRPr sz="40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039338"/>
            <a:ext cx="6527800" cy="975994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>
                <a:latin typeface="Calibri"/>
                <a:cs typeface="Calibri"/>
              </a:rPr>
              <a:t>Signals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(and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events)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are</a:t>
            </a:r>
            <a:r>
              <a:rPr sz="2800" spc="-1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objects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fields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>
                <a:latin typeface="Arial MT"/>
                <a:cs typeface="Arial MT"/>
              </a:rPr>
              <a:t>–</a:t>
            </a:r>
            <a:r>
              <a:rPr sz="2400" spc="240">
                <a:latin typeface="Arial MT"/>
                <a:cs typeface="Arial MT"/>
              </a:rPr>
              <a:t> </a:t>
            </a:r>
            <a:r>
              <a:rPr sz="2400" spc="-5">
                <a:latin typeface="Calibri"/>
                <a:cs typeface="Calibri"/>
              </a:rPr>
              <a:t>Inheritance, </a:t>
            </a:r>
            <a:r>
              <a:rPr sz="2400" spc="-15">
                <a:latin typeface="Calibri"/>
                <a:cs typeface="Calibri"/>
              </a:rPr>
              <a:t>late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binding,</a:t>
            </a:r>
            <a:r>
              <a:rPr sz="2400" spc="-5">
                <a:latin typeface="Calibri"/>
                <a:cs typeface="Calibri"/>
              </a:rPr>
              <a:t> visibility </a:t>
            </a:r>
            <a:r>
              <a:rPr sz="2400" spc="-10">
                <a:latin typeface="Calibri"/>
                <a:cs typeface="Calibri"/>
              </a:rPr>
              <a:t>modifiers,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512820"/>
            <a:ext cx="399097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>
                <a:latin typeface="Calibri"/>
                <a:cs typeface="Calibri"/>
              </a:rPr>
              <a:t>Conversion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functions 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bridge</a:t>
            </a:r>
            <a:r>
              <a:rPr sz="2800" spc="-2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signals</a:t>
            </a:r>
            <a:r>
              <a:rPr sz="2800" spc="-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and</a:t>
            </a:r>
            <a:r>
              <a:rPr sz="2800" spc="-1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events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7336" y="464312"/>
            <a:ext cx="690498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/>
              <a:t>REScala</a:t>
            </a:r>
            <a:r>
              <a:rPr spc="-40"/>
              <a:t> </a:t>
            </a:r>
            <a:r>
              <a:t>design</a:t>
            </a:r>
            <a:r>
              <a:rPr spc="-25"/>
              <a:t> </a:t>
            </a:r>
            <a:r>
              <a:t>principles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8064" y="4321134"/>
            <a:ext cx="2251696" cy="156868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146684" y="5509942"/>
            <a:ext cx="113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>
                <a:latin typeface="Calibri"/>
                <a:cs typeface="Calibri"/>
              </a:rPr>
              <a:t>EVE</a:t>
            </a:r>
            <a:r>
              <a:rPr sz="2800" spc="5">
                <a:latin typeface="Calibri"/>
                <a:cs typeface="Calibri"/>
              </a:rPr>
              <a:t>N</a:t>
            </a:r>
            <a:r>
              <a:rPr sz="2800" spc="-15">
                <a:latin typeface="Calibri"/>
                <a:cs typeface="Calibri"/>
              </a:rPr>
              <a:t>T</a:t>
            </a:r>
            <a:r>
              <a:rPr sz="2800">
                <a:latin typeface="Calibri"/>
                <a:cs typeface="Calibri"/>
              </a:rPr>
              <a:t>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341230" y="4004449"/>
            <a:ext cx="12515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4312"/>
            <a:ext cx="7121366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Basic</a:t>
            </a:r>
            <a:r>
              <a:rPr spc="-10"/>
              <a:t> </a:t>
            </a:r>
            <a:r>
              <a:rPr spc="-20"/>
              <a:t>Conversion</a:t>
            </a:r>
            <a:r>
              <a:rPr spc="-15"/>
              <a:t> </a:t>
            </a:r>
            <a:r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17629"/>
            <a:ext cx="7176770" cy="105029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10">
                <a:latin typeface="Courier New"/>
                <a:cs typeface="Courier New"/>
              </a:rPr>
              <a:t>Changed</a:t>
            </a:r>
            <a:r>
              <a:rPr sz="2800" b="1" spc="-30">
                <a:latin typeface="Courier New"/>
                <a:cs typeface="Courier New"/>
              </a:rPr>
              <a:t> </a:t>
            </a:r>
            <a:r>
              <a:rPr sz="2800" b="1" spc="-5">
                <a:latin typeface="Courier New"/>
                <a:cs typeface="Courier New"/>
              </a:rPr>
              <a:t>::</a:t>
            </a:r>
            <a:r>
              <a:rPr sz="2800" b="1" spc="-30">
                <a:latin typeface="Courier New"/>
                <a:cs typeface="Courier New"/>
              </a:rPr>
              <a:t> </a:t>
            </a:r>
            <a:r>
              <a:rPr sz="2800" b="1" spc="-10">
                <a:latin typeface="Courier New"/>
                <a:cs typeface="Courier New"/>
              </a:rPr>
              <a:t>Signal[T]</a:t>
            </a:r>
            <a:r>
              <a:rPr sz="2800" b="1" spc="-25">
                <a:latin typeface="Courier New"/>
                <a:cs typeface="Courier New"/>
              </a:rPr>
              <a:t> </a:t>
            </a:r>
            <a:r>
              <a:rPr sz="2800" b="1" spc="-5">
                <a:latin typeface="Courier New"/>
                <a:cs typeface="Courier New"/>
              </a:rPr>
              <a:t>-&gt;</a:t>
            </a:r>
            <a:r>
              <a:rPr sz="2800" b="1" spc="-30">
                <a:latin typeface="Courier New"/>
                <a:cs typeface="Courier New"/>
              </a:rPr>
              <a:t> </a:t>
            </a:r>
            <a:r>
              <a:rPr sz="2800" b="1" spc="-10">
                <a:latin typeface="Courier New"/>
                <a:cs typeface="Courier New"/>
              </a:rPr>
              <a:t>Event[T]</a:t>
            </a:r>
            <a:endParaRPr sz="28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10">
                <a:latin typeface="Courier New"/>
                <a:cs typeface="Courier New"/>
              </a:rPr>
              <a:t>Latest</a:t>
            </a:r>
            <a:r>
              <a:rPr sz="2800" b="1" spc="-35">
                <a:latin typeface="Courier New"/>
                <a:cs typeface="Courier New"/>
              </a:rPr>
              <a:t> </a:t>
            </a:r>
            <a:r>
              <a:rPr sz="2800" b="1" spc="-5">
                <a:latin typeface="Courier New"/>
                <a:cs typeface="Courier New"/>
              </a:rPr>
              <a:t>::</a:t>
            </a:r>
            <a:r>
              <a:rPr sz="2800" b="1" spc="-35">
                <a:latin typeface="Courier New"/>
                <a:cs typeface="Courier New"/>
              </a:rPr>
              <a:t> </a:t>
            </a:r>
            <a:r>
              <a:rPr sz="2800" b="1" spc="-10">
                <a:latin typeface="Courier New"/>
                <a:cs typeface="Courier New"/>
              </a:rPr>
              <a:t>Event[T]</a:t>
            </a:r>
            <a:r>
              <a:rPr sz="2800" b="1" spc="-25">
                <a:latin typeface="Courier New"/>
                <a:cs typeface="Courier New"/>
              </a:rPr>
              <a:t> </a:t>
            </a:r>
            <a:r>
              <a:rPr sz="2800" b="1" spc="-5">
                <a:latin typeface="Courier New"/>
                <a:cs typeface="Courier New"/>
              </a:rPr>
              <a:t>-&gt;</a:t>
            </a:r>
            <a:r>
              <a:rPr sz="2800" b="1" spc="-35">
                <a:latin typeface="Courier New"/>
                <a:cs typeface="Courier New"/>
              </a:rPr>
              <a:t> </a:t>
            </a:r>
            <a:r>
              <a:rPr sz="2800" b="1" spc="-10">
                <a:latin typeface="Courier New"/>
                <a:cs typeface="Courier New"/>
              </a:rPr>
              <a:t>Signal[T]</a:t>
            </a:r>
            <a:endParaRPr sz="28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7474" y="3958362"/>
            <a:ext cx="6407552" cy="18222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4312"/>
            <a:ext cx="64669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/>
              <a:t>Reactive</a:t>
            </a:r>
            <a:r>
              <a:rPr spc="-40"/>
              <a:t> </a:t>
            </a:r>
            <a:r>
              <a:rPr spc="-1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1949"/>
            <a:ext cx="4974590" cy="456920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>
                <a:latin typeface="Optima" panose="02000503060000020004" pitchFamily="2" charset="0"/>
                <a:cs typeface="Calibri"/>
              </a:rPr>
              <a:t>Many</a:t>
            </a:r>
            <a:r>
              <a:rPr sz="2600" spc="-30">
                <a:latin typeface="Optima" panose="02000503060000020004" pitchFamily="2" charset="0"/>
                <a:cs typeface="Calibri"/>
              </a:rPr>
              <a:t> </a:t>
            </a:r>
            <a:r>
              <a:rPr sz="2600" spc="-5">
                <a:latin typeface="Optima" panose="02000503060000020004" pitchFamily="2" charset="0"/>
                <a:cs typeface="Calibri"/>
              </a:rPr>
              <a:t>other</a:t>
            </a:r>
            <a:r>
              <a:rPr sz="2600" spc="-20">
                <a:latin typeface="Optima" panose="02000503060000020004" pitchFamily="2" charset="0"/>
                <a:cs typeface="Calibri"/>
              </a:rPr>
              <a:t> </a:t>
            </a:r>
            <a:r>
              <a:rPr sz="2600" spc="-15">
                <a:latin typeface="Optima" panose="02000503060000020004" pitchFamily="2" charset="0"/>
                <a:cs typeface="Calibri"/>
              </a:rPr>
              <a:t>examples</a:t>
            </a:r>
            <a:endParaRPr sz="2600">
              <a:latin typeface="Optima" panose="02000503060000020004" pitchFamily="2" charset="0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8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25">
                <a:latin typeface="Optima" panose="02000503060000020004" pitchFamily="2" charset="0"/>
                <a:cs typeface="Calibri"/>
              </a:rPr>
              <a:t>Web</a:t>
            </a:r>
            <a:r>
              <a:rPr sz="2200" spc="-40">
                <a:latin typeface="Optima" panose="02000503060000020004" pitchFamily="2" charset="0"/>
                <a:cs typeface="Calibri"/>
              </a:rPr>
              <a:t> </a:t>
            </a:r>
            <a:r>
              <a:rPr sz="2200" spc="-10">
                <a:latin typeface="Optima" panose="02000503060000020004" pitchFamily="2" charset="0"/>
                <a:cs typeface="Calibri"/>
              </a:rPr>
              <a:t>applications</a:t>
            </a:r>
            <a:endParaRPr sz="2200">
              <a:latin typeface="Optima" panose="02000503060000020004" pitchFamily="2" charset="0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6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>
                <a:latin typeface="Optima" panose="02000503060000020004" pitchFamily="2" charset="0"/>
                <a:cs typeface="Calibri"/>
              </a:rPr>
              <a:t>Mobile</a:t>
            </a:r>
            <a:r>
              <a:rPr sz="2200" spc="-35">
                <a:latin typeface="Optima" panose="02000503060000020004" pitchFamily="2" charset="0"/>
                <a:cs typeface="Calibri"/>
              </a:rPr>
              <a:t> </a:t>
            </a:r>
            <a:r>
              <a:rPr sz="2200" spc="-10">
                <a:latin typeface="Optima" panose="02000503060000020004" pitchFamily="2" charset="0"/>
                <a:cs typeface="Calibri"/>
              </a:rPr>
              <a:t>apps</a:t>
            </a:r>
            <a:endParaRPr sz="2200">
              <a:latin typeface="Optima" panose="02000503060000020004" pitchFamily="2" charset="0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6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10">
                <a:latin typeface="Optima" panose="02000503060000020004" pitchFamily="2" charset="0"/>
                <a:cs typeface="Calibri"/>
              </a:rPr>
              <a:t>Distributed</a:t>
            </a:r>
            <a:r>
              <a:rPr sz="2200" spc="-35">
                <a:latin typeface="Optima" panose="02000503060000020004" pitchFamily="2" charset="0"/>
                <a:cs typeface="Calibri"/>
              </a:rPr>
              <a:t> </a:t>
            </a:r>
            <a:r>
              <a:rPr sz="2200" spc="-10">
                <a:latin typeface="Optima" panose="02000503060000020004" pitchFamily="2" charset="0"/>
                <a:cs typeface="Calibri"/>
              </a:rPr>
              <a:t>computations</a:t>
            </a:r>
            <a:endParaRPr sz="2200">
              <a:latin typeface="Optima" panose="02000503060000020004" pitchFamily="2" charset="0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1900" spc="-5">
                <a:latin typeface="Optima" panose="02000503060000020004" pitchFamily="2" charset="0"/>
                <a:cs typeface="Calibri"/>
              </a:rPr>
              <a:t>Cloud</a:t>
            </a:r>
            <a:endParaRPr sz="1900">
              <a:latin typeface="Optima" panose="02000503060000020004" pitchFamily="2" charset="0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50"/>
              </a:spcBef>
              <a:tabLst>
                <a:tab pos="755015" algn="l"/>
              </a:tabLst>
            </a:pPr>
            <a:r>
              <a:rPr sz="2200">
                <a:latin typeface="Optima" panose="02000503060000020004" pitchFamily="2" charset="0"/>
                <a:cs typeface="Arial MT"/>
              </a:rPr>
              <a:t>–	</a:t>
            </a:r>
            <a:r>
              <a:rPr sz="2200">
                <a:latin typeface="Optima" panose="02000503060000020004" pitchFamily="2" charset="0"/>
                <a:cs typeface="Calibri"/>
              </a:rPr>
              <a:t>…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Optima" panose="02000503060000020004" pitchFamily="2" charset="0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25">
                <a:latin typeface="Optima" panose="02000503060000020004" pitchFamily="2" charset="0"/>
                <a:cs typeface="Calibri"/>
              </a:rPr>
              <a:t>Typical</a:t>
            </a:r>
            <a:r>
              <a:rPr sz="2600" spc="-35">
                <a:latin typeface="Optima" panose="02000503060000020004" pitchFamily="2" charset="0"/>
                <a:cs typeface="Calibri"/>
              </a:rPr>
              <a:t> </a:t>
            </a:r>
            <a:r>
              <a:rPr sz="2600" spc="-10">
                <a:latin typeface="Optima" panose="02000503060000020004" pitchFamily="2" charset="0"/>
                <a:cs typeface="Calibri"/>
              </a:rPr>
              <a:t>operations</a:t>
            </a:r>
            <a:endParaRPr sz="2600">
              <a:latin typeface="Optima" panose="02000503060000020004" pitchFamily="2" charset="0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1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10">
                <a:latin typeface="Optima" panose="02000503060000020004" pitchFamily="2" charset="0"/>
                <a:cs typeface="Calibri"/>
              </a:rPr>
              <a:t>Detect events/notifications</a:t>
            </a:r>
            <a:r>
              <a:rPr sz="2200" spc="-15">
                <a:latin typeface="Optima" panose="02000503060000020004" pitchFamily="2" charset="0"/>
                <a:cs typeface="Calibri"/>
              </a:rPr>
              <a:t> </a:t>
            </a:r>
            <a:r>
              <a:rPr sz="2200" spc="-5">
                <a:latin typeface="Optima" panose="02000503060000020004" pitchFamily="2" charset="0"/>
                <a:cs typeface="Calibri"/>
              </a:rPr>
              <a:t>and</a:t>
            </a:r>
            <a:r>
              <a:rPr sz="2200" spc="-20">
                <a:latin typeface="Optima" panose="02000503060000020004" pitchFamily="2" charset="0"/>
                <a:cs typeface="Calibri"/>
              </a:rPr>
              <a:t> </a:t>
            </a:r>
            <a:r>
              <a:rPr sz="2200" spc="-10">
                <a:latin typeface="Optima" panose="02000503060000020004" pitchFamily="2" charset="0"/>
                <a:cs typeface="Calibri"/>
              </a:rPr>
              <a:t>react</a:t>
            </a:r>
            <a:endParaRPr sz="2200">
              <a:latin typeface="Optima" panose="02000503060000020004" pitchFamily="2" charset="0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59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>
                <a:latin typeface="Optima" panose="02000503060000020004" pitchFamily="2" charset="0"/>
                <a:cs typeface="Calibri"/>
              </a:rPr>
              <a:t>Combine</a:t>
            </a:r>
            <a:r>
              <a:rPr sz="2200" spc="-20">
                <a:latin typeface="Optima" panose="02000503060000020004" pitchFamily="2" charset="0"/>
                <a:cs typeface="Calibri"/>
              </a:rPr>
              <a:t> </a:t>
            </a:r>
            <a:r>
              <a:rPr sz="2200" spc="-10">
                <a:latin typeface="Optima" panose="02000503060000020004" pitchFamily="2" charset="0"/>
                <a:cs typeface="Calibri"/>
              </a:rPr>
              <a:t>reactions</a:t>
            </a:r>
            <a:endParaRPr sz="2200">
              <a:latin typeface="Optima" panose="02000503060000020004" pitchFamily="2" charset="0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59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20">
                <a:latin typeface="Optima" panose="02000503060000020004" pitchFamily="2" charset="0"/>
                <a:cs typeface="Calibri"/>
              </a:rPr>
              <a:t>Propagate</a:t>
            </a:r>
            <a:r>
              <a:rPr sz="2200">
                <a:latin typeface="Optima" panose="02000503060000020004" pitchFamily="2" charset="0"/>
                <a:cs typeface="Calibri"/>
              </a:rPr>
              <a:t> </a:t>
            </a:r>
            <a:r>
              <a:rPr sz="2200" spc="-15">
                <a:latin typeface="Optima" panose="02000503060000020004" pitchFamily="2" charset="0"/>
                <a:cs typeface="Calibri"/>
              </a:rPr>
              <a:t>updates/changes</a:t>
            </a:r>
            <a:endParaRPr sz="2200">
              <a:latin typeface="Optima" panose="02000503060000020004" pitchFamily="2" charset="0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6256" y="1772815"/>
            <a:ext cx="1152127" cy="1152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02403" y="2632152"/>
            <a:ext cx="1041805" cy="115688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32241" y="3861048"/>
            <a:ext cx="1471931" cy="1003932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336" y="464312"/>
            <a:ext cx="61683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/>
              <a:t>Example:</a:t>
            </a:r>
            <a:r>
              <a:rPr spc="-50"/>
              <a:t> </a:t>
            </a:r>
            <a:r>
              <a:rPr spc="-5"/>
              <a:t>Changed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2388" y="1505103"/>
            <a:ext cx="3670935" cy="4685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2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SPEED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10</a:t>
            </a:r>
          </a:p>
          <a:p>
            <a:pPr marL="12700">
              <a:lnSpc>
                <a:spcPts val="2145"/>
              </a:lnSpc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2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time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Var(0)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space</a:t>
            </a:r>
            <a:r>
              <a:rPr sz="1800">
                <a:latin typeface="Calibri"/>
                <a:cs typeface="Calibri"/>
              </a:rPr>
              <a:t> = </a:t>
            </a:r>
            <a:r>
              <a:rPr sz="1800" spc="-5">
                <a:latin typeface="Calibri"/>
                <a:cs typeface="Calibri"/>
              </a:rPr>
              <a:t>Signal{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SPEED</a:t>
            </a:r>
            <a:r>
              <a:rPr sz="1800">
                <a:latin typeface="Calibri"/>
                <a:cs typeface="Calibri"/>
              </a:rPr>
              <a:t> * </a:t>
            </a:r>
            <a:r>
              <a:rPr sz="1800" spc="-5">
                <a:latin typeface="Calibri"/>
                <a:cs typeface="Calibri"/>
              </a:rPr>
              <a:t>time()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}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>
                <a:solidFill>
                  <a:srgbClr val="831B45"/>
                </a:solidFill>
                <a:latin typeface="Calibri"/>
                <a:cs typeface="Calibri"/>
              </a:rPr>
              <a:t>while</a:t>
            </a:r>
            <a:r>
              <a:rPr sz="1800" b="1" spc="-3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(</a:t>
            </a:r>
            <a:r>
              <a:rPr sz="1800" b="1" spc="-5">
                <a:solidFill>
                  <a:srgbClr val="831B45"/>
                </a:solidFill>
                <a:latin typeface="Calibri"/>
                <a:cs typeface="Calibri"/>
              </a:rPr>
              <a:t>true</a:t>
            </a:r>
            <a:r>
              <a:rPr sz="1800" spc="-5">
                <a:latin typeface="Calibri"/>
                <a:cs typeface="Calibri"/>
              </a:rPr>
              <a:t>)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{</a:t>
            </a:r>
          </a:p>
          <a:p>
            <a:pPr marL="117475" marR="1539240">
              <a:lnSpc>
                <a:spcPts val="2130"/>
              </a:lnSpc>
              <a:spcBef>
                <a:spcPts val="105"/>
              </a:spcBef>
            </a:pPr>
            <a:r>
              <a:rPr sz="1800" spc="-5">
                <a:latin typeface="Calibri"/>
                <a:cs typeface="Calibri"/>
              </a:rPr>
              <a:t>Thread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sleep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20 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time()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time.now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+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1</a:t>
            </a:r>
          </a:p>
          <a:p>
            <a:pPr marL="12700">
              <a:lnSpc>
                <a:spcPts val="2105"/>
              </a:lnSpc>
            </a:pPr>
            <a:r>
              <a:rPr sz="1800">
                <a:latin typeface="Calibri"/>
                <a:cs typeface="Calibri"/>
              </a:rPr>
              <a:t>}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>
                <a:latin typeface="Calibri"/>
                <a:cs typeface="Calibri"/>
              </a:rPr>
              <a:t>space.changed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+= ((x: </a:t>
            </a:r>
            <a:r>
              <a:rPr sz="1800" spc="-10">
                <a:latin typeface="Calibri"/>
                <a:cs typeface="Calibri"/>
              </a:rPr>
              <a:t>Int)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=&gt; </a:t>
            </a:r>
            <a:r>
              <a:rPr sz="1800" spc="-5">
                <a:latin typeface="Calibri"/>
                <a:cs typeface="Calibri"/>
              </a:rPr>
              <a:t>println(x))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Calibri"/>
              <a:cs typeface="Calibri"/>
            </a:endParaRPr>
          </a:p>
          <a:p>
            <a:pPr marL="12700" marR="2630805">
              <a:lnSpc>
                <a:spcPct val="100000"/>
              </a:lnSpc>
            </a:pPr>
            <a:r>
              <a:rPr sz="1800" spc="-5">
                <a:latin typeface="Calibri"/>
                <a:cs typeface="Calibri"/>
              </a:rPr>
              <a:t>--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output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-- </a:t>
            </a:r>
            <a:r>
              <a:rPr sz="1800" spc="-39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10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>
                <a:latin typeface="Calibri"/>
                <a:cs typeface="Calibri"/>
              </a:rPr>
              <a:t>20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>
                <a:latin typeface="Calibri"/>
                <a:cs typeface="Calibri"/>
              </a:rPr>
              <a:t>30</a:t>
            </a:r>
          </a:p>
          <a:p>
            <a:pPr marL="12700">
              <a:lnSpc>
                <a:spcPts val="2145"/>
              </a:lnSpc>
              <a:spcBef>
                <a:spcPts val="5"/>
              </a:spcBef>
            </a:pPr>
            <a:r>
              <a:rPr sz="1800">
                <a:latin typeface="Calibri"/>
                <a:cs typeface="Calibri"/>
              </a:rPr>
              <a:t>40</a:t>
            </a:r>
          </a:p>
          <a:p>
            <a:pPr marL="64769">
              <a:lnSpc>
                <a:spcPts val="2145"/>
              </a:lnSpc>
            </a:pPr>
            <a:r>
              <a:rPr sz="1800" spc="-5">
                <a:latin typeface="Calibri"/>
                <a:cs typeface="Calibri"/>
              </a:rPr>
              <a:t>...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336" y="464312"/>
            <a:ext cx="5854316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/>
              <a:t>Example:</a:t>
            </a:r>
            <a:r>
              <a:rPr spc="-45"/>
              <a:t> </a:t>
            </a:r>
            <a:r>
              <a:rPr spc="-25"/>
              <a:t>Latest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0359" y="2009160"/>
            <a:ext cx="6506845" cy="19424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senseTmp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Evt</a:t>
            </a:r>
            <a:r>
              <a:rPr sz="1800" spc="-10">
                <a:latin typeface="Calibri"/>
                <a:cs typeface="Calibri"/>
              </a:rPr>
              <a:t>[Int]()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solidFill>
                  <a:srgbClr val="006600"/>
                </a:solidFill>
                <a:latin typeface="Calibri"/>
                <a:cs typeface="Calibri"/>
              </a:rPr>
              <a:t>//</a:t>
            </a:r>
            <a:r>
              <a:rPr sz="1800" spc="1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006600"/>
                </a:solidFill>
                <a:latin typeface="Calibri"/>
                <a:cs typeface="Calibri"/>
              </a:rPr>
              <a:t>Fahrenheit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45"/>
              </a:lnSpc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2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threshold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40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fahrenheitTmp</a:t>
            </a:r>
            <a:r>
              <a:rPr sz="1800">
                <a:latin typeface="Calibri"/>
                <a:cs typeface="Calibri"/>
              </a:rPr>
              <a:t> = </a:t>
            </a:r>
            <a:r>
              <a:rPr sz="1800" spc="-15">
                <a:latin typeface="Calibri"/>
                <a:cs typeface="Calibri"/>
              </a:rPr>
              <a:t>senseTmp.latest(0)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celsiusTmp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Signal{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(fahrenheitTmp()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–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32)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/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1.8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}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alert</a:t>
            </a:r>
            <a:r>
              <a:rPr sz="1800">
                <a:latin typeface="Calibri"/>
                <a:cs typeface="Calibri"/>
              </a:rPr>
              <a:t> =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Signal{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b="1" spc="-5">
                <a:solidFill>
                  <a:srgbClr val="831B45"/>
                </a:solidFill>
                <a:latin typeface="Calibri"/>
                <a:cs typeface="Calibri"/>
              </a:rPr>
              <a:t>if</a:t>
            </a:r>
            <a:r>
              <a:rPr sz="1800" b="1" spc="1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(celsiusTmp()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&gt;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threshold</a:t>
            </a:r>
            <a:r>
              <a:rPr sz="1800">
                <a:latin typeface="Calibri"/>
                <a:cs typeface="Calibri"/>
              </a:rPr>
              <a:t> )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0000FF"/>
                </a:solidFill>
                <a:latin typeface="Calibri"/>
                <a:cs typeface="Calibri"/>
              </a:rPr>
              <a:t>“Warning</a:t>
            </a:r>
            <a:r>
              <a:rPr sz="18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0000FF"/>
                </a:solidFill>
                <a:latin typeface="Calibri"/>
                <a:cs typeface="Calibri"/>
              </a:rPr>
              <a:t>” </a:t>
            </a: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else</a:t>
            </a:r>
            <a:r>
              <a:rPr sz="1800" b="1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0000FF"/>
                </a:solidFill>
                <a:latin typeface="Calibri"/>
                <a:cs typeface="Calibri"/>
              </a:rPr>
              <a:t>“OK”</a:t>
            </a:r>
            <a:r>
              <a:rPr sz="1800" spc="4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}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337" y="464312"/>
            <a:ext cx="479364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Quiz</a:t>
            </a:r>
            <a:r>
              <a:rPr spc="-85"/>
              <a:t> </a:t>
            </a:r>
            <a:r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9909" y="2009159"/>
            <a:ext cx="2506980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2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v1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380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Var(4)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45"/>
              </a:lnSpc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2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v2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380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Var(2)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s1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5">
                <a:latin typeface="Calibri"/>
                <a:cs typeface="Calibri"/>
              </a:rPr>
              <a:t> Signal{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v1()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+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v2()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s2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5">
                <a:latin typeface="Calibri"/>
                <a:cs typeface="Calibri"/>
              </a:rPr>
              <a:t> Signal{ s1() </a:t>
            </a:r>
            <a:r>
              <a:rPr sz="1800">
                <a:latin typeface="Calibri"/>
                <a:cs typeface="Calibri"/>
              </a:rPr>
              <a:t>/ 3 }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Calibri"/>
              <a:cs typeface="Calibri"/>
            </a:endParaRPr>
          </a:p>
          <a:p>
            <a:pPr marL="12700" marR="674370">
              <a:lnSpc>
                <a:spcPts val="2130"/>
              </a:lnSpc>
              <a:spcBef>
                <a:spcPts val="5"/>
              </a:spcBef>
            </a:pPr>
            <a:r>
              <a:rPr sz="1800" spc="-5">
                <a:latin typeface="Calibri"/>
                <a:cs typeface="Calibri"/>
              </a:rPr>
              <a:t>assert(s2.now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==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2) </a:t>
            </a:r>
            <a:r>
              <a:rPr sz="1800" spc="-39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v1()=1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05"/>
              </a:lnSpc>
            </a:pPr>
            <a:r>
              <a:rPr sz="1800" spc="-5">
                <a:latin typeface="Calibri"/>
                <a:cs typeface="Calibri"/>
              </a:rPr>
              <a:t>assert(s2.now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==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1)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336" y="258988"/>
            <a:ext cx="48759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Quiz</a:t>
            </a:r>
            <a:r>
              <a:rPr spc="-85"/>
              <a:t> </a:t>
            </a:r>
            <a:r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7521" y="2009160"/>
            <a:ext cx="3272154" cy="2493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var</a:t>
            </a:r>
            <a:r>
              <a:rPr sz="1800" b="1" spc="-2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test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0</a:t>
            </a:r>
          </a:p>
          <a:p>
            <a:pPr marL="64769">
              <a:lnSpc>
                <a:spcPts val="2145"/>
              </a:lnSpc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2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v1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380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Var(4)</a:t>
            </a:r>
            <a:endParaRPr sz="180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  <a:spcBef>
                <a:spcPts val="5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2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v2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380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Var(2)</a:t>
            </a:r>
            <a:endParaRPr sz="1800">
              <a:latin typeface="Calibri"/>
              <a:cs typeface="Calibri"/>
            </a:endParaRPr>
          </a:p>
          <a:p>
            <a:pPr marL="64769" marR="5080">
              <a:lnSpc>
                <a:spcPct val="100000"/>
              </a:lnSpc>
              <a:spcBef>
                <a:spcPts val="5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s1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Signal{ </a:t>
            </a:r>
            <a:r>
              <a:rPr sz="1800">
                <a:latin typeface="Calibri"/>
                <a:cs typeface="Calibri"/>
              </a:rPr>
              <a:t>v1() + v2()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} 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s1.changed</a:t>
            </a:r>
            <a:r>
              <a:rPr sz="1800">
                <a:latin typeface="Calibri"/>
                <a:cs typeface="Calibri"/>
              </a:rPr>
              <a:t> +=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((x: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Int)=&gt;{test+=1})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Calibri"/>
              <a:cs typeface="Calibri"/>
            </a:endParaRPr>
          </a:p>
          <a:p>
            <a:pPr marL="64769" marR="1701800">
              <a:lnSpc>
                <a:spcPct val="100000"/>
              </a:lnSpc>
            </a:pPr>
            <a:r>
              <a:rPr sz="1800" spc="-10">
                <a:latin typeface="Calibri"/>
                <a:cs typeface="Calibri"/>
              </a:rPr>
              <a:t>assert(test </a:t>
            </a:r>
            <a:r>
              <a:rPr sz="1800">
                <a:latin typeface="Calibri"/>
                <a:cs typeface="Calibri"/>
              </a:rPr>
              <a:t>== 0) </a:t>
            </a:r>
            <a:r>
              <a:rPr sz="1800" spc="-40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v1()=1</a:t>
            </a:r>
            <a:endParaRPr sz="180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  <a:spcBef>
                <a:spcPts val="15"/>
              </a:spcBef>
            </a:pPr>
            <a:r>
              <a:rPr sz="1800" spc="-10">
                <a:latin typeface="Calibri"/>
                <a:cs typeface="Calibri"/>
              </a:rPr>
              <a:t>assert(test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==</a:t>
            </a:r>
            <a:r>
              <a:rPr sz="1800" spc="-5">
                <a:latin typeface="Calibri"/>
                <a:cs typeface="Calibri"/>
              </a:rPr>
              <a:t> 1)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337" y="464312"/>
            <a:ext cx="479364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Quiz</a:t>
            </a:r>
            <a:r>
              <a:rPr spc="-85"/>
              <a:t> </a:t>
            </a:r>
            <a:r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9909" y="2009159"/>
            <a:ext cx="3070860" cy="3042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1566545">
              <a:lnSpc>
                <a:spcPct val="99500"/>
              </a:lnSpc>
              <a:spcBef>
                <a:spcPts val="110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2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e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Evt</a:t>
            </a:r>
            <a:r>
              <a:rPr sz="1800" spc="-10">
                <a:latin typeface="Calibri"/>
                <a:cs typeface="Calibri"/>
              </a:rPr>
              <a:t>[Int]() </a:t>
            </a:r>
            <a:r>
              <a:rPr sz="1800" spc="-390">
                <a:latin typeface="Calibri"/>
                <a:cs typeface="Calibri"/>
              </a:rPr>
              <a:t> </a:t>
            </a: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 </a:t>
            </a:r>
            <a:r>
              <a:rPr sz="1800" spc="-5">
                <a:latin typeface="Calibri"/>
                <a:cs typeface="Calibri"/>
              </a:rPr>
              <a:t>v1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Var(4) 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 </a:t>
            </a:r>
            <a:r>
              <a:rPr sz="1800" spc="-5">
                <a:latin typeface="Calibri"/>
                <a:cs typeface="Calibri"/>
              </a:rPr>
              <a:t>v2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390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Var(2)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 </a:t>
            </a:r>
            <a:r>
              <a:rPr sz="1800" spc="-5">
                <a:latin typeface="Calibri"/>
                <a:cs typeface="Calibri"/>
              </a:rPr>
              <a:t>s1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39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e.latest(0)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s2 </a:t>
            </a:r>
            <a:r>
              <a:rPr sz="1800">
                <a:latin typeface="Calibri"/>
                <a:cs typeface="Calibri"/>
              </a:rPr>
              <a:t>= </a:t>
            </a:r>
            <a:r>
              <a:rPr sz="1800" spc="-5">
                <a:latin typeface="Calibri"/>
                <a:cs typeface="Calibri"/>
              </a:rPr>
              <a:t>Signal{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v1() + v2() +</a:t>
            </a:r>
            <a:r>
              <a:rPr sz="1800" spc="-5">
                <a:latin typeface="Calibri"/>
                <a:cs typeface="Calibri"/>
              </a:rPr>
              <a:t> s1()</a:t>
            </a:r>
            <a:r>
              <a:rPr sz="1800">
                <a:latin typeface="Calibri"/>
                <a:cs typeface="Calibri"/>
              </a:rPr>
              <a:t> }</a:t>
            </a:r>
          </a:p>
          <a:p>
            <a:pPr>
              <a:lnSpc>
                <a:spcPct val="100000"/>
              </a:lnSpc>
            </a:pPr>
            <a:endParaRPr sz="1750">
              <a:latin typeface="Calibri"/>
              <a:cs typeface="Calibri"/>
            </a:endParaRPr>
          </a:p>
          <a:p>
            <a:pPr marL="12700" marR="1238250">
              <a:lnSpc>
                <a:spcPct val="100000"/>
              </a:lnSpc>
            </a:pPr>
            <a:r>
              <a:rPr sz="1800" spc="-5">
                <a:latin typeface="Calibri"/>
                <a:cs typeface="Calibri"/>
              </a:rPr>
              <a:t>assert(s2.now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==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6) </a:t>
            </a:r>
            <a:r>
              <a:rPr sz="1800" spc="-39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e(2)</a:t>
            </a:r>
          </a:p>
          <a:p>
            <a:pPr marL="12700" marR="1238250">
              <a:lnSpc>
                <a:spcPct val="100000"/>
              </a:lnSpc>
              <a:spcBef>
                <a:spcPts val="15"/>
              </a:spcBef>
            </a:pPr>
            <a:r>
              <a:rPr sz="1800" spc="-5">
                <a:latin typeface="Calibri"/>
                <a:cs typeface="Calibri"/>
              </a:rPr>
              <a:t>assert(s2.now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==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8) </a:t>
            </a:r>
            <a:r>
              <a:rPr sz="1800" spc="-39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e(1)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>
                <a:latin typeface="Calibri"/>
                <a:cs typeface="Calibri"/>
              </a:rPr>
              <a:t>assert(s2.now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==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7)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052" y="4406074"/>
            <a:ext cx="796194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5"/>
              <a:t>TRUBLESHOOTING</a:t>
            </a:r>
            <a:endParaRPr sz="40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4312"/>
            <a:ext cx="59058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Common</a:t>
            </a:r>
            <a:r>
              <a:rPr spc="-55"/>
              <a:t> </a:t>
            </a:r>
            <a:r>
              <a:rPr spc="-15"/>
              <a:t>pitfalls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2185"/>
            <a:ext cx="4417060" cy="134937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>
                <a:latin typeface="Calibri"/>
                <a:cs typeface="Calibri"/>
              </a:rPr>
              <a:t>Establishing</a:t>
            </a:r>
            <a:r>
              <a:rPr sz="2800" spc="-4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dependencies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ts val="2875"/>
              </a:lnSpc>
              <a:spcBef>
                <a:spcPts val="610"/>
              </a:spcBef>
            </a:pPr>
            <a:r>
              <a:rPr sz="2400">
                <a:latin typeface="Arial MT"/>
                <a:cs typeface="Arial MT"/>
              </a:rPr>
              <a:t>–</a:t>
            </a:r>
            <a:r>
              <a:rPr sz="2400" spc="225">
                <a:latin typeface="Arial MT"/>
                <a:cs typeface="Arial MT"/>
              </a:rPr>
              <a:t> </a:t>
            </a:r>
            <a:r>
              <a:rPr sz="2400" spc="-5">
                <a:latin typeface="Calibri"/>
                <a:cs typeface="Calibri"/>
              </a:rPr>
              <a:t>()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creates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-15">
                <a:latin typeface="Calibri"/>
                <a:cs typeface="Calibri"/>
              </a:rPr>
              <a:t> dependency.</a:t>
            </a:r>
            <a:endParaRPr sz="2400">
              <a:latin typeface="Calibri"/>
              <a:cs typeface="Calibri"/>
            </a:endParaRPr>
          </a:p>
          <a:p>
            <a:pPr marL="755650">
              <a:lnSpc>
                <a:spcPts val="2875"/>
              </a:lnSpc>
            </a:pPr>
            <a:r>
              <a:rPr sz="2400" spc="-5">
                <a:latin typeface="Calibri"/>
                <a:cs typeface="Calibri"/>
              </a:rPr>
              <a:t>Use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only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in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signal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expressions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920174"/>
            <a:ext cx="40246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>
                <a:latin typeface="Arial MT"/>
                <a:cs typeface="Arial MT"/>
              </a:rPr>
              <a:t>–</a:t>
            </a:r>
            <a:r>
              <a:rPr sz="2400" spc="229">
                <a:latin typeface="Arial MT"/>
                <a:cs typeface="Arial MT"/>
              </a:rPr>
              <a:t> </a:t>
            </a:r>
            <a:r>
              <a:rPr sz="2400" b="1" spc="-5">
                <a:latin typeface="Calibri"/>
                <a:cs typeface="Calibri"/>
              </a:rPr>
              <a:t>now</a:t>
            </a:r>
            <a:r>
              <a:rPr sz="2400" b="1" spc="-1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returns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the</a:t>
            </a:r>
            <a:r>
              <a:rPr sz="2400" spc="-10">
                <a:latin typeface="Calibri"/>
                <a:cs typeface="Calibri"/>
              </a:rPr>
              <a:t> current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715082"/>
            <a:ext cx="4879340" cy="142557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>
                <a:latin typeface="Calibri"/>
                <a:cs typeface="Calibri"/>
              </a:rPr>
              <a:t>Signals</a:t>
            </a:r>
            <a:r>
              <a:rPr sz="2800" spc="-15">
                <a:latin typeface="Calibri"/>
                <a:cs typeface="Calibri"/>
              </a:rPr>
              <a:t> are</a:t>
            </a:r>
            <a:r>
              <a:rPr sz="2800" spc="-20">
                <a:latin typeface="Calibri"/>
                <a:cs typeface="Calibri"/>
              </a:rPr>
              <a:t> </a:t>
            </a:r>
            <a:r>
              <a:rPr sz="2800" b="1" spc="-5">
                <a:latin typeface="Calibri"/>
                <a:cs typeface="Calibri"/>
              </a:rPr>
              <a:t>not</a:t>
            </a:r>
            <a:r>
              <a:rPr sz="2800" b="1" spc="-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assignable.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0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5">
                <a:latin typeface="Calibri"/>
                <a:cs typeface="Calibri"/>
              </a:rPr>
              <a:t>Depend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on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other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signals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and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vars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15">
                <a:latin typeface="Calibri"/>
                <a:cs typeface="Calibri"/>
              </a:rPr>
              <a:t>Are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automatically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updated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02867" y="2886030"/>
            <a:ext cx="2513330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2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20">
                <a:latin typeface="Calibri"/>
                <a:cs typeface="Calibri"/>
              </a:rPr>
              <a:t> Var(2)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45"/>
              </a:lnSpc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3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b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20">
                <a:latin typeface="Calibri"/>
                <a:cs typeface="Calibri"/>
              </a:rPr>
              <a:t> Var(3)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c =</a:t>
            </a:r>
            <a:r>
              <a:rPr sz="1800" spc="-5">
                <a:latin typeface="Calibri"/>
                <a:cs typeface="Calibri"/>
              </a:rPr>
              <a:t> Signal{ a.now</a:t>
            </a:r>
            <a:r>
              <a:rPr sz="1800">
                <a:latin typeface="Calibri"/>
                <a:cs typeface="Calibri"/>
              </a:rPr>
              <a:t> +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b()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}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6527919" y="2265981"/>
            <a:ext cx="382905" cy="382905"/>
            <a:chOff x="6527919" y="2265981"/>
            <a:chExt cx="382905" cy="382905"/>
          </a:xfrm>
        </p:grpSpPr>
        <p:sp>
          <p:nvSpPr>
            <p:cNvPr id="8" name="object 8"/>
            <p:cNvSpPr/>
            <p:nvPr/>
          </p:nvSpPr>
          <p:spPr>
            <a:xfrm>
              <a:off x="6540619" y="2278681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5">
                  <a:moveTo>
                    <a:pt x="178595" y="0"/>
                  </a:moveTo>
                  <a:lnTo>
                    <a:pt x="131117" y="6379"/>
                  </a:lnTo>
                  <a:lnTo>
                    <a:pt x="88454" y="24383"/>
                  </a:lnTo>
                  <a:lnTo>
                    <a:pt x="52309" y="52309"/>
                  </a:lnTo>
                  <a:lnTo>
                    <a:pt x="24383" y="88454"/>
                  </a:lnTo>
                  <a:lnTo>
                    <a:pt x="6379" y="131117"/>
                  </a:lnTo>
                  <a:lnTo>
                    <a:pt x="0" y="178595"/>
                  </a:lnTo>
                  <a:lnTo>
                    <a:pt x="6379" y="226072"/>
                  </a:lnTo>
                  <a:lnTo>
                    <a:pt x="24383" y="268735"/>
                  </a:lnTo>
                  <a:lnTo>
                    <a:pt x="52309" y="304880"/>
                  </a:lnTo>
                  <a:lnTo>
                    <a:pt x="88454" y="332806"/>
                  </a:lnTo>
                  <a:lnTo>
                    <a:pt x="131117" y="350810"/>
                  </a:lnTo>
                  <a:lnTo>
                    <a:pt x="178595" y="357190"/>
                  </a:lnTo>
                  <a:lnTo>
                    <a:pt x="226072" y="350810"/>
                  </a:lnTo>
                  <a:lnTo>
                    <a:pt x="268735" y="332806"/>
                  </a:lnTo>
                  <a:lnTo>
                    <a:pt x="304880" y="304880"/>
                  </a:lnTo>
                  <a:lnTo>
                    <a:pt x="332806" y="268735"/>
                  </a:lnTo>
                  <a:lnTo>
                    <a:pt x="350810" y="226072"/>
                  </a:lnTo>
                  <a:lnTo>
                    <a:pt x="357190" y="178595"/>
                  </a:lnTo>
                  <a:lnTo>
                    <a:pt x="350810" y="131117"/>
                  </a:lnTo>
                  <a:lnTo>
                    <a:pt x="332806" y="88454"/>
                  </a:lnTo>
                  <a:lnTo>
                    <a:pt x="304880" y="52309"/>
                  </a:lnTo>
                  <a:lnTo>
                    <a:pt x="268735" y="24383"/>
                  </a:lnTo>
                  <a:lnTo>
                    <a:pt x="226072" y="6379"/>
                  </a:lnTo>
                  <a:lnTo>
                    <a:pt x="178595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40619" y="2278681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5">
                  <a:moveTo>
                    <a:pt x="0" y="178595"/>
                  </a:moveTo>
                  <a:lnTo>
                    <a:pt x="6379" y="131117"/>
                  </a:lnTo>
                  <a:lnTo>
                    <a:pt x="24383" y="88454"/>
                  </a:lnTo>
                  <a:lnTo>
                    <a:pt x="52309" y="52309"/>
                  </a:lnTo>
                  <a:lnTo>
                    <a:pt x="88454" y="24383"/>
                  </a:lnTo>
                  <a:lnTo>
                    <a:pt x="131117" y="6379"/>
                  </a:lnTo>
                  <a:lnTo>
                    <a:pt x="178595" y="0"/>
                  </a:lnTo>
                  <a:lnTo>
                    <a:pt x="226072" y="6379"/>
                  </a:lnTo>
                  <a:lnTo>
                    <a:pt x="268735" y="24383"/>
                  </a:lnTo>
                  <a:lnTo>
                    <a:pt x="304880" y="52309"/>
                  </a:lnTo>
                  <a:lnTo>
                    <a:pt x="332806" y="88454"/>
                  </a:lnTo>
                  <a:lnTo>
                    <a:pt x="350810" y="131117"/>
                  </a:lnTo>
                  <a:lnTo>
                    <a:pt x="357190" y="178595"/>
                  </a:lnTo>
                  <a:lnTo>
                    <a:pt x="350810" y="226072"/>
                  </a:lnTo>
                  <a:lnTo>
                    <a:pt x="332806" y="268735"/>
                  </a:lnTo>
                  <a:lnTo>
                    <a:pt x="304880" y="304880"/>
                  </a:lnTo>
                  <a:lnTo>
                    <a:pt x="268735" y="332806"/>
                  </a:lnTo>
                  <a:lnTo>
                    <a:pt x="226072" y="350810"/>
                  </a:lnTo>
                  <a:lnTo>
                    <a:pt x="178595" y="357190"/>
                  </a:lnTo>
                  <a:lnTo>
                    <a:pt x="131117" y="350810"/>
                  </a:lnTo>
                  <a:lnTo>
                    <a:pt x="88454" y="332806"/>
                  </a:lnTo>
                  <a:lnTo>
                    <a:pt x="52309" y="304880"/>
                  </a:lnTo>
                  <a:lnTo>
                    <a:pt x="24383" y="268735"/>
                  </a:lnTo>
                  <a:lnTo>
                    <a:pt x="6379" y="226072"/>
                  </a:lnTo>
                  <a:lnTo>
                    <a:pt x="0" y="178595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007571" y="1617323"/>
            <a:ext cx="382905" cy="382905"/>
            <a:chOff x="7007571" y="1617323"/>
            <a:chExt cx="382905" cy="382905"/>
          </a:xfrm>
        </p:grpSpPr>
        <p:sp>
          <p:nvSpPr>
            <p:cNvPr id="11" name="object 11"/>
            <p:cNvSpPr/>
            <p:nvPr/>
          </p:nvSpPr>
          <p:spPr>
            <a:xfrm>
              <a:off x="7020271" y="1630023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5">
                  <a:moveTo>
                    <a:pt x="178595" y="0"/>
                  </a:moveTo>
                  <a:lnTo>
                    <a:pt x="131117" y="6379"/>
                  </a:lnTo>
                  <a:lnTo>
                    <a:pt x="88454" y="24383"/>
                  </a:lnTo>
                  <a:lnTo>
                    <a:pt x="52309" y="52309"/>
                  </a:lnTo>
                  <a:lnTo>
                    <a:pt x="24383" y="88454"/>
                  </a:lnTo>
                  <a:lnTo>
                    <a:pt x="6379" y="131117"/>
                  </a:lnTo>
                  <a:lnTo>
                    <a:pt x="0" y="178595"/>
                  </a:lnTo>
                  <a:lnTo>
                    <a:pt x="6379" y="226072"/>
                  </a:lnTo>
                  <a:lnTo>
                    <a:pt x="24383" y="268735"/>
                  </a:lnTo>
                  <a:lnTo>
                    <a:pt x="52309" y="304880"/>
                  </a:lnTo>
                  <a:lnTo>
                    <a:pt x="88454" y="332806"/>
                  </a:lnTo>
                  <a:lnTo>
                    <a:pt x="131117" y="350810"/>
                  </a:lnTo>
                  <a:lnTo>
                    <a:pt x="178595" y="357190"/>
                  </a:lnTo>
                  <a:lnTo>
                    <a:pt x="226072" y="350810"/>
                  </a:lnTo>
                  <a:lnTo>
                    <a:pt x="268735" y="332806"/>
                  </a:lnTo>
                  <a:lnTo>
                    <a:pt x="304880" y="304880"/>
                  </a:lnTo>
                  <a:lnTo>
                    <a:pt x="332806" y="268735"/>
                  </a:lnTo>
                  <a:lnTo>
                    <a:pt x="350810" y="226072"/>
                  </a:lnTo>
                  <a:lnTo>
                    <a:pt x="357190" y="178595"/>
                  </a:lnTo>
                  <a:lnTo>
                    <a:pt x="350810" y="131117"/>
                  </a:lnTo>
                  <a:lnTo>
                    <a:pt x="332806" y="88454"/>
                  </a:lnTo>
                  <a:lnTo>
                    <a:pt x="304880" y="52309"/>
                  </a:lnTo>
                  <a:lnTo>
                    <a:pt x="268735" y="24383"/>
                  </a:lnTo>
                  <a:lnTo>
                    <a:pt x="226072" y="6379"/>
                  </a:lnTo>
                  <a:lnTo>
                    <a:pt x="178595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20271" y="1630023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5">
                  <a:moveTo>
                    <a:pt x="0" y="178595"/>
                  </a:moveTo>
                  <a:lnTo>
                    <a:pt x="6379" y="131117"/>
                  </a:lnTo>
                  <a:lnTo>
                    <a:pt x="24383" y="88454"/>
                  </a:lnTo>
                  <a:lnTo>
                    <a:pt x="52309" y="52309"/>
                  </a:lnTo>
                  <a:lnTo>
                    <a:pt x="88454" y="24383"/>
                  </a:lnTo>
                  <a:lnTo>
                    <a:pt x="131117" y="6379"/>
                  </a:lnTo>
                  <a:lnTo>
                    <a:pt x="178595" y="0"/>
                  </a:lnTo>
                  <a:lnTo>
                    <a:pt x="226072" y="6379"/>
                  </a:lnTo>
                  <a:lnTo>
                    <a:pt x="268735" y="24383"/>
                  </a:lnTo>
                  <a:lnTo>
                    <a:pt x="304880" y="52309"/>
                  </a:lnTo>
                  <a:lnTo>
                    <a:pt x="332806" y="88454"/>
                  </a:lnTo>
                  <a:lnTo>
                    <a:pt x="350810" y="131117"/>
                  </a:lnTo>
                  <a:lnTo>
                    <a:pt x="357190" y="178595"/>
                  </a:lnTo>
                  <a:lnTo>
                    <a:pt x="350810" y="226072"/>
                  </a:lnTo>
                  <a:lnTo>
                    <a:pt x="332806" y="268735"/>
                  </a:lnTo>
                  <a:lnTo>
                    <a:pt x="304880" y="304880"/>
                  </a:lnTo>
                  <a:lnTo>
                    <a:pt x="268735" y="332806"/>
                  </a:lnTo>
                  <a:lnTo>
                    <a:pt x="226072" y="350810"/>
                  </a:lnTo>
                  <a:lnTo>
                    <a:pt x="178595" y="357190"/>
                  </a:lnTo>
                  <a:lnTo>
                    <a:pt x="131117" y="350810"/>
                  </a:lnTo>
                  <a:lnTo>
                    <a:pt x="88454" y="332806"/>
                  </a:lnTo>
                  <a:lnTo>
                    <a:pt x="52309" y="304880"/>
                  </a:lnTo>
                  <a:lnTo>
                    <a:pt x="24383" y="268735"/>
                  </a:lnTo>
                  <a:lnTo>
                    <a:pt x="6379" y="226072"/>
                  </a:lnTo>
                  <a:lnTo>
                    <a:pt x="0" y="178595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137748" y="1646058"/>
            <a:ext cx="12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461172" y="2265981"/>
            <a:ext cx="382905" cy="382905"/>
            <a:chOff x="7461172" y="2265981"/>
            <a:chExt cx="382905" cy="382905"/>
          </a:xfrm>
        </p:grpSpPr>
        <p:sp>
          <p:nvSpPr>
            <p:cNvPr id="15" name="object 15"/>
            <p:cNvSpPr/>
            <p:nvPr/>
          </p:nvSpPr>
          <p:spPr>
            <a:xfrm>
              <a:off x="7473872" y="2278681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5">
                  <a:moveTo>
                    <a:pt x="178595" y="0"/>
                  </a:moveTo>
                  <a:lnTo>
                    <a:pt x="131117" y="6379"/>
                  </a:lnTo>
                  <a:lnTo>
                    <a:pt x="88455" y="24383"/>
                  </a:lnTo>
                  <a:lnTo>
                    <a:pt x="52309" y="52309"/>
                  </a:lnTo>
                  <a:lnTo>
                    <a:pt x="24383" y="88454"/>
                  </a:lnTo>
                  <a:lnTo>
                    <a:pt x="6379" y="131117"/>
                  </a:lnTo>
                  <a:lnTo>
                    <a:pt x="0" y="178595"/>
                  </a:lnTo>
                  <a:lnTo>
                    <a:pt x="6379" y="226072"/>
                  </a:lnTo>
                  <a:lnTo>
                    <a:pt x="24383" y="268735"/>
                  </a:lnTo>
                  <a:lnTo>
                    <a:pt x="52309" y="304880"/>
                  </a:lnTo>
                  <a:lnTo>
                    <a:pt x="88455" y="332806"/>
                  </a:lnTo>
                  <a:lnTo>
                    <a:pt x="131117" y="350810"/>
                  </a:lnTo>
                  <a:lnTo>
                    <a:pt x="178595" y="357190"/>
                  </a:lnTo>
                  <a:lnTo>
                    <a:pt x="226072" y="350810"/>
                  </a:lnTo>
                  <a:lnTo>
                    <a:pt x="268735" y="332806"/>
                  </a:lnTo>
                  <a:lnTo>
                    <a:pt x="304880" y="304880"/>
                  </a:lnTo>
                  <a:lnTo>
                    <a:pt x="332806" y="268735"/>
                  </a:lnTo>
                  <a:lnTo>
                    <a:pt x="350810" y="226072"/>
                  </a:lnTo>
                  <a:lnTo>
                    <a:pt x="357190" y="178595"/>
                  </a:lnTo>
                  <a:lnTo>
                    <a:pt x="350810" y="131117"/>
                  </a:lnTo>
                  <a:lnTo>
                    <a:pt x="332806" y="88454"/>
                  </a:lnTo>
                  <a:lnTo>
                    <a:pt x="304880" y="52309"/>
                  </a:lnTo>
                  <a:lnTo>
                    <a:pt x="268735" y="24383"/>
                  </a:lnTo>
                  <a:lnTo>
                    <a:pt x="226072" y="6379"/>
                  </a:lnTo>
                  <a:lnTo>
                    <a:pt x="178595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73872" y="2278681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5">
                  <a:moveTo>
                    <a:pt x="0" y="178595"/>
                  </a:moveTo>
                  <a:lnTo>
                    <a:pt x="6379" y="131117"/>
                  </a:lnTo>
                  <a:lnTo>
                    <a:pt x="24383" y="88454"/>
                  </a:lnTo>
                  <a:lnTo>
                    <a:pt x="52309" y="52309"/>
                  </a:lnTo>
                  <a:lnTo>
                    <a:pt x="88454" y="24383"/>
                  </a:lnTo>
                  <a:lnTo>
                    <a:pt x="131117" y="6379"/>
                  </a:lnTo>
                  <a:lnTo>
                    <a:pt x="178595" y="0"/>
                  </a:lnTo>
                  <a:lnTo>
                    <a:pt x="226072" y="6379"/>
                  </a:lnTo>
                  <a:lnTo>
                    <a:pt x="268735" y="24383"/>
                  </a:lnTo>
                  <a:lnTo>
                    <a:pt x="304880" y="52309"/>
                  </a:lnTo>
                  <a:lnTo>
                    <a:pt x="332806" y="88454"/>
                  </a:lnTo>
                  <a:lnTo>
                    <a:pt x="350810" y="131117"/>
                  </a:lnTo>
                  <a:lnTo>
                    <a:pt x="357190" y="178595"/>
                  </a:lnTo>
                  <a:lnTo>
                    <a:pt x="350810" y="226072"/>
                  </a:lnTo>
                  <a:lnTo>
                    <a:pt x="332806" y="268735"/>
                  </a:lnTo>
                  <a:lnTo>
                    <a:pt x="304880" y="304880"/>
                  </a:lnTo>
                  <a:lnTo>
                    <a:pt x="268735" y="332806"/>
                  </a:lnTo>
                  <a:lnTo>
                    <a:pt x="226072" y="350810"/>
                  </a:lnTo>
                  <a:lnTo>
                    <a:pt x="178595" y="357190"/>
                  </a:lnTo>
                  <a:lnTo>
                    <a:pt x="131117" y="350810"/>
                  </a:lnTo>
                  <a:lnTo>
                    <a:pt x="88454" y="332806"/>
                  </a:lnTo>
                  <a:lnTo>
                    <a:pt x="52309" y="304880"/>
                  </a:lnTo>
                  <a:lnTo>
                    <a:pt x="24383" y="268735"/>
                  </a:lnTo>
                  <a:lnTo>
                    <a:pt x="6379" y="226072"/>
                  </a:lnTo>
                  <a:lnTo>
                    <a:pt x="0" y="178595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651745" y="2294716"/>
            <a:ext cx="1073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9800" algn="l"/>
              </a:tabLst>
            </a:pP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a	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318295" y="1934851"/>
            <a:ext cx="219710" cy="401955"/>
          </a:xfrm>
          <a:custGeom>
            <a:avLst/>
            <a:gdLst/>
            <a:ahLst/>
            <a:cxnLst/>
            <a:rect l="l" t="t" r="r" b="b"/>
            <a:pathLst>
              <a:path w="219709" h="401955">
                <a:moveTo>
                  <a:pt x="6830" y="0"/>
                </a:moveTo>
                <a:lnTo>
                  <a:pt x="0" y="116803"/>
                </a:lnTo>
                <a:lnTo>
                  <a:pt x="5344" y="122811"/>
                </a:lnTo>
                <a:lnTo>
                  <a:pt x="19348" y="123630"/>
                </a:lnTo>
                <a:lnTo>
                  <a:pt x="25355" y="118286"/>
                </a:lnTo>
                <a:lnTo>
                  <a:pt x="28173" y="70114"/>
                </a:lnTo>
                <a:lnTo>
                  <a:pt x="196560" y="401886"/>
                </a:lnTo>
                <a:lnTo>
                  <a:pt x="219210" y="390390"/>
                </a:lnTo>
                <a:lnTo>
                  <a:pt x="50822" y="58618"/>
                </a:lnTo>
                <a:lnTo>
                  <a:pt x="91368" y="84781"/>
                </a:lnTo>
                <a:lnTo>
                  <a:pt x="99228" y="83087"/>
                </a:lnTo>
                <a:lnTo>
                  <a:pt x="106834" y="71300"/>
                </a:lnTo>
                <a:lnTo>
                  <a:pt x="105140" y="63440"/>
                </a:lnTo>
                <a:lnTo>
                  <a:pt x="68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510" y="464312"/>
            <a:ext cx="59093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Common</a:t>
            </a:r>
            <a:r>
              <a:rPr spc="-55"/>
              <a:t> </a:t>
            </a:r>
            <a:r>
              <a:rPr spc="-15"/>
              <a:t>pitfalls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2074"/>
            <a:ext cx="59093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20">
                <a:latin typeface="Calibri"/>
                <a:cs typeface="Calibri"/>
              </a:rPr>
              <a:t>Avoid</a:t>
            </a:r>
            <a:r>
              <a:rPr sz="2800" spc="-5">
                <a:latin typeface="Calibri"/>
                <a:cs typeface="Calibri"/>
              </a:rPr>
              <a:t> </a:t>
            </a:r>
            <a:r>
              <a:rPr sz="2800">
                <a:latin typeface="Calibri"/>
                <a:cs typeface="Calibri"/>
              </a:rPr>
              <a:t>side</a:t>
            </a:r>
            <a:r>
              <a:rPr sz="2800" spc="-15">
                <a:latin typeface="Calibri"/>
                <a:cs typeface="Calibri"/>
              </a:rPr>
              <a:t> </a:t>
            </a:r>
            <a:r>
              <a:rPr sz="2800" spc="-25">
                <a:latin typeface="Calibri"/>
                <a:cs typeface="Calibri"/>
              </a:rPr>
              <a:t>effects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in signal</a:t>
            </a:r>
            <a:r>
              <a:rPr sz="2800" spc="-10">
                <a:latin typeface="Calibri"/>
                <a:cs typeface="Calibri"/>
              </a:rPr>
              <a:t> expressions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681198"/>
            <a:ext cx="41268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20">
                <a:latin typeface="Calibri"/>
                <a:cs typeface="Calibri"/>
              </a:rPr>
              <a:t>Avoid</a:t>
            </a:r>
            <a:r>
              <a:rPr sz="2800" spc="-2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cyclic</a:t>
            </a:r>
            <a:r>
              <a:rPr sz="2800" spc="-2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dependencies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0420" y="2441207"/>
            <a:ext cx="1857375" cy="19424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var</a:t>
            </a:r>
            <a:r>
              <a:rPr sz="1800" b="1" spc="-2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c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0</a:t>
            </a:r>
          </a:p>
          <a:p>
            <a:pPr marL="12700">
              <a:lnSpc>
                <a:spcPts val="2145"/>
              </a:lnSpc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2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Signal{</a:t>
            </a:r>
            <a:endParaRPr sz="1800">
              <a:latin typeface="Calibri"/>
              <a:cs typeface="Calibri"/>
            </a:endParaRPr>
          </a:p>
          <a:p>
            <a:pPr marL="117475" marR="5080">
              <a:lnSpc>
                <a:spcPct val="100000"/>
              </a:lnSpc>
              <a:spcBef>
                <a:spcPts val="5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 </a:t>
            </a:r>
            <a:r>
              <a:rPr sz="1800">
                <a:latin typeface="Calibri"/>
                <a:cs typeface="Calibri"/>
              </a:rPr>
              <a:t>sum = </a:t>
            </a:r>
            <a:r>
              <a:rPr sz="1800" spc="-5">
                <a:latin typeface="Calibri"/>
                <a:cs typeface="Calibri"/>
              </a:rPr>
              <a:t>a() </a:t>
            </a:r>
            <a:r>
              <a:rPr sz="1800">
                <a:latin typeface="Calibri"/>
                <a:cs typeface="Calibri"/>
              </a:rPr>
              <a:t>+ b(); </a:t>
            </a:r>
            <a:r>
              <a:rPr sz="1800" spc="-39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c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 </a:t>
            </a:r>
            <a:r>
              <a:rPr sz="1800" spc="-5">
                <a:latin typeface="Calibri"/>
                <a:cs typeface="Calibri"/>
              </a:rPr>
              <a:t>sum</a:t>
            </a:r>
            <a:r>
              <a:rPr sz="1800">
                <a:latin typeface="Calibri"/>
                <a:cs typeface="Calibri"/>
              </a:rPr>
              <a:t> * 2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>
                <a:latin typeface="Calibri"/>
                <a:cs typeface="Calibri"/>
              </a:rPr>
              <a:t>}</a:t>
            </a:r>
          </a:p>
          <a:p>
            <a:pPr marL="64769">
              <a:lnSpc>
                <a:spcPts val="2145"/>
              </a:lnSpc>
              <a:spcBef>
                <a:spcPts val="5"/>
              </a:spcBef>
            </a:pPr>
            <a:r>
              <a:rPr sz="1800" spc="-5">
                <a:latin typeface="Calibri"/>
                <a:cs typeface="Calibri"/>
              </a:rPr>
              <a:t>...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45"/>
              </a:lnSpc>
            </a:pPr>
            <a:r>
              <a:rPr sz="1800" spc="-10">
                <a:latin typeface="Calibri"/>
                <a:cs typeface="Calibri"/>
              </a:rPr>
              <a:t>foo(c)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987823" y="2238325"/>
            <a:ext cx="1106170" cy="648335"/>
            <a:chOff x="2987823" y="2238325"/>
            <a:chExt cx="1106170" cy="648335"/>
          </a:xfrm>
        </p:grpSpPr>
        <p:sp>
          <p:nvSpPr>
            <p:cNvPr id="7" name="object 7"/>
            <p:cNvSpPr/>
            <p:nvPr/>
          </p:nvSpPr>
          <p:spPr>
            <a:xfrm>
              <a:off x="2987823" y="2238325"/>
              <a:ext cx="720090" cy="648335"/>
            </a:xfrm>
            <a:custGeom>
              <a:avLst/>
              <a:gdLst/>
              <a:ahLst/>
              <a:cxnLst/>
              <a:rect l="l" t="t" r="r" b="b"/>
              <a:pathLst>
                <a:path w="720089" h="648335">
                  <a:moveTo>
                    <a:pt x="484121" y="0"/>
                  </a:moveTo>
                  <a:lnTo>
                    <a:pt x="360039" y="174019"/>
                  </a:lnTo>
                  <a:lnTo>
                    <a:pt x="278430" y="68858"/>
                  </a:lnTo>
                  <a:lnTo>
                    <a:pt x="243761" y="189621"/>
                  </a:lnTo>
                  <a:lnTo>
                    <a:pt x="12335" y="68858"/>
                  </a:lnTo>
                  <a:lnTo>
                    <a:pt x="154250" y="228535"/>
                  </a:lnTo>
                  <a:lnTo>
                    <a:pt x="0" y="258479"/>
                  </a:lnTo>
                  <a:lnTo>
                    <a:pt x="124081" y="353289"/>
                  </a:lnTo>
                  <a:lnTo>
                    <a:pt x="4500" y="437658"/>
                  </a:lnTo>
                  <a:lnTo>
                    <a:pt x="188921" y="418156"/>
                  </a:lnTo>
                  <a:lnTo>
                    <a:pt x="158751" y="528568"/>
                  </a:lnTo>
                  <a:lnTo>
                    <a:pt x="257195" y="468862"/>
                  </a:lnTo>
                  <a:lnTo>
                    <a:pt x="282865" y="648072"/>
                  </a:lnTo>
                  <a:lnTo>
                    <a:pt x="351106" y="448100"/>
                  </a:lnTo>
                  <a:lnTo>
                    <a:pt x="441615" y="592175"/>
                  </a:lnTo>
                  <a:lnTo>
                    <a:pt x="467385" y="433758"/>
                  </a:lnTo>
                  <a:lnTo>
                    <a:pt x="604901" y="542911"/>
                  </a:lnTo>
                  <a:lnTo>
                    <a:pt x="561295" y="388303"/>
                  </a:lnTo>
                  <a:lnTo>
                    <a:pt x="720081" y="398744"/>
                  </a:lnTo>
                  <a:lnTo>
                    <a:pt x="586966" y="314285"/>
                  </a:lnTo>
                  <a:lnTo>
                    <a:pt x="703312" y="244137"/>
                  </a:lnTo>
                  <a:lnTo>
                    <a:pt x="556795" y="219475"/>
                  </a:lnTo>
                  <a:lnTo>
                    <a:pt x="612735" y="133725"/>
                  </a:lnTo>
                  <a:lnTo>
                    <a:pt x="471886" y="159768"/>
                  </a:lnTo>
                  <a:lnTo>
                    <a:pt x="4841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0400" y="2506133"/>
              <a:ext cx="893233" cy="21166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1767" y="2518144"/>
              <a:ext cx="850381" cy="1697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978487" y="2437678"/>
            <a:ext cx="185737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 </a:t>
            </a:r>
            <a:r>
              <a:rPr sz="1800">
                <a:latin typeface="Calibri"/>
                <a:cs typeface="Calibri"/>
              </a:rPr>
              <a:t>c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Signal{</a:t>
            </a:r>
            <a:endParaRPr sz="1800">
              <a:latin typeface="Calibri"/>
              <a:cs typeface="Calibri"/>
            </a:endParaRPr>
          </a:p>
          <a:p>
            <a:pPr marL="117475" marR="5080">
              <a:lnSpc>
                <a:spcPts val="2170"/>
              </a:lnSpc>
              <a:spcBef>
                <a:spcPts val="50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 </a:t>
            </a:r>
            <a:r>
              <a:rPr sz="1800">
                <a:latin typeface="Calibri"/>
                <a:cs typeface="Calibri"/>
              </a:rPr>
              <a:t>sum = </a:t>
            </a:r>
            <a:r>
              <a:rPr sz="1800" spc="-5">
                <a:latin typeface="Calibri"/>
                <a:cs typeface="Calibri"/>
              </a:rPr>
              <a:t>a() </a:t>
            </a:r>
            <a:r>
              <a:rPr sz="1800">
                <a:latin typeface="Calibri"/>
                <a:cs typeface="Calibri"/>
              </a:rPr>
              <a:t>+ b(); </a:t>
            </a:r>
            <a:r>
              <a:rPr sz="1800" spc="-39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sum * 2</a:t>
            </a:r>
          </a:p>
          <a:p>
            <a:pPr marL="12700">
              <a:lnSpc>
                <a:spcPts val="2090"/>
              </a:lnSpc>
            </a:pPr>
            <a:r>
              <a:rPr sz="1800">
                <a:latin typeface="Calibri"/>
                <a:cs typeface="Calibri"/>
              </a:rPr>
              <a:t>}</a:t>
            </a:r>
          </a:p>
          <a:p>
            <a:pPr marL="64769">
              <a:lnSpc>
                <a:spcPct val="100000"/>
              </a:lnSpc>
              <a:spcBef>
                <a:spcPts val="5"/>
              </a:spcBef>
            </a:pPr>
            <a:r>
              <a:rPr sz="1800" spc="-5">
                <a:latin typeface="Calibri"/>
                <a:cs typeface="Calibri"/>
              </a:rPr>
              <a:t>...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>
                <a:latin typeface="Calibri"/>
                <a:cs typeface="Calibri"/>
              </a:rPr>
              <a:t>foo(c.now)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42827" y="5009164"/>
            <a:ext cx="2474595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2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Var(0)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45"/>
              </a:lnSpc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 </a:t>
            </a:r>
            <a:r>
              <a:rPr sz="1800" spc="-5">
                <a:latin typeface="Calibri"/>
                <a:cs typeface="Calibri"/>
              </a:rPr>
              <a:t>Signal{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a()</a:t>
            </a:r>
            <a:r>
              <a:rPr sz="1800">
                <a:latin typeface="Calibri"/>
                <a:cs typeface="Calibri"/>
              </a:rPr>
              <a:t> +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t() }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5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800" b="1" spc="-1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 </a:t>
            </a:r>
            <a:r>
              <a:rPr sz="1800" spc="-5">
                <a:latin typeface="Calibri"/>
                <a:cs typeface="Calibri"/>
              </a:rPr>
              <a:t>Signal{ </a:t>
            </a:r>
            <a:r>
              <a:rPr sz="1800">
                <a:latin typeface="Calibri"/>
                <a:cs typeface="Calibri"/>
              </a:rPr>
              <a:t>a() + </a:t>
            </a:r>
            <a:r>
              <a:rPr sz="1800" spc="-5">
                <a:latin typeface="Calibri"/>
                <a:cs typeface="Calibri"/>
              </a:rPr>
              <a:t>s() </a:t>
            </a:r>
            <a:r>
              <a:rPr sz="1800">
                <a:latin typeface="Calibri"/>
                <a:cs typeface="Calibri"/>
              </a:rPr>
              <a:t>+ 1 }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6812302" y="4824887"/>
            <a:ext cx="1104265" cy="648335"/>
            <a:chOff x="6812302" y="4824887"/>
            <a:chExt cx="1104265" cy="648335"/>
          </a:xfrm>
        </p:grpSpPr>
        <p:sp>
          <p:nvSpPr>
            <p:cNvPr id="13" name="object 13"/>
            <p:cNvSpPr/>
            <p:nvPr/>
          </p:nvSpPr>
          <p:spPr>
            <a:xfrm>
              <a:off x="6812302" y="4824887"/>
              <a:ext cx="720090" cy="648335"/>
            </a:xfrm>
            <a:custGeom>
              <a:avLst/>
              <a:gdLst/>
              <a:ahLst/>
              <a:cxnLst/>
              <a:rect l="l" t="t" r="r" b="b"/>
              <a:pathLst>
                <a:path w="720090" h="648335">
                  <a:moveTo>
                    <a:pt x="484120" y="0"/>
                  </a:moveTo>
                  <a:lnTo>
                    <a:pt x="360039" y="174019"/>
                  </a:lnTo>
                  <a:lnTo>
                    <a:pt x="278430" y="68858"/>
                  </a:lnTo>
                  <a:lnTo>
                    <a:pt x="243759" y="189621"/>
                  </a:lnTo>
                  <a:lnTo>
                    <a:pt x="12335" y="68858"/>
                  </a:lnTo>
                  <a:lnTo>
                    <a:pt x="154250" y="228535"/>
                  </a:lnTo>
                  <a:lnTo>
                    <a:pt x="0" y="258479"/>
                  </a:lnTo>
                  <a:lnTo>
                    <a:pt x="124080" y="353289"/>
                  </a:lnTo>
                  <a:lnTo>
                    <a:pt x="4500" y="437658"/>
                  </a:lnTo>
                  <a:lnTo>
                    <a:pt x="188921" y="418156"/>
                  </a:lnTo>
                  <a:lnTo>
                    <a:pt x="158751" y="528568"/>
                  </a:lnTo>
                  <a:lnTo>
                    <a:pt x="257195" y="468862"/>
                  </a:lnTo>
                  <a:lnTo>
                    <a:pt x="282864" y="648072"/>
                  </a:lnTo>
                  <a:lnTo>
                    <a:pt x="351105" y="448100"/>
                  </a:lnTo>
                  <a:lnTo>
                    <a:pt x="441615" y="592176"/>
                  </a:lnTo>
                  <a:lnTo>
                    <a:pt x="467385" y="433758"/>
                  </a:lnTo>
                  <a:lnTo>
                    <a:pt x="604901" y="542911"/>
                  </a:lnTo>
                  <a:lnTo>
                    <a:pt x="561295" y="388303"/>
                  </a:lnTo>
                  <a:lnTo>
                    <a:pt x="720079" y="398744"/>
                  </a:lnTo>
                  <a:lnTo>
                    <a:pt x="586964" y="314285"/>
                  </a:lnTo>
                  <a:lnTo>
                    <a:pt x="703312" y="244137"/>
                  </a:lnTo>
                  <a:lnTo>
                    <a:pt x="556795" y="219475"/>
                  </a:lnTo>
                  <a:lnTo>
                    <a:pt x="612734" y="133725"/>
                  </a:lnTo>
                  <a:lnTo>
                    <a:pt x="471886" y="159768"/>
                  </a:lnTo>
                  <a:lnTo>
                    <a:pt x="4841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23099" y="5092700"/>
              <a:ext cx="893233" cy="21166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46246" y="5104707"/>
              <a:ext cx="850381" cy="1697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94791"/>
            <a:ext cx="797667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0"/>
              <a:t>Reactive</a:t>
            </a:r>
            <a:r>
              <a:rPr sz="4000" spc="-15"/>
              <a:t> </a:t>
            </a:r>
            <a:r>
              <a:rPr sz="4000" spc="-20"/>
              <a:t>Abstractions</a:t>
            </a:r>
            <a:r>
              <a:rPr sz="4000" spc="-15"/>
              <a:t> </a:t>
            </a:r>
            <a:r>
              <a:rPr sz="4000" spc="-5"/>
              <a:t>and</a:t>
            </a:r>
            <a:r>
              <a:rPr sz="4000" spc="-15"/>
              <a:t> </a:t>
            </a:r>
            <a:r>
              <a:rPr sz="4000" spc="-10"/>
              <a:t>Mutability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12074"/>
            <a:ext cx="7708900" cy="87566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55600" marR="5080" indent="-342900">
              <a:lnSpc>
                <a:spcPts val="3329"/>
              </a:lnSpc>
              <a:spcBef>
                <a:spcPts val="22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>
                <a:latin typeface="Calibri"/>
                <a:cs typeface="Calibri"/>
              </a:rPr>
              <a:t>Signals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and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25">
                <a:latin typeface="Calibri"/>
                <a:cs typeface="Calibri"/>
              </a:rPr>
              <a:t>vars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hold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25">
                <a:latin typeface="Calibri"/>
                <a:cs typeface="Calibri"/>
              </a:rPr>
              <a:t>references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to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objects,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not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the </a:t>
            </a:r>
            <a:r>
              <a:rPr sz="2800" spc="-6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objects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themselves.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6324" y="2755314"/>
            <a:ext cx="1723389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>
                <a:solidFill>
                  <a:srgbClr val="831B45"/>
                </a:solidFill>
                <a:latin typeface="Calibri"/>
                <a:cs typeface="Calibri"/>
              </a:rPr>
              <a:t>class</a:t>
            </a:r>
            <a:r>
              <a:rPr sz="1600" b="1" spc="-2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Foo(init:</a:t>
            </a:r>
            <a:r>
              <a:rPr sz="1600" spc="-25"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Int){</a:t>
            </a:r>
            <a:endParaRPr sz="1600">
              <a:latin typeface="Calibri"/>
              <a:cs typeface="Calibri"/>
            </a:endParaRPr>
          </a:p>
          <a:p>
            <a:pPr marL="104775">
              <a:lnSpc>
                <a:spcPts val="1910"/>
              </a:lnSpc>
              <a:spcBef>
                <a:spcPts val="10"/>
              </a:spcBef>
            </a:pPr>
            <a:r>
              <a:rPr sz="1600" b="1" spc="-10">
                <a:solidFill>
                  <a:srgbClr val="831B45"/>
                </a:solidFill>
                <a:latin typeface="Calibri"/>
                <a:cs typeface="Calibri"/>
              </a:rPr>
              <a:t>var</a:t>
            </a:r>
            <a:r>
              <a:rPr sz="1600" b="1" spc="-2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x</a:t>
            </a:r>
            <a:r>
              <a:rPr sz="1600" spc="-2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=</a:t>
            </a:r>
            <a:r>
              <a:rPr sz="1600" spc="-20"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init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10"/>
              </a:lnSpc>
            </a:pPr>
            <a:r>
              <a:rPr sz="1600">
                <a:latin typeface="Calibri"/>
                <a:cs typeface="Calibri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600" b="1" spc="-10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600" b="1" spc="-2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foo </a:t>
            </a:r>
            <a:r>
              <a:rPr sz="1600">
                <a:latin typeface="Calibri"/>
                <a:cs typeface="Calibri"/>
              </a:rPr>
              <a:t>=</a:t>
            </a:r>
            <a:r>
              <a:rPr sz="1600" spc="-20">
                <a:latin typeface="Calibri"/>
                <a:cs typeface="Calibri"/>
              </a:rPr>
              <a:t> </a:t>
            </a:r>
            <a:r>
              <a:rPr sz="1600" b="1" spc="-5">
                <a:solidFill>
                  <a:srgbClr val="831B45"/>
                </a:solidFill>
                <a:latin typeface="Calibri"/>
                <a:cs typeface="Calibri"/>
              </a:rPr>
              <a:t>new</a:t>
            </a:r>
            <a:r>
              <a:rPr sz="1600" b="1" spc="-2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Foo(1)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6324" y="3974515"/>
            <a:ext cx="1744345" cy="1734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0"/>
              </a:spcBef>
            </a:pPr>
            <a:r>
              <a:rPr sz="1600" b="1" spc="-10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600" b="1" spc="-3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varFoo</a:t>
            </a:r>
            <a:r>
              <a:rPr sz="1600" spc="-1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=</a:t>
            </a:r>
            <a:r>
              <a:rPr sz="1600" spc="-20">
                <a:latin typeface="Calibri"/>
                <a:cs typeface="Calibri"/>
              </a:rPr>
              <a:t> </a:t>
            </a:r>
            <a:r>
              <a:rPr sz="1600" spc="-15">
                <a:latin typeface="Calibri"/>
                <a:cs typeface="Calibri"/>
              </a:rPr>
              <a:t>Var(foo) </a:t>
            </a:r>
            <a:r>
              <a:rPr sz="1600" spc="-345">
                <a:latin typeface="Calibri"/>
                <a:cs typeface="Calibri"/>
              </a:rPr>
              <a:t> </a:t>
            </a:r>
            <a:r>
              <a:rPr sz="1600" b="1" spc="-10">
                <a:solidFill>
                  <a:srgbClr val="831B45"/>
                </a:solidFill>
                <a:latin typeface="Calibri"/>
                <a:cs typeface="Calibri"/>
              </a:rPr>
              <a:t>val </a:t>
            </a:r>
            <a:r>
              <a:rPr sz="1600">
                <a:latin typeface="Calibri"/>
                <a:cs typeface="Calibri"/>
              </a:rPr>
              <a:t>s = </a:t>
            </a:r>
            <a:r>
              <a:rPr sz="1600" spc="-5">
                <a:latin typeface="Calibri"/>
                <a:cs typeface="Calibri"/>
              </a:rPr>
              <a:t>Signal{ </a:t>
            </a:r>
            <a:r>
              <a:rPr sz="1600"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varFoo().x</a:t>
            </a:r>
            <a:r>
              <a:rPr sz="1600" spc="-1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+</a:t>
            </a:r>
            <a:r>
              <a:rPr sz="1600" spc="-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10</a:t>
            </a:r>
          </a:p>
          <a:p>
            <a:pPr marL="12700">
              <a:lnSpc>
                <a:spcPts val="1910"/>
              </a:lnSpc>
              <a:spcBef>
                <a:spcPts val="15"/>
              </a:spcBef>
            </a:pPr>
            <a:r>
              <a:rPr sz="1600">
                <a:latin typeface="Calibri"/>
                <a:cs typeface="Calibri"/>
              </a:rPr>
              <a:t>}</a:t>
            </a:r>
          </a:p>
          <a:p>
            <a:pPr marL="12700">
              <a:lnSpc>
                <a:spcPts val="1910"/>
              </a:lnSpc>
            </a:pPr>
            <a:r>
              <a:rPr sz="1600" spc="-5">
                <a:latin typeface="Calibri"/>
                <a:cs typeface="Calibri"/>
              </a:rPr>
              <a:t>assert(s.</a:t>
            </a:r>
            <a:r>
              <a:rPr sz="1600" spc="-3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now==</a:t>
            </a:r>
            <a:r>
              <a:rPr sz="1600" spc="-2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11)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600" spc="-10">
                <a:latin typeface="Calibri"/>
                <a:cs typeface="Calibri"/>
              </a:rPr>
              <a:t>foo.x</a:t>
            </a:r>
            <a:r>
              <a:rPr sz="1600" spc="-3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=</a:t>
            </a:r>
            <a:r>
              <a:rPr sz="1600" spc="-2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spc="-5">
                <a:latin typeface="Calibri"/>
                <a:cs typeface="Calibri"/>
              </a:rPr>
              <a:t>assert(s.now</a:t>
            </a:r>
            <a:r>
              <a:rPr sz="1600" spc="-2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==</a:t>
            </a:r>
            <a:r>
              <a:rPr sz="1600" spc="-2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11)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68167" y="2755314"/>
            <a:ext cx="2454910" cy="5149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>
                <a:solidFill>
                  <a:srgbClr val="831B45"/>
                </a:solidFill>
                <a:latin typeface="Calibri"/>
                <a:cs typeface="Calibri"/>
              </a:rPr>
              <a:t>class</a:t>
            </a:r>
            <a:r>
              <a:rPr sz="1600" b="1" spc="-1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Foo(x:</a:t>
            </a:r>
            <a:r>
              <a:rPr sz="1600" spc="-10">
                <a:latin typeface="Calibri"/>
                <a:cs typeface="Calibri"/>
              </a:rPr>
              <a:t> Int)</a:t>
            </a:r>
            <a:r>
              <a:rPr sz="1600" spc="345"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006600"/>
                </a:solidFill>
                <a:latin typeface="Calibri"/>
                <a:cs typeface="Calibri"/>
              </a:rPr>
              <a:t>//Immutable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10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600" b="1" spc="-2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foo </a:t>
            </a:r>
            <a:r>
              <a:rPr sz="1600">
                <a:latin typeface="Calibri"/>
                <a:cs typeface="Calibri"/>
              </a:rPr>
              <a:t>=</a:t>
            </a:r>
            <a:r>
              <a:rPr sz="1600" spc="-15">
                <a:latin typeface="Calibri"/>
                <a:cs typeface="Calibri"/>
              </a:rPr>
              <a:t> </a:t>
            </a:r>
            <a:r>
              <a:rPr sz="1600" b="1" spc="-5">
                <a:solidFill>
                  <a:srgbClr val="831B45"/>
                </a:solidFill>
                <a:latin typeface="Calibri"/>
                <a:cs typeface="Calibri"/>
              </a:rPr>
              <a:t>new</a:t>
            </a:r>
            <a:r>
              <a:rPr sz="1600" b="1" spc="-2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Foo(1)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68167" y="3487681"/>
            <a:ext cx="1802130" cy="1729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</a:pPr>
            <a:r>
              <a:rPr sz="1600" b="1" spc="-10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600" b="1" spc="-2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varFoo</a:t>
            </a:r>
            <a:r>
              <a:rPr sz="1600" spc="-1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=</a:t>
            </a:r>
            <a:r>
              <a:rPr sz="1600" spc="-15">
                <a:latin typeface="Calibri"/>
                <a:cs typeface="Calibri"/>
              </a:rPr>
              <a:t> Var(foo)</a:t>
            </a:r>
            <a:endParaRPr sz="1600">
              <a:latin typeface="Calibri"/>
              <a:cs typeface="Calibri"/>
            </a:endParaRPr>
          </a:p>
          <a:p>
            <a:pPr marL="150495" marR="417195" indent="-138430">
              <a:lnSpc>
                <a:spcPts val="1930"/>
              </a:lnSpc>
              <a:spcBef>
                <a:spcPts val="45"/>
              </a:spcBef>
            </a:pPr>
            <a:r>
              <a:rPr sz="1600" b="1" spc="-10">
                <a:solidFill>
                  <a:srgbClr val="831B45"/>
                </a:solidFill>
                <a:latin typeface="Calibri"/>
                <a:cs typeface="Calibri"/>
              </a:rPr>
              <a:t>val </a:t>
            </a:r>
            <a:r>
              <a:rPr sz="1600">
                <a:latin typeface="Calibri"/>
                <a:cs typeface="Calibri"/>
              </a:rPr>
              <a:t>s = </a:t>
            </a:r>
            <a:r>
              <a:rPr sz="1600" spc="-5">
                <a:latin typeface="Calibri"/>
                <a:cs typeface="Calibri"/>
              </a:rPr>
              <a:t>Signal{ </a:t>
            </a:r>
            <a:r>
              <a:rPr sz="1600"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varFoo().x</a:t>
            </a:r>
            <a:r>
              <a:rPr sz="1600" spc="-5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+</a:t>
            </a:r>
            <a:r>
              <a:rPr sz="1600" spc="-4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10</a:t>
            </a:r>
          </a:p>
          <a:p>
            <a:pPr marL="12700">
              <a:lnSpc>
                <a:spcPts val="1860"/>
              </a:lnSpc>
            </a:pPr>
            <a:r>
              <a:rPr sz="1600">
                <a:latin typeface="Calibri"/>
                <a:cs typeface="Calibri"/>
              </a:rPr>
              <a:t>}</a:t>
            </a:r>
          </a:p>
          <a:p>
            <a:pPr marL="12700">
              <a:lnSpc>
                <a:spcPts val="1910"/>
              </a:lnSpc>
            </a:pPr>
            <a:r>
              <a:rPr sz="1600" spc="-5">
                <a:latin typeface="Calibri"/>
                <a:cs typeface="Calibri"/>
              </a:rPr>
              <a:t>assert(s.now</a:t>
            </a:r>
            <a:r>
              <a:rPr sz="1600" spc="-3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==</a:t>
            </a:r>
            <a:r>
              <a:rPr sz="1600" spc="-3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11)</a:t>
            </a:r>
          </a:p>
          <a:p>
            <a:pPr marL="12700" marR="5080">
              <a:lnSpc>
                <a:spcPts val="1900"/>
              </a:lnSpc>
              <a:spcBef>
                <a:spcPts val="95"/>
              </a:spcBef>
            </a:pPr>
            <a:r>
              <a:rPr sz="1600" spc="-5">
                <a:latin typeface="Calibri"/>
                <a:cs typeface="Calibri"/>
              </a:rPr>
              <a:t>varFoo()=</a:t>
            </a:r>
            <a:r>
              <a:rPr sz="1600" spc="-40">
                <a:latin typeface="Calibri"/>
                <a:cs typeface="Calibri"/>
              </a:rPr>
              <a:t> </a:t>
            </a:r>
            <a:r>
              <a:rPr sz="1600" b="1" spc="-5">
                <a:solidFill>
                  <a:srgbClr val="831B45"/>
                </a:solidFill>
                <a:latin typeface="Calibri"/>
                <a:cs typeface="Calibri"/>
              </a:rPr>
              <a:t>new</a:t>
            </a:r>
            <a:r>
              <a:rPr sz="1600" b="1" spc="-4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Foo(2) </a:t>
            </a:r>
            <a:r>
              <a:rPr sz="1600" spc="-350"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assert(s.now</a:t>
            </a:r>
            <a:r>
              <a:rPr sz="1600" spc="-1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==</a:t>
            </a:r>
            <a:r>
              <a:rPr sz="1600" spc="-1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12)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26603" y="2755314"/>
            <a:ext cx="1723389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>
                <a:solidFill>
                  <a:srgbClr val="831B45"/>
                </a:solidFill>
                <a:latin typeface="Calibri"/>
                <a:cs typeface="Calibri"/>
              </a:rPr>
              <a:t>class</a:t>
            </a:r>
            <a:r>
              <a:rPr sz="1600" b="1" spc="-2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Foo(init:</a:t>
            </a:r>
            <a:r>
              <a:rPr sz="1600" spc="-25"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Int){</a:t>
            </a:r>
            <a:endParaRPr sz="1600">
              <a:latin typeface="Calibri"/>
              <a:cs typeface="Calibri"/>
            </a:endParaRPr>
          </a:p>
          <a:p>
            <a:pPr marL="104775">
              <a:lnSpc>
                <a:spcPts val="1910"/>
              </a:lnSpc>
              <a:spcBef>
                <a:spcPts val="10"/>
              </a:spcBef>
            </a:pPr>
            <a:r>
              <a:rPr sz="1600" b="1" spc="-10">
                <a:solidFill>
                  <a:srgbClr val="831B45"/>
                </a:solidFill>
                <a:latin typeface="Calibri"/>
                <a:cs typeface="Calibri"/>
              </a:rPr>
              <a:t>var</a:t>
            </a:r>
            <a:r>
              <a:rPr sz="1600" b="1" spc="-2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x</a:t>
            </a:r>
            <a:r>
              <a:rPr sz="1600" spc="-2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=</a:t>
            </a:r>
            <a:r>
              <a:rPr sz="1600" spc="-20"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init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10"/>
              </a:lnSpc>
            </a:pPr>
            <a:r>
              <a:rPr sz="1600">
                <a:latin typeface="Calibri"/>
                <a:cs typeface="Calibri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600" b="1" spc="-10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600" b="1" spc="-2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foo </a:t>
            </a:r>
            <a:r>
              <a:rPr sz="1600">
                <a:latin typeface="Calibri"/>
                <a:cs typeface="Calibri"/>
              </a:rPr>
              <a:t>=</a:t>
            </a:r>
            <a:r>
              <a:rPr sz="1600" spc="-20">
                <a:latin typeface="Calibri"/>
                <a:cs typeface="Calibri"/>
              </a:rPr>
              <a:t> </a:t>
            </a:r>
            <a:r>
              <a:rPr sz="1600" b="1" spc="-5">
                <a:solidFill>
                  <a:srgbClr val="831B45"/>
                </a:solidFill>
                <a:latin typeface="Calibri"/>
                <a:cs typeface="Calibri"/>
              </a:rPr>
              <a:t>new</a:t>
            </a:r>
            <a:r>
              <a:rPr sz="1600" b="1" spc="-25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Foo(1)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26603" y="3974515"/>
            <a:ext cx="1743710" cy="1975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0"/>
              </a:spcBef>
            </a:pPr>
            <a:r>
              <a:rPr sz="1600" b="1" spc="-10">
                <a:solidFill>
                  <a:srgbClr val="831B45"/>
                </a:solidFill>
                <a:latin typeface="Calibri"/>
                <a:cs typeface="Calibri"/>
              </a:rPr>
              <a:t>val</a:t>
            </a:r>
            <a:r>
              <a:rPr sz="1600" b="1" spc="-30">
                <a:solidFill>
                  <a:srgbClr val="831B45"/>
                </a:solidFill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varFoo</a:t>
            </a:r>
            <a:r>
              <a:rPr sz="1600" spc="-2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=</a:t>
            </a:r>
            <a:r>
              <a:rPr sz="1600" spc="-20">
                <a:latin typeface="Calibri"/>
                <a:cs typeface="Calibri"/>
              </a:rPr>
              <a:t> </a:t>
            </a:r>
            <a:r>
              <a:rPr sz="1600" spc="-15">
                <a:latin typeface="Calibri"/>
                <a:cs typeface="Calibri"/>
              </a:rPr>
              <a:t>Var(foo) </a:t>
            </a:r>
            <a:r>
              <a:rPr sz="1600" spc="-345">
                <a:latin typeface="Calibri"/>
                <a:cs typeface="Calibri"/>
              </a:rPr>
              <a:t> </a:t>
            </a:r>
            <a:r>
              <a:rPr sz="1600" b="1" spc="-10">
                <a:solidFill>
                  <a:srgbClr val="831B45"/>
                </a:solidFill>
                <a:latin typeface="Calibri"/>
                <a:cs typeface="Calibri"/>
              </a:rPr>
              <a:t>val </a:t>
            </a:r>
            <a:r>
              <a:rPr sz="1600">
                <a:latin typeface="Calibri"/>
                <a:cs typeface="Calibri"/>
              </a:rPr>
              <a:t>s = </a:t>
            </a:r>
            <a:r>
              <a:rPr sz="1600" spc="-5">
                <a:latin typeface="Calibri"/>
                <a:cs typeface="Calibri"/>
              </a:rPr>
              <a:t>Signal{ </a:t>
            </a:r>
            <a:r>
              <a:rPr sz="1600"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varFoo().x</a:t>
            </a:r>
            <a:r>
              <a:rPr sz="1600" spc="-1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+</a:t>
            </a:r>
            <a:r>
              <a:rPr sz="1600" spc="-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10</a:t>
            </a:r>
          </a:p>
          <a:p>
            <a:pPr marL="12700">
              <a:lnSpc>
                <a:spcPts val="1910"/>
              </a:lnSpc>
              <a:spcBef>
                <a:spcPts val="15"/>
              </a:spcBef>
            </a:pPr>
            <a:r>
              <a:rPr sz="1600">
                <a:latin typeface="Calibri"/>
                <a:cs typeface="Calibri"/>
              </a:rPr>
              <a:t>}</a:t>
            </a:r>
          </a:p>
          <a:p>
            <a:pPr marL="12700">
              <a:lnSpc>
                <a:spcPts val="1910"/>
              </a:lnSpc>
            </a:pPr>
            <a:r>
              <a:rPr sz="1600" spc="-5">
                <a:latin typeface="Calibri"/>
                <a:cs typeface="Calibri"/>
              </a:rPr>
              <a:t>assert(s.now</a:t>
            </a:r>
            <a:r>
              <a:rPr sz="1600" spc="-3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==</a:t>
            </a:r>
            <a:r>
              <a:rPr sz="1600" spc="-3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11)</a:t>
            </a:r>
          </a:p>
          <a:p>
            <a:pPr marL="12700" marR="110489">
              <a:lnSpc>
                <a:spcPct val="99800"/>
              </a:lnSpc>
              <a:spcBef>
                <a:spcPts val="20"/>
              </a:spcBef>
            </a:pPr>
            <a:r>
              <a:rPr sz="1600" spc="-10">
                <a:latin typeface="Calibri"/>
                <a:cs typeface="Calibri"/>
              </a:rPr>
              <a:t>foo.x </a:t>
            </a:r>
            <a:r>
              <a:rPr sz="1600">
                <a:latin typeface="Calibri"/>
                <a:cs typeface="Calibri"/>
              </a:rPr>
              <a:t>= 2 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varFoo()=foo </a:t>
            </a:r>
            <a:r>
              <a:rPr sz="1600" spc="-5">
                <a:latin typeface="Calibri"/>
                <a:cs typeface="Calibri"/>
              </a:rPr>
              <a:t> assert(s.now</a:t>
            </a:r>
            <a:r>
              <a:rPr sz="1600" spc="-3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==</a:t>
            </a:r>
            <a:r>
              <a:rPr sz="1600" spc="-3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11)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052" y="4406074"/>
            <a:ext cx="27228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5">
                <a:latin typeface="Calibri"/>
                <a:cs typeface="Calibri"/>
              </a:rPr>
              <a:t>QUESTIONS?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284" y="194183"/>
            <a:ext cx="7835715" cy="125996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indent="3175">
              <a:lnSpc>
                <a:spcPts val="4770"/>
              </a:lnSpc>
              <a:spcBef>
                <a:spcPts val="225"/>
              </a:spcBef>
            </a:pPr>
            <a:r>
              <a:rPr sz="4000" spc="-20"/>
              <a:t>Reactive </a:t>
            </a:r>
            <a:r>
              <a:rPr sz="4000" spc="-15"/>
              <a:t>Applications </a:t>
            </a:r>
            <a:r>
              <a:rPr sz="4000" spc="-890"/>
              <a:t> </a:t>
            </a:r>
            <a:r>
              <a:rPr sz="4000" spc="-25"/>
              <a:t>Why</a:t>
            </a:r>
            <a:r>
              <a:rPr sz="4000" spc="-40"/>
              <a:t> </a:t>
            </a:r>
            <a:r>
              <a:rPr sz="4000" spc="-5"/>
              <a:t>should</a:t>
            </a:r>
            <a:r>
              <a:rPr sz="4000" spc="-40"/>
              <a:t> </a:t>
            </a:r>
            <a:r>
              <a:rPr sz="4000" spc="-15"/>
              <a:t>we</a:t>
            </a:r>
            <a:r>
              <a:rPr sz="4000" spc="-40"/>
              <a:t> </a:t>
            </a:r>
            <a:r>
              <a:rPr sz="4000" spc="-20"/>
              <a:t>care?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46284" y="4364061"/>
            <a:ext cx="7835715" cy="1421543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30">
                <a:latin typeface="Optima" panose="02000503060000020004" pitchFamily="2" charset="0"/>
                <a:cs typeface="Calibri"/>
              </a:rPr>
              <a:t>Event</a:t>
            </a:r>
            <a:r>
              <a:rPr sz="2800" spc="-35">
                <a:latin typeface="Optima" panose="02000503060000020004" pitchFamily="2" charset="0"/>
                <a:cs typeface="Calibri"/>
              </a:rPr>
              <a:t> </a:t>
            </a:r>
            <a:r>
              <a:rPr sz="2800" spc="-5">
                <a:latin typeface="Optima" panose="02000503060000020004" pitchFamily="2" charset="0"/>
                <a:cs typeface="Calibri"/>
              </a:rPr>
              <a:t>handling:</a:t>
            </a:r>
            <a:endParaRPr sz="2800">
              <a:latin typeface="Optima" panose="02000503060000020004" pitchFamily="2" charset="0"/>
              <a:cs typeface="Calibri"/>
            </a:endParaRPr>
          </a:p>
          <a:p>
            <a:pPr marL="755650" lvl="1" indent="-28638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5">
                <a:latin typeface="Optima" panose="02000503060000020004" pitchFamily="2" charset="0"/>
                <a:cs typeface="Calibri"/>
              </a:rPr>
              <a:t>30%</a:t>
            </a:r>
            <a:r>
              <a:rPr sz="2400" spc="-15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of</a:t>
            </a:r>
            <a:r>
              <a:rPr sz="2400">
                <a:latin typeface="Optima" panose="02000503060000020004" pitchFamily="2" charset="0"/>
                <a:cs typeface="Calibri"/>
              </a:rPr>
              <a:t> </a:t>
            </a:r>
            <a:r>
              <a:rPr sz="2400" spc="-10">
                <a:latin typeface="Optima" panose="02000503060000020004" pitchFamily="2" charset="0"/>
                <a:cs typeface="Calibri"/>
              </a:rPr>
              <a:t>code</a:t>
            </a:r>
            <a:r>
              <a:rPr sz="2400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in </a:t>
            </a:r>
            <a:r>
              <a:rPr sz="2400" spc="-10">
                <a:latin typeface="Optima" panose="02000503060000020004" pitchFamily="2" charset="0"/>
                <a:cs typeface="Calibri"/>
              </a:rPr>
              <a:t>desktop</a:t>
            </a:r>
            <a:r>
              <a:rPr sz="2400" spc="-5">
                <a:latin typeface="Optima" panose="02000503060000020004" pitchFamily="2" charset="0"/>
                <a:cs typeface="Calibri"/>
              </a:rPr>
              <a:t> </a:t>
            </a:r>
            <a:r>
              <a:rPr sz="2400" spc="-10">
                <a:latin typeface="Optima" panose="02000503060000020004" pitchFamily="2" charset="0"/>
                <a:cs typeface="Calibri"/>
              </a:rPr>
              <a:t>applications</a:t>
            </a:r>
            <a:endParaRPr sz="2400">
              <a:latin typeface="Optima" panose="02000503060000020004" pitchFamily="2" charset="0"/>
              <a:cs typeface="Calibri"/>
            </a:endParaRPr>
          </a:p>
          <a:p>
            <a:pPr marL="755650" lvl="1" indent="-286385">
              <a:lnSpc>
                <a:spcPct val="100000"/>
              </a:lnSpc>
              <a:spcBef>
                <a:spcPts val="58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5">
                <a:latin typeface="Optima" panose="02000503060000020004" pitchFamily="2" charset="0"/>
                <a:cs typeface="Calibri"/>
              </a:rPr>
              <a:t>50%</a:t>
            </a:r>
            <a:r>
              <a:rPr sz="2400" spc="-15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of</a:t>
            </a:r>
            <a:r>
              <a:rPr sz="2400">
                <a:latin typeface="Optima" panose="02000503060000020004" pitchFamily="2" charset="0"/>
                <a:cs typeface="Calibri"/>
              </a:rPr>
              <a:t> </a:t>
            </a:r>
            <a:r>
              <a:rPr sz="2400" spc="-5">
                <a:latin typeface="Optima" panose="02000503060000020004" pitchFamily="2" charset="0"/>
                <a:cs typeface="Calibri"/>
              </a:rPr>
              <a:t>bugs</a:t>
            </a:r>
            <a:r>
              <a:rPr sz="2400" spc="-15">
                <a:latin typeface="Optima" panose="02000503060000020004" pitchFamily="2" charset="0"/>
                <a:cs typeface="Calibri"/>
              </a:rPr>
              <a:t> </a:t>
            </a:r>
            <a:r>
              <a:rPr sz="2400" spc="-10">
                <a:latin typeface="Optima" panose="02000503060000020004" pitchFamily="2" charset="0"/>
                <a:cs typeface="Calibri"/>
              </a:rPr>
              <a:t>reported</a:t>
            </a:r>
            <a:r>
              <a:rPr sz="2400" spc="-5">
                <a:latin typeface="Optima" panose="02000503060000020004" pitchFamily="2" charset="0"/>
                <a:cs typeface="Calibri"/>
              </a:rPr>
              <a:t> </a:t>
            </a:r>
            <a:r>
              <a:rPr sz="2400">
                <a:latin typeface="Optima" panose="02000503060000020004" pitchFamily="2" charset="0"/>
                <a:cs typeface="Calibri"/>
              </a:rPr>
              <a:t>during</a:t>
            </a:r>
            <a:r>
              <a:rPr sz="2400" spc="-15">
                <a:latin typeface="Optima" panose="02000503060000020004" pitchFamily="2" charset="0"/>
                <a:cs typeface="Calibri"/>
              </a:rPr>
              <a:t> </a:t>
            </a:r>
            <a:r>
              <a:rPr sz="2400" spc="-10">
                <a:latin typeface="Optima" panose="02000503060000020004" pitchFamily="2" charset="0"/>
                <a:cs typeface="Calibri"/>
              </a:rPr>
              <a:t>production</a:t>
            </a:r>
            <a:r>
              <a:rPr sz="2400" spc="-5">
                <a:latin typeface="Optima" panose="02000503060000020004" pitchFamily="2" charset="0"/>
                <a:cs typeface="Calibri"/>
              </a:rPr>
              <a:t> </a:t>
            </a:r>
            <a:r>
              <a:rPr sz="2400" spc="-10">
                <a:latin typeface="Optima" panose="02000503060000020004" pitchFamily="2" charset="0"/>
                <a:cs typeface="Calibri"/>
              </a:rPr>
              <a:t>cycle</a:t>
            </a:r>
            <a:endParaRPr sz="2400">
              <a:latin typeface="Optima" panose="02000503060000020004" pitchFamily="2" charset="0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9621" y="1628800"/>
            <a:ext cx="4334625" cy="24921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1" y="464312"/>
            <a:ext cx="6602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/>
              <a:t>Reactive</a:t>
            </a:r>
            <a:r>
              <a:rPr spc="-60"/>
              <a:t> </a:t>
            </a:r>
            <a:r>
              <a:rPr spc="-15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7149"/>
            <a:ext cx="7247890" cy="322961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800" spc="-5">
                <a:latin typeface="Calibri"/>
                <a:cs typeface="Calibri"/>
              </a:rPr>
              <a:t>Now…</a:t>
            </a:r>
            <a:endParaRPr sz="2800">
              <a:latin typeface="Calibri"/>
              <a:cs typeface="Calibri"/>
            </a:endParaRPr>
          </a:p>
          <a:p>
            <a:pPr marL="755650" indent="-28575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10">
                <a:latin typeface="Calibri"/>
                <a:cs typeface="Calibri"/>
              </a:rPr>
              <a:t>Reactive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applications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are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extremely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common</a:t>
            </a:r>
            <a:endParaRPr sz="2400">
              <a:latin typeface="Calibri"/>
              <a:cs typeface="Calibri"/>
            </a:endParaRPr>
          </a:p>
          <a:p>
            <a:pPr marL="755650" marR="1834514" indent="-285750">
              <a:lnSpc>
                <a:spcPts val="2870"/>
              </a:lnSpc>
              <a:spcBef>
                <a:spcPts val="72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5">
                <a:latin typeface="Calibri"/>
                <a:cs typeface="Calibri"/>
              </a:rPr>
              <a:t>Can </a:t>
            </a:r>
            <a:r>
              <a:rPr sz="2400" spc="-15">
                <a:latin typeface="Calibri"/>
                <a:cs typeface="Calibri"/>
              </a:rPr>
              <a:t>we </a:t>
            </a:r>
            <a:r>
              <a:rPr sz="2400" spc="-5">
                <a:latin typeface="Calibri"/>
                <a:cs typeface="Calibri"/>
              </a:rPr>
              <a:t>design new language </a:t>
            </a:r>
            <a:r>
              <a:rPr sz="2400" spc="-15">
                <a:latin typeface="Calibri"/>
                <a:cs typeface="Calibri"/>
              </a:rPr>
              <a:t>features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to </a:t>
            </a:r>
            <a:r>
              <a:rPr sz="2400" spc="-5">
                <a:latin typeface="Calibri"/>
                <a:cs typeface="Calibri"/>
              </a:rPr>
              <a:t>specifically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address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this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issue </a:t>
            </a:r>
            <a:r>
              <a:rPr sz="2400">
                <a:latin typeface="Calibri"/>
                <a:cs typeface="Calibri"/>
              </a:rPr>
              <a:t>?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7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>
                <a:latin typeface="Calibri"/>
                <a:cs typeface="Calibri"/>
              </a:rPr>
              <a:t>Think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about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the</a:t>
            </a:r>
            <a:r>
              <a:rPr sz="2800" spc="-10">
                <a:latin typeface="Calibri"/>
                <a:cs typeface="Calibri"/>
              </a:rPr>
              <a:t> problems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solved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by </a:t>
            </a:r>
            <a:r>
              <a:rPr sz="2800" spc="-15">
                <a:latin typeface="Calibri"/>
                <a:cs typeface="Calibri"/>
              </a:rPr>
              <a:t>exceptions, </a:t>
            </a:r>
            <a:r>
              <a:rPr sz="2800" spc="-62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visibility</a:t>
            </a:r>
            <a:r>
              <a:rPr sz="2800" spc="-10">
                <a:latin typeface="Calibri"/>
                <a:cs typeface="Calibri"/>
              </a:rPr>
              <a:t> modifiers,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inheritance,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>
                <a:latin typeface="Calibri"/>
                <a:cs typeface="Calibri"/>
              </a:rPr>
              <a:t>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7D1996F0CD8A4E9785F9C121E3725B" ma:contentTypeVersion="3" ma:contentTypeDescription="Create a new document." ma:contentTypeScope="" ma:versionID="7f01e8efe843ce712bad0811cda8c094">
  <xsd:schema xmlns:xsd="http://www.w3.org/2001/XMLSchema" xmlns:xs="http://www.w3.org/2001/XMLSchema" xmlns:p="http://schemas.microsoft.com/office/2006/metadata/properties" xmlns:ns2="542a8518-d93d-4f96-bb72-1dee4fb18000" targetNamespace="http://schemas.microsoft.com/office/2006/metadata/properties" ma:root="true" ma:fieldsID="7379fdbf4a2cff20f219e8833fc8f266" ns2:_="">
    <xsd:import namespace="542a8518-d93d-4f96-bb72-1dee4fb180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2a8518-d93d-4f96-bb72-1dee4fb180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FACD85-58AC-4009-AF0D-CBE00CEE9F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A08916-4ABB-45B1-B9A5-393E1C04CEBC}">
  <ds:schemaRefs>
    <ds:schemaRef ds:uri="542a8518-d93d-4f96-bb72-1dee4fb1800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8D1D16E-0A2A-49C9-BFDC-A1C76BD33E9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79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0" baseType="lpstr">
      <vt:lpstr>Office Theme</vt:lpstr>
      <vt:lpstr>3. An Introduction to Reactive Programming</vt:lpstr>
      <vt:lpstr>Outline</vt:lpstr>
      <vt:lpstr>INTRO TO REACTIVE APPLICATIONS</vt:lpstr>
      <vt:lpstr>Software Taxonomy</vt:lpstr>
      <vt:lpstr>Use of State</vt:lpstr>
      <vt:lpstr>Reactive Applications</vt:lpstr>
      <vt:lpstr>Reactive Applications</vt:lpstr>
      <vt:lpstr>Reactive Applications  Why should we care?</vt:lpstr>
      <vt:lpstr>Reactive Programming</vt:lpstr>
      <vt:lpstr>REACTIVE PROGRAMMING</vt:lpstr>
      <vt:lpstr>Reactive Programming</vt:lpstr>
      <vt:lpstr>Reactive Programming</vt:lpstr>
      <vt:lpstr>Reactive Programming</vt:lpstr>
      <vt:lpstr>Reactive Programming</vt:lpstr>
      <vt:lpstr>THE OBSERVER PATTERN</vt:lpstr>
      <vt:lpstr>The (good? old) Observer Pattern</vt:lpstr>
      <vt:lpstr>The (good? old) Observer Pattern</vt:lpstr>
      <vt:lpstr>The Observer Pattern</vt:lpstr>
      <vt:lpstr>PowerPoint Presentation</vt:lpstr>
      <vt:lpstr>EVENT-BASED LANGUAGES</vt:lpstr>
      <vt:lpstr>Example in C#</vt:lpstr>
      <vt:lpstr>Event-based Languages</vt:lpstr>
      <vt:lpstr>EVENTS IN SCALA</vt:lpstr>
      <vt:lpstr>REScala</vt:lpstr>
      <vt:lpstr>Adding Events to Scala</vt:lpstr>
      <vt:lpstr>REScala events: Summary</vt:lpstr>
      <vt:lpstr>Imperative Events</vt:lpstr>
      <vt:lpstr>Imperative Events</vt:lpstr>
      <vt:lpstr>Handlers</vt:lpstr>
      <vt:lpstr>Handlers</vt:lpstr>
      <vt:lpstr>Handlers</vt:lpstr>
      <vt:lpstr>Methods as Handlers</vt:lpstr>
      <vt:lpstr>Firing Events</vt:lpstr>
      <vt:lpstr>Firing Events</vt:lpstr>
      <vt:lpstr>Firing Events</vt:lpstr>
      <vt:lpstr>Firing Events</vt:lpstr>
      <vt:lpstr>Imperative Events</vt:lpstr>
      <vt:lpstr>DECLARATIVE EVENTS</vt:lpstr>
      <vt:lpstr>The Problem</vt:lpstr>
      <vt:lpstr>Declarative Events</vt:lpstr>
      <vt:lpstr>OR events</vt:lpstr>
      <vt:lpstr>Predicate Events</vt:lpstr>
      <vt:lpstr>Map Events</vt:lpstr>
      <vt:lpstr>EXAMPLES OF RESCALA EVENTS</vt:lpstr>
      <vt:lpstr>Example: Figures</vt:lpstr>
      <vt:lpstr>Example: Figures</vt:lpstr>
      <vt:lpstr>Example: Figures</vt:lpstr>
      <vt:lpstr>Example: Temperature Sensor</vt:lpstr>
      <vt:lpstr>REACTIVE LANGUAGES</vt:lpstr>
      <vt:lpstr>Events and Functional Dependencies</vt:lpstr>
      <vt:lpstr>Constraints</vt:lpstr>
      <vt:lpstr>EMBEDDING REACTIVE  PROGRAMMING IN SCALA</vt:lpstr>
      <vt:lpstr>Reactive Values</vt:lpstr>
      <vt:lpstr>Reference Model</vt:lpstr>
      <vt:lpstr>SIGNALS AND VARS</vt:lpstr>
      <vt:lpstr>Vars</vt:lpstr>
      <vt:lpstr>Signals</vt:lpstr>
      <vt:lpstr>Signals: Collecting Dependencies</vt:lpstr>
      <vt:lpstr>Signals: Examples</vt:lpstr>
      <vt:lpstr>Signals: Examples</vt:lpstr>
      <vt:lpstr>Signals</vt:lpstr>
      <vt:lpstr>EXAMPLES OF SIGNALS</vt:lpstr>
      <vt:lpstr>Example</vt:lpstr>
      <vt:lpstr>Example: Observer</vt:lpstr>
      <vt:lpstr>Example: Signals</vt:lpstr>
      <vt:lpstr>Example: Smashing Particles</vt:lpstr>
      <vt:lpstr>BASIC CONVERSION FUNCTIONS</vt:lpstr>
      <vt:lpstr>REScala design principles</vt:lpstr>
      <vt:lpstr>Basic Conversion Functions</vt:lpstr>
      <vt:lpstr>Example: Changed</vt:lpstr>
      <vt:lpstr>Example: Latest</vt:lpstr>
      <vt:lpstr>Quiz 1</vt:lpstr>
      <vt:lpstr>Quiz 2</vt:lpstr>
      <vt:lpstr>Quiz 3</vt:lpstr>
      <vt:lpstr>TRUBLESHOOTING</vt:lpstr>
      <vt:lpstr>Common pitfalls</vt:lpstr>
      <vt:lpstr>Common pitfalls</vt:lpstr>
      <vt:lpstr>Reactive Abstractions and Mutability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Reactive  Programming</dc:title>
  <cp:revision>2</cp:revision>
  <dcterms:created xsi:type="dcterms:W3CDTF">2023-10-15T09:01:37Z</dcterms:created>
  <dcterms:modified xsi:type="dcterms:W3CDTF">2023-10-17T17:05:59Z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0x010100CF7D1996F0CD8A4E9785F9C121E3725B</vt:lpwstr>
  </property>
</Properties>
</file>