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 id="2147483713" r:id="rId2"/>
    <p:sldMasterId id="2147483709" r:id="rId3"/>
  </p:sldMasterIdLst>
  <p:notesMasterIdLst>
    <p:notesMasterId r:id="rId38"/>
  </p:notesMasterIdLst>
  <p:handoutMasterIdLst>
    <p:handoutMasterId r:id="rId39"/>
  </p:handoutMasterIdLst>
  <p:sldIdLst>
    <p:sldId id="356" r:id="rId4"/>
    <p:sldId id="256" r:id="rId5"/>
    <p:sldId id="257" r:id="rId6"/>
    <p:sldId id="314" r:id="rId7"/>
    <p:sldId id="263" r:id="rId8"/>
    <p:sldId id="321" r:id="rId9"/>
    <p:sldId id="322" r:id="rId10"/>
    <p:sldId id="323" r:id="rId11"/>
    <p:sldId id="324" r:id="rId12"/>
    <p:sldId id="325" r:id="rId13"/>
    <p:sldId id="354" r:id="rId14"/>
    <p:sldId id="328" r:id="rId15"/>
    <p:sldId id="329" r:id="rId16"/>
    <p:sldId id="334" r:id="rId17"/>
    <p:sldId id="335" r:id="rId18"/>
    <p:sldId id="336" r:id="rId19"/>
    <p:sldId id="337" r:id="rId20"/>
    <p:sldId id="353" r:id="rId21"/>
    <p:sldId id="338" r:id="rId22"/>
    <p:sldId id="355" r:id="rId23"/>
    <p:sldId id="339" r:id="rId24"/>
    <p:sldId id="340" r:id="rId25"/>
    <p:sldId id="341" r:id="rId26"/>
    <p:sldId id="342" r:id="rId27"/>
    <p:sldId id="326" r:id="rId28"/>
    <p:sldId id="333" r:id="rId29"/>
    <p:sldId id="327" r:id="rId30"/>
    <p:sldId id="343" r:id="rId31"/>
    <p:sldId id="344" r:id="rId32"/>
    <p:sldId id="345" r:id="rId33"/>
    <p:sldId id="357" r:id="rId34"/>
    <p:sldId id="348" r:id="rId35"/>
    <p:sldId id="350" r:id="rId36"/>
    <p:sldId id="349"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960" userDrawn="1">
          <p15:clr>
            <a:srgbClr val="A4A3A4"/>
          </p15:clr>
        </p15:guide>
        <p15:guide id="2" pos="2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65A7E"/>
    <a:srgbClr val="0000FF"/>
    <a:srgbClr val="0099CC"/>
    <a:srgbClr val="33CC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65" autoAdjust="0"/>
    <p:restoredTop sz="94384" autoAdjust="0"/>
  </p:normalViewPr>
  <p:slideViewPr>
    <p:cSldViewPr>
      <p:cViewPr varScale="1">
        <p:scale>
          <a:sx n="73" d="100"/>
          <a:sy n="73" d="100"/>
        </p:scale>
        <p:origin x="-1452" y="-102"/>
      </p:cViewPr>
      <p:guideLst>
        <p:guide orient="horz" pos="960"/>
        <p:guide pos="240"/>
      </p:guideLst>
    </p:cSldViewPr>
  </p:slideViewPr>
  <p:outlineViewPr>
    <p:cViewPr>
      <p:scale>
        <a:sx n="50" d="100"/>
        <a:sy n="50" d="100"/>
      </p:scale>
      <p:origin x="0" y="-49686"/>
    </p:cViewPr>
  </p:outlineViewPr>
  <p:notesTextViewPr>
    <p:cViewPr>
      <p:scale>
        <a:sx n="100" d="100"/>
        <a:sy n="100" d="100"/>
      </p:scale>
      <p:origin x="0" y="0"/>
    </p:cViewPr>
  </p:notesTextViewPr>
  <p:sorterViewPr>
    <p:cViewPr>
      <p:scale>
        <a:sx n="66" d="100"/>
        <a:sy n="66" d="100"/>
      </p:scale>
      <p:origin x="0" y="-2395"/>
    </p:cViewPr>
  </p:sorterViewPr>
  <p:notesViewPr>
    <p:cSldViewPr>
      <p:cViewPr varScale="1">
        <p:scale>
          <a:sx n="85" d="100"/>
          <a:sy n="85" d="100"/>
        </p:scale>
        <p:origin x="3804" y="96"/>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912311-ADB8-44B2-B6F1-7E756FCB39E2}" type="datetimeFigureOut">
              <a:rPr lang="en-IN" smtClean="0"/>
              <a:pPr/>
              <a:t>26-10-2021</a:t>
            </a:fld>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906768E-64F0-46FF-AF6C-EB6B4BD7B561}" type="slidenum">
              <a:rPr lang="en-IN" smtClean="0"/>
              <a:pPr/>
              <a:t>‹#›</a:t>
            </a:fld>
            <a:endParaRPr lang="en-IN"/>
          </a:p>
        </p:txBody>
      </p:sp>
    </p:spTree>
    <p:extLst>
      <p:ext uri="{BB962C8B-B14F-4D97-AF65-F5344CB8AC3E}">
        <p14:creationId xmlns:p14="http://schemas.microsoft.com/office/powerpoint/2010/main" xmlns="" val="35531564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757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757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757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57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757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4118DC4-8A4A-40A4-914A-3334AA1D7E43}" type="slidenum">
              <a:rPr lang="en-US" altLang="en-US"/>
              <a:pPr/>
              <a:t>‹#›</a:t>
            </a:fld>
            <a:endParaRPr lang="en-US" altLang="en-US"/>
          </a:p>
        </p:txBody>
      </p:sp>
    </p:spTree>
    <p:extLst>
      <p:ext uri="{BB962C8B-B14F-4D97-AF65-F5344CB8AC3E}">
        <p14:creationId xmlns:p14="http://schemas.microsoft.com/office/powerpoint/2010/main" xmlns="" val="327203889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4118DC4-8A4A-40A4-914A-3334AA1D7E43}" type="slidenum">
              <a:rPr lang="en-US" altLang="en-US" smtClean="0"/>
              <a:pPr/>
              <a:t>1</a:t>
            </a:fld>
            <a:endParaRPr lang="en-US" altLang="en-US"/>
          </a:p>
        </p:txBody>
      </p:sp>
    </p:spTree>
    <p:extLst>
      <p:ext uri="{BB962C8B-B14F-4D97-AF65-F5344CB8AC3E}">
        <p14:creationId xmlns:p14="http://schemas.microsoft.com/office/powerpoint/2010/main" xmlns="" val="1435559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4118DC4-8A4A-40A4-914A-3334AA1D7E43}" type="slidenum">
              <a:rPr lang="en-US" altLang="en-US" smtClean="0"/>
              <a:pPr/>
              <a:t>2</a:t>
            </a:fld>
            <a:endParaRPr lang="en-US" altLang="en-US"/>
          </a:p>
        </p:txBody>
      </p:sp>
    </p:spTree>
    <p:extLst>
      <p:ext uri="{BB962C8B-B14F-4D97-AF65-F5344CB8AC3E}">
        <p14:creationId xmlns:p14="http://schemas.microsoft.com/office/powerpoint/2010/main" xmlns="" val="2167563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8FCC6E-9240-44EF-84CB-C19377E93A70}" type="slidenum">
              <a:rPr lang="en-US" altLang="en-US"/>
              <a:pPr/>
              <a:t>3</a:t>
            </a:fld>
            <a:endParaRPr lang="en-US" alt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xmlns="" val="3062588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Content Placeholder 4"/>
          <p:cNvSpPr>
            <a:spLocks noGrp="1"/>
          </p:cNvSpPr>
          <p:nvPr>
            <p:ph sz="quarter" idx="10"/>
          </p:nvPr>
        </p:nvSpPr>
        <p:spPr>
          <a:xfrm>
            <a:off x="730250" y="762000"/>
            <a:ext cx="7118350"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a:xfrm>
            <a:off x="8153400" y="6248400"/>
            <a:ext cx="709714" cy="457200"/>
          </a:xfrm>
          <a:prstGeom prst="rect">
            <a:avLst/>
          </a:prstGeom>
        </p:spPr>
        <p:txBody>
          <a:bodyPr/>
          <a:lstStyle>
            <a:lvl1pPr>
              <a:defRPr/>
            </a:lvl1pPr>
          </a:lstStyle>
          <a:p>
            <a:fld id="{EFA38B8C-7004-407D-8354-14F4F85F3240}" type="slidenum">
              <a:rPr lang="en-US" altLang="en-US"/>
              <a:pPr/>
              <a:t>‹#›</a:t>
            </a:fld>
            <a:endParaRPr lang="en-US" altLang="en-US"/>
          </a:p>
        </p:txBody>
      </p:sp>
      <p:sp>
        <p:nvSpPr>
          <p:cNvPr id="4" name="Title 3"/>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xmlns="" val="248071810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08218248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17048509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160116919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extLst>
      <p:ext uri="{BB962C8B-B14F-4D97-AF65-F5344CB8AC3E}">
        <p14:creationId xmlns:p14="http://schemas.microsoft.com/office/powerpoint/2010/main" xmlns="" val="29181334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extLst>
      <p:ext uri="{BB962C8B-B14F-4D97-AF65-F5344CB8AC3E}">
        <p14:creationId xmlns:p14="http://schemas.microsoft.com/office/powerpoint/2010/main" xmlns="" val="315687342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876800"/>
            <a:ext cx="8229600" cy="125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6248400"/>
            <a:ext cx="1219200" cy="457200"/>
          </a:xfrm>
          <a:prstGeom prst="rect">
            <a:avLst/>
          </a:prstGeom>
        </p:spPr>
        <p:txBody>
          <a:bodyPr/>
          <a:lstStyle>
            <a:lvl1pPr>
              <a:defRPr/>
            </a:lvl1pPr>
          </a:lstStyle>
          <a:p>
            <a:endParaRPr lang="en-US" altLang="en-US"/>
          </a:p>
        </p:txBody>
      </p:sp>
      <p:sp>
        <p:nvSpPr>
          <p:cNvPr id="4" name="Footer Placeholder 3"/>
          <p:cNvSpPr>
            <a:spLocks noGrp="1"/>
          </p:cNvSpPr>
          <p:nvPr>
            <p:ph type="ftr" sz="quarter" idx="11"/>
          </p:nvPr>
        </p:nvSpPr>
        <p:spPr>
          <a:xfrm>
            <a:off x="1828800" y="6248400"/>
            <a:ext cx="5486400" cy="457200"/>
          </a:xfrm>
          <a:prstGeom prst="rect">
            <a:avLst/>
          </a:prstGeom>
        </p:spPr>
        <p:txBody>
          <a:bodyPr/>
          <a:lstStyle>
            <a:lvl1pPr>
              <a:defRPr/>
            </a:lvl1pPr>
          </a:lstStyle>
          <a:p>
            <a:endParaRPr lang="en-US" altLang="en-US" dirty="0"/>
          </a:p>
        </p:txBody>
      </p:sp>
      <p:sp>
        <p:nvSpPr>
          <p:cNvPr id="5" name="Slide Number Placeholder 4"/>
          <p:cNvSpPr>
            <a:spLocks noGrp="1"/>
          </p:cNvSpPr>
          <p:nvPr>
            <p:ph type="sldNum" sz="quarter" idx="12"/>
          </p:nvPr>
        </p:nvSpPr>
        <p:spPr>
          <a:xfrm>
            <a:off x="7543800" y="6248400"/>
            <a:ext cx="1143000" cy="457200"/>
          </a:xfrm>
          <a:prstGeom prst="rect">
            <a:avLst/>
          </a:prstGeom>
        </p:spPr>
        <p:txBody>
          <a:bodyPr/>
          <a:lstStyle>
            <a:lvl1pPr>
              <a:defRPr/>
            </a:lvl1pPr>
          </a:lstStyle>
          <a:p>
            <a:fld id="{D006E8F6-261F-4622-BD5D-ACCA7F648234}" type="slidenum">
              <a:rPr lang="en-US" altLang="en-US"/>
              <a:pPr/>
              <a:t>‹#›</a:t>
            </a:fld>
            <a:endParaRPr lang="en-US" altLang="en-US"/>
          </a:p>
        </p:txBody>
      </p:sp>
      <p:pic>
        <p:nvPicPr>
          <p:cNvPr id="6" name="Content Placeholder 2"/>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48212" y="-109204"/>
            <a:ext cx="8329044" cy="6244612"/>
          </a:xfrm>
          <a:prstGeom prst="rect">
            <a:avLst/>
          </a:prstGeom>
        </p:spPr>
      </p:pic>
      <p:sp>
        <p:nvSpPr>
          <p:cNvPr id="7" name="Title 6"/>
          <p:cNvSpPr>
            <a:spLocks noGrp="1"/>
          </p:cNvSpPr>
          <p:nvPr>
            <p:ph type="title"/>
          </p:nvPr>
        </p:nvSpPr>
        <p:spPr>
          <a:xfrm>
            <a:off x="381000" y="2667000"/>
            <a:ext cx="8382000" cy="881063"/>
          </a:xfrm>
        </p:spPr>
        <p:txBody>
          <a:bodyPr/>
          <a:lstStyle/>
          <a:p>
            <a:r>
              <a:rPr lang="en-US" dirty="0" smtClean="0"/>
              <a:t>Click to edit Master title style</a:t>
            </a:r>
            <a:endParaRPr lang="en-IN" dirty="0"/>
          </a:p>
        </p:txBody>
      </p:sp>
      <p:sp>
        <p:nvSpPr>
          <p:cNvPr id="8" name="Content Placeholder 1"/>
          <p:cNvSpPr>
            <a:spLocks noGrp="1"/>
          </p:cNvSpPr>
          <p:nvPr>
            <p:ph idx="13"/>
          </p:nvPr>
        </p:nvSpPr>
        <p:spPr>
          <a:xfrm>
            <a:off x="348562" y="6379674"/>
            <a:ext cx="7804838" cy="178804"/>
          </a:xfrm>
        </p:spPr>
        <p:txBody>
          <a:bodyPr/>
          <a:lstStyle/>
          <a:p>
            <a:pPr marL="0" indent="0">
              <a:buNone/>
            </a:pPr>
            <a:r>
              <a:rPr lang="en-IN" sz="1200" dirty="0"/>
              <a:t>Systems Analysis and Design in a Changing World, 7th Edition - Chapter </a:t>
            </a:r>
            <a:r>
              <a:rPr lang="en-IN" sz="1200" dirty="0" smtClean="0"/>
              <a:t>2 ©</a:t>
            </a:r>
            <a:r>
              <a:rPr lang="en-IN" sz="1200" dirty="0"/>
              <a:t>2016. Cengage Learning. All rights reserved.</a:t>
            </a:r>
          </a:p>
        </p:txBody>
      </p:sp>
    </p:spTree>
    <p:extLst>
      <p:ext uri="{BB962C8B-B14F-4D97-AF65-F5344CB8AC3E}">
        <p14:creationId xmlns:p14="http://schemas.microsoft.com/office/powerpoint/2010/main" xmlns="" val="3552420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1219200" cy="457200"/>
          </a:xfrm>
          <a:prstGeom prst="rect">
            <a:avLst/>
          </a:prstGeom>
        </p:spPr>
        <p:txBody>
          <a:bodyPr/>
          <a:lstStyle>
            <a:lvl1pPr>
              <a:defRPr/>
            </a:lvl1pPr>
          </a:lstStyle>
          <a:p>
            <a:endParaRPr lang="en-US" altLang="en-US"/>
          </a:p>
        </p:txBody>
      </p:sp>
      <p:sp>
        <p:nvSpPr>
          <p:cNvPr id="7" name="Slide Number Placeholder 6"/>
          <p:cNvSpPr>
            <a:spLocks noGrp="1"/>
          </p:cNvSpPr>
          <p:nvPr>
            <p:ph type="sldNum" sz="quarter" idx="12"/>
          </p:nvPr>
        </p:nvSpPr>
        <p:spPr>
          <a:xfrm>
            <a:off x="8001000" y="6248400"/>
            <a:ext cx="685800" cy="457200"/>
          </a:xfrm>
          <a:prstGeom prst="rect">
            <a:avLst/>
          </a:prstGeom>
        </p:spPr>
        <p:txBody>
          <a:bodyPr/>
          <a:lstStyle>
            <a:lvl1pPr>
              <a:defRPr>
                <a:latin typeface="+mn-lt"/>
              </a:defRPr>
            </a:lvl1pPr>
          </a:lstStyle>
          <a:p>
            <a:fld id="{EFA38B8C-7004-407D-8354-14F4F85F3240}" type="slidenum">
              <a:rPr lang="en-US" altLang="en-US" smtClean="0"/>
              <a:pPr/>
              <a:t>‹#›</a:t>
            </a:fld>
            <a:endParaRPr lang="en-US" altLang="en-US" dirty="0"/>
          </a:p>
        </p:txBody>
      </p:sp>
    </p:spTree>
    <p:extLst>
      <p:ext uri="{BB962C8B-B14F-4D97-AF65-F5344CB8AC3E}">
        <p14:creationId xmlns:p14="http://schemas.microsoft.com/office/powerpoint/2010/main" xmlns="" val="27373602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Content Placeholder 4"/>
          <p:cNvSpPr>
            <a:spLocks noGrp="1"/>
          </p:cNvSpPr>
          <p:nvPr>
            <p:ph sz="quarter" idx="10"/>
          </p:nvPr>
        </p:nvSpPr>
        <p:spPr>
          <a:xfrm>
            <a:off x="730250" y="762000"/>
            <a:ext cx="7118350"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a:xfrm>
            <a:off x="8153400" y="6248400"/>
            <a:ext cx="709714" cy="457200"/>
          </a:xfrm>
          <a:prstGeom prst="rect">
            <a:avLst/>
          </a:prstGeom>
        </p:spPr>
        <p:txBody>
          <a:bodyPr/>
          <a:lstStyle>
            <a:lvl1pPr>
              <a:defRPr/>
            </a:lvl1pPr>
          </a:lstStyle>
          <a:p>
            <a:fld id="{EFA38B8C-7004-407D-8354-14F4F85F3240}" type="slidenum">
              <a:rPr lang="en-US" altLang="en-US"/>
              <a:pPr/>
              <a:t>‹#›</a:t>
            </a:fld>
            <a:endParaRPr lang="en-US" altLang="en-US"/>
          </a:p>
        </p:txBody>
      </p:sp>
      <p:sp>
        <p:nvSpPr>
          <p:cNvPr id="4" name="Title 3"/>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xmlns="" val="405469911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extLst>
      <p:ext uri="{BB962C8B-B14F-4D97-AF65-F5344CB8AC3E}">
        <p14:creationId xmlns:p14="http://schemas.microsoft.com/office/powerpoint/2010/main" xmlns="" val="354530868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quarter" idx="11"/>
          </p:nvPr>
        </p:nvSpPr>
        <p:spPr>
          <a:xfrm>
            <a:off x="381000" y="3810000"/>
            <a:ext cx="8382000" cy="76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81000" y="4724400"/>
            <a:ext cx="8382000" cy="60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424805889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extLst>
      <p:ext uri="{BB962C8B-B14F-4D97-AF65-F5344CB8AC3E}">
        <p14:creationId xmlns:p14="http://schemas.microsoft.com/office/powerpoint/2010/main" xmlns="" val="77493280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and Content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11"/>
          </p:nvPr>
        </p:nvSpPr>
        <p:spPr>
          <a:xfrm>
            <a:off x="381000" y="3733800"/>
            <a:ext cx="8382000" cy="106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25704899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and Content1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3733800"/>
            <a:ext cx="8382000" cy="1066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12"/>
          </p:nvPr>
        </p:nvSpPr>
        <p:spPr>
          <a:xfrm>
            <a:off x="381000" y="1411288"/>
            <a:ext cx="8382000" cy="22113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7"/>
          <p:cNvSpPr>
            <a:spLocks noGrp="1"/>
          </p:cNvSpPr>
          <p:nvPr>
            <p:ph sz="quarter" idx="13"/>
          </p:nvPr>
        </p:nvSpPr>
        <p:spPr>
          <a:xfrm>
            <a:off x="381000" y="4876800"/>
            <a:ext cx="8382000" cy="76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85295505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86826701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244378403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74873035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221070242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7676906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8944022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184413339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extLst>
      <p:ext uri="{BB962C8B-B14F-4D97-AF65-F5344CB8AC3E}">
        <p14:creationId xmlns:p14="http://schemas.microsoft.com/office/powerpoint/2010/main" xmlns="" val="69512790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quarter" idx="11"/>
          </p:nvPr>
        </p:nvSpPr>
        <p:spPr>
          <a:xfrm>
            <a:off x="381000" y="3810000"/>
            <a:ext cx="8382000" cy="76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381000" y="4724400"/>
            <a:ext cx="8382000" cy="60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38890596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extLst>
      <p:ext uri="{BB962C8B-B14F-4D97-AF65-F5344CB8AC3E}">
        <p14:creationId xmlns:p14="http://schemas.microsoft.com/office/powerpoint/2010/main" xmlns="" val="243292290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876800"/>
            <a:ext cx="8229600" cy="125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6248400"/>
            <a:ext cx="1219200" cy="457200"/>
          </a:xfrm>
          <a:prstGeom prst="rect">
            <a:avLst/>
          </a:prstGeom>
        </p:spPr>
        <p:txBody>
          <a:bodyPr/>
          <a:lstStyle>
            <a:lvl1pPr>
              <a:defRPr/>
            </a:lvl1pPr>
          </a:lstStyle>
          <a:p>
            <a:endParaRPr lang="en-US" altLang="en-US"/>
          </a:p>
        </p:txBody>
      </p:sp>
      <p:sp>
        <p:nvSpPr>
          <p:cNvPr id="4" name="Footer Placeholder 3"/>
          <p:cNvSpPr>
            <a:spLocks noGrp="1"/>
          </p:cNvSpPr>
          <p:nvPr>
            <p:ph type="ftr" sz="quarter" idx="11"/>
          </p:nvPr>
        </p:nvSpPr>
        <p:spPr>
          <a:xfrm>
            <a:off x="1828800" y="6248400"/>
            <a:ext cx="5486400" cy="457200"/>
          </a:xfrm>
          <a:prstGeom prst="rect">
            <a:avLst/>
          </a:prstGeom>
        </p:spPr>
        <p:txBody>
          <a:bodyPr/>
          <a:lstStyle>
            <a:lvl1pPr>
              <a:defRPr/>
            </a:lvl1pPr>
          </a:lstStyle>
          <a:p>
            <a:endParaRPr lang="en-US" altLang="en-US" dirty="0"/>
          </a:p>
        </p:txBody>
      </p:sp>
      <p:sp>
        <p:nvSpPr>
          <p:cNvPr id="5" name="Slide Number Placeholder 4"/>
          <p:cNvSpPr>
            <a:spLocks noGrp="1"/>
          </p:cNvSpPr>
          <p:nvPr>
            <p:ph type="sldNum" sz="quarter" idx="12"/>
          </p:nvPr>
        </p:nvSpPr>
        <p:spPr>
          <a:xfrm>
            <a:off x="7543800" y="6248400"/>
            <a:ext cx="1143000" cy="457200"/>
          </a:xfrm>
          <a:prstGeom prst="rect">
            <a:avLst/>
          </a:prstGeom>
        </p:spPr>
        <p:txBody>
          <a:bodyPr/>
          <a:lstStyle>
            <a:lvl1pPr>
              <a:defRPr/>
            </a:lvl1pPr>
          </a:lstStyle>
          <a:p>
            <a:fld id="{D006E8F6-261F-4622-BD5D-ACCA7F648234}" type="slidenum">
              <a:rPr lang="en-US" altLang="en-US"/>
              <a:pPr/>
              <a:t>‹#›</a:t>
            </a:fld>
            <a:endParaRPr lang="en-US" altLang="en-US"/>
          </a:p>
        </p:txBody>
      </p:sp>
      <p:pic>
        <p:nvPicPr>
          <p:cNvPr id="6" name="Content Placeholder 2"/>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48212" y="-109204"/>
            <a:ext cx="8329044" cy="6244612"/>
          </a:xfrm>
          <a:prstGeom prst="rect">
            <a:avLst/>
          </a:prstGeom>
        </p:spPr>
      </p:pic>
      <p:sp>
        <p:nvSpPr>
          <p:cNvPr id="7" name="Title 6"/>
          <p:cNvSpPr>
            <a:spLocks noGrp="1"/>
          </p:cNvSpPr>
          <p:nvPr>
            <p:ph type="title"/>
          </p:nvPr>
        </p:nvSpPr>
        <p:spPr>
          <a:xfrm>
            <a:off x="381000" y="2667000"/>
            <a:ext cx="8382000" cy="881063"/>
          </a:xfrm>
        </p:spPr>
        <p:txBody>
          <a:bodyPr/>
          <a:lstStyle/>
          <a:p>
            <a:r>
              <a:rPr lang="en-US" dirty="0" smtClean="0"/>
              <a:t>Click to edit Master title style</a:t>
            </a:r>
            <a:endParaRPr lang="en-IN" dirty="0"/>
          </a:p>
        </p:txBody>
      </p:sp>
      <p:sp>
        <p:nvSpPr>
          <p:cNvPr id="8" name="Content Placeholder 1"/>
          <p:cNvSpPr>
            <a:spLocks noGrp="1"/>
          </p:cNvSpPr>
          <p:nvPr>
            <p:ph idx="13"/>
          </p:nvPr>
        </p:nvSpPr>
        <p:spPr>
          <a:xfrm>
            <a:off x="348562" y="6379674"/>
            <a:ext cx="7804838" cy="178804"/>
          </a:xfrm>
        </p:spPr>
        <p:txBody>
          <a:bodyPr/>
          <a:lstStyle/>
          <a:p>
            <a:pPr marL="0" indent="0">
              <a:buNone/>
            </a:pPr>
            <a:r>
              <a:rPr lang="en-IN" sz="1200" dirty="0"/>
              <a:t>Systems Analysis and Design in a Changing World, 7th Edition - Chapter </a:t>
            </a:r>
            <a:r>
              <a:rPr lang="en-IN" sz="1200" dirty="0" smtClean="0"/>
              <a:t>2 ©</a:t>
            </a:r>
            <a:r>
              <a:rPr lang="en-IN" sz="1200" dirty="0"/>
              <a:t>2016. Cengage Learning. All rights reserved.</a:t>
            </a:r>
          </a:p>
        </p:txBody>
      </p:sp>
    </p:spTree>
    <p:extLst>
      <p:ext uri="{BB962C8B-B14F-4D97-AF65-F5344CB8AC3E}">
        <p14:creationId xmlns:p14="http://schemas.microsoft.com/office/powerpoint/2010/main" xmlns="" val="29695202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1219200" cy="457200"/>
          </a:xfrm>
          <a:prstGeom prst="rect">
            <a:avLst/>
          </a:prstGeom>
        </p:spPr>
        <p:txBody>
          <a:bodyPr/>
          <a:lstStyle>
            <a:lvl1pPr>
              <a:defRPr/>
            </a:lvl1pPr>
          </a:lstStyle>
          <a:p>
            <a:endParaRPr lang="en-US" altLang="en-US"/>
          </a:p>
        </p:txBody>
      </p:sp>
      <p:sp>
        <p:nvSpPr>
          <p:cNvPr id="7" name="Slide Number Placeholder 6"/>
          <p:cNvSpPr>
            <a:spLocks noGrp="1"/>
          </p:cNvSpPr>
          <p:nvPr>
            <p:ph type="sldNum" sz="quarter" idx="12"/>
          </p:nvPr>
        </p:nvSpPr>
        <p:spPr>
          <a:xfrm>
            <a:off x="8001000" y="6248400"/>
            <a:ext cx="685800" cy="457200"/>
          </a:xfrm>
          <a:prstGeom prst="rect">
            <a:avLst/>
          </a:prstGeom>
        </p:spPr>
        <p:txBody>
          <a:bodyPr/>
          <a:lstStyle>
            <a:lvl1pPr>
              <a:defRPr>
                <a:latin typeface="+mn-lt"/>
              </a:defRPr>
            </a:lvl1pPr>
          </a:lstStyle>
          <a:p>
            <a:fld id="{EFA38B8C-7004-407D-8354-14F4F85F3240}" type="slidenum">
              <a:rPr lang="en-US" altLang="en-US" smtClean="0"/>
              <a:pPr/>
              <a:t>‹#›</a:t>
            </a:fld>
            <a:endParaRPr lang="en-US" altLang="en-US" dirty="0"/>
          </a:p>
        </p:txBody>
      </p:sp>
    </p:spTree>
    <p:extLst>
      <p:ext uri="{BB962C8B-B14F-4D97-AF65-F5344CB8AC3E}">
        <p14:creationId xmlns:p14="http://schemas.microsoft.com/office/powerpoint/2010/main" xmlns="" val="17683498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10183629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11"/>
          </p:nvPr>
        </p:nvSpPr>
        <p:spPr>
          <a:xfrm>
            <a:off x="381000" y="3733800"/>
            <a:ext cx="8382000" cy="106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56439436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Content1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quarter" idx="11"/>
          </p:nvPr>
        </p:nvSpPr>
        <p:spPr>
          <a:xfrm>
            <a:off x="381000" y="3733800"/>
            <a:ext cx="8382000" cy="1066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12"/>
          </p:nvPr>
        </p:nvSpPr>
        <p:spPr>
          <a:xfrm>
            <a:off x="381000" y="1411288"/>
            <a:ext cx="8382000" cy="22113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7"/>
          <p:cNvSpPr>
            <a:spLocks noGrp="1"/>
          </p:cNvSpPr>
          <p:nvPr>
            <p:ph sz="quarter" idx="13"/>
          </p:nvPr>
        </p:nvSpPr>
        <p:spPr>
          <a:xfrm>
            <a:off x="381000" y="4876800"/>
            <a:ext cx="8382000" cy="76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89359909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228749629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404583682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36681829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428958571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1.jpeg"/><Relationship Id="rId3" Type="http://schemas.openxmlformats.org/officeDocument/2006/relationships/slideLayout" Target="../slideLayouts/slideLayout19.xml"/><Relationship Id="rId21" Type="http://schemas.openxmlformats.org/officeDocument/2006/relationships/image" Target="../media/image4.png"/><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image" Target="../media/image3.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image" Target="../media/image2.jpe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33.xml"/><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cstate="print">
            <a:lum/>
          </a:blip>
          <a:srcRect/>
          <a:stretch>
            <a:fillRect/>
          </a:stretch>
        </a:blip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userDrawn="1"/>
        </p:nvPicPr>
        <p:blipFill>
          <a:blip r:embed="rId19" cstate="print"/>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4"/>
          <p:cNvSpPr>
            <a:spLocks noGrp="1"/>
          </p:cNvSpPr>
          <p:nvPr>
            <p:ph type="sldNum" sz="quarter" idx="4"/>
          </p:nvPr>
        </p:nvSpPr>
        <p:spPr>
          <a:xfrm>
            <a:off x="8543925" y="6356349"/>
            <a:ext cx="438150" cy="365125"/>
          </a:xfrm>
          <a:prstGeom prst="rect">
            <a:avLst/>
          </a:prstGeom>
        </p:spPr>
        <p:txBody>
          <a:bodyPr vert="horz" lIns="91440" tIns="45720" rIns="91440" bIns="45720" rtlCol="0" anchor="ctr"/>
          <a:lstStyle>
            <a:lvl1pPr algn="r">
              <a:defRPr sz="1200">
                <a:solidFill>
                  <a:schemeClr val="tx1"/>
                </a:solidFill>
                <a:latin typeface="+mn-lt"/>
              </a:defRPr>
            </a:lvl1pPr>
          </a:lstStyle>
          <a:p>
            <a:fld id="{9578B1A5-17F2-40A4-AAAB-003A2BF963DA}" type="slidenum">
              <a:rPr lang="en-US" smtClean="0"/>
              <a:pPr/>
              <a:t>‹#›</a:t>
            </a:fld>
            <a:endParaRPr lang="en-US" dirty="0"/>
          </a:p>
        </p:txBody>
      </p:sp>
      <p:sp>
        <p:nvSpPr>
          <p:cNvPr id="8" name="Content Placeholder 1"/>
          <p:cNvSpPr txBox="1">
            <a:spLocks/>
          </p:cNvSpPr>
          <p:nvPr userDrawn="1"/>
        </p:nvSpPr>
        <p:spPr>
          <a:xfrm>
            <a:off x="348562" y="6379674"/>
            <a:ext cx="7804838" cy="178804"/>
          </a:xfrm>
          <a:prstGeom prst="rect">
            <a:avLst/>
          </a:prstGeom>
        </p:spPr>
        <p:txBody>
          <a:bodyPr/>
          <a:lstStyle>
            <a:lvl1pPr marL="396875" indent="-396875" algn="l" defTabSz="914363" rtl="0" eaLnBrk="1" latinLnBrk="0" hangingPunct="1">
              <a:lnSpc>
                <a:spcPct val="90000"/>
              </a:lnSpc>
              <a:spcBef>
                <a:spcPct val="20000"/>
              </a:spcBef>
              <a:buFontTx/>
              <a:buBlip>
                <a:blip r:embed="rId20"/>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21"/>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21"/>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21"/>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21"/>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FontTx/>
              <a:buNone/>
            </a:pPr>
            <a:r>
              <a:rPr lang="en-IN" sz="1200" dirty="0" smtClean="0"/>
              <a:t>Systems Analysis and Design in a Changing World, 7th Edition - Chapter 2 ©2016. Cengage Learning. All rights reserved.</a:t>
            </a:r>
            <a:endParaRPr lang="en-IN" sz="1200" dirty="0"/>
          </a:p>
        </p:txBody>
      </p:sp>
    </p:spTree>
    <p:extLst>
      <p:ext uri="{BB962C8B-B14F-4D97-AF65-F5344CB8AC3E}">
        <p14:creationId xmlns:p14="http://schemas.microsoft.com/office/powerpoint/2010/main" xmlns="" val="233588206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711" r:id="rId4"/>
    <p:sldLayoutId id="2147483712"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Lst>
  <p:transition>
    <p:fade/>
  </p:transition>
  <p:hf hdr="0" ftr="0" dt="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20"/>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21"/>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21"/>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21"/>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21"/>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cstate="print">
            <a:lum/>
          </a:blip>
          <a:srcRect/>
          <a:stretch>
            <a:fillRect/>
          </a:stretch>
        </a:blip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userDrawn="1"/>
        </p:nvPicPr>
        <p:blipFill>
          <a:blip r:embed="rId19" cstate="print"/>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4"/>
          <p:cNvSpPr>
            <a:spLocks noGrp="1"/>
          </p:cNvSpPr>
          <p:nvPr>
            <p:ph type="sldNum" sz="quarter" idx="4"/>
          </p:nvPr>
        </p:nvSpPr>
        <p:spPr>
          <a:xfrm>
            <a:off x="8543925" y="6356349"/>
            <a:ext cx="438150" cy="365125"/>
          </a:xfrm>
          <a:prstGeom prst="rect">
            <a:avLst/>
          </a:prstGeom>
        </p:spPr>
        <p:txBody>
          <a:bodyPr vert="horz" lIns="91440" tIns="45720" rIns="91440" bIns="45720" rtlCol="0" anchor="ctr"/>
          <a:lstStyle>
            <a:lvl1pPr algn="r">
              <a:defRPr sz="1200">
                <a:solidFill>
                  <a:schemeClr val="tx1"/>
                </a:solidFill>
                <a:latin typeface="+mn-lt"/>
              </a:defRPr>
            </a:lvl1pPr>
          </a:lstStyle>
          <a:p>
            <a:fld id="{9578B1A5-17F2-40A4-AAAB-003A2BF963DA}" type="slidenum">
              <a:rPr lang="en-US" smtClean="0"/>
              <a:pPr/>
              <a:t>‹#›</a:t>
            </a:fld>
            <a:endParaRPr lang="en-US" dirty="0"/>
          </a:p>
        </p:txBody>
      </p:sp>
    </p:spTree>
    <p:extLst>
      <p:ext uri="{BB962C8B-B14F-4D97-AF65-F5344CB8AC3E}">
        <p14:creationId xmlns:p14="http://schemas.microsoft.com/office/powerpoint/2010/main" xmlns="" val="196391817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ransition>
    <p:fade/>
  </p:transition>
  <p:hf hdr="0" ftr="0" dt="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20"/>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21"/>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21"/>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21"/>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21"/>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3528558316"/>
      </p:ext>
    </p:extLst>
  </p:cSld>
  <p:clrMap bg1="lt1" tx1="dk1" bg2="lt2" tx2="dk2" accent1="accent1" accent2="accent2" accent3="accent3" accent4="accent4" accent5="accent5" accent6="accent6" hlink="hlink" folHlink="folHlink"/>
  <p:sldLayoutIdLst>
    <p:sldLayoutId id="2147483710" r:id="rId1"/>
  </p:sldLayoutIdLst>
  <p:transition>
    <p:fade/>
  </p:transition>
  <p:hf hdr="0" ftr="0" dt="0"/>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96410" y="3679054"/>
            <a:ext cx="2819400" cy="553998"/>
          </a:xfrm>
        </p:spPr>
        <p:txBody>
          <a:bodyPr/>
          <a:lstStyle/>
          <a:p>
            <a:pPr marL="0" indent="0">
              <a:buNone/>
            </a:pPr>
            <a:r>
              <a:rPr lang="en-US" altLang="en-US" sz="4000" dirty="0">
                <a:solidFill>
                  <a:schemeClr val="tx1"/>
                </a:solidFill>
                <a:effectLst/>
              </a:rPr>
              <a:t>Chapter </a:t>
            </a:r>
            <a:r>
              <a:rPr lang="en-US" altLang="en-US" sz="4000" dirty="0" smtClean="0">
                <a:solidFill>
                  <a:schemeClr val="tx1"/>
                </a:solidFill>
                <a:effectLst/>
              </a:rPr>
              <a:t>2</a:t>
            </a:r>
            <a:endParaRPr lang="en-IN" sz="4000" dirty="0">
              <a:solidFill>
                <a:schemeClr val="tx1"/>
              </a:solidFill>
              <a:effectLst/>
            </a:endParaRPr>
          </a:p>
        </p:txBody>
      </p:sp>
      <p:sp>
        <p:nvSpPr>
          <p:cNvPr id="3" name="Content Placeholder 2"/>
          <p:cNvSpPr>
            <a:spLocks noGrp="1"/>
          </p:cNvSpPr>
          <p:nvPr>
            <p:ph idx="13"/>
          </p:nvPr>
        </p:nvSpPr>
        <p:spPr>
          <a:xfrm>
            <a:off x="348562" y="6379674"/>
            <a:ext cx="7804838" cy="166199"/>
          </a:xfrm>
        </p:spPr>
        <p:txBody>
          <a:bodyPr/>
          <a:lstStyle/>
          <a:p>
            <a:pPr marL="0" indent="0">
              <a:buNone/>
            </a:pPr>
            <a:r>
              <a:rPr lang="en-IN" sz="1200" dirty="0"/>
              <a:t>Systems Analysis and Design in a Changing World, 7th Edition - Chapter 2 ©2016. Cengage Learning. All rights reserved</a:t>
            </a:r>
            <a:r>
              <a:rPr lang="en-IN" sz="1200" dirty="0" smtClean="0"/>
              <a:t>.</a:t>
            </a:r>
            <a:endParaRPr lang="en-IN" sz="1200" dirty="0"/>
          </a:p>
        </p:txBody>
      </p:sp>
      <p:sp>
        <p:nvSpPr>
          <p:cNvPr id="4" name="Slide Number Placeholder 3"/>
          <p:cNvSpPr>
            <a:spLocks noGrp="1"/>
          </p:cNvSpPr>
          <p:nvPr>
            <p:ph type="sldNum" sz="quarter" idx="12"/>
          </p:nvPr>
        </p:nvSpPr>
        <p:spPr>
          <a:xfrm>
            <a:off x="8153400" y="6248400"/>
            <a:ext cx="533400" cy="457200"/>
          </a:xfrm>
        </p:spPr>
        <p:txBody>
          <a:bodyPr/>
          <a:lstStyle/>
          <a:p>
            <a:fld id="{D006E8F6-261F-4622-BD5D-ACCA7F648234}" type="slidenum">
              <a:rPr lang="en-US" altLang="en-US" smtClean="0"/>
              <a:pPr/>
              <a:t>1</a:t>
            </a:fld>
            <a:endParaRPr lang="en-US" altLang="en-US" dirty="0"/>
          </a:p>
        </p:txBody>
      </p:sp>
    </p:spTree>
    <p:extLst>
      <p:ext uri="{BB962C8B-B14F-4D97-AF65-F5344CB8AC3E}">
        <p14:creationId xmlns:p14="http://schemas.microsoft.com/office/powerpoint/2010/main" xmlns="" val="1910025243"/>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381000" y="230188"/>
            <a:ext cx="8382000" cy="498598"/>
          </a:xfrm>
        </p:spPr>
        <p:txBody>
          <a:bodyPr/>
          <a:lstStyle/>
          <a:p>
            <a:r>
              <a:rPr lang="en-US" altLang="en-US" sz="3600" spc="0" dirty="0" smtClean="0">
                <a:solidFill>
                  <a:schemeClr val="tx1"/>
                </a:solidFill>
                <a:effectLst/>
              </a:rPr>
              <a:t>F</a:t>
            </a:r>
            <a:r>
              <a:rPr lang="en-US" altLang="en-US" sz="100" spc="0" dirty="0" smtClean="0">
                <a:solidFill>
                  <a:schemeClr val="tx1"/>
                </a:solidFill>
                <a:effectLst/>
              </a:rPr>
              <a:t> </a:t>
            </a:r>
            <a:r>
              <a:rPr lang="en-US" altLang="en-US" sz="3600" spc="0" dirty="0" smtClean="0">
                <a:solidFill>
                  <a:schemeClr val="tx1"/>
                </a:solidFill>
                <a:effectLst/>
              </a:rPr>
              <a:t>U</a:t>
            </a:r>
            <a:r>
              <a:rPr lang="en-US" altLang="en-US" sz="100" spc="0" dirty="0" smtClean="0">
                <a:solidFill>
                  <a:schemeClr val="tx1"/>
                </a:solidFill>
                <a:effectLst/>
              </a:rPr>
              <a:t> </a:t>
            </a:r>
            <a:r>
              <a:rPr lang="en-US" altLang="en-US" sz="3600" spc="0" dirty="0" smtClean="0">
                <a:solidFill>
                  <a:schemeClr val="tx1"/>
                </a:solidFill>
                <a:effectLst/>
              </a:rPr>
              <a:t>R</a:t>
            </a:r>
            <a:r>
              <a:rPr lang="en-US" altLang="en-US" sz="100" spc="0" dirty="0" smtClean="0">
                <a:solidFill>
                  <a:schemeClr val="tx1"/>
                </a:solidFill>
                <a:effectLst/>
              </a:rPr>
              <a:t> </a:t>
            </a:r>
            <a:r>
              <a:rPr lang="en-US" altLang="en-US" sz="3600" spc="0" dirty="0" smtClean="0">
                <a:solidFill>
                  <a:schemeClr val="tx1"/>
                </a:solidFill>
                <a:effectLst/>
              </a:rPr>
              <a:t>P</a:t>
            </a:r>
            <a:r>
              <a:rPr lang="en-US" altLang="en-US" sz="100" spc="0" dirty="0" smtClean="0">
                <a:solidFill>
                  <a:schemeClr val="tx1"/>
                </a:solidFill>
                <a:effectLst/>
              </a:rPr>
              <a:t> </a:t>
            </a:r>
            <a:r>
              <a:rPr lang="en-US" altLang="en-US" sz="3600" spc="0" dirty="0" smtClean="0">
                <a:solidFill>
                  <a:schemeClr val="tx1"/>
                </a:solidFill>
                <a:effectLst/>
              </a:rPr>
              <a:t>S</a:t>
            </a:r>
            <a:r>
              <a:rPr lang="en-US" altLang="en-US" sz="3600" spc="0" dirty="0">
                <a:solidFill>
                  <a:schemeClr val="tx1"/>
                </a:solidFill>
                <a:effectLst/>
              </a:rPr>
              <a:t>+ Requirements </a:t>
            </a:r>
            <a:r>
              <a:rPr lang="en-US" altLang="en-US" sz="3600" spc="0" dirty="0" smtClean="0">
                <a:solidFill>
                  <a:schemeClr val="tx1"/>
                </a:solidFill>
                <a:effectLst/>
              </a:rPr>
              <a:t>Acronym </a:t>
            </a:r>
            <a:r>
              <a:rPr lang="en-US" altLang="en-US" sz="2000" spc="0" dirty="0" smtClean="0">
                <a:solidFill>
                  <a:schemeClr val="tx1"/>
                </a:solidFill>
                <a:effectLst/>
              </a:rPr>
              <a:t>(2 of 2)</a:t>
            </a:r>
            <a:endParaRPr lang="en-US" altLang="en-US" sz="2000" spc="0" dirty="0">
              <a:solidFill>
                <a:schemeClr val="tx1"/>
              </a:solidFill>
              <a:effectLst/>
            </a:endParaRPr>
          </a:p>
        </p:txBody>
      </p:sp>
      <p:graphicFrame>
        <p:nvGraphicFramePr>
          <p:cNvPr id="9" name="Content Placeholder 8" descr="Table is accessible to screenreaders"/>
          <p:cNvGraphicFramePr>
            <a:graphicFrameLocks noGrp="1"/>
          </p:cNvGraphicFramePr>
          <p:nvPr>
            <p:ph idx="1"/>
            <p:extLst>
              <p:ext uri="{D42A27DB-BD31-4B8C-83A1-F6EECF244321}">
                <p14:modId xmlns:p14="http://schemas.microsoft.com/office/powerpoint/2010/main" xmlns="" val="955607172"/>
              </p:ext>
            </p:extLst>
          </p:nvPr>
        </p:nvGraphicFramePr>
        <p:xfrm>
          <a:off x="398092" y="1532546"/>
          <a:ext cx="8382000" cy="2399374"/>
        </p:xfrm>
        <a:graphic>
          <a:graphicData uri="http://schemas.openxmlformats.org/drawingml/2006/table">
            <a:tbl>
              <a:tblPr firstRow="1" bandRow="1">
                <a:tableStyleId>{5C22544A-7EE6-4342-B048-85BDC9FD1C3A}</a:tableStyleId>
              </a:tblPr>
              <a:tblGrid>
                <a:gridCol w="2794000">
                  <a:extLst>
                    <a:ext uri="{9D8B030D-6E8A-4147-A177-3AD203B41FA5}">
                      <a16:colId xmlns="" xmlns:a16="http://schemas.microsoft.com/office/drawing/2014/main" val="20000"/>
                    </a:ext>
                  </a:extLst>
                </a:gridCol>
                <a:gridCol w="2370508">
                  <a:extLst>
                    <a:ext uri="{9D8B030D-6E8A-4147-A177-3AD203B41FA5}">
                      <a16:colId xmlns="" xmlns:a16="http://schemas.microsoft.com/office/drawing/2014/main" val="20001"/>
                    </a:ext>
                  </a:extLst>
                </a:gridCol>
                <a:gridCol w="3217492">
                  <a:extLst>
                    <a:ext uri="{9D8B030D-6E8A-4147-A177-3AD203B41FA5}">
                      <a16:colId xmlns="" xmlns:a16="http://schemas.microsoft.com/office/drawing/2014/main" val="20002"/>
                    </a:ext>
                  </a:extLst>
                </a:gridCol>
              </a:tblGrid>
              <a:tr h="370840">
                <a:tc>
                  <a:txBody>
                    <a:bodyPr/>
                    <a:lstStyle/>
                    <a:p>
                      <a:r>
                        <a:rPr lang="en-US" dirty="0" smtClean="0">
                          <a:solidFill>
                            <a:schemeClr val="tx1"/>
                          </a:solidFill>
                        </a:rPr>
                        <a:t>Requirement categories</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a:t>
                      </a:r>
                      <a:r>
                        <a:rPr lang="en-US" sz="100" dirty="0" smtClean="0">
                          <a:solidFill>
                            <a:schemeClr val="tx1"/>
                          </a:solidFill>
                        </a:rPr>
                        <a:t> </a:t>
                      </a:r>
                      <a:r>
                        <a:rPr lang="en-US" dirty="0" smtClean="0">
                          <a:solidFill>
                            <a:schemeClr val="tx1"/>
                          </a:solidFill>
                        </a:rPr>
                        <a:t>U</a:t>
                      </a:r>
                      <a:r>
                        <a:rPr lang="en-US" sz="100" dirty="0" smtClean="0">
                          <a:solidFill>
                            <a:schemeClr val="tx1"/>
                          </a:solidFill>
                        </a:rPr>
                        <a:t> </a:t>
                      </a:r>
                      <a:r>
                        <a:rPr lang="en-US" dirty="0" smtClean="0">
                          <a:solidFill>
                            <a:schemeClr val="tx1"/>
                          </a:solidFill>
                        </a:rPr>
                        <a:t>R</a:t>
                      </a:r>
                      <a:r>
                        <a:rPr lang="en-US" sz="100" dirty="0" smtClean="0">
                          <a:solidFill>
                            <a:schemeClr val="tx1"/>
                          </a:solidFill>
                        </a:rPr>
                        <a:t> </a:t>
                      </a:r>
                      <a:r>
                        <a:rPr lang="en-US" dirty="0" smtClean="0">
                          <a:solidFill>
                            <a:schemeClr val="tx1"/>
                          </a:solidFill>
                        </a:rPr>
                        <a:t>P</a:t>
                      </a:r>
                      <a:r>
                        <a:rPr lang="en-US" sz="100" dirty="0" smtClean="0">
                          <a:solidFill>
                            <a:schemeClr val="tx1"/>
                          </a:solidFill>
                        </a:rPr>
                        <a:t> </a:t>
                      </a:r>
                      <a:r>
                        <a:rPr lang="en-US" dirty="0" smtClean="0">
                          <a:solidFill>
                            <a:schemeClr val="tx1"/>
                          </a:solidFill>
                        </a:rPr>
                        <a:t>S categories</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Example</a:t>
                      </a:r>
                      <a:r>
                        <a:rPr lang="en-US" baseline="0" dirty="0" smtClean="0">
                          <a:solidFill>
                            <a:schemeClr val="tx1"/>
                          </a:solidFill>
                        </a:rPr>
                        <a:t> </a:t>
                      </a:r>
                      <a:r>
                        <a:rPr lang="en-US" dirty="0" smtClean="0">
                          <a:solidFill>
                            <a:schemeClr val="tx1"/>
                          </a:solidFill>
                        </a:rPr>
                        <a:t>requirements</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839814">
                <a:tc>
                  <a:txBody>
                    <a:bodyPr/>
                    <a:lstStyle/>
                    <a:p>
                      <a:r>
                        <a:rPr lang="en-US" dirty="0" smtClean="0">
                          <a:solidFill>
                            <a:schemeClr val="tx1"/>
                          </a:solidFill>
                        </a:rPr>
                        <a:t>Functional</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Functions</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Business rules and</a:t>
                      </a:r>
                      <a:r>
                        <a:rPr lang="en-US" baseline="0" dirty="0" smtClean="0">
                          <a:solidFill>
                            <a:schemeClr val="tx1"/>
                          </a:solidFill>
                        </a:rPr>
                        <a:t> processes</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370840">
                <a:tc>
                  <a:txBody>
                    <a:bodyPr/>
                    <a:lstStyle/>
                    <a:p>
                      <a:r>
                        <a:rPr lang="en-US" dirty="0" smtClean="0">
                          <a:solidFill>
                            <a:schemeClr val="tx1"/>
                          </a:solidFill>
                        </a:rPr>
                        <a:t>Nonfunctional</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Usability</a:t>
                      </a:r>
                      <a:r>
                        <a:rPr lang="en-US" baseline="0" dirty="0" smtClean="0">
                          <a:solidFill>
                            <a:schemeClr val="tx1"/>
                          </a:solidFill>
                        </a:rPr>
                        <a:t> </a:t>
                      </a:r>
                      <a:r>
                        <a:rPr lang="en-US" dirty="0" smtClean="0">
                          <a:solidFill>
                            <a:schemeClr val="tx1"/>
                          </a:solidFill>
                        </a:rPr>
                        <a:t>Reliability</a:t>
                      </a:r>
                    </a:p>
                    <a:p>
                      <a:r>
                        <a:rPr lang="en-US" dirty="0" smtClean="0">
                          <a:solidFill>
                            <a:schemeClr val="tx1"/>
                          </a:solidFill>
                        </a:rPr>
                        <a:t>Performance</a:t>
                      </a:r>
                      <a:r>
                        <a:rPr lang="en-US" baseline="0" dirty="0" smtClean="0">
                          <a:solidFill>
                            <a:schemeClr val="tx1"/>
                          </a:solidFill>
                        </a:rPr>
                        <a:t> </a:t>
                      </a:r>
                      <a:r>
                        <a:rPr lang="en-US" dirty="0" smtClean="0">
                          <a:solidFill>
                            <a:schemeClr val="tx1"/>
                          </a:solidFill>
                        </a:rPr>
                        <a:t>Security</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User interface, ease of use Failure rate,</a:t>
                      </a:r>
                      <a:r>
                        <a:rPr lang="en-US" baseline="0" dirty="0" smtClean="0">
                          <a:solidFill>
                            <a:schemeClr val="tx1"/>
                          </a:solidFill>
                        </a:rPr>
                        <a:t> recovery methods Response time, throughput Access controls, encryption</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bl>
          </a:graphicData>
        </a:graphic>
      </p:graphicFrame>
      <p:sp>
        <p:nvSpPr>
          <p:cNvPr id="5" name="Slide Number Placeholder 5"/>
          <p:cNvSpPr>
            <a:spLocks noGrp="1"/>
          </p:cNvSpPr>
          <p:nvPr>
            <p:ph type="sldNum" sz="quarter" idx="4294967295"/>
          </p:nvPr>
        </p:nvSpPr>
        <p:spPr>
          <a:xfrm>
            <a:off x="8001000" y="6248400"/>
            <a:ext cx="1143000" cy="457200"/>
          </a:xfrm>
          <a:prstGeom prst="rect">
            <a:avLst/>
          </a:prstGeom>
        </p:spPr>
        <p:txBody>
          <a:bodyPr/>
          <a:lstStyle/>
          <a:p>
            <a:fld id="{37A47F97-02BF-4DDC-A812-CA6D0C9A8B8E}" type="slidenum">
              <a:rPr lang="en-US" altLang="en-US">
                <a:latin typeface="+mn-lt"/>
              </a:rPr>
              <a:pPr/>
              <a:t>10</a:t>
            </a:fld>
            <a:endParaRPr lang="en-US" altLang="en-US" dirty="0">
              <a:latin typeface="+mn-lt"/>
            </a:endParaRPr>
          </a:p>
        </p:txBody>
      </p:sp>
    </p:spTree>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381000" y="230188"/>
            <a:ext cx="8382000" cy="498598"/>
          </a:xfrm>
        </p:spPr>
        <p:txBody>
          <a:bodyPr/>
          <a:lstStyle/>
          <a:p>
            <a:r>
              <a:rPr lang="en-US" sz="3600" spc="0" dirty="0">
                <a:solidFill>
                  <a:schemeClr val="tx1"/>
                </a:solidFill>
                <a:effectLst/>
              </a:rPr>
              <a:t>Additional Requirements Categories</a:t>
            </a:r>
            <a:endParaRPr lang="en-US" altLang="en-US" sz="3600" spc="0" dirty="0">
              <a:solidFill>
                <a:schemeClr val="tx1"/>
              </a:solidFill>
              <a:effectLst/>
            </a:endParaRPr>
          </a:p>
        </p:txBody>
      </p:sp>
      <p:sp>
        <p:nvSpPr>
          <p:cNvPr id="2" name="Content Placeholder 1"/>
          <p:cNvSpPr>
            <a:spLocks noGrp="1"/>
          </p:cNvSpPr>
          <p:nvPr>
            <p:ph idx="1"/>
          </p:nvPr>
        </p:nvSpPr>
        <p:spPr>
          <a:xfrm>
            <a:off x="355362" y="1447800"/>
            <a:ext cx="8382000" cy="4419600"/>
          </a:xfrm>
        </p:spPr>
        <p:txBody>
          <a:bodyPr/>
          <a:lstStyle/>
          <a:p>
            <a:pPr marL="291600" indent="-291600">
              <a:spcBef>
                <a:spcPts val="500"/>
              </a:spcBef>
            </a:pPr>
            <a:r>
              <a:rPr lang="en-US" dirty="0"/>
              <a:t>Design constraints – </a:t>
            </a:r>
          </a:p>
          <a:p>
            <a:pPr lvl="1" indent="-291600"/>
            <a:r>
              <a:rPr lang="en-US" sz="2400" dirty="0"/>
              <a:t>Specific restrictions for hardware and software</a:t>
            </a:r>
          </a:p>
          <a:p>
            <a:pPr marL="291600" indent="-291600">
              <a:spcBef>
                <a:spcPts val="500"/>
              </a:spcBef>
            </a:pPr>
            <a:r>
              <a:rPr lang="en-US" dirty="0"/>
              <a:t>Implementation requirements</a:t>
            </a:r>
          </a:p>
          <a:p>
            <a:pPr lvl="1" indent="-291600"/>
            <a:r>
              <a:rPr lang="en-US" sz="2400" dirty="0"/>
              <a:t>Specific languages, tools, protocols, etc.</a:t>
            </a:r>
          </a:p>
          <a:p>
            <a:pPr marL="291600" indent="-291600">
              <a:spcBef>
                <a:spcPts val="500"/>
              </a:spcBef>
            </a:pPr>
            <a:r>
              <a:rPr lang="en-US" dirty="0"/>
              <a:t>Interface requirements</a:t>
            </a:r>
          </a:p>
          <a:p>
            <a:pPr lvl="1" indent="-291600"/>
            <a:r>
              <a:rPr lang="en-US" sz="2400" dirty="0"/>
              <a:t>Interface links to other systems</a:t>
            </a:r>
          </a:p>
          <a:p>
            <a:pPr marL="291600" indent="-291600">
              <a:spcBef>
                <a:spcPts val="500"/>
              </a:spcBef>
            </a:pPr>
            <a:r>
              <a:rPr lang="en-US" dirty="0"/>
              <a:t>Physical requirements</a:t>
            </a:r>
          </a:p>
          <a:p>
            <a:pPr lvl="1" indent="-291600"/>
            <a:r>
              <a:rPr lang="en-US" sz="2400" dirty="0"/>
              <a:t>Physical facilities and equipment constraints</a:t>
            </a:r>
          </a:p>
          <a:p>
            <a:pPr marL="291600" indent="-291600">
              <a:spcBef>
                <a:spcPts val="500"/>
              </a:spcBef>
            </a:pPr>
            <a:r>
              <a:rPr lang="en-US" dirty="0"/>
              <a:t>Supportability requirements</a:t>
            </a:r>
          </a:p>
          <a:p>
            <a:pPr lvl="1" indent="-291600"/>
            <a:r>
              <a:rPr lang="en-US" sz="2400" dirty="0"/>
              <a:t>Automatic updates and enhancement </a:t>
            </a:r>
            <a:r>
              <a:rPr lang="en-US" sz="2400" dirty="0" smtClean="0"/>
              <a:t>methods</a:t>
            </a:r>
            <a:endParaRPr lang="en-US" sz="2400" dirty="0"/>
          </a:p>
        </p:txBody>
      </p:sp>
      <p:sp>
        <p:nvSpPr>
          <p:cNvPr id="5" name="Slide Number Placeholder 5"/>
          <p:cNvSpPr>
            <a:spLocks noGrp="1"/>
          </p:cNvSpPr>
          <p:nvPr>
            <p:ph type="sldNum" sz="quarter" idx="4294967295"/>
          </p:nvPr>
        </p:nvSpPr>
        <p:spPr>
          <a:xfrm>
            <a:off x="8001000" y="6248400"/>
            <a:ext cx="1143000" cy="457200"/>
          </a:xfrm>
          <a:prstGeom prst="rect">
            <a:avLst/>
          </a:prstGeom>
        </p:spPr>
        <p:txBody>
          <a:bodyPr/>
          <a:lstStyle/>
          <a:p>
            <a:fld id="{37A47F97-02BF-4DDC-A812-CA6D0C9A8B8E}" type="slidenum">
              <a:rPr lang="en-US" altLang="en-US">
                <a:latin typeface="+mn-lt"/>
              </a:rPr>
              <a:pPr/>
              <a:t>11</a:t>
            </a:fld>
            <a:endParaRPr lang="en-US" altLang="en-US" dirty="0">
              <a:latin typeface="+mn-lt"/>
            </a:endParaRPr>
          </a:p>
        </p:txBody>
      </p:sp>
    </p:spTree>
    <p:extLst>
      <p:ext uri="{BB962C8B-B14F-4D97-AF65-F5344CB8AC3E}">
        <p14:creationId xmlns:p14="http://schemas.microsoft.com/office/powerpoint/2010/main" xmlns="" val="4045793981"/>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381000" y="230188"/>
            <a:ext cx="8382000" cy="498598"/>
          </a:xfrm>
        </p:spPr>
        <p:txBody>
          <a:bodyPr/>
          <a:lstStyle/>
          <a:p>
            <a:r>
              <a:rPr lang="en-US" altLang="en-US" sz="3600" spc="0" dirty="0" smtClean="0">
                <a:solidFill>
                  <a:schemeClr val="tx1"/>
                </a:solidFill>
                <a:effectLst/>
              </a:rPr>
              <a:t>Stakeholders: </a:t>
            </a:r>
            <a:r>
              <a:rPr lang="en-US" altLang="en-US" sz="2800" spc="0" dirty="0" smtClean="0">
                <a:solidFill>
                  <a:schemeClr val="tx1"/>
                </a:solidFill>
                <a:effectLst/>
              </a:rPr>
              <a:t>Who </a:t>
            </a:r>
            <a:r>
              <a:rPr lang="en-US" altLang="en-US" sz="2800" spc="0" dirty="0">
                <a:solidFill>
                  <a:schemeClr val="tx1"/>
                </a:solidFill>
                <a:effectLst/>
              </a:rPr>
              <a:t>do you involve and talk to</a:t>
            </a:r>
            <a:r>
              <a:rPr lang="en-US" altLang="en-US" sz="2800" spc="0" dirty="0" smtClean="0">
                <a:solidFill>
                  <a:schemeClr val="tx1"/>
                </a:solidFill>
                <a:effectLst/>
              </a:rPr>
              <a:t>?</a:t>
            </a:r>
            <a:endParaRPr lang="en-US" altLang="en-US" sz="3600" spc="0" dirty="0">
              <a:solidFill>
                <a:schemeClr val="tx1"/>
              </a:solidFill>
              <a:effectLst/>
            </a:endParaRPr>
          </a:p>
        </p:txBody>
      </p:sp>
      <p:sp>
        <p:nvSpPr>
          <p:cNvPr id="212995" name="Rectangle 3"/>
          <p:cNvSpPr>
            <a:spLocks noGrp="1" noChangeArrowheads="1"/>
          </p:cNvSpPr>
          <p:nvPr>
            <p:ph idx="1"/>
          </p:nvPr>
        </p:nvSpPr>
        <p:spPr>
          <a:xfrm>
            <a:off x="372454" y="1490530"/>
            <a:ext cx="8229600" cy="3172150"/>
          </a:xfrm>
        </p:spPr>
        <p:txBody>
          <a:bodyPr/>
          <a:lstStyle/>
          <a:p>
            <a:pPr marL="291600" indent="-291600">
              <a:spcBef>
                <a:spcPts val="1000"/>
              </a:spcBef>
            </a:pPr>
            <a:r>
              <a:rPr lang="en-US" altLang="en-US" sz="2400" b="1" dirty="0"/>
              <a:t>Stakeholders</a:t>
            </a:r>
            <a:r>
              <a:rPr lang="en-US" altLang="en-US" sz="2400" dirty="0"/>
              <a:t>– persons who have an interest in the successful implementation of the system</a:t>
            </a:r>
          </a:p>
          <a:p>
            <a:pPr marL="291600" indent="-291600">
              <a:spcBef>
                <a:spcPts val="1000"/>
              </a:spcBef>
            </a:pPr>
            <a:r>
              <a:rPr lang="en-US" altLang="en-US" sz="2400" b="1" dirty="0"/>
              <a:t>Internal Stakeholders</a:t>
            </a:r>
            <a:r>
              <a:rPr lang="en-US" altLang="en-US" sz="2400" dirty="0"/>
              <a:t>– persons within the organization</a:t>
            </a:r>
          </a:p>
          <a:p>
            <a:pPr marL="291600" indent="-291600">
              <a:spcBef>
                <a:spcPts val="1000"/>
              </a:spcBef>
            </a:pPr>
            <a:r>
              <a:rPr lang="en-US" altLang="en-US" sz="2400" b="1" dirty="0"/>
              <a:t>External stakeholders </a:t>
            </a:r>
            <a:r>
              <a:rPr lang="en-US" altLang="en-US" sz="2400" dirty="0"/>
              <a:t>–</a:t>
            </a:r>
            <a:r>
              <a:rPr lang="en-US" altLang="en-US" sz="2400" b="1" dirty="0"/>
              <a:t> </a:t>
            </a:r>
            <a:r>
              <a:rPr lang="en-US" altLang="en-US" sz="2400" dirty="0"/>
              <a:t>persons outside the organization</a:t>
            </a:r>
          </a:p>
          <a:p>
            <a:pPr marL="291600" indent="-291600">
              <a:spcBef>
                <a:spcPts val="1000"/>
              </a:spcBef>
            </a:pPr>
            <a:r>
              <a:rPr lang="en-US" altLang="en-US" sz="2400" b="1" dirty="0"/>
              <a:t>Operational stakeholders </a:t>
            </a:r>
            <a:r>
              <a:rPr lang="en-US" altLang="en-US" sz="2400" dirty="0"/>
              <a:t>–</a:t>
            </a:r>
            <a:r>
              <a:rPr lang="en-US" altLang="en-US" sz="2400" b="1" dirty="0"/>
              <a:t> </a:t>
            </a:r>
            <a:r>
              <a:rPr lang="en-US" altLang="en-US" sz="2400" dirty="0"/>
              <a:t>persons who regularly interact with the system</a:t>
            </a:r>
          </a:p>
          <a:p>
            <a:pPr marL="291600" indent="-291600">
              <a:spcBef>
                <a:spcPts val="1000"/>
              </a:spcBef>
            </a:pPr>
            <a:r>
              <a:rPr lang="en-US" altLang="en-US" sz="2400" b="1" dirty="0"/>
              <a:t>Executive stakeholders</a:t>
            </a:r>
            <a:r>
              <a:rPr lang="en-US" altLang="en-US" sz="2400" dirty="0"/>
              <a:t>– persons who don’t directly interact, but use the information or </a:t>
            </a:r>
            <a:r>
              <a:rPr lang="en-US" altLang="en-US" sz="2400" dirty="0" smtClean="0"/>
              <a:t>have </a:t>
            </a:r>
            <a:r>
              <a:rPr lang="en-US" altLang="en-US" sz="2400" dirty="0"/>
              <a:t>financial </a:t>
            </a:r>
            <a:r>
              <a:rPr lang="en-US" altLang="en-US" sz="2400" dirty="0" smtClean="0"/>
              <a:t>interest</a:t>
            </a:r>
            <a:endParaRPr lang="en-US" altLang="en-US" sz="2400" dirty="0"/>
          </a:p>
        </p:txBody>
      </p:sp>
      <p:sp>
        <p:nvSpPr>
          <p:cNvPr id="5" name="Slide Number Placeholder 5"/>
          <p:cNvSpPr>
            <a:spLocks noGrp="1"/>
          </p:cNvSpPr>
          <p:nvPr>
            <p:ph type="sldNum" sz="quarter" idx="4294967295"/>
          </p:nvPr>
        </p:nvSpPr>
        <p:spPr>
          <a:xfrm>
            <a:off x="8001000" y="6248400"/>
            <a:ext cx="1143000" cy="457200"/>
          </a:xfrm>
          <a:prstGeom prst="rect">
            <a:avLst/>
          </a:prstGeom>
        </p:spPr>
        <p:txBody>
          <a:bodyPr/>
          <a:lstStyle/>
          <a:p>
            <a:fld id="{FF9377C5-600A-4AFA-B39F-0936E6B41B43}" type="slidenum">
              <a:rPr lang="en-US" altLang="en-US">
                <a:latin typeface="+mn-lt"/>
              </a:rPr>
              <a:pPr/>
              <a:t>12</a:t>
            </a:fld>
            <a:endParaRPr lang="en-US" altLang="en-US">
              <a:latin typeface="+mn-lt"/>
            </a:endParaRPr>
          </a:p>
        </p:txBody>
      </p:sp>
    </p:spTree>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381000" y="230188"/>
            <a:ext cx="8382000" cy="941796"/>
          </a:xfrm>
        </p:spPr>
        <p:txBody>
          <a:bodyPr/>
          <a:lstStyle/>
          <a:p>
            <a:r>
              <a:rPr lang="en-US" altLang="en-US" sz="3600" spc="0" dirty="0">
                <a:solidFill>
                  <a:schemeClr val="tx1"/>
                </a:solidFill>
                <a:effectLst/>
              </a:rPr>
              <a:t>Stakeholders</a:t>
            </a:r>
            <a:r>
              <a:rPr lang="en-US" altLang="en-US" sz="3200" spc="0" dirty="0">
                <a:solidFill>
                  <a:schemeClr val="tx1"/>
                </a:solidFill>
                <a:effectLst/>
              </a:rPr>
              <a:t> </a:t>
            </a:r>
            <a:r>
              <a:rPr lang="en-US" altLang="en-US" sz="2000" spc="0" dirty="0">
                <a:solidFill>
                  <a:schemeClr val="tx1"/>
                </a:solidFill>
                <a:effectLst/>
              </a:rPr>
              <a:t>of a comprehensive accounting system for public </a:t>
            </a:r>
            <a:r>
              <a:rPr lang="en-US" altLang="en-US" sz="2000" spc="0" dirty="0" smtClean="0">
                <a:solidFill>
                  <a:schemeClr val="tx1"/>
                </a:solidFill>
                <a:effectLst/>
              </a:rPr>
              <a:t>company</a:t>
            </a:r>
            <a:endParaRPr lang="en-US" altLang="en-US" sz="3200" spc="0" dirty="0">
              <a:solidFill>
                <a:schemeClr val="tx1"/>
              </a:solidFill>
              <a:effectLst/>
            </a:endParaRPr>
          </a:p>
        </p:txBody>
      </p:sp>
      <p:pic>
        <p:nvPicPr>
          <p:cNvPr id="16" name="Picture 7" descr="The following grid shows stakeholders of a comprehensive accounting system for public company. The criteria are internal and external versus operational and executive. The entries are as follows: Internal, operational: bookkeepers, accountants, and internal auditors. Internal, executive: senior managers and board of directors. Stakeholder that overlaps internal, operational and internal, executive: operational managers. External operational: partner organizations and customers. External executive: investors and regulators. Stakeholder that overlaps external, operational and external, executive: external auditors. "/>
          <p:cNvPicPr>
            <a:picLocks noGrp="1" noChangeAspect="1" noChangeArrowheads="1"/>
          </p:cNvPicPr>
          <p:nvPr>
            <p:ph sz="quarter" idx="11"/>
          </p:nvPr>
        </p:nvPicPr>
        <p:blipFill>
          <a:blip r:embed="rId2" cstate="print">
            <a:extLst>
              <a:ext uri="{28A0092B-C50C-407E-A947-70E740481C1C}">
                <a14:useLocalDpi xmlns:a14="http://schemas.microsoft.com/office/drawing/2010/main" xmlns="" val="0"/>
              </a:ext>
            </a:extLst>
          </a:blip>
          <a:srcRect/>
          <a:stretch>
            <a:fillRect/>
          </a:stretch>
        </p:blipFill>
        <p:spPr>
          <a:xfrm>
            <a:off x="1456028" y="1447800"/>
            <a:ext cx="6231943" cy="4051169"/>
          </a:xfrm>
          <a:noFill/>
          <a:ln/>
        </p:spPr>
      </p:pic>
      <p:sp>
        <p:nvSpPr>
          <p:cNvPr id="6" name="Slide Number Placeholder 6"/>
          <p:cNvSpPr>
            <a:spLocks noGrp="1"/>
          </p:cNvSpPr>
          <p:nvPr>
            <p:ph type="sldNum" sz="quarter" idx="4294967295"/>
          </p:nvPr>
        </p:nvSpPr>
        <p:spPr>
          <a:xfrm>
            <a:off x="8001000" y="6248400"/>
            <a:ext cx="1143000" cy="457200"/>
          </a:xfrm>
        </p:spPr>
        <p:txBody>
          <a:bodyPr/>
          <a:lstStyle/>
          <a:p>
            <a:fld id="{B3F7644C-CEF2-4DDA-BD09-4D8A928CB473}" type="slidenum">
              <a:rPr lang="en-US" altLang="en-US">
                <a:latin typeface="+mn-lt"/>
              </a:rPr>
              <a:pPr/>
              <a:t>13</a:t>
            </a:fld>
            <a:endParaRPr lang="en-US" altLang="en-US">
              <a:latin typeface="+mn-lt"/>
            </a:endParaRPr>
          </a:p>
        </p:txBody>
      </p:sp>
    </p:spTree>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381000" y="230188"/>
            <a:ext cx="8382000" cy="498598"/>
          </a:xfrm>
        </p:spPr>
        <p:txBody>
          <a:bodyPr/>
          <a:lstStyle/>
          <a:p>
            <a:r>
              <a:rPr lang="en-US" altLang="en-US" sz="3600" spc="0" dirty="0">
                <a:solidFill>
                  <a:schemeClr val="tx1"/>
                </a:solidFill>
                <a:effectLst/>
              </a:rPr>
              <a:t>Information Gathering </a:t>
            </a:r>
            <a:r>
              <a:rPr lang="en-US" altLang="en-US" sz="3600" spc="0" dirty="0" smtClean="0">
                <a:solidFill>
                  <a:schemeClr val="tx1"/>
                </a:solidFill>
                <a:effectLst/>
              </a:rPr>
              <a:t>Techniques</a:t>
            </a:r>
            <a:endParaRPr lang="en-US" altLang="en-US" sz="3600" spc="0" dirty="0">
              <a:solidFill>
                <a:schemeClr val="tx1"/>
              </a:solidFill>
              <a:effectLst/>
            </a:endParaRPr>
          </a:p>
        </p:txBody>
      </p:sp>
      <p:sp>
        <p:nvSpPr>
          <p:cNvPr id="220163" name="Rectangle 3"/>
          <p:cNvSpPr>
            <a:spLocks noGrp="1" noChangeArrowheads="1"/>
          </p:cNvSpPr>
          <p:nvPr>
            <p:ph idx="1"/>
          </p:nvPr>
        </p:nvSpPr>
        <p:spPr>
          <a:xfrm>
            <a:off x="363908" y="1473438"/>
            <a:ext cx="8229600" cy="2967992"/>
          </a:xfrm>
        </p:spPr>
        <p:txBody>
          <a:bodyPr vert="horz" lIns="0" tIns="0" rIns="0" bIns="0" rtlCol="0">
            <a:spAutoFit/>
          </a:bodyPr>
          <a:lstStyle/>
          <a:p>
            <a:pPr marL="291600" indent="-291600">
              <a:spcBef>
                <a:spcPts val="1000"/>
              </a:spcBef>
            </a:pPr>
            <a:r>
              <a:rPr lang="en-US" altLang="en-US" sz="2800" dirty="0"/>
              <a:t>Interviewing users and other stakeholders</a:t>
            </a:r>
            <a:endParaRPr lang="en-US" altLang="zh-CN" sz="2800" dirty="0"/>
          </a:p>
          <a:p>
            <a:pPr marL="291600" indent="-291600">
              <a:spcBef>
                <a:spcPts val="1000"/>
              </a:spcBef>
            </a:pPr>
            <a:r>
              <a:rPr lang="en-US" altLang="zh-CN" sz="2800" dirty="0"/>
              <a:t>Distributing and collecting questionnaires</a:t>
            </a:r>
          </a:p>
          <a:p>
            <a:pPr marL="291600" indent="-291600">
              <a:spcBef>
                <a:spcPts val="1000"/>
              </a:spcBef>
            </a:pPr>
            <a:r>
              <a:rPr lang="en-US" altLang="zh-CN" sz="2800" dirty="0"/>
              <a:t>Reviewing inputs, outputs, and documentation</a:t>
            </a:r>
          </a:p>
          <a:p>
            <a:pPr marL="291600" indent="-291600">
              <a:spcBef>
                <a:spcPts val="1000"/>
              </a:spcBef>
            </a:pPr>
            <a:r>
              <a:rPr lang="en-US" altLang="zh-CN" sz="2800" dirty="0"/>
              <a:t>Observing and documenting business procedures</a:t>
            </a:r>
          </a:p>
          <a:p>
            <a:pPr marL="291600" indent="-291600">
              <a:spcBef>
                <a:spcPts val="1000"/>
              </a:spcBef>
            </a:pPr>
            <a:r>
              <a:rPr lang="en-US" altLang="zh-CN" sz="2800" dirty="0"/>
              <a:t>Researching vendor solutions</a:t>
            </a:r>
          </a:p>
          <a:p>
            <a:pPr marL="291600" indent="-291600">
              <a:spcBef>
                <a:spcPts val="1000"/>
              </a:spcBef>
            </a:pPr>
            <a:r>
              <a:rPr lang="en-US" altLang="zh-CN" sz="2800" dirty="0"/>
              <a:t>Collecting active user comments and suggestions</a:t>
            </a:r>
            <a:endParaRPr lang="en-US" altLang="en-US" sz="2800" dirty="0"/>
          </a:p>
        </p:txBody>
      </p:sp>
      <p:sp>
        <p:nvSpPr>
          <p:cNvPr id="5" name="Slide Number Placeholder 5"/>
          <p:cNvSpPr>
            <a:spLocks noGrp="1"/>
          </p:cNvSpPr>
          <p:nvPr>
            <p:ph type="sldNum" sz="quarter" idx="4294967295"/>
          </p:nvPr>
        </p:nvSpPr>
        <p:spPr>
          <a:xfrm>
            <a:off x="8001000" y="6248400"/>
            <a:ext cx="1143000" cy="457200"/>
          </a:xfrm>
          <a:prstGeom prst="rect">
            <a:avLst/>
          </a:prstGeom>
        </p:spPr>
        <p:txBody>
          <a:bodyPr/>
          <a:lstStyle/>
          <a:p>
            <a:fld id="{93B77F69-D480-47C8-B155-0939D8679BB5}" type="slidenum">
              <a:rPr lang="en-US" altLang="en-US">
                <a:latin typeface="+mn-lt"/>
              </a:rPr>
              <a:pPr/>
              <a:t>14</a:t>
            </a:fld>
            <a:endParaRPr lang="en-US" altLang="en-US">
              <a:latin typeface="+mn-lt"/>
            </a:endParaRPr>
          </a:p>
        </p:txBody>
      </p:sp>
    </p:spTree>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381000" y="230188"/>
            <a:ext cx="8382000" cy="498598"/>
          </a:xfrm>
        </p:spPr>
        <p:txBody>
          <a:bodyPr/>
          <a:lstStyle/>
          <a:p>
            <a:r>
              <a:rPr lang="en-US" altLang="en-US" sz="3600" spc="0" dirty="0">
                <a:solidFill>
                  <a:schemeClr val="tx1"/>
                </a:solidFill>
                <a:effectLst/>
              </a:rPr>
              <a:t>Interviewing Users and Other </a:t>
            </a:r>
            <a:r>
              <a:rPr lang="en-US" altLang="en-US" sz="3600" spc="0" dirty="0" smtClean="0">
                <a:solidFill>
                  <a:schemeClr val="tx1"/>
                </a:solidFill>
                <a:effectLst/>
              </a:rPr>
              <a:t>Stakeholders</a:t>
            </a:r>
            <a:endParaRPr lang="en-US" altLang="en-US" sz="3600" spc="0" dirty="0">
              <a:solidFill>
                <a:schemeClr val="tx1"/>
              </a:solidFill>
              <a:effectLst/>
            </a:endParaRPr>
          </a:p>
        </p:txBody>
      </p:sp>
      <p:sp>
        <p:nvSpPr>
          <p:cNvPr id="221187" name="Rectangle 3"/>
          <p:cNvSpPr>
            <a:spLocks noGrp="1" noChangeArrowheads="1"/>
          </p:cNvSpPr>
          <p:nvPr>
            <p:ph idx="1"/>
          </p:nvPr>
        </p:nvSpPr>
        <p:spPr>
          <a:xfrm>
            <a:off x="363908" y="1473438"/>
            <a:ext cx="8229600" cy="2438400"/>
          </a:xfrm>
        </p:spPr>
        <p:txBody>
          <a:bodyPr vert="horz" lIns="0" tIns="0" rIns="0" bIns="0" rtlCol="0">
            <a:spAutoFit/>
          </a:bodyPr>
          <a:lstStyle/>
          <a:p>
            <a:pPr marL="291600" indent="-291600">
              <a:spcBef>
                <a:spcPts val="1000"/>
              </a:spcBef>
            </a:pPr>
            <a:r>
              <a:rPr lang="en-US" altLang="en-US" sz="2800" dirty="0"/>
              <a:t>Prepare detailed questions</a:t>
            </a:r>
            <a:endParaRPr lang="en-US" altLang="zh-CN" sz="2800" dirty="0"/>
          </a:p>
          <a:p>
            <a:pPr marL="291600" indent="-291600">
              <a:spcBef>
                <a:spcPts val="1000"/>
              </a:spcBef>
            </a:pPr>
            <a:r>
              <a:rPr lang="en-US" altLang="zh-CN" sz="2800" dirty="0"/>
              <a:t>Meet with individuals or groups of users</a:t>
            </a:r>
          </a:p>
          <a:p>
            <a:pPr marL="291600" indent="-291600">
              <a:spcBef>
                <a:spcPts val="1000"/>
              </a:spcBef>
            </a:pPr>
            <a:r>
              <a:rPr lang="en-US" altLang="zh-CN" sz="2800" dirty="0"/>
              <a:t>Obtain and discuss answers to the questions</a:t>
            </a:r>
          </a:p>
          <a:p>
            <a:pPr marL="291600" indent="-291600">
              <a:spcBef>
                <a:spcPts val="1000"/>
              </a:spcBef>
            </a:pPr>
            <a:r>
              <a:rPr lang="en-US" altLang="zh-CN" sz="2800" dirty="0"/>
              <a:t>Document the answers</a:t>
            </a:r>
          </a:p>
          <a:p>
            <a:pPr marL="291600" indent="-291600">
              <a:spcBef>
                <a:spcPts val="1000"/>
              </a:spcBef>
            </a:pPr>
            <a:r>
              <a:rPr lang="en-US" altLang="zh-CN" sz="2800" dirty="0"/>
              <a:t>Follow up as needed in future meetings or interviews</a:t>
            </a:r>
            <a:endParaRPr lang="en-US" altLang="en-US" sz="2800" dirty="0"/>
          </a:p>
        </p:txBody>
      </p:sp>
      <p:sp>
        <p:nvSpPr>
          <p:cNvPr id="5" name="Slide Number Placeholder 5"/>
          <p:cNvSpPr>
            <a:spLocks noGrp="1"/>
          </p:cNvSpPr>
          <p:nvPr>
            <p:ph type="sldNum" sz="quarter" idx="4294967295"/>
          </p:nvPr>
        </p:nvSpPr>
        <p:spPr>
          <a:xfrm>
            <a:off x="8001000" y="6248400"/>
            <a:ext cx="1143000" cy="457200"/>
          </a:xfrm>
          <a:prstGeom prst="rect">
            <a:avLst/>
          </a:prstGeom>
        </p:spPr>
        <p:txBody>
          <a:bodyPr/>
          <a:lstStyle/>
          <a:p>
            <a:fld id="{3F068512-ED08-424E-86AC-526C1A5075E6}" type="slidenum">
              <a:rPr lang="en-US" altLang="en-US">
                <a:latin typeface="+mn-lt"/>
              </a:rPr>
              <a:pPr/>
              <a:t>15</a:t>
            </a:fld>
            <a:endParaRPr lang="en-US" altLang="en-US">
              <a:latin typeface="+mn-lt"/>
            </a:endParaRPr>
          </a:p>
        </p:txBody>
      </p:sp>
    </p:spTree>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381000" y="230188"/>
            <a:ext cx="8382000" cy="498598"/>
          </a:xfrm>
        </p:spPr>
        <p:txBody>
          <a:bodyPr/>
          <a:lstStyle/>
          <a:p>
            <a:r>
              <a:rPr lang="en-US" altLang="en-US" sz="3600" spc="0" dirty="0">
                <a:solidFill>
                  <a:schemeClr val="tx1"/>
                </a:solidFill>
                <a:effectLst/>
              </a:rPr>
              <a:t>Themes for Information Gathering </a:t>
            </a:r>
            <a:r>
              <a:rPr lang="en-US" altLang="en-US" sz="3600" spc="0" dirty="0" smtClean="0">
                <a:solidFill>
                  <a:schemeClr val="tx1"/>
                </a:solidFill>
                <a:effectLst/>
              </a:rPr>
              <a:t>Questions</a:t>
            </a:r>
            <a:endParaRPr lang="en-US" altLang="en-US" sz="3600" spc="0" dirty="0">
              <a:solidFill>
                <a:schemeClr val="tx1"/>
              </a:solidFill>
              <a:effectLst/>
            </a:endParaRPr>
          </a:p>
        </p:txBody>
      </p:sp>
      <p:graphicFrame>
        <p:nvGraphicFramePr>
          <p:cNvPr id="12" name="Content Placeholder 11" descr="Table is accessible to screenreaders"/>
          <p:cNvGraphicFramePr>
            <a:graphicFrameLocks noGrp="1"/>
          </p:cNvGraphicFramePr>
          <p:nvPr>
            <p:ph sz="quarter" idx="11"/>
            <p:extLst>
              <p:ext uri="{D42A27DB-BD31-4B8C-83A1-F6EECF244321}">
                <p14:modId xmlns:p14="http://schemas.microsoft.com/office/powerpoint/2010/main" xmlns="" val="3751963853"/>
              </p:ext>
            </p:extLst>
          </p:nvPr>
        </p:nvGraphicFramePr>
        <p:xfrm>
          <a:off x="381000" y="1524000"/>
          <a:ext cx="8382000" cy="2839720"/>
        </p:xfrm>
        <a:graphic>
          <a:graphicData uri="http://schemas.openxmlformats.org/drawingml/2006/table">
            <a:tbl>
              <a:tblPr firstRow="1" bandRow="1">
                <a:tableStyleId>{5C22544A-7EE6-4342-B048-85BDC9FD1C3A}</a:tableStyleId>
              </a:tblPr>
              <a:tblGrid>
                <a:gridCol w="4191000">
                  <a:extLst>
                    <a:ext uri="{9D8B030D-6E8A-4147-A177-3AD203B41FA5}">
                      <a16:colId xmlns="" xmlns:a16="http://schemas.microsoft.com/office/drawing/2014/main" val="20000"/>
                    </a:ext>
                  </a:extLst>
                </a:gridCol>
                <a:gridCol w="4191000">
                  <a:extLst>
                    <a:ext uri="{9D8B030D-6E8A-4147-A177-3AD203B41FA5}">
                      <a16:colId xmlns="" xmlns:a16="http://schemas.microsoft.com/office/drawing/2014/main" val="20001"/>
                    </a:ext>
                  </a:extLst>
                </a:gridCol>
              </a:tblGrid>
              <a:tr h="370840">
                <a:tc>
                  <a:txBody>
                    <a:bodyPr/>
                    <a:lstStyle/>
                    <a:p>
                      <a:r>
                        <a:rPr lang="en-US" dirty="0" smtClean="0">
                          <a:solidFill>
                            <a:schemeClr val="tx1"/>
                          </a:solidFill>
                        </a:rPr>
                        <a:t>Theme</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chemeClr val="tx1"/>
                          </a:solidFill>
                        </a:rPr>
                        <a:t>Questions to users</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370840">
                <a:tc>
                  <a:txBody>
                    <a:bodyPr/>
                    <a:lstStyle/>
                    <a:p>
                      <a:r>
                        <a:rPr lang="en-US" dirty="0" smtClean="0">
                          <a:solidFill>
                            <a:schemeClr val="tx1"/>
                          </a:solidFill>
                        </a:rPr>
                        <a:t>What</a:t>
                      </a:r>
                      <a:r>
                        <a:rPr lang="en-US" baseline="0" dirty="0" smtClean="0">
                          <a:solidFill>
                            <a:schemeClr val="tx1"/>
                          </a:solidFill>
                        </a:rPr>
                        <a:t> are the business operations and processes?</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chemeClr val="tx1"/>
                          </a:solidFill>
                        </a:rPr>
                        <a:t>What do you do?</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370840">
                <a:tc>
                  <a:txBody>
                    <a:bodyPr/>
                    <a:lstStyle/>
                    <a:p>
                      <a:r>
                        <a:rPr lang="en-US" dirty="0" smtClean="0">
                          <a:solidFill>
                            <a:schemeClr val="tx1"/>
                          </a:solidFill>
                        </a:rPr>
                        <a:t>How should those operations be performed?</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chemeClr val="tx1"/>
                          </a:solidFill>
                        </a:rPr>
                        <a:t>How do you do it?</a:t>
                      </a:r>
                    </a:p>
                    <a:p>
                      <a:r>
                        <a:rPr lang="en-US" dirty="0" smtClean="0">
                          <a:solidFill>
                            <a:schemeClr val="tx1"/>
                          </a:solidFill>
                        </a:rPr>
                        <a:t>What steps do you follow?</a:t>
                      </a:r>
                    </a:p>
                    <a:p>
                      <a:r>
                        <a:rPr lang="en-US" dirty="0" smtClean="0">
                          <a:solidFill>
                            <a:schemeClr val="tx1"/>
                          </a:solidFill>
                        </a:rPr>
                        <a:t>How could they be done differently?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370840">
                <a:tc>
                  <a:txBody>
                    <a:bodyPr/>
                    <a:lstStyle/>
                    <a:p>
                      <a:r>
                        <a:rPr lang="en-US" dirty="0" smtClean="0">
                          <a:solidFill>
                            <a:schemeClr val="tx1"/>
                          </a:solidFill>
                        </a:rPr>
                        <a:t>What</a:t>
                      </a:r>
                      <a:r>
                        <a:rPr lang="en-US" baseline="0" dirty="0" smtClean="0">
                          <a:solidFill>
                            <a:schemeClr val="tx1"/>
                          </a:solidFill>
                        </a:rPr>
                        <a:t> information is needed to perform those operations?</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chemeClr val="tx1"/>
                          </a:solidFill>
                        </a:rPr>
                        <a:t>What information do you</a:t>
                      </a:r>
                      <a:r>
                        <a:rPr lang="en-US" baseline="0" dirty="0" smtClean="0">
                          <a:solidFill>
                            <a:schemeClr val="tx1"/>
                          </a:solidFill>
                        </a:rPr>
                        <a:t> use?</a:t>
                      </a:r>
                    </a:p>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What inputs do you</a:t>
                      </a:r>
                      <a:r>
                        <a:rPr lang="en-US" baseline="0" dirty="0" smtClean="0">
                          <a:solidFill>
                            <a:schemeClr val="tx1"/>
                          </a:solidFill>
                        </a:rPr>
                        <a:t> use?</a:t>
                      </a:r>
                    </a:p>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What outputs do you</a:t>
                      </a:r>
                      <a:r>
                        <a:rPr lang="en-US" baseline="0" dirty="0" smtClean="0">
                          <a:solidFill>
                            <a:schemeClr val="tx1"/>
                          </a:solidFill>
                        </a:rPr>
                        <a:t> produce?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bl>
          </a:graphicData>
        </a:graphic>
      </p:graphicFrame>
      <p:sp>
        <p:nvSpPr>
          <p:cNvPr id="5" name="Slide Number Placeholder 5"/>
          <p:cNvSpPr>
            <a:spLocks noGrp="1"/>
          </p:cNvSpPr>
          <p:nvPr>
            <p:ph type="sldNum" sz="quarter" idx="4294967295"/>
          </p:nvPr>
        </p:nvSpPr>
        <p:spPr>
          <a:xfrm>
            <a:off x="8001000" y="6248400"/>
            <a:ext cx="1143000" cy="457200"/>
          </a:xfrm>
          <a:prstGeom prst="rect">
            <a:avLst/>
          </a:prstGeom>
        </p:spPr>
        <p:txBody>
          <a:bodyPr/>
          <a:lstStyle/>
          <a:p>
            <a:fld id="{31B5C8FC-D10F-42A1-803D-8A8234EFAE75}" type="slidenum">
              <a:rPr lang="en-US" altLang="en-US">
                <a:latin typeface="+mn-lt"/>
              </a:rPr>
              <a:pPr/>
              <a:t>16</a:t>
            </a:fld>
            <a:endParaRPr lang="en-US" altLang="en-US">
              <a:latin typeface="+mn-lt"/>
            </a:endParaRPr>
          </a:p>
        </p:txBody>
      </p:sp>
    </p:spTree>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381000" y="230188"/>
            <a:ext cx="8382000" cy="498598"/>
          </a:xfrm>
        </p:spPr>
        <p:txBody>
          <a:bodyPr/>
          <a:lstStyle/>
          <a:p>
            <a:r>
              <a:rPr lang="en-US" altLang="en-US" sz="3600" spc="0" dirty="0">
                <a:solidFill>
                  <a:schemeClr val="tx1"/>
                </a:solidFill>
                <a:effectLst/>
              </a:rPr>
              <a:t>Preparing for </a:t>
            </a:r>
            <a:r>
              <a:rPr lang="en-US" altLang="en-US" sz="3600" spc="0" dirty="0" smtClean="0">
                <a:solidFill>
                  <a:schemeClr val="tx1"/>
                </a:solidFill>
                <a:effectLst/>
              </a:rPr>
              <a:t>the Interview </a:t>
            </a:r>
            <a:r>
              <a:rPr lang="en-US" altLang="en-US" sz="2000" spc="0" dirty="0" smtClean="0">
                <a:solidFill>
                  <a:schemeClr val="tx1"/>
                </a:solidFill>
                <a:effectLst/>
              </a:rPr>
              <a:t>(1 of 2)</a:t>
            </a:r>
            <a:endParaRPr lang="en-US" altLang="en-US" sz="2000" spc="0" dirty="0">
              <a:solidFill>
                <a:schemeClr val="tx1"/>
              </a:solidFill>
              <a:effectLst/>
            </a:endParaRPr>
          </a:p>
        </p:txBody>
      </p:sp>
      <p:sp>
        <p:nvSpPr>
          <p:cNvPr id="7" name="Content Placeholder 6"/>
          <p:cNvSpPr>
            <a:spLocks noGrp="1"/>
          </p:cNvSpPr>
          <p:nvPr>
            <p:ph sz="quarter" idx="13"/>
          </p:nvPr>
        </p:nvSpPr>
        <p:spPr>
          <a:xfrm>
            <a:off x="381000" y="1145957"/>
            <a:ext cx="7543800" cy="2705801"/>
          </a:xfrm>
        </p:spPr>
        <p:txBody>
          <a:bodyPr/>
          <a:lstStyle/>
          <a:p>
            <a:pPr marL="0" lvl="0" indent="0">
              <a:buNone/>
            </a:pPr>
            <a:r>
              <a:rPr lang="en-US" sz="2000" b="1" dirty="0">
                <a:solidFill>
                  <a:prstClr val="black"/>
                </a:solidFill>
              </a:rPr>
              <a:t>Before</a:t>
            </a:r>
          </a:p>
          <a:p>
            <a:pPr marL="291600" lvl="0" indent="-291600">
              <a:spcBef>
                <a:spcPts val="500"/>
              </a:spcBef>
            </a:pPr>
            <a:r>
              <a:rPr lang="en-US" sz="2000" dirty="0">
                <a:solidFill>
                  <a:prstClr val="black"/>
                </a:solidFill>
              </a:rPr>
              <a:t>Establish the objective for the interview.</a:t>
            </a:r>
          </a:p>
          <a:p>
            <a:pPr marL="291600" lvl="0" indent="-291600">
              <a:spcBef>
                <a:spcPts val="500"/>
              </a:spcBef>
            </a:pPr>
            <a:r>
              <a:rPr lang="en-US" sz="2000" dirty="0">
                <a:solidFill>
                  <a:prstClr val="black"/>
                </a:solidFill>
              </a:rPr>
              <a:t>Determine correct user(s) to be involved.</a:t>
            </a:r>
          </a:p>
          <a:p>
            <a:pPr marL="291600" lvl="0" indent="-291600">
              <a:spcBef>
                <a:spcPts val="500"/>
              </a:spcBef>
            </a:pPr>
            <a:r>
              <a:rPr lang="en-US" sz="2000" dirty="0">
                <a:solidFill>
                  <a:prstClr val="black"/>
                </a:solidFill>
              </a:rPr>
              <a:t>Determine project team members to participate.</a:t>
            </a:r>
          </a:p>
          <a:p>
            <a:pPr marL="291600" lvl="0" indent="-291600">
              <a:spcBef>
                <a:spcPts val="500"/>
              </a:spcBef>
            </a:pPr>
            <a:r>
              <a:rPr lang="en-US" sz="2000" dirty="0">
                <a:solidFill>
                  <a:prstClr val="black"/>
                </a:solidFill>
              </a:rPr>
              <a:t>Build a list of questions and issues to be discussed.</a:t>
            </a:r>
          </a:p>
          <a:p>
            <a:pPr marL="291600" lvl="0" indent="-291600">
              <a:spcBef>
                <a:spcPts val="500"/>
              </a:spcBef>
            </a:pPr>
            <a:r>
              <a:rPr lang="en-US" sz="2000" dirty="0">
                <a:solidFill>
                  <a:prstClr val="black"/>
                </a:solidFill>
              </a:rPr>
              <a:t>Review related documents and materials.</a:t>
            </a:r>
          </a:p>
          <a:p>
            <a:pPr marL="291600" lvl="0" indent="-291600">
              <a:spcBef>
                <a:spcPts val="500"/>
              </a:spcBef>
            </a:pPr>
            <a:r>
              <a:rPr lang="en-US" sz="2000" dirty="0">
                <a:solidFill>
                  <a:prstClr val="black"/>
                </a:solidFill>
              </a:rPr>
              <a:t>Set the time and location.</a:t>
            </a:r>
          </a:p>
          <a:p>
            <a:pPr marL="291600" lvl="0" indent="-291600">
              <a:spcBef>
                <a:spcPts val="500"/>
              </a:spcBef>
            </a:pPr>
            <a:r>
              <a:rPr lang="en-US" sz="2000" dirty="0">
                <a:solidFill>
                  <a:prstClr val="black"/>
                </a:solidFill>
              </a:rPr>
              <a:t>Inform all participants of objective, time, and locations</a:t>
            </a:r>
            <a:r>
              <a:rPr lang="en-US" sz="2000" dirty="0" smtClean="0">
                <a:solidFill>
                  <a:prstClr val="black"/>
                </a:solidFill>
              </a:rPr>
              <a:t>.</a:t>
            </a:r>
            <a:endParaRPr lang="en-US" sz="2000" dirty="0">
              <a:solidFill>
                <a:prstClr val="black"/>
              </a:solidFill>
            </a:endParaRPr>
          </a:p>
        </p:txBody>
      </p:sp>
      <p:sp>
        <p:nvSpPr>
          <p:cNvPr id="3" name="Content Placeholder 2"/>
          <p:cNvSpPr>
            <a:spLocks noGrp="1"/>
          </p:cNvSpPr>
          <p:nvPr>
            <p:ph sz="quarter" idx="11"/>
          </p:nvPr>
        </p:nvSpPr>
        <p:spPr>
          <a:xfrm>
            <a:off x="381000" y="3926204"/>
            <a:ext cx="7086600" cy="1982594"/>
          </a:xfrm>
        </p:spPr>
        <p:txBody>
          <a:bodyPr/>
          <a:lstStyle/>
          <a:p>
            <a:pPr marL="0" indent="0">
              <a:buNone/>
            </a:pPr>
            <a:r>
              <a:rPr lang="en-US" sz="2000" b="1" dirty="0" smtClean="0"/>
              <a:t>During</a:t>
            </a:r>
          </a:p>
          <a:p>
            <a:pPr marL="291600" indent="-291600">
              <a:spcBef>
                <a:spcPts val="500"/>
              </a:spcBef>
            </a:pPr>
            <a:r>
              <a:rPr lang="en-US" sz="2000" dirty="0">
                <a:solidFill>
                  <a:prstClr val="black"/>
                </a:solidFill>
              </a:rPr>
              <a:t>Arrive on time.</a:t>
            </a:r>
          </a:p>
          <a:p>
            <a:pPr marL="291600" indent="-291600">
              <a:spcBef>
                <a:spcPts val="500"/>
              </a:spcBef>
            </a:pPr>
            <a:r>
              <a:rPr lang="en-US" sz="2000" dirty="0">
                <a:solidFill>
                  <a:prstClr val="black"/>
                </a:solidFill>
              </a:rPr>
              <a:t>Look for exception and error conditions.</a:t>
            </a:r>
          </a:p>
          <a:p>
            <a:pPr marL="291600" indent="-291600">
              <a:spcBef>
                <a:spcPts val="500"/>
              </a:spcBef>
            </a:pPr>
            <a:r>
              <a:rPr lang="en-US" sz="2000" dirty="0">
                <a:solidFill>
                  <a:prstClr val="black"/>
                </a:solidFill>
              </a:rPr>
              <a:t>Probe for details.</a:t>
            </a:r>
          </a:p>
          <a:p>
            <a:pPr marL="291600" indent="-291600">
              <a:spcBef>
                <a:spcPts val="500"/>
              </a:spcBef>
            </a:pPr>
            <a:r>
              <a:rPr lang="en-US" sz="2000" dirty="0">
                <a:solidFill>
                  <a:prstClr val="black"/>
                </a:solidFill>
              </a:rPr>
              <a:t>Take thorough notes.</a:t>
            </a:r>
          </a:p>
          <a:p>
            <a:pPr marL="291600" indent="-291600">
              <a:spcBef>
                <a:spcPts val="500"/>
              </a:spcBef>
            </a:pPr>
            <a:r>
              <a:rPr lang="en-US" sz="2000" dirty="0">
                <a:solidFill>
                  <a:prstClr val="black"/>
                </a:solidFill>
              </a:rPr>
              <a:t>Identify and document unanswered items or open questions.</a:t>
            </a:r>
          </a:p>
        </p:txBody>
      </p:sp>
      <p:sp>
        <p:nvSpPr>
          <p:cNvPr id="5" name="Slide Number Placeholder 5"/>
          <p:cNvSpPr>
            <a:spLocks noGrp="1"/>
          </p:cNvSpPr>
          <p:nvPr>
            <p:ph type="sldNum" sz="quarter" idx="4294967295"/>
          </p:nvPr>
        </p:nvSpPr>
        <p:spPr>
          <a:xfrm>
            <a:off x="8001000" y="6248400"/>
            <a:ext cx="1143000" cy="457200"/>
          </a:xfrm>
          <a:prstGeom prst="rect">
            <a:avLst/>
          </a:prstGeom>
        </p:spPr>
        <p:txBody>
          <a:bodyPr/>
          <a:lstStyle/>
          <a:p>
            <a:fld id="{60E7860F-9C2A-400D-99C5-D4646CCAF698}" type="slidenum">
              <a:rPr lang="en-US" altLang="en-US">
                <a:latin typeface="+mn-lt"/>
              </a:rPr>
              <a:pPr/>
              <a:t>17</a:t>
            </a:fld>
            <a:endParaRPr lang="en-US" altLang="en-US">
              <a:latin typeface="+mn-lt"/>
            </a:endParaRPr>
          </a:p>
        </p:txBody>
      </p:sp>
    </p:spTree>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381000" y="230188"/>
            <a:ext cx="8382000" cy="498598"/>
          </a:xfrm>
        </p:spPr>
        <p:txBody>
          <a:bodyPr/>
          <a:lstStyle/>
          <a:p>
            <a:r>
              <a:rPr lang="en-US" altLang="en-US" sz="3600" spc="0" dirty="0">
                <a:solidFill>
                  <a:schemeClr val="tx1"/>
                </a:solidFill>
                <a:effectLst/>
              </a:rPr>
              <a:t>Preparing for </a:t>
            </a:r>
            <a:r>
              <a:rPr lang="en-US" altLang="en-US" sz="3600" spc="0" dirty="0" smtClean="0">
                <a:solidFill>
                  <a:schemeClr val="tx1"/>
                </a:solidFill>
                <a:effectLst/>
              </a:rPr>
              <a:t>the Interview </a:t>
            </a:r>
            <a:r>
              <a:rPr lang="en-US" altLang="en-US" sz="2000" spc="0" dirty="0" smtClean="0">
                <a:solidFill>
                  <a:schemeClr val="tx1"/>
                </a:solidFill>
                <a:effectLst/>
              </a:rPr>
              <a:t>(2 of 2)</a:t>
            </a:r>
            <a:endParaRPr lang="en-US" altLang="en-US" sz="2000" spc="0" dirty="0">
              <a:solidFill>
                <a:schemeClr val="tx1"/>
              </a:solidFill>
              <a:effectLst/>
            </a:endParaRPr>
          </a:p>
        </p:txBody>
      </p:sp>
      <p:sp>
        <p:nvSpPr>
          <p:cNvPr id="2" name="Text Placeholder 1"/>
          <p:cNvSpPr>
            <a:spLocks noGrp="1"/>
          </p:cNvSpPr>
          <p:nvPr>
            <p:ph type="body" sz="quarter" idx="10"/>
          </p:nvPr>
        </p:nvSpPr>
        <p:spPr>
          <a:xfrm>
            <a:off x="381000" y="1478169"/>
            <a:ext cx="6934200" cy="2027031"/>
          </a:xfrm>
        </p:spPr>
        <p:txBody>
          <a:bodyPr/>
          <a:lstStyle/>
          <a:p>
            <a:pPr marL="0" indent="0">
              <a:buNone/>
            </a:pPr>
            <a:r>
              <a:rPr lang="en-US" sz="2000" b="1" dirty="0" smtClean="0"/>
              <a:t>After</a:t>
            </a:r>
            <a:endParaRPr lang="en-US" sz="2000" b="1" dirty="0"/>
          </a:p>
          <a:p>
            <a:pPr marL="291600" indent="-291600">
              <a:spcBef>
                <a:spcPts val="500"/>
              </a:spcBef>
            </a:pPr>
            <a:r>
              <a:rPr lang="en-US" sz="2000" dirty="0">
                <a:solidFill>
                  <a:prstClr val="black"/>
                </a:solidFill>
              </a:rPr>
              <a:t>Review notes for accuracy, completeness, and understanding.</a:t>
            </a:r>
          </a:p>
          <a:p>
            <a:pPr marL="291600" indent="-291600">
              <a:spcBef>
                <a:spcPts val="500"/>
              </a:spcBef>
            </a:pPr>
            <a:r>
              <a:rPr lang="en-US" sz="2000" dirty="0">
                <a:solidFill>
                  <a:prstClr val="black"/>
                </a:solidFill>
              </a:rPr>
              <a:t>Transfer information to appropriate models and documents.</a:t>
            </a:r>
          </a:p>
          <a:p>
            <a:pPr marL="291600" indent="-291600">
              <a:spcBef>
                <a:spcPts val="500"/>
              </a:spcBef>
            </a:pPr>
            <a:r>
              <a:rPr lang="en-US" sz="2000" dirty="0">
                <a:solidFill>
                  <a:prstClr val="black"/>
                </a:solidFill>
              </a:rPr>
              <a:t>Identify areas needing further clarification.</a:t>
            </a:r>
          </a:p>
          <a:p>
            <a:pPr marL="291600" indent="-291600">
              <a:spcBef>
                <a:spcPts val="500"/>
              </a:spcBef>
            </a:pPr>
            <a:r>
              <a:rPr lang="en-US" sz="2000" dirty="0">
                <a:solidFill>
                  <a:prstClr val="black"/>
                </a:solidFill>
              </a:rPr>
              <a:t>Thank the participants.</a:t>
            </a:r>
          </a:p>
          <a:p>
            <a:pPr marL="291600" indent="-291600">
              <a:spcBef>
                <a:spcPts val="500"/>
              </a:spcBef>
            </a:pPr>
            <a:r>
              <a:rPr lang="en-US" sz="2000" dirty="0">
                <a:solidFill>
                  <a:prstClr val="black"/>
                </a:solidFill>
              </a:rPr>
              <a:t>Follow up on open and unanswered questions.</a:t>
            </a:r>
          </a:p>
        </p:txBody>
      </p:sp>
      <p:sp>
        <p:nvSpPr>
          <p:cNvPr id="5" name="Slide Number Placeholder 5"/>
          <p:cNvSpPr>
            <a:spLocks noGrp="1"/>
          </p:cNvSpPr>
          <p:nvPr>
            <p:ph type="sldNum" sz="quarter" idx="4294967295"/>
          </p:nvPr>
        </p:nvSpPr>
        <p:spPr>
          <a:xfrm>
            <a:off x="8001000" y="6248400"/>
            <a:ext cx="1143000" cy="457200"/>
          </a:xfrm>
          <a:prstGeom prst="rect">
            <a:avLst/>
          </a:prstGeom>
        </p:spPr>
        <p:txBody>
          <a:bodyPr/>
          <a:lstStyle/>
          <a:p>
            <a:fld id="{60E7860F-9C2A-400D-99C5-D4646CCAF698}" type="slidenum">
              <a:rPr lang="en-US" altLang="en-US">
                <a:latin typeface="+mn-lt"/>
              </a:rPr>
              <a:pPr/>
              <a:t>18</a:t>
            </a:fld>
            <a:endParaRPr lang="en-US" altLang="en-US">
              <a:latin typeface="+mn-lt"/>
            </a:endParaRPr>
          </a:p>
        </p:txBody>
      </p:sp>
    </p:spTree>
    <p:extLst>
      <p:ext uri="{BB962C8B-B14F-4D97-AF65-F5344CB8AC3E}">
        <p14:creationId xmlns:p14="http://schemas.microsoft.com/office/powerpoint/2010/main" xmlns="" val="2085044071"/>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381000" y="230188"/>
            <a:ext cx="8001000" cy="443198"/>
          </a:xfrm>
        </p:spPr>
        <p:txBody>
          <a:bodyPr/>
          <a:lstStyle/>
          <a:p>
            <a:r>
              <a:rPr lang="en-US" altLang="en-US" sz="3200" spc="0" dirty="0">
                <a:solidFill>
                  <a:schemeClr val="tx1"/>
                </a:solidFill>
                <a:effectLst/>
              </a:rPr>
              <a:t>Interview Session </a:t>
            </a:r>
            <a:r>
              <a:rPr lang="en-US" altLang="en-US" sz="3200" spc="0" dirty="0" smtClean="0">
                <a:solidFill>
                  <a:schemeClr val="tx1"/>
                </a:solidFill>
                <a:effectLst/>
              </a:rPr>
              <a:t>Agenda </a:t>
            </a:r>
            <a:r>
              <a:rPr lang="en-US" altLang="en-US" sz="2000" spc="0" dirty="0" smtClean="0">
                <a:solidFill>
                  <a:schemeClr val="tx1"/>
                </a:solidFill>
                <a:effectLst/>
              </a:rPr>
              <a:t>(1 of 2)</a:t>
            </a:r>
            <a:endParaRPr lang="en-US" altLang="en-US" sz="2000" spc="0" dirty="0">
              <a:solidFill>
                <a:schemeClr val="tx1"/>
              </a:solidFill>
              <a:effectLst/>
            </a:endParaRPr>
          </a:p>
        </p:txBody>
      </p:sp>
      <p:sp>
        <p:nvSpPr>
          <p:cNvPr id="8" name="Text Placeholder 7"/>
          <p:cNvSpPr>
            <a:spLocks noGrp="1"/>
          </p:cNvSpPr>
          <p:nvPr>
            <p:ph type="body" sz="quarter" idx="10"/>
          </p:nvPr>
        </p:nvSpPr>
        <p:spPr>
          <a:xfrm>
            <a:off x="408365" y="1353105"/>
            <a:ext cx="4343400" cy="332399"/>
          </a:xfrm>
        </p:spPr>
        <p:txBody>
          <a:bodyPr/>
          <a:lstStyle/>
          <a:p>
            <a:pPr marL="0" indent="0">
              <a:buNone/>
            </a:pPr>
            <a:r>
              <a:rPr lang="en-US" sz="2400" b="1" dirty="0" smtClean="0"/>
              <a:t>Discussion and Interview Agenda</a:t>
            </a:r>
            <a:endParaRPr lang="en-US" sz="2400" b="1" dirty="0"/>
          </a:p>
        </p:txBody>
      </p:sp>
      <p:sp>
        <p:nvSpPr>
          <p:cNvPr id="9" name="Content Placeholder 8"/>
          <p:cNvSpPr>
            <a:spLocks noGrp="1"/>
          </p:cNvSpPr>
          <p:nvPr>
            <p:ph sz="quarter" idx="11"/>
          </p:nvPr>
        </p:nvSpPr>
        <p:spPr>
          <a:xfrm>
            <a:off x="408365" y="1879106"/>
            <a:ext cx="6067150" cy="3505200"/>
          </a:xfrm>
        </p:spPr>
        <p:txBody>
          <a:bodyPr/>
          <a:lstStyle/>
          <a:p>
            <a:pPr marL="0" indent="0">
              <a:buNone/>
            </a:pPr>
            <a:r>
              <a:rPr lang="en-US" sz="1800" b="1" dirty="0" smtClean="0"/>
              <a:t>Setting</a:t>
            </a:r>
          </a:p>
          <a:p>
            <a:pPr marL="0" indent="0">
              <a:buNone/>
            </a:pPr>
            <a:r>
              <a:rPr lang="en-US" sz="1800" dirty="0" smtClean="0"/>
              <a:t>Objective of Interview</a:t>
            </a:r>
          </a:p>
          <a:p>
            <a:pPr marL="512763" indent="0">
              <a:buNone/>
            </a:pPr>
            <a:r>
              <a:rPr lang="en-US" sz="1800" i="1" dirty="0" smtClean="0"/>
              <a:t>Determine processing rules for sales commission rates</a:t>
            </a:r>
          </a:p>
          <a:p>
            <a:pPr marL="0" indent="0">
              <a:spcBef>
                <a:spcPts val="1500"/>
              </a:spcBef>
              <a:buNone/>
            </a:pPr>
            <a:r>
              <a:rPr lang="en-US" sz="1800" dirty="0" smtClean="0"/>
              <a:t>Date, Time, and Location</a:t>
            </a:r>
          </a:p>
          <a:p>
            <a:pPr marL="512763" indent="0">
              <a:buNone/>
            </a:pPr>
            <a:r>
              <a:rPr lang="en-US" sz="1800" i="1" dirty="0" smtClean="0"/>
              <a:t>April 21, 2016, at 9:00 a.m. in William McDougal’s office</a:t>
            </a:r>
          </a:p>
          <a:p>
            <a:pPr marL="0" indent="0">
              <a:spcBef>
                <a:spcPts val="1500"/>
              </a:spcBef>
              <a:buNone/>
            </a:pPr>
            <a:r>
              <a:rPr lang="en-US" sz="1800" dirty="0" smtClean="0"/>
              <a:t>User Participants (names and titles/positions)</a:t>
            </a:r>
          </a:p>
          <a:p>
            <a:pPr marL="512763" indent="0">
              <a:buNone/>
            </a:pPr>
            <a:r>
              <a:rPr lang="en-US" sz="1800" i="1" dirty="0" smtClean="0"/>
              <a:t>William McDougal, vice president of marketing and sales, and several of his staff</a:t>
            </a:r>
          </a:p>
          <a:p>
            <a:pPr marL="0" indent="0">
              <a:spcBef>
                <a:spcPts val="1500"/>
              </a:spcBef>
              <a:buNone/>
            </a:pPr>
            <a:r>
              <a:rPr lang="en-US" sz="1800" dirty="0" smtClean="0"/>
              <a:t>Project Team Participants</a:t>
            </a:r>
          </a:p>
          <a:p>
            <a:pPr marL="512763" indent="0">
              <a:buNone/>
            </a:pPr>
            <a:r>
              <a:rPr lang="en-US" sz="1800" i="1" dirty="0" smtClean="0"/>
              <a:t>Mary Ellen Green and Jim Williams</a:t>
            </a:r>
          </a:p>
        </p:txBody>
      </p:sp>
      <p:sp>
        <p:nvSpPr>
          <p:cNvPr id="5" name="Slide Number Placeholder 5"/>
          <p:cNvSpPr>
            <a:spLocks noGrp="1"/>
          </p:cNvSpPr>
          <p:nvPr>
            <p:ph type="sldNum" sz="quarter" idx="4294967295"/>
          </p:nvPr>
        </p:nvSpPr>
        <p:spPr>
          <a:xfrm>
            <a:off x="8001000" y="6248400"/>
            <a:ext cx="1143000" cy="457200"/>
          </a:xfrm>
          <a:prstGeom prst="rect">
            <a:avLst/>
          </a:prstGeom>
        </p:spPr>
        <p:txBody>
          <a:bodyPr/>
          <a:lstStyle/>
          <a:p>
            <a:fld id="{A2AEF71A-F686-4196-A377-D2682CA4675A}" type="slidenum">
              <a:rPr lang="en-US" altLang="en-US">
                <a:latin typeface="+mn-lt"/>
              </a:rPr>
              <a:pPr/>
              <a:t>19</a:t>
            </a:fld>
            <a:endParaRPr lang="en-US" altLang="en-US">
              <a:latin typeface="+mn-lt"/>
            </a:endParaRPr>
          </a:p>
        </p:txBody>
      </p:sp>
    </p:spTree>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ctrTitle"/>
          </p:nvPr>
        </p:nvSpPr>
        <p:spPr>
          <a:xfrm>
            <a:off x="524754" y="1295401"/>
            <a:ext cx="7681913" cy="498598"/>
          </a:xfrm>
        </p:spPr>
        <p:txBody>
          <a:bodyPr/>
          <a:lstStyle/>
          <a:p>
            <a:pPr algn="ctr"/>
            <a:r>
              <a:rPr lang="en-US" altLang="en-US" sz="3600" spc="0" dirty="0" smtClean="0">
                <a:solidFill>
                  <a:schemeClr val="tx1"/>
                </a:solidFill>
                <a:effectLst/>
              </a:rPr>
              <a:t>Investigating System Requirements</a:t>
            </a:r>
            <a:endParaRPr lang="en-US" altLang="en-US" sz="3600" spc="0" dirty="0">
              <a:solidFill>
                <a:schemeClr val="tx1"/>
              </a:solidFill>
              <a:effectLst/>
            </a:endParaRPr>
          </a:p>
        </p:txBody>
      </p:sp>
      <p:sp>
        <p:nvSpPr>
          <p:cNvPr id="7" name="Content Placeholder 6"/>
          <p:cNvSpPr>
            <a:spLocks noGrp="1"/>
          </p:cNvSpPr>
          <p:nvPr>
            <p:ph sz="quarter" idx="10"/>
          </p:nvPr>
        </p:nvSpPr>
        <p:spPr>
          <a:xfrm>
            <a:off x="3074635" y="2590800"/>
            <a:ext cx="2438400" cy="553998"/>
          </a:xfrm>
        </p:spPr>
        <p:txBody>
          <a:bodyPr/>
          <a:lstStyle/>
          <a:p>
            <a:pPr marL="0" indent="0">
              <a:buNone/>
            </a:pPr>
            <a:r>
              <a:rPr lang="en-US" altLang="en-US" sz="4000" b="1" dirty="0">
                <a:solidFill>
                  <a:srgbClr val="365A7E"/>
                </a:solidFill>
              </a:rPr>
              <a:t>Chapter </a:t>
            </a:r>
            <a:r>
              <a:rPr lang="en-US" altLang="en-US" sz="4000" b="1" dirty="0" smtClean="0">
                <a:solidFill>
                  <a:srgbClr val="365A7E"/>
                </a:solidFill>
              </a:rPr>
              <a:t>2</a:t>
            </a:r>
            <a:endParaRPr lang="en-US" altLang="en-US" sz="4000" b="1" dirty="0">
              <a:solidFill>
                <a:srgbClr val="365A7E"/>
              </a:solidFill>
            </a:endParaRPr>
          </a:p>
        </p:txBody>
      </p:sp>
      <p:sp>
        <p:nvSpPr>
          <p:cNvPr id="67587" name="Rectangle 3"/>
          <p:cNvSpPr>
            <a:spLocks noGrp="1" noChangeArrowheads="1"/>
          </p:cNvSpPr>
          <p:nvPr>
            <p:ph type="subTitle" idx="1"/>
          </p:nvPr>
        </p:nvSpPr>
        <p:spPr>
          <a:xfrm>
            <a:off x="730249" y="4069779"/>
            <a:ext cx="7681913" cy="684212"/>
          </a:xfrm>
        </p:spPr>
        <p:txBody>
          <a:bodyPr/>
          <a:lstStyle/>
          <a:p>
            <a:pPr algn="ctr">
              <a:lnSpc>
                <a:spcPct val="80000"/>
              </a:lnSpc>
            </a:pPr>
            <a:r>
              <a:rPr lang="en-US" altLang="en-US" sz="2400" dirty="0" smtClean="0"/>
              <a:t>Systems Analysis and Design in a Changing World 7</a:t>
            </a:r>
            <a:r>
              <a:rPr lang="en-US" altLang="en-US" sz="2400" baseline="30000" dirty="0" smtClean="0"/>
              <a:t>th</a:t>
            </a:r>
            <a:r>
              <a:rPr lang="en-US" altLang="en-US" sz="2400" dirty="0" smtClean="0"/>
              <a:t> Ed</a:t>
            </a:r>
          </a:p>
          <a:p>
            <a:pPr algn="ctr">
              <a:lnSpc>
                <a:spcPct val="80000"/>
              </a:lnSpc>
            </a:pPr>
            <a:r>
              <a:rPr lang="en-US" altLang="en-US" sz="2400" dirty="0" smtClean="0"/>
              <a:t>Satzinger, Jackson &amp; Burd</a:t>
            </a:r>
            <a:endParaRPr lang="en-US" altLang="en-US" sz="2400" dirty="0"/>
          </a:p>
        </p:txBody>
      </p:sp>
      <p:sp>
        <p:nvSpPr>
          <p:cNvPr id="2" name="Slide Number Placeholder 1"/>
          <p:cNvSpPr>
            <a:spLocks noGrp="1"/>
          </p:cNvSpPr>
          <p:nvPr>
            <p:ph type="sldNum" sz="quarter" idx="12"/>
          </p:nvPr>
        </p:nvSpPr>
        <p:spPr/>
        <p:txBody>
          <a:bodyPr/>
          <a:lstStyle/>
          <a:p>
            <a:fld id="{EFA38B8C-7004-407D-8354-14F4F85F3240}" type="slidenum">
              <a:rPr lang="en-US" altLang="en-US" smtClean="0"/>
              <a:pPr/>
              <a:t>2</a:t>
            </a:fld>
            <a:endParaRPr lang="en-US" altLang="en-US"/>
          </a:p>
        </p:txBody>
      </p:sp>
    </p:spTree>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381000" y="230188"/>
            <a:ext cx="8001000" cy="443198"/>
          </a:xfrm>
        </p:spPr>
        <p:txBody>
          <a:bodyPr/>
          <a:lstStyle/>
          <a:p>
            <a:r>
              <a:rPr lang="en-US" altLang="en-US" sz="3200" spc="0" dirty="0">
                <a:solidFill>
                  <a:schemeClr val="tx1"/>
                </a:solidFill>
                <a:effectLst/>
              </a:rPr>
              <a:t>Interview Session </a:t>
            </a:r>
            <a:r>
              <a:rPr lang="en-US" altLang="en-US" sz="3200" spc="0" dirty="0" smtClean="0">
                <a:solidFill>
                  <a:schemeClr val="tx1"/>
                </a:solidFill>
                <a:effectLst/>
              </a:rPr>
              <a:t>Agenda </a:t>
            </a:r>
            <a:r>
              <a:rPr lang="en-US" altLang="en-US" sz="2000" spc="0" dirty="0" smtClean="0">
                <a:solidFill>
                  <a:schemeClr val="tx1"/>
                </a:solidFill>
                <a:effectLst/>
              </a:rPr>
              <a:t>(2 of 2)</a:t>
            </a:r>
            <a:endParaRPr lang="en-US" altLang="en-US" sz="2000" spc="0" dirty="0">
              <a:solidFill>
                <a:schemeClr val="tx1"/>
              </a:solidFill>
              <a:effectLst/>
            </a:endParaRPr>
          </a:p>
        </p:txBody>
      </p:sp>
      <p:sp>
        <p:nvSpPr>
          <p:cNvPr id="9" name="Content Placeholder 8"/>
          <p:cNvSpPr>
            <a:spLocks noGrp="1"/>
          </p:cNvSpPr>
          <p:nvPr>
            <p:ph sz="quarter" idx="11"/>
          </p:nvPr>
        </p:nvSpPr>
        <p:spPr>
          <a:xfrm>
            <a:off x="381000" y="1185016"/>
            <a:ext cx="8695346" cy="4682384"/>
          </a:xfrm>
        </p:spPr>
        <p:txBody>
          <a:bodyPr/>
          <a:lstStyle/>
          <a:p>
            <a:pPr marL="0" indent="0">
              <a:buNone/>
            </a:pPr>
            <a:r>
              <a:rPr lang="en-US" sz="1800" b="1" dirty="0" smtClean="0"/>
              <a:t>Interview/Discussion</a:t>
            </a:r>
          </a:p>
          <a:p>
            <a:pPr marL="302400" indent="-302400">
              <a:buFont typeface="+mj-lt"/>
              <a:buAutoNum type="arabicPeriod"/>
            </a:pPr>
            <a:r>
              <a:rPr lang="en-US" sz="1800" i="1" dirty="0" smtClean="0"/>
              <a:t>Who is eligible for sales commissions?</a:t>
            </a:r>
          </a:p>
          <a:p>
            <a:pPr marL="302400" indent="-302400">
              <a:buFont typeface="+mj-lt"/>
              <a:buAutoNum type="arabicPeriod"/>
            </a:pPr>
            <a:r>
              <a:rPr lang="en-US" sz="1800" i="1" dirty="0" smtClean="0"/>
              <a:t>What is the basis for commissions? What rates are paid?</a:t>
            </a:r>
          </a:p>
          <a:p>
            <a:pPr marL="302400" indent="-302400">
              <a:buFont typeface="+mj-lt"/>
              <a:buAutoNum type="arabicPeriod"/>
            </a:pPr>
            <a:r>
              <a:rPr lang="en-US" sz="1800" i="1" dirty="0" smtClean="0"/>
              <a:t>How is commission for returns handled?</a:t>
            </a:r>
          </a:p>
          <a:p>
            <a:pPr marL="302400" indent="-302400">
              <a:buFont typeface="+mj-lt"/>
              <a:buAutoNum type="arabicPeriod"/>
            </a:pPr>
            <a:r>
              <a:rPr lang="en-US" sz="1800" i="1" dirty="0" smtClean="0"/>
              <a:t>Are there special incentives? Contests? Programs based on time?</a:t>
            </a:r>
          </a:p>
          <a:p>
            <a:pPr marL="302400" indent="-302400">
              <a:buFont typeface="+mj-lt"/>
              <a:buAutoNum type="arabicPeriod"/>
            </a:pPr>
            <a:r>
              <a:rPr lang="en-US" sz="1800" i="1" dirty="0" smtClean="0"/>
              <a:t>Is there a variable scale for commissions? Are there quotas?</a:t>
            </a:r>
          </a:p>
          <a:p>
            <a:pPr marL="302400" indent="-302400">
              <a:buFont typeface="+mj-lt"/>
              <a:buAutoNum type="arabicPeriod"/>
            </a:pPr>
            <a:r>
              <a:rPr lang="en-US" sz="1800" i="1" dirty="0" smtClean="0"/>
              <a:t>What are the exceptions?</a:t>
            </a:r>
          </a:p>
          <a:p>
            <a:pPr marL="0" indent="0">
              <a:spcBef>
                <a:spcPts val="1500"/>
              </a:spcBef>
              <a:buNone/>
            </a:pPr>
            <a:r>
              <a:rPr lang="en-US" sz="1800" b="1" dirty="0" smtClean="0"/>
              <a:t>Follow-Up</a:t>
            </a:r>
          </a:p>
          <a:p>
            <a:pPr marL="0" indent="0">
              <a:buNone/>
            </a:pPr>
            <a:r>
              <a:rPr lang="en-US" sz="1800" dirty="0" smtClean="0"/>
              <a:t>Important decisions or answers to questions</a:t>
            </a:r>
          </a:p>
          <a:p>
            <a:pPr marL="512763" indent="0">
              <a:buNone/>
            </a:pPr>
            <a:r>
              <a:rPr lang="en-US" sz="1800" i="1" dirty="0" smtClean="0"/>
              <a:t>See attached write-up on commission policies</a:t>
            </a:r>
          </a:p>
          <a:p>
            <a:pPr marL="0" indent="0">
              <a:spcBef>
                <a:spcPts val="1500"/>
              </a:spcBef>
              <a:buNone/>
            </a:pPr>
            <a:r>
              <a:rPr lang="en-US" sz="1800" dirty="0" smtClean="0"/>
              <a:t>Open items not resolved with assignments for solution</a:t>
            </a:r>
          </a:p>
          <a:p>
            <a:pPr marL="512763" indent="0">
              <a:buNone/>
            </a:pPr>
            <a:r>
              <a:rPr lang="en-US" sz="1800" i="1" dirty="0" smtClean="0"/>
              <a:t>See Item numbers 2 and 3 on open items list</a:t>
            </a:r>
          </a:p>
          <a:p>
            <a:pPr marL="0" indent="0">
              <a:spcBef>
                <a:spcPts val="1500"/>
              </a:spcBef>
              <a:buNone/>
            </a:pPr>
            <a:r>
              <a:rPr lang="en-US" sz="1800" dirty="0" smtClean="0"/>
              <a:t>Date and time of next meeting or follow-up session</a:t>
            </a:r>
          </a:p>
          <a:p>
            <a:pPr marL="512763" indent="0">
              <a:buNone/>
            </a:pPr>
            <a:r>
              <a:rPr lang="en-US" sz="1800" i="1" dirty="0" smtClean="0"/>
              <a:t>April 28, 2016, at 9:00 a.m.</a:t>
            </a:r>
          </a:p>
        </p:txBody>
      </p:sp>
      <p:sp>
        <p:nvSpPr>
          <p:cNvPr id="5" name="Slide Number Placeholder 5"/>
          <p:cNvSpPr>
            <a:spLocks noGrp="1"/>
          </p:cNvSpPr>
          <p:nvPr>
            <p:ph type="sldNum" sz="quarter" idx="4294967295"/>
          </p:nvPr>
        </p:nvSpPr>
        <p:spPr>
          <a:xfrm>
            <a:off x="8001000" y="6248400"/>
            <a:ext cx="1143000" cy="457200"/>
          </a:xfrm>
          <a:prstGeom prst="rect">
            <a:avLst/>
          </a:prstGeom>
        </p:spPr>
        <p:txBody>
          <a:bodyPr/>
          <a:lstStyle/>
          <a:p>
            <a:fld id="{A2AEF71A-F686-4196-A377-D2682CA4675A}" type="slidenum">
              <a:rPr lang="en-US" altLang="en-US">
                <a:latin typeface="+mn-lt"/>
              </a:rPr>
              <a:pPr/>
              <a:t>20</a:t>
            </a:fld>
            <a:endParaRPr lang="en-US" altLang="en-US">
              <a:latin typeface="+mn-lt"/>
            </a:endParaRPr>
          </a:p>
        </p:txBody>
      </p:sp>
    </p:spTree>
    <p:extLst>
      <p:ext uri="{BB962C8B-B14F-4D97-AF65-F5344CB8AC3E}">
        <p14:creationId xmlns:p14="http://schemas.microsoft.com/office/powerpoint/2010/main" xmlns="" val="3860755188"/>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381000" y="230188"/>
            <a:ext cx="8382000" cy="498598"/>
          </a:xfrm>
        </p:spPr>
        <p:txBody>
          <a:bodyPr/>
          <a:lstStyle/>
          <a:p>
            <a:r>
              <a:rPr lang="en-US" altLang="en-US" sz="3600" spc="0" dirty="0">
                <a:solidFill>
                  <a:schemeClr val="tx1"/>
                </a:solidFill>
                <a:effectLst/>
              </a:rPr>
              <a:t>Keeping an Open Items List</a:t>
            </a:r>
          </a:p>
        </p:txBody>
      </p:sp>
      <p:graphicFrame>
        <p:nvGraphicFramePr>
          <p:cNvPr id="7" name="Content Placeholder 6" descr="Table is accessible to screenreaders"/>
          <p:cNvGraphicFramePr>
            <a:graphicFrameLocks noGrp="1"/>
          </p:cNvGraphicFramePr>
          <p:nvPr>
            <p:ph sz="quarter" idx="11"/>
            <p:extLst>
              <p:ext uri="{D42A27DB-BD31-4B8C-83A1-F6EECF244321}">
                <p14:modId xmlns:p14="http://schemas.microsoft.com/office/powerpoint/2010/main" xmlns="" val="2670247623"/>
              </p:ext>
            </p:extLst>
          </p:nvPr>
        </p:nvGraphicFramePr>
        <p:xfrm>
          <a:off x="389546" y="1524000"/>
          <a:ext cx="8382003" cy="2804160"/>
        </p:xfrm>
        <a:graphic>
          <a:graphicData uri="http://schemas.openxmlformats.org/drawingml/2006/table">
            <a:tbl>
              <a:tblPr firstRow="1" bandRow="1">
                <a:tableStyleId>{5C22544A-7EE6-4342-B048-85BDC9FD1C3A}</a:tableStyleId>
              </a:tblPr>
              <a:tblGrid>
                <a:gridCol w="457200">
                  <a:extLst>
                    <a:ext uri="{9D8B030D-6E8A-4147-A177-3AD203B41FA5}">
                      <a16:colId xmlns="" xmlns:a16="http://schemas.microsoft.com/office/drawing/2014/main" val="20000"/>
                    </a:ext>
                  </a:extLst>
                </a:gridCol>
                <a:gridCol w="1295400">
                  <a:extLst>
                    <a:ext uri="{9D8B030D-6E8A-4147-A177-3AD203B41FA5}">
                      <a16:colId xmlns="" xmlns:a16="http://schemas.microsoft.com/office/drawing/2014/main" val="20001"/>
                    </a:ext>
                  </a:extLst>
                </a:gridCol>
                <a:gridCol w="1143000">
                  <a:extLst>
                    <a:ext uri="{9D8B030D-6E8A-4147-A177-3AD203B41FA5}">
                      <a16:colId xmlns="" xmlns:a16="http://schemas.microsoft.com/office/drawing/2014/main" val="20002"/>
                    </a:ext>
                  </a:extLst>
                </a:gridCol>
                <a:gridCol w="1066800">
                  <a:extLst>
                    <a:ext uri="{9D8B030D-6E8A-4147-A177-3AD203B41FA5}">
                      <a16:colId xmlns="" xmlns:a16="http://schemas.microsoft.com/office/drawing/2014/main" val="20003"/>
                    </a:ext>
                  </a:extLst>
                </a:gridCol>
                <a:gridCol w="1447800">
                  <a:extLst>
                    <a:ext uri="{9D8B030D-6E8A-4147-A177-3AD203B41FA5}">
                      <a16:colId xmlns="" xmlns:a16="http://schemas.microsoft.com/office/drawing/2014/main" val="20004"/>
                    </a:ext>
                  </a:extLst>
                </a:gridCol>
                <a:gridCol w="1066800">
                  <a:extLst>
                    <a:ext uri="{9D8B030D-6E8A-4147-A177-3AD203B41FA5}">
                      <a16:colId xmlns="" xmlns:a16="http://schemas.microsoft.com/office/drawing/2014/main" val="20005"/>
                    </a:ext>
                  </a:extLst>
                </a:gridCol>
                <a:gridCol w="1905003">
                  <a:extLst>
                    <a:ext uri="{9D8B030D-6E8A-4147-A177-3AD203B41FA5}">
                      <a16:colId xmlns="" xmlns:a16="http://schemas.microsoft.com/office/drawing/2014/main" val="20006"/>
                    </a:ext>
                  </a:extLst>
                </a:gridCol>
              </a:tblGrid>
              <a:tr h="370840">
                <a:tc>
                  <a:txBody>
                    <a:bodyPr/>
                    <a:lstStyle/>
                    <a:p>
                      <a:r>
                        <a:rPr lang="en-US" sz="1600" dirty="0" smtClean="0">
                          <a:solidFill>
                            <a:schemeClr val="tx1"/>
                          </a:solidFill>
                        </a:rPr>
                        <a:t>I</a:t>
                      </a:r>
                      <a:r>
                        <a:rPr lang="en-US" sz="100" dirty="0" smtClean="0">
                          <a:solidFill>
                            <a:schemeClr val="tx1"/>
                          </a:solidFill>
                        </a:rPr>
                        <a:t> </a:t>
                      </a:r>
                      <a:r>
                        <a:rPr lang="en-US" sz="1600" dirty="0" smtClean="0">
                          <a:solidFill>
                            <a:schemeClr val="tx1"/>
                          </a:solidFill>
                        </a:rPr>
                        <a:t>D</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solidFill>
                            <a:schemeClr val="tx1"/>
                          </a:solidFill>
                        </a:rPr>
                        <a:t>Issue title</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solidFill>
                            <a:schemeClr val="tx1"/>
                          </a:solidFill>
                        </a:rPr>
                        <a:t>Date identified</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solidFill>
                            <a:schemeClr val="tx1"/>
                          </a:solidFill>
                        </a:rPr>
                        <a:t>Target end date</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solidFill>
                            <a:schemeClr val="tx1"/>
                          </a:solidFill>
                        </a:rPr>
                        <a:t>Responsible project person</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solidFill>
                            <a:schemeClr val="tx1"/>
                          </a:solidFill>
                        </a:rPr>
                        <a:t>User contact</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solidFill>
                            <a:schemeClr val="tx1"/>
                          </a:solidFill>
                        </a:rPr>
                        <a:t>Comments</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370840">
                <a:tc>
                  <a:txBody>
                    <a:bodyPr/>
                    <a:lstStyle/>
                    <a:p>
                      <a:r>
                        <a:rPr lang="en-US" sz="1600" dirty="0" smtClean="0">
                          <a:solidFill>
                            <a:schemeClr val="tx1"/>
                          </a:solidFill>
                        </a:rPr>
                        <a:t>1</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solidFill>
                            <a:schemeClr val="tx1"/>
                          </a:solidFill>
                        </a:rPr>
                        <a:t>Partial shipments</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solidFill>
                            <a:schemeClr val="tx1"/>
                          </a:solidFill>
                        </a:rPr>
                        <a:t>6-12-2016</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7-15-2016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solidFill>
                            <a:schemeClr val="tx1"/>
                          </a:solidFill>
                        </a:rPr>
                        <a:t>Jim Williams</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solidFill>
                            <a:schemeClr val="tx1"/>
                          </a:solidFill>
                        </a:rPr>
                        <a:t>Jason Nadold</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solidFill>
                            <a:schemeClr val="tx1"/>
                          </a:solidFill>
                        </a:rPr>
                        <a:t>Ship partials</a:t>
                      </a:r>
                      <a:r>
                        <a:rPr lang="en-US" sz="1600" baseline="0" dirty="0" smtClean="0">
                          <a:solidFill>
                            <a:schemeClr val="tx1"/>
                          </a:solidFill>
                        </a:rPr>
                        <a:t> or wait for full shipment?</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370840">
                <a:tc>
                  <a:txBody>
                    <a:bodyPr/>
                    <a:lstStyle/>
                    <a:p>
                      <a:r>
                        <a:rPr lang="en-US" sz="1600" dirty="0" smtClean="0">
                          <a:solidFill>
                            <a:schemeClr val="tx1"/>
                          </a:solidFill>
                        </a:rPr>
                        <a:t>2</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solidFill>
                            <a:schemeClr val="tx1"/>
                          </a:solidFill>
                        </a:rPr>
                        <a:t>Returns and commissions</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solidFill>
                            <a:schemeClr val="tx1"/>
                          </a:solidFill>
                        </a:rPr>
                        <a:t>7-01-2016</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9-01-2016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solidFill>
                            <a:schemeClr val="tx1"/>
                          </a:solidFill>
                        </a:rPr>
                        <a:t>Jim Williams</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solidFill>
                            <a:schemeClr val="tx1"/>
                          </a:solidFill>
                        </a:rPr>
                        <a:t>William McDougal</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solidFill>
                            <a:schemeClr val="tx1"/>
                          </a:solidFill>
                        </a:rPr>
                        <a:t>Are commissions recouped on</a:t>
                      </a:r>
                      <a:r>
                        <a:rPr lang="en-US" sz="1600" baseline="0" dirty="0" smtClean="0">
                          <a:solidFill>
                            <a:schemeClr val="tx1"/>
                          </a:solidFill>
                        </a:rPr>
                        <a:t> returns?</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370840">
                <a:tc>
                  <a:txBody>
                    <a:bodyPr/>
                    <a:lstStyle/>
                    <a:p>
                      <a:r>
                        <a:rPr lang="en-US" sz="1600" dirty="0" smtClean="0">
                          <a:solidFill>
                            <a:schemeClr val="tx1"/>
                          </a:solidFill>
                        </a:rPr>
                        <a:t>3</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solidFill>
                            <a:schemeClr val="tx1"/>
                          </a:solidFill>
                        </a:rPr>
                        <a:t>Extra commissions</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7-01-2016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8-01-2016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solidFill>
                            <a:schemeClr val="tx1"/>
                          </a:solidFill>
                        </a:rPr>
                        <a:t>Mary Ellen Green</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solidFill>
                            <a:schemeClr val="tx1"/>
                          </a:solidFill>
                        </a:rPr>
                        <a:t>William</a:t>
                      </a:r>
                      <a:r>
                        <a:rPr lang="en-US" sz="1600" baseline="0" dirty="0" smtClean="0">
                          <a:solidFill>
                            <a:schemeClr val="tx1"/>
                          </a:solidFill>
                        </a:rPr>
                        <a:t> McDougal</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solidFill>
                            <a:schemeClr val="tx1"/>
                          </a:solidFill>
                        </a:rPr>
                        <a:t>How to handle commissions on special promotions?</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bl>
          </a:graphicData>
        </a:graphic>
      </p:graphicFrame>
      <p:sp>
        <p:nvSpPr>
          <p:cNvPr id="5" name="Slide Number Placeholder 5"/>
          <p:cNvSpPr>
            <a:spLocks noGrp="1"/>
          </p:cNvSpPr>
          <p:nvPr>
            <p:ph type="sldNum" sz="quarter" idx="4294967295"/>
          </p:nvPr>
        </p:nvSpPr>
        <p:spPr>
          <a:xfrm>
            <a:off x="8001000" y="6172200"/>
            <a:ext cx="1143000" cy="457200"/>
          </a:xfrm>
          <a:prstGeom prst="rect">
            <a:avLst/>
          </a:prstGeom>
        </p:spPr>
        <p:txBody>
          <a:bodyPr/>
          <a:lstStyle/>
          <a:p>
            <a:fld id="{19D0B4E2-9DEF-4EA7-BD25-A80044FEB4AB}" type="slidenum">
              <a:rPr lang="en-US" altLang="en-US">
                <a:latin typeface="+mn-lt"/>
              </a:rPr>
              <a:pPr/>
              <a:t>21</a:t>
            </a:fld>
            <a:endParaRPr lang="en-US" altLang="en-US">
              <a:latin typeface="+mn-lt"/>
            </a:endParaRPr>
          </a:p>
        </p:txBody>
      </p:sp>
    </p:spTree>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152400" y="304800"/>
            <a:ext cx="2819400" cy="1163395"/>
          </a:xfrm>
        </p:spPr>
        <p:txBody>
          <a:bodyPr/>
          <a:lstStyle/>
          <a:p>
            <a:pPr algn="ctr"/>
            <a:r>
              <a:rPr lang="en-US" altLang="en-US" sz="2800" spc="0" dirty="0">
                <a:solidFill>
                  <a:schemeClr val="tx1"/>
                </a:solidFill>
                <a:effectLst/>
              </a:rPr>
              <a:t>Distribute and Collect Questionnaires</a:t>
            </a:r>
          </a:p>
        </p:txBody>
      </p:sp>
      <p:pic>
        <p:nvPicPr>
          <p:cNvPr id="227332" name="Picture 4" descr="The R M O questionnaire has the following text: This questionnaire is being sent to all telephone-order sales personnel. As you know, R M O is developing a new customer support system for order taking and customer service. The purpose of this questionnaire is t obtain preliminary information to assist in defining the requirements for the new system. Follow-up discussions will be held to permit everybody to elaborate on the system requirements. Part 1. Answer these questions based on a typical four-hour shift. 1. How many phone calls do you receive? 2. How many phone calls are necessary to place an order for a product? 3. How many phone calls are for information about R M O products, that is, questions only? 4. Estimate how many times during a shift customers request items that are out of stock.5. Of those out-of-stock requests, what percentage of the time does the customer desire to put the item on back order? 6. How many times does a customer try to order from an expired catalog? 7. How many times does a customer cancel an order in the middle of the conversation? 8. How many times does an order get denied due to bad credit? Part 2. Circle the appropriate number on the scale from 1 to 7 based on how strongly you agree or disagree with the statement. The table has two columns, Question and strongly agree and strongly disagree. The questions are as follows: Row 1. It would help me to do my job better to have longer descriptions of products available while talking to a customer. Numbers from 1 to 7, depicting the scale from strongly agree to strongly disagree. Row 2. It would help me to do my job better if I had the pasr purchase history of the customer available. Numbers from 1 to 7, depicting the scale from strongly agree to strongly disagree. Row 3. I could provide better service to the customer if I had information about accessories that were appropriate for the terms ordered. Numbers from 1 to 7, depicting the scale from strongly agree to strongly disagree. Row 4. The computer response time is slow and causes difficult in responding to customer requests. Numbers from 1 to 7, depicting the scale from strongly agree to strongly disagree. Part 3. Please enter your opinions and comments. Please briefly identify the problems with the current system that you would be like to see resolved in a new system."/>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3486230" y="152400"/>
            <a:ext cx="5241845" cy="5410200"/>
          </a:xfrm>
          <a:noFill/>
          <a:ln/>
        </p:spPr>
      </p:pic>
      <p:sp>
        <p:nvSpPr>
          <p:cNvPr id="5" name="Slide Number Placeholder 5"/>
          <p:cNvSpPr>
            <a:spLocks noGrp="1"/>
          </p:cNvSpPr>
          <p:nvPr>
            <p:ph type="sldNum" sz="quarter" idx="4294967295"/>
          </p:nvPr>
        </p:nvSpPr>
        <p:spPr>
          <a:xfrm>
            <a:off x="8001000" y="6248400"/>
            <a:ext cx="1143000" cy="457200"/>
          </a:xfrm>
          <a:prstGeom prst="rect">
            <a:avLst/>
          </a:prstGeom>
        </p:spPr>
        <p:txBody>
          <a:bodyPr/>
          <a:lstStyle/>
          <a:p>
            <a:fld id="{DE978E90-C878-4140-8CD9-73890CAF7FE4}" type="slidenum">
              <a:rPr lang="en-US" altLang="en-US">
                <a:latin typeface="+mn-lt"/>
              </a:rPr>
              <a:pPr/>
              <a:t>22</a:t>
            </a:fld>
            <a:endParaRPr lang="en-US" altLang="en-US">
              <a:latin typeface="+mn-lt"/>
            </a:endParaRPr>
          </a:p>
        </p:txBody>
      </p:sp>
    </p:spTree>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381000" y="230188"/>
            <a:ext cx="8382000" cy="443198"/>
          </a:xfrm>
        </p:spPr>
        <p:txBody>
          <a:bodyPr/>
          <a:lstStyle/>
          <a:p>
            <a:r>
              <a:rPr lang="en-US" altLang="en-US" sz="3200" spc="0" dirty="0">
                <a:solidFill>
                  <a:schemeClr val="tx1"/>
                </a:solidFill>
                <a:effectLst/>
              </a:rPr>
              <a:t>Review Inputs, Outputs, and Procedures</a:t>
            </a:r>
          </a:p>
        </p:txBody>
      </p:sp>
      <p:pic>
        <p:nvPicPr>
          <p:cNvPr id="9" name="Content Placeholder 8" descr="The image shows a Ridgeline mountain Outfitters, customer order form. To the top left is the R M O logo. The top left contains the following: Name and address of the person placing the order. Please verify your mailing address and make the correction below. Order date. Space to fill the address is given below. On the top right the following is given: Gift order or ship to: use only if different from address at left. Another space for entering the address is give below. The following boxes have to the checked: Gift, address for this shipment only, permanent change of address. Below that the specification for phone timings are to be entered. A table below has the following columns titles and the rows toe be filed in: Item number, description, style, color, size, sleeve length, quantity, monogram, style, price each, total. On the bottom left the method of payment and account number has to be filled. On the bottom right the shipping details have to be entered. "/>
          <p:cNvPicPr>
            <a:picLocks noGrp="1" noChangeAspect="1"/>
          </p:cNvPicPr>
          <p:nvPr>
            <p:ph sz="quarter" idx="11"/>
          </p:nvPr>
        </p:nvPicPr>
        <p:blipFill>
          <a:blip r:embed="rId2" cstate="print"/>
          <a:stretch>
            <a:fillRect/>
          </a:stretch>
        </p:blipFill>
        <p:spPr>
          <a:xfrm>
            <a:off x="609600" y="1143000"/>
            <a:ext cx="7686394" cy="4617826"/>
          </a:xfrm>
          <a:prstGeom prst="rect">
            <a:avLst/>
          </a:prstGeom>
        </p:spPr>
      </p:pic>
      <p:sp>
        <p:nvSpPr>
          <p:cNvPr id="5" name="Slide Number Placeholder 5"/>
          <p:cNvSpPr>
            <a:spLocks noGrp="1"/>
          </p:cNvSpPr>
          <p:nvPr>
            <p:ph type="sldNum" sz="quarter" idx="4294967295"/>
          </p:nvPr>
        </p:nvSpPr>
        <p:spPr>
          <a:xfrm>
            <a:off x="8001000" y="6248400"/>
            <a:ext cx="1143000" cy="457200"/>
          </a:xfrm>
          <a:prstGeom prst="rect">
            <a:avLst/>
          </a:prstGeom>
        </p:spPr>
        <p:txBody>
          <a:bodyPr/>
          <a:lstStyle/>
          <a:p>
            <a:fld id="{2246618E-F213-4953-BCDC-C1EE20F2A68E}" type="slidenum">
              <a:rPr lang="en-US" altLang="en-US">
                <a:latin typeface="+mn-lt"/>
              </a:rPr>
              <a:pPr/>
              <a:t>23</a:t>
            </a:fld>
            <a:endParaRPr lang="en-US" altLang="en-US">
              <a:latin typeface="+mn-lt"/>
            </a:endParaRPr>
          </a:p>
        </p:txBody>
      </p:sp>
    </p:spTree>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381000" y="230188"/>
            <a:ext cx="8382000" cy="498598"/>
          </a:xfrm>
        </p:spPr>
        <p:txBody>
          <a:bodyPr/>
          <a:lstStyle/>
          <a:p>
            <a:r>
              <a:rPr lang="en-US" altLang="en-US" sz="3600" spc="0" dirty="0">
                <a:solidFill>
                  <a:schemeClr val="tx1"/>
                </a:solidFill>
                <a:effectLst/>
              </a:rPr>
              <a:t>Additional Techniques</a:t>
            </a:r>
          </a:p>
        </p:txBody>
      </p:sp>
      <p:sp>
        <p:nvSpPr>
          <p:cNvPr id="230403" name="Rectangle 3"/>
          <p:cNvSpPr>
            <a:spLocks noGrp="1" noChangeArrowheads="1"/>
          </p:cNvSpPr>
          <p:nvPr>
            <p:ph idx="1"/>
          </p:nvPr>
        </p:nvSpPr>
        <p:spPr>
          <a:xfrm>
            <a:off x="363908" y="1467988"/>
            <a:ext cx="8229600" cy="3857466"/>
          </a:xfrm>
        </p:spPr>
        <p:txBody>
          <a:bodyPr/>
          <a:lstStyle/>
          <a:p>
            <a:pPr marL="291600" indent="-291600">
              <a:spcBef>
                <a:spcPts val="1000"/>
              </a:spcBef>
            </a:pPr>
            <a:r>
              <a:rPr lang="en-US" altLang="en-US" sz="2800" dirty="0"/>
              <a:t>Observe and Document Business Processes</a:t>
            </a:r>
          </a:p>
          <a:p>
            <a:pPr lvl="1"/>
            <a:r>
              <a:rPr lang="en-US" altLang="en-US" sz="2400" dirty="0"/>
              <a:t>Watch and learn</a:t>
            </a:r>
          </a:p>
          <a:p>
            <a:pPr lvl="1"/>
            <a:r>
              <a:rPr lang="en-US" altLang="en-US" sz="2400" dirty="0"/>
              <a:t>Document with Activity diagram (next section)</a:t>
            </a:r>
          </a:p>
          <a:p>
            <a:pPr marL="291600" indent="-291600">
              <a:spcBef>
                <a:spcPts val="1000"/>
              </a:spcBef>
            </a:pPr>
            <a:r>
              <a:rPr lang="en-US" altLang="en-US" sz="2800" dirty="0"/>
              <a:t>Research Vendor Solutions</a:t>
            </a:r>
          </a:p>
          <a:p>
            <a:pPr lvl="1"/>
            <a:r>
              <a:rPr lang="en-US" altLang="en-US" sz="2400" dirty="0"/>
              <a:t>See what others have done for similar situations</a:t>
            </a:r>
          </a:p>
          <a:p>
            <a:pPr lvl="1"/>
            <a:r>
              <a:rPr lang="en-US" altLang="en-US" sz="2400" dirty="0"/>
              <a:t>White papers, vendor literature, competitors</a:t>
            </a:r>
          </a:p>
          <a:p>
            <a:pPr marL="291600" indent="-291600">
              <a:spcBef>
                <a:spcPts val="1000"/>
              </a:spcBef>
            </a:pPr>
            <a:r>
              <a:rPr lang="en-US" altLang="en-US" sz="2800" dirty="0"/>
              <a:t>Collect Active User Comments and Suggestions</a:t>
            </a:r>
          </a:p>
          <a:p>
            <a:pPr lvl="1"/>
            <a:r>
              <a:rPr lang="en-US" altLang="en-US" sz="2400" dirty="0"/>
              <a:t>Feedback on models and tests</a:t>
            </a:r>
          </a:p>
          <a:p>
            <a:pPr lvl="1"/>
            <a:r>
              <a:rPr lang="en-US" altLang="en-US" sz="2400" dirty="0"/>
              <a:t>Users know it when </a:t>
            </a:r>
            <a:r>
              <a:rPr lang="en-US" altLang="en-US" sz="2400" dirty="0" smtClean="0"/>
              <a:t>they </a:t>
            </a:r>
            <a:r>
              <a:rPr lang="en-US" altLang="en-US" sz="2400" dirty="0"/>
              <a:t>see it</a:t>
            </a:r>
          </a:p>
        </p:txBody>
      </p:sp>
      <p:sp>
        <p:nvSpPr>
          <p:cNvPr id="5" name="Slide Number Placeholder 5"/>
          <p:cNvSpPr>
            <a:spLocks noGrp="1"/>
          </p:cNvSpPr>
          <p:nvPr>
            <p:ph type="sldNum" sz="quarter" idx="4294967295"/>
          </p:nvPr>
        </p:nvSpPr>
        <p:spPr>
          <a:xfrm>
            <a:off x="8001000" y="6248400"/>
            <a:ext cx="1143000" cy="457200"/>
          </a:xfrm>
          <a:prstGeom prst="rect">
            <a:avLst/>
          </a:prstGeom>
        </p:spPr>
        <p:txBody>
          <a:bodyPr/>
          <a:lstStyle/>
          <a:p>
            <a:fld id="{6E8ACB6F-9D9D-4A36-B789-DEDE39861B9F}" type="slidenum">
              <a:rPr lang="en-US" altLang="en-US">
                <a:latin typeface="+mn-lt"/>
              </a:rPr>
              <a:pPr/>
              <a:t>24</a:t>
            </a:fld>
            <a:endParaRPr lang="en-US" altLang="en-US">
              <a:latin typeface="+mn-lt"/>
            </a:endParaRPr>
          </a:p>
        </p:txBody>
      </p:sp>
    </p:spTree>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381000" y="230188"/>
            <a:ext cx="8382000" cy="498598"/>
          </a:xfrm>
        </p:spPr>
        <p:txBody>
          <a:bodyPr/>
          <a:lstStyle/>
          <a:p>
            <a:r>
              <a:rPr lang="en-US" altLang="en-US" sz="3600" spc="0" dirty="0">
                <a:solidFill>
                  <a:schemeClr val="tx1"/>
                </a:solidFill>
                <a:effectLst/>
              </a:rPr>
              <a:t>Models and Modeling</a:t>
            </a:r>
          </a:p>
        </p:txBody>
      </p:sp>
      <p:sp>
        <p:nvSpPr>
          <p:cNvPr id="209923" name="Rectangle 3"/>
          <p:cNvSpPr>
            <a:spLocks noGrp="1" noChangeArrowheads="1"/>
          </p:cNvSpPr>
          <p:nvPr>
            <p:ph idx="1"/>
          </p:nvPr>
        </p:nvSpPr>
        <p:spPr>
          <a:xfrm>
            <a:off x="355362" y="1322034"/>
            <a:ext cx="8229600" cy="4648200"/>
          </a:xfrm>
        </p:spPr>
        <p:txBody>
          <a:bodyPr/>
          <a:lstStyle/>
          <a:p>
            <a:pPr marL="291600" indent="-291600">
              <a:lnSpc>
                <a:spcPct val="90000"/>
              </a:lnSpc>
              <a:spcBef>
                <a:spcPts val="1000"/>
              </a:spcBef>
            </a:pPr>
            <a:r>
              <a:rPr lang="en-US" altLang="en-US" sz="2800" dirty="0"/>
              <a:t>How do we define requirements? After collecting information, create </a:t>
            </a:r>
            <a:r>
              <a:rPr lang="en-US" altLang="en-US" sz="2800" dirty="0" smtClean="0"/>
              <a:t>models</a:t>
            </a:r>
            <a:endParaRPr lang="en-US" altLang="en-US" sz="2800" dirty="0"/>
          </a:p>
          <a:p>
            <a:pPr marL="291600" indent="-291600">
              <a:lnSpc>
                <a:spcPct val="90000"/>
              </a:lnSpc>
              <a:spcBef>
                <a:spcPts val="1000"/>
              </a:spcBef>
            </a:pPr>
            <a:r>
              <a:rPr lang="en-US" altLang="en-US" sz="2800" dirty="0"/>
              <a:t>Model– a representation of some aspect of the system being </a:t>
            </a:r>
            <a:r>
              <a:rPr lang="en-US" altLang="en-US" sz="2800" dirty="0" smtClean="0"/>
              <a:t>built</a:t>
            </a:r>
            <a:endParaRPr lang="en-US" altLang="en-US" sz="2800" dirty="0"/>
          </a:p>
          <a:p>
            <a:pPr marL="291600" indent="-291600">
              <a:lnSpc>
                <a:spcPct val="90000"/>
              </a:lnSpc>
              <a:spcBef>
                <a:spcPts val="1000"/>
              </a:spcBef>
            </a:pPr>
            <a:r>
              <a:rPr lang="en-US" altLang="en-US" sz="2800" dirty="0"/>
              <a:t>Types of Models</a:t>
            </a:r>
          </a:p>
          <a:p>
            <a:pPr lvl="1">
              <a:lnSpc>
                <a:spcPct val="90000"/>
              </a:lnSpc>
            </a:pPr>
            <a:r>
              <a:rPr lang="en-US" altLang="en-US" sz="2400" dirty="0"/>
              <a:t>Textual model– something written down, described</a:t>
            </a:r>
          </a:p>
          <a:p>
            <a:pPr lvl="1">
              <a:lnSpc>
                <a:spcPct val="90000"/>
              </a:lnSpc>
            </a:pPr>
            <a:r>
              <a:rPr lang="en-US" altLang="en-US" sz="2400" dirty="0"/>
              <a:t>Graphical models– diagram, schematic</a:t>
            </a:r>
          </a:p>
          <a:p>
            <a:pPr lvl="1">
              <a:lnSpc>
                <a:spcPct val="90000"/>
              </a:lnSpc>
            </a:pPr>
            <a:r>
              <a:rPr lang="en-US" altLang="en-US" sz="2400" dirty="0"/>
              <a:t>Mathematical models– formulas, statistics, algorithms</a:t>
            </a:r>
          </a:p>
          <a:p>
            <a:pPr marL="291600" indent="-291600">
              <a:lnSpc>
                <a:spcPct val="90000"/>
              </a:lnSpc>
              <a:spcBef>
                <a:spcPts val="1000"/>
              </a:spcBef>
            </a:pPr>
            <a:r>
              <a:rPr lang="en-US" altLang="en-US" sz="2800" dirty="0"/>
              <a:t>Unified Modeling Language (</a:t>
            </a:r>
            <a:r>
              <a:rPr lang="en-US" altLang="en-US" sz="2800" dirty="0" smtClean="0"/>
              <a:t>U</a:t>
            </a:r>
            <a:r>
              <a:rPr lang="en-US" altLang="en-US" sz="100" dirty="0" smtClean="0"/>
              <a:t> </a:t>
            </a:r>
            <a:r>
              <a:rPr lang="en-US" altLang="en-US" sz="2800" dirty="0" smtClean="0"/>
              <a:t>M</a:t>
            </a:r>
            <a:r>
              <a:rPr lang="en-US" altLang="en-US" sz="100" dirty="0" smtClean="0"/>
              <a:t> </a:t>
            </a:r>
            <a:r>
              <a:rPr lang="en-US" altLang="en-US" sz="2800" dirty="0" smtClean="0"/>
              <a:t>L</a:t>
            </a:r>
            <a:r>
              <a:rPr lang="en-US" altLang="en-US" sz="2800" dirty="0"/>
              <a:t>)</a:t>
            </a:r>
          </a:p>
          <a:p>
            <a:pPr lvl="1">
              <a:lnSpc>
                <a:spcPct val="90000"/>
              </a:lnSpc>
            </a:pPr>
            <a:r>
              <a:rPr lang="en-US" altLang="en-US" sz="2400" dirty="0"/>
              <a:t>Standard graphical modeling symbols/terminology used for information </a:t>
            </a:r>
            <a:r>
              <a:rPr lang="en-US" altLang="en-US" sz="2400" dirty="0" smtClean="0"/>
              <a:t>systems</a:t>
            </a:r>
            <a:endParaRPr lang="en-US" altLang="en-US" sz="2400" dirty="0"/>
          </a:p>
        </p:txBody>
      </p:sp>
      <p:sp>
        <p:nvSpPr>
          <p:cNvPr id="5" name="Slide Number Placeholder 5"/>
          <p:cNvSpPr>
            <a:spLocks noGrp="1"/>
          </p:cNvSpPr>
          <p:nvPr>
            <p:ph type="sldNum" sz="quarter" idx="4294967295"/>
          </p:nvPr>
        </p:nvSpPr>
        <p:spPr>
          <a:xfrm>
            <a:off x="8001000" y="6248400"/>
            <a:ext cx="1143000" cy="457200"/>
          </a:xfrm>
          <a:prstGeom prst="rect">
            <a:avLst/>
          </a:prstGeom>
        </p:spPr>
        <p:txBody>
          <a:bodyPr/>
          <a:lstStyle/>
          <a:p>
            <a:fld id="{962F9C00-C9DC-4320-955E-4CD516CF5A6C}" type="slidenum">
              <a:rPr lang="en-US" altLang="en-US">
                <a:latin typeface="+mn-lt"/>
              </a:rPr>
              <a:pPr/>
              <a:t>25</a:t>
            </a:fld>
            <a:endParaRPr lang="en-US" altLang="en-US">
              <a:latin typeface="+mn-lt"/>
            </a:endParaRPr>
          </a:p>
        </p:txBody>
      </p:sp>
    </p:spTree>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381000" y="230188"/>
            <a:ext cx="8382000" cy="498598"/>
          </a:xfrm>
        </p:spPr>
        <p:txBody>
          <a:bodyPr/>
          <a:lstStyle/>
          <a:p>
            <a:r>
              <a:rPr lang="en-US" altLang="en-US" sz="3600" spc="0" dirty="0">
                <a:solidFill>
                  <a:schemeClr val="tx1"/>
                </a:solidFill>
                <a:effectLst/>
              </a:rPr>
              <a:t>Reasons for Modeling</a:t>
            </a:r>
          </a:p>
        </p:txBody>
      </p:sp>
      <p:sp>
        <p:nvSpPr>
          <p:cNvPr id="219139" name="Rectangle 3"/>
          <p:cNvSpPr>
            <a:spLocks noGrp="1" noChangeArrowheads="1"/>
          </p:cNvSpPr>
          <p:nvPr>
            <p:ph idx="1"/>
          </p:nvPr>
        </p:nvSpPr>
        <p:spPr>
          <a:xfrm>
            <a:off x="364622" y="1439254"/>
            <a:ext cx="8229600" cy="4380686"/>
          </a:xfrm>
        </p:spPr>
        <p:txBody>
          <a:bodyPr/>
          <a:lstStyle/>
          <a:p>
            <a:pPr marL="352800" indent="-352800">
              <a:lnSpc>
                <a:spcPct val="90000"/>
              </a:lnSpc>
              <a:spcBef>
                <a:spcPts val="1000"/>
              </a:spcBef>
            </a:pPr>
            <a:r>
              <a:rPr lang="en-US" altLang="en-US" sz="3000" dirty="0"/>
              <a:t>Learning from the modeling process</a:t>
            </a:r>
          </a:p>
          <a:p>
            <a:pPr marL="352800" indent="-352800">
              <a:lnSpc>
                <a:spcPct val="90000"/>
              </a:lnSpc>
              <a:spcBef>
                <a:spcPts val="1000"/>
              </a:spcBef>
            </a:pPr>
            <a:r>
              <a:rPr lang="en-US" altLang="en-US" sz="3000" dirty="0"/>
              <a:t>Reducing complexity by abstraction</a:t>
            </a:r>
          </a:p>
          <a:p>
            <a:pPr marL="352800" indent="-352800">
              <a:lnSpc>
                <a:spcPct val="90000"/>
              </a:lnSpc>
              <a:spcBef>
                <a:spcPts val="1000"/>
              </a:spcBef>
            </a:pPr>
            <a:r>
              <a:rPr lang="en-US" altLang="en-US" sz="3000" dirty="0"/>
              <a:t>Remembering all the details</a:t>
            </a:r>
          </a:p>
          <a:p>
            <a:pPr marL="352800" indent="-352800">
              <a:lnSpc>
                <a:spcPct val="90000"/>
              </a:lnSpc>
              <a:spcBef>
                <a:spcPts val="1000"/>
              </a:spcBef>
            </a:pPr>
            <a:r>
              <a:rPr lang="en-US" altLang="en-US" sz="3000" dirty="0"/>
              <a:t>Communicating with other development team members</a:t>
            </a:r>
          </a:p>
          <a:p>
            <a:pPr marL="352800" indent="-352800">
              <a:lnSpc>
                <a:spcPct val="90000"/>
              </a:lnSpc>
              <a:spcBef>
                <a:spcPts val="1000"/>
              </a:spcBef>
            </a:pPr>
            <a:r>
              <a:rPr lang="en-US" altLang="en-US" sz="3000" dirty="0"/>
              <a:t>Communicating with a variety of users and stakeholders</a:t>
            </a:r>
          </a:p>
          <a:p>
            <a:pPr marL="352800" indent="-352800">
              <a:lnSpc>
                <a:spcPct val="90000"/>
              </a:lnSpc>
              <a:spcBef>
                <a:spcPts val="1000"/>
              </a:spcBef>
            </a:pPr>
            <a:r>
              <a:rPr lang="en-US" altLang="en-US" sz="3000" dirty="0"/>
              <a:t>Documenting what was done for future maintenance/enhancement</a:t>
            </a:r>
          </a:p>
        </p:txBody>
      </p:sp>
      <p:sp>
        <p:nvSpPr>
          <p:cNvPr id="5" name="Slide Number Placeholder 5"/>
          <p:cNvSpPr>
            <a:spLocks noGrp="1"/>
          </p:cNvSpPr>
          <p:nvPr>
            <p:ph type="sldNum" sz="quarter" idx="4294967295"/>
          </p:nvPr>
        </p:nvSpPr>
        <p:spPr>
          <a:xfrm>
            <a:off x="8001000" y="6248400"/>
            <a:ext cx="1143000" cy="457200"/>
          </a:xfrm>
          <a:prstGeom prst="rect">
            <a:avLst/>
          </a:prstGeom>
        </p:spPr>
        <p:txBody>
          <a:bodyPr/>
          <a:lstStyle/>
          <a:p>
            <a:fld id="{89463A2F-86BD-44CD-A760-EDDCD493E194}" type="slidenum">
              <a:rPr lang="en-US" altLang="en-US">
                <a:latin typeface="+mn-lt"/>
              </a:rPr>
              <a:pPr/>
              <a:t>26</a:t>
            </a:fld>
            <a:endParaRPr lang="en-US" altLang="en-US">
              <a:latin typeface="+mn-lt"/>
            </a:endParaRPr>
          </a:p>
        </p:txBody>
      </p:sp>
    </p:spTree>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228600" y="122238"/>
            <a:ext cx="7772400" cy="498598"/>
          </a:xfrm>
        </p:spPr>
        <p:txBody>
          <a:bodyPr/>
          <a:lstStyle/>
          <a:p>
            <a:r>
              <a:rPr lang="en-US" altLang="en-US" sz="3600" spc="0" dirty="0">
                <a:solidFill>
                  <a:schemeClr val="tx1"/>
                </a:solidFill>
                <a:effectLst/>
              </a:rPr>
              <a:t>Some Analysis and Design Models</a:t>
            </a:r>
          </a:p>
        </p:txBody>
      </p:sp>
      <p:pic>
        <p:nvPicPr>
          <p:cNvPr id="7" name="Picture 7" descr="The following diagrams show some analysis and design models: event list, use case diagram, use case description, local diagram, class diagram, sequence diagram communication diagram, and state machine diagram."/>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1698516" y="1111166"/>
            <a:ext cx="5746968" cy="4646904"/>
          </a:xfrm>
          <a:noFill/>
          <a:ln/>
        </p:spPr>
      </p:pic>
      <p:sp>
        <p:nvSpPr>
          <p:cNvPr id="5" name="Slide Number Placeholder 5"/>
          <p:cNvSpPr>
            <a:spLocks noGrp="1"/>
          </p:cNvSpPr>
          <p:nvPr>
            <p:ph type="sldNum" sz="quarter" idx="4294967295"/>
          </p:nvPr>
        </p:nvSpPr>
        <p:spPr>
          <a:xfrm>
            <a:off x="8001000" y="6248400"/>
            <a:ext cx="1143000" cy="457200"/>
          </a:xfrm>
          <a:prstGeom prst="rect">
            <a:avLst/>
          </a:prstGeom>
        </p:spPr>
        <p:txBody>
          <a:bodyPr/>
          <a:lstStyle/>
          <a:p>
            <a:fld id="{5033F611-77F4-45F0-A464-0C7C504DDD73}" type="slidenum">
              <a:rPr lang="en-US" altLang="en-US">
                <a:latin typeface="+mn-lt"/>
              </a:rPr>
              <a:pPr/>
              <a:t>27</a:t>
            </a:fld>
            <a:endParaRPr lang="en-US" altLang="en-US">
              <a:latin typeface="+mn-lt"/>
            </a:endParaRPr>
          </a:p>
        </p:txBody>
      </p:sp>
    </p:spTree>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381000" y="230188"/>
            <a:ext cx="8382000" cy="997196"/>
          </a:xfrm>
        </p:spPr>
        <p:txBody>
          <a:bodyPr/>
          <a:lstStyle/>
          <a:p>
            <a:r>
              <a:rPr lang="en-US" altLang="en-US" sz="3600" spc="0" dirty="0">
                <a:solidFill>
                  <a:schemeClr val="tx1"/>
                </a:solidFill>
                <a:effectLst/>
              </a:rPr>
              <a:t>Documenting Workflows with Activity Diagrams</a:t>
            </a:r>
          </a:p>
        </p:txBody>
      </p:sp>
      <p:sp>
        <p:nvSpPr>
          <p:cNvPr id="231427" name="Rectangle 3"/>
          <p:cNvSpPr>
            <a:spLocks noGrp="1" noChangeArrowheads="1"/>
          </p:cNvSpPr>
          <p:nvPr>
            <p:ph idx="1"/>
          </p:nvPr>
        </p:nvSpPr>
        <p:spPr>
          <a:xfrm>
            <a:off x="363908" y="1464892"/>
            <a:ext cx="8229600" cy="3376309"/>
          </a:xfrm>
        </p:spPr>
        <p:txBody>
          <a:bodyPr/>
          <a:lstStyle/>
          <a:p>
            <a:pPr marL="291600" indent="-291600">
              <a:spcBef>
                <a:spcPts val="1000"/>
              </a:spcBef>
            </a:pPr>
            <a:r>
              <a:rPr lang="en-US" altLang="en-US" sz="2800" b="1" dirty="0"/>
              <a:t>Workflow</a:t>
            </a:r>
            <a:r>
              <a:rPr lang="en-US" altLang="en-US" sz="2800" dirty="0"/>
              <a:t>– sequence of processing steps that completely handles one business transaction or customer request</a:t>
            </a:r>
          </a:p>
          <a:p>
            <a:pPr marL="291600" indent="-291600">
              <a:spcBef>
                <a:spcPts val="1000"/>
              </a:spcBef>
            </a:pPr>
            <a:r>
              <a:rPr lang="en-US" altLang="en-US" sz="2800" b="1" dirty="0"/>
              <a:t>Activity Diagram</a:t>
            </a:r>
            <a:r>
              <a:rPr lang="en-US" altLang="en-US" sz="2800" dirty="0"/>
              <a:t>– describes user (or system) activities, the person who does each activity, and the sequential flow of these activities</a:t>
            </a:r>
          </a:p>
          <a:p>
            <a:pPr lvl="1">
              <a:spcBef>
                <a:spcPts val="1000"/>
              </a:spcBef>
            </a:pPr>
            <a:r>
              <a:rPr lang="en-US" altLang="en-US" sz="2400" dirty="0"/>
              <a:t>Useful for showing a graphical model of a workflow</a:t>
            </a:r>
          </a:p>
          <a:p>
            <a:pPr lvl="1">
              <a:spcBef>
                <a:spcPts val="1000"/>
              </a:spcBef>
            </a:pPr>
            <a:r>
              <a:rPr lang="en-US" altLang="en-US" sz="2400" dirty="0"/>
              <a:t>A </a:t>
            </a:r>
            <a:r>
              <a:rPr lang="en-US" altLang="en-US" sz="2400" dirty="0" smtClean="0"/>
              <a:t>U</a:t>
            </a:r>
            <a:r>
              <a:rPr lang="en-US" altLang="en-US" sz="100" dirty="0" smtClean="0"/>
              <a:t> </a:t>
            </a:r>
            <a:r>
              <a:rPr lang="en-US" altLang="en-US" sz="2400" dirty="0" smtClean="0"/>
              <a:t>M</a:t>
            </a:r>
            <a:r>
              <a:rPr lang="en-US" altLang="en-US" sz="100" dirty="0" smtClean="0"/>
              <a:t> </a:t>
            </a:r>
            <a:r>
              <a:rPr lang="en-US" altLang="en-US" sz="2400" dirty="0" smtClean="0"/>
              <a:t>L diagram</a:t>
            </a:r>
            <a:endParaRPr lang="en-US" altLang="en-US" sz="2400" dirty="0"/>
          </a:p>
        </p:txBody>
      </p:sp>
      <p:sp>
        <p:nvSpPr>
          <p:cNvPr id="5" name="Slide Number Placeholder 5"/>
          <p:cNvSpPr>
            <a:spLocks noGrp="1"/>
          </p:cNvSpPr>
          <p:nvPr>
            <p:ph type="sldNum" sz="quarter" idx="4294967295"/>
          </p:nvPr>
        </p:nvSpPr>
        <p:spPr>
          <a:xfrm>
            <a:off x="8001000" y="6248400"/>
            <a:ext cx="1143000" cy="457200"/>
          </a:xfrm>
          <a:prstGeom prst="rect">
            <a:avLst/>
          </a:prstGeom>
        </p:spPr>
        <p:txBody>
          <a:bodyPr/>
          <a:lstStyle/>
          <a:p>
            <a:fld id="{7DC361D6-5199-46B8-84EC-D29EF012EE63}" type="slidenum">
              <a:rPr lang="en-US" altLang="en-US">
                <a:latin typeface="+mn-lt"/>
              </a:rPr>
              <a:pPr/>
              <a:t>28</a:t>
            </a:fld>
            <a:endParaRPr lang="en-US" altLang="en-US">
              <a:latin typeface="+mn-lt"/>
            </a:endParaRPr>
          </a:p>
        </p:txBody>
      </p:sp>
    </p:spTree>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457200" y="122238"/>
            <a:ext cx="7543800" cy="498598"/>
          </a:xfrm>
        </p:spPr>
        <p:txBody>
          <a:bodyPr/>
          <a:lstStyle/>
          <a:p>
            <a:r>
              <a:rPr lang="en-US" altLang="en-US" sz="3600" spc="0" dirty="0">
                <a:solidFill>
                  <a:schemeClr val="tx1"/>
                </a:solidFill>
                <a:effectLst/>
              </a:rPr>
              <a:t>Activity Diagrams Symbols</a:t>
            </a:r>
          </a:p>
        </p:txBody>
      </p:sp>
      <p:pic>
        <p:nvPicPr>
          <p:cNvPr id="8" name="Content Placeholder 7" descr="The image explains activity diagram symbols with labels indicating various parts. On top the swimlane heading indicates Manager, with a line under it. Starting activity, pseudo, is shown with a dark dot. An arrow goes down from it to the activity review financials. Another arrow from that is labelled transition arrow. Another activity is labelled, the activity says prepare report. This leads to an encircled dot that shows ending activity, pseudo. Another activity diagram has two arrows that lead to two activities, the bar from where the arrows go is labelled synchronization bar, split. The activities have arrows that come and join to another bar below, the bar is labelled synchronization bar, join. A diamond-shaped box is labelled decision activity, with no and yes branching out. Another way to show decision can be a long horizontal box with rounded sides. "/>
          <p:cNvPicPr>
            <a:picLocks noGrp="1" noChangeAspect="1" noChangeArrowheads="1"/>
          </p:cNvPicPr>
          <p:nvPr>
            <p:ph sz="half" idx="2"/>
          </p:nvPr>
        </p:nvPicPr>
        <p:blipFill>
          <a:blip r:embed="rId2" cstate="print">
            <a:extLst>
              <a:ext uri="{28A0092B-C50C-407E-A947-70E740481C1C}">
                <a14:useLocalDpi xmlns:a14="http://schemas.microsoft.com/office/drawing/2010/main" xmlns="" val="0"/>
              </a:ext>
            </a:extLst>
          </a:blip>
          <a:srcRect/>
          <a:stretch>
            <a:fillRect/>
          </a:stretch>
        </p:blipFill>
        <p:spPr>
          <a:xfrm>
            <a:off x="994686" y="1371600"/>
            <a:ext cx="7154628" cy="4179536"/>
          </a:xfrm>
          <a:noFill/>
          <a:ln/>
        </p:spPr>
      </p:pic>
      <p:sp>
        <p:nvSpPr>
          <p:cNvPr id="6" name="Slide Number Placeholder 6"/>
          <p:cNvSpPr>
            <a:spLocks noGrp="1"/>
          </p:cNvSpPr>
          <p:nvPr>
            <p:ph type="sldNum" sz="quarter" idx="12"/>
          </p:nvPr>
        </p:nvSpPr>
        <p:spPr/>
        <p:txBody>
          <a:bodyPr/>
          <a:lstStyle/>
          <a:p>
            <a:fld id="{5EF0C249-06D1-489E-8E07-C10F7D8E78B5}" type="slidenum">
              <a:rPr lang="en-US" altLang="en-US">
                <a:latin typeface="+mn-lt"/>
              </a:rPr>
              <a:pPr/>
              <a:t>29</a:t>
            </a:fld>
            <a:endParaRPr lang="en-US" altLang="en-US">
              <a:latin typeface="+mn-lt"/>
            </a:endParaRPr>
          </a:p>
        </p:txBody>
      </p:sp>
    </p:spTree>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en-US" spc="0" dirty="0">
                <a:solidFill>
                  <a:schemeClr val="tx1"/>
                </a:solidFill>
                <a:effectLst/>
              </a:rPr>
              <a:t>Chapter </a:t>
            </a:r>
            <a:r>
              <a:rPr lang="en-US" altLang="en-US" spc="0" dirty="0" smtClean="0">
                <a:solidFill>
                  <a:schemeClr val="tx1"/>
                </a:solidFill>
                <a:effectLst/>
              </a:rPr>
              <a:t>2: </a:t>
            </a:r>
            <a:r>
              <a:rPr lang="en-US" altLang="en-US" spc="0" dirty="0">
                <a:solidFill>
                  <a:schemeClr val="tx1"/>
                </a:solidFill>
                <a:effectLst/>
              </a:rPr>
              <a:t>Outline</a:t>
            </a:r>
          </a:p>
        </p:txBody>
      </p:sp>
      <p:sp>
        <p:nvSpPr>
          <p:cNvPr id="74755" name="Rectangle 3"/>
          <p:cNvSpPr>
            <a:spLocks noGrp="1" noChangeArrowheads="1"/>
          </p:cNvSpPr>
          <p:nvPr>
            <p:ph idx="1"/>
          </p:nvPr>
        </p:nvSpPr>
        <p:spPr>
          <a:xfrm>
            <a:off x="364622" y="1447800"/>
            <a:ext cx="8458200" cy="3300391"/>
          </a:xfrm>
        </p:spPr>
        <p:txBody>
          <a:bodyPr/>
          <a:lstStyle/>
          <a:p>
            <a:pPr marL="352800" indent="-352800">
              <a:lnSpc>
                <a:spcPct val="90000"/>
              </a:lnSpc>
              <a:spcBef>
                <a:spcPts val="1000"/>
              </a:spcBef>
            </a:pPr>
            <a:r>
              <a:rPr lang="en-US" altLang="zh-CN" dirty="0" smtClean="0">
                <a:ea typeface="宋体" panose="02010600030101010101" pitchFamily="2" charset="-122"/>
              </a:rPr>
              <a:t>Systems </a:t>
            </a:r>
            <a:r>
              <a:rPr lang="en-US" altLang="zh-CN" dirty="0">
                <a:ea typeface="宋体" panose="02010600030101010101" pitchFamily="2" charset="-122"/>
              </a:rPr>
              <a:t>Analysis Activities</a:t>
            </a:r>
          </a:p>
          <a:p>
            <a:pPr marL="352800" indent="-352800">
              <a:lnSpc>
                <a:spcPct val="90000"/>
              </a:lnSpc>
              <a:spcBef>
                <a:spcPts val="1000"/>
              </a:spcBef>
            </a:pPr>
            <a:r>
              <a:rPr lang="en-US" altLang="zh-CN" dirty="0">
                <a:ea typeface="宋体" panose="02010600030101010101" pitchFamily="2" charset="-122"/>
              </a:rPr>
              <a:t>What Are Requirements?</a:t>
            </a:r>
          </a:p>
          <a:p>
            <a:pPr marL="352800" indent="-352800">
              <a:lnSpc>
                <a:spcPct val="90000"/>
              </a:lnSpc>
              <a:spcBef>
                <a:spcPts val="1000"/>
              </a:spcBef>
            </a:pPr>
            <a:r>
              <a:rPr lang="en-US" altLang="zh-CN" dirty="0" smtClean="0">
                <a:ea typeface="宋体" panose="02010600030101010101" pitchFamily="2" charset="-122"/>
              </a:rPr>
              <a:t>Stakeholders</a:t>
            </a:r>
            <a:endParaRPr lang="en-US" altLang="zh-CN" dirty="0">
              <a:ea typeface="宋体" panose="02010600030101010101" pitchFamily="2" charset="-122"/>
            </a:endParaRPr>
          </a:p>
          <a:p>
            <a:pPr marL="352800" indent="-352800">
              <a:lnSpc>
                <a:spcPct val="90000"/>
              </a:lnSpc>
              <a:spcBef>
                <a:spcPts val="1000"/>
              </a:spcBef>
            </a:pPr>
            <a:r>
              <a:rPr lang="en-US" altLang="zh-CN" dirty="0">
                <a:ea typeface="宋体" panose="02010600030101010101" pitchFamily="2" charset="-122"/>
              </a:rPr>
              <a:t>Information-Gathering </a:t>
            </a:r>
            <a:r>
              <a:rPr lang="en-US" altLang="zh-CN" dirty="0" smtClean="0">
                <a:ea typeface="宋体" panose="02010600030101010101" pitchFamily="2" charset="-122"/>
              </a:rPr>
              <a:t>Techniques</a:t>
            </a:r>
          </a:p>
          <a:p>
            <a:pPr marL="352800" indent="-352800">
              <a:spcBef>
                <a:spcPts val="1000"/>
              </a:spcBef>
            </a:pPr>
            <a:r>
              <a:rPr lang="en-US" altLang="zh-CN" dirty="0"/>
              <a:t>Models and </a:t>
            </a:r>
            <a:r>
              <a:rPr lang="en-US" altLang="zh-CN" dirty="0" smtClean="0"/>
              <a:t>Modeling</a:t>
            </a:r>
            <a:endParaRPr lang="en-US" altLang="zh-CN" dirty="0">
              <a:ea typeface="宋体" panose="02010600030101010101" pitchFamily="2" charset="-122"/>
            </a:endParaRPr>
          </a:p>
          <a:p>
            <a:pPr marL="352800" indent="-352800">
              <a:lnSpc>
                <a:spcPct val="90000"/>
              </a:lnSpc>
              <a:spcBef>
                <a:spcPts val="1000"/>
              </a:spcBef>
            </a:pPr>
            <a:r>
              <a:rPr lang="en-US" altLang="zh-CN" dirty="0">
                <a:ea typeface="宋体" panose="02010600030101010101" pitchFamily="2" charset="-122"/>
              </a:rPr>
              <a:t>Documenting Workflows with Activity Diagrams</a:t>
            </a:r>
            <a:endParaRPr lang="en-US" altLang="en-US" dirty="0"/>
          </a:p>
        </p:txBody>
      </p:sp>
      <p:sp>
        <p:nvSpPr>
          <p:cNvPr id="5" name="Slide Number Placeholder 5"/>
          <p:cNvSpPr>
            <a:spLocks noGrp="1"/>
          </p:cNvSpPr>
          <p:nvPr>
            <p:ph type="sldNum" sz="quarter" idx="4294967295"/>
          </p:nvPr>
        </p:nvSpPr>
        <p:spPr>
          <a:xfrm>
            <a:off x="8229600" y="6248400"/>
            <a:ext cx="914400" cy="457200"/>
          </a:xfrm>
          <a:prstGeom prst="rect">
            <a:avLst/>
          </a:prstGeom>
        </p:spPr>
        <p:txBody>
          <a:bodyPr/>
          <a:lstStyle/>
          <a:p>
            <a:fld id="{8E725B1B-A5EE-4A03-BB51-C39CBC4E2F40}" type="slidenum">
              <a:rPr lang="en-US" altLang="en-US">
                <a:latin typeface="+mn-lt"/>
              </a:rPr>
              <a:pPr/>
              <a:t>3</a:t>
            </a:fld>
            <a:endParaRPr lang="en-US" altLang="en-US" dirty="0">
              <a:latin typeface="+mn-lt"/>
            </a:endParaRPr>
          </a:p>
        </p:txBody>
      </p:sp>
    </p:spTree>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914400" y="230188"/>
            <a:ext cx="1752600" cy="1598612"/>
          </a:xfrm>
        </p:spPr>
        <p:txBody>
          <a:bodyPr/>
          <a:lstStyle/>
          <a:p>
            <a:pPr algn="ctr"/>
            <a:r>
              <a:rPr lang="en-US" altLang="en-US" sz="2800" spc="0" dirty="0">
                <a:solidFill>
                  <a:schemeClr val="tx1"/>
                </a:solidFill>
                <a:effectLst/>
              </a:rPr>
              <a:t>Activity Diagram for </a:t>
            </a:r>
            <a:r>
              <a:rPr lang="en-US" altLang="en-US" sz="2800" spc="0" dirty="0" smtClean="0">
                <a:solidFill>
                  <a:schemeClr val="tx1"/>
                </a:solidFill>
                <a:effectLst/>
              </a:rPr>
              <a:t>R</a:t>
            </a:r>
            <a:r>
              <a:rPr lang="en-US" altLang="en-US" sz="100" spc="0" dirty="0" smtClean="0">
                <a:solidFill>
                  <a:schemeClr val="tx1"/>
                </a:solidFill>
                <a:effectLst/>
              </a:rPr>
              <a:t> </a:t>
            </a:r>
            <a:r>
              <a:rPr lang="en-US" altLang="en-US" sz="2800" spc="0" dirty="0" smtClean="0">
                <a:solidFill>
                  <a:schemeClr val="tx1"/>
                </a:solidFill>
                <a:effectLst/>
              </a:rPr>
              <a:t>M</a:t>
            </a:r>
            <a:r>
              <a:rPr lang="en-US" altLang="en-US" sz="100" spc="0" dirty="0" smtClean="0">
                <a:solidFill>
                  <a:schemeClr val="tx1"/>
                </a:solidFill>
                <a:effectLst/>
              </a:rPr>
              <a:t> </a:t>
            </a:r>
            <a:r>
              <a:rPr lang="en-US" altLang="en-US" sz="2800" spc="0" dirty="0" smtClean="0">
                <a:solidFill>
                  <a:schemeClr val="tx1"/>
                </a:solidFill>
                <a:effectLst/>
              </a:rPr>
              <a:t>O </a:t>
            </a:r>
            <a:r>
              <a:rPr lang="en-US" altLang="en-US" sz="2800" spc="0" dirty="0">
                <a:solidFill>
                  <a:schemeClr val="tx1"/>
                </a:solidFill>
                <a:effectLst/>
              </a:rPr>
              <a:t>Order Fulfillment</a:t>
            </a:r>
          </a:p>
        </p:txBody>
      </p:sp>
      <p:pic>
        <p:nvPicPr>
          <p:cNvPr id="8" name="Content Placeholder 7" descr="A flowchart is shown in a table with four columns with the following titles: Order subsystem, inventory subsystem, warehouse, shipping company. Warehouse, Start activity; activity: select order to process; Order subsystem, activity: identify order; Inventory subsystem, synchronization bar: for each item on order; activity: find warehouse with sufficient stock; decision: stock found? If yes, warehouse, activity: pick item from stock; inventory subsystem, activity: decrement item stock count. Inventory subsystem, Stock found? If no, activity: decrement item stock count; end for each item; synchronization bar; Order subsystem, activity: transmit shipping details; warehouse, activity: prepare shipment; shipping company, activity: generate tracking record; warehouse, activity: store shipment record; synchronization bar, split; Order subsystem, activity: update order shipment status; end activity. Synchronization bar, split; activity: transmit shipment; shipping company, activity: receive shipment; order subsystem, end activity. "/>
          <p:cNvPicPr>
            <a:picLocks noGrp="1" noChangeAspect="1"/>
          </p:cNvPicPr>
          <p:nvPr>
            <p:ph sz="quarter" idx="11"/>
          </p:nvPr>
        </p:nvPicPr>
        <p:blipFill>
          <a:blip r:embed="rId2" cstate="print"/>
          <a:stretch>
            <a:fillRect/>
          </a:stretch>
        </p:blipFill>
        <p:spPr>
          <a:xfrm>
            <a:off x="4876800" y="31124"/>
            <a:ext cx="4062395" cy="5814448"/>
          </a:xfrm>
          <a:prstGeom prst="rect">
            <a:avLst/>
          </a:prstGeom>
        </p:spPr>
      </p:pic>
      <p:sp>
        <p:nvSpPr>
          <p:cNvPr id="6" name="Slide Number Placeholder 6"/>
          <p:cNvSpPr>
            <a:spLocks noGrp="1"/>
          </p:cNvSpPr>
          <p:nvPr>
            <p:ph type="sldNum" sz="quarter" idx="4294967295"/>
          </p:nvPr>
        </p:nvSpPr>
        <p:spPr>
          <a:xfrm>
            <a:off x="8001000" y="6248400"/>
            <a:ext cx="1143000" cy="457200"/>
          </a:xfrm>
        </p:spPr>
        <p:txBody>
          <a:bodyPr/>
          <a:lstStyle/>
          <a:p>
            <a:fld id="{887D1EC3-A8DF-4209-972D-FCF1076B5C2A}" type="slidenum">
              <a:rPr lang="en-US" altLang="en-US">
                <a:latin typeface="+mn-lt"/>
              </a:rPr>
              <a:pPr/>
              <a:t>30</a:t>
            </a:fld>
            <a:endParaRPr lang="en-US" altLang="en-US">
              <a:latin typeface="+mn-lt"/>
            </a:endParaRPr>
          </a:p>
        </p:txBody>
      </p:sp>
    </p:spTree>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381000" y="230189"/>
            <a:ext cx="8382000" cy="608012"/>
          </a:xfrm>
        </p:spPr>
        <p:txBody>
          <a:bodyPr/>
          <a:lstStyle/>
          <a:p>
            <a:r>
              <a:rPr lang="en-US" altLang="en-US" sz="3200" spc="0" dirty="0">
                <a:solidFill>
                  <a:schemeClr val="tx1"/>
                </a:solidFill>
                <a:effectLst/>
              </a:rPr>
              <a:t>Activity Diagram with Concurrent Paths</a:t>
            </a:r>
          </a:p>
        </p:txBody>
      </p:sp>
      <p:pic>
        <p:nvPicPr>
          <p:cNvPr id="11" name="Content Placeholder 10" descr="The image shows an activity diagram with concurrent paths within a table with five columns titled salesperson, engineering, purchasing, production and scheduling. Salesperson, start activity; order; engineering, activity: make specifications; synchronization bar, spilt into two: 1. Purchasing, activity: buying materials; production, activity: program computer; scheduling, synchronization bar join, activity: schedule production; end activity. "/>
          <p:cNvPicPr>
            <a:picLocks noGrp="1" noChangeAspect="1"/>
          </p:cNvPicPr>
          <p:nvPr>
            <p:ph sz="quarter" idx="11"/>
          </p:nvPr>
        </p:nvPicPr>
        <p:blipFill>
          <a:blip r:embed="rId2" cstate="print"/>
          <a:stretch>
            <a:fillRect/>
          </a:stretch>
        </p:blipFill>
        <p:spPr>
          <a:xfrm>
            <a:off x="1601615" y="1080556"/>
            <a:ext cx="5940771" cy="4710644"/>
          </a:xfrm>
          <a:prstGeom prst="rect">
            <a:avLst/>
          </a:prstGeom>
        </p:spPr>
      </p:pic>
      <p:sp>
        <p:nvSpPr>
          <p:cNvPr id="6" name="Slide Number Placeholder 6"/>
          <p:cNvSpPr>
            <a:spLocks noGrp="1"/>
          </p:cNvSpPr>
          <p:nvPr>
            <p:ph type="sldNum" sz="quarter" idx="4294967295"/>
          </p:nvPr>
        </p:nvSpPr>
        <p:spPr>
          <a:xfrm>
            <a:off x="8001000" y="6248400"/>
            <a:ext cx="1143000" cy="457200"/>
          </a:xfrm>
        </p:spPr>
        <p:txBody>
          <a:bodyPr/>
          <a:lstStyle/>
          <a:p>
            <a:fld id="{7BA2437C-C635-48FD-AB27-9E603AC642C3}" type="slidenum">
              <a:rPr lang="en-US" altLang="en-US">
                <a:latin typeface="+mn-lt"/>
              </a:rPr>
              <a:pPr/>
              <a:t>31</a:t>
            </a:fld>
            <a:endParaRPr lang="en-US" altLang="en-US">
              <a:latin typeface="+mn-lt"/>
            </a:endParaRPr>
          </a:p>
        </p:txBody>
      </p:sp>
    </p:spTree>
    <p:extLst>
      <p:ext uri="{BB962C8B-B14F-4D97-AF65-F5344CB8AC3E}">
        <p14:creationId xmlns:p14="http://schemas.microsoft.com/office/powerpoint/2010/main" xmlns="" val="165616550"/>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381000" y="230188"/>
            <a:ext cx="8382000" cy="498598"/>
          </a:xfrm>
        </p:spPr>
        <p:txBody>
          <a:bodyPr/>
          <a:lstStyle/>
          <a:p>
            <a:r>
              <a:rPr lang="en-US" altLang="en-US" sz="3600" spc="0" dirty="0">
                <a:solidFill>
                  <a:schemeClr val="tx1"/>
                </a:solidFill>
                <a:effectLst/>
              </a:rPr>
              <a:t>Summary </a:t>
            </a:r>
            <a:r>
              <a:rPr lang="en-US" altLang="en-US" sz="2000" spc="0" dirty="0" smtClean="0">
                <a:solidFill>
                  <a:schemeClr val="tx1"/>
                </a:solidFill>
                <a:effectLst/>
              </a:rPr>
              <a:t>(1 </a:t>
            </a:r>
            <a:r>
              <a:rPr lang="en-US" altLang="en-US" sz="2000" spc="0" dirty="0">
                <a:solidFill>
                  <a:schemeClr val="tx1"/>
                </a:solidFill>
                <a:effectLst/>
              </a:rPr>
              <a:t>of </a:t>
            </a:r>
            <a:r>
              <a:rPr lang="en-US" altLang="en-US" sz="2000" spc="0" dirty="0" smtClean="0">
                <a:solidFill>
                  <a:schemeClr val="tx1"/>
                </a:solidFill>
                <a:effectLst/>
              </a:rPr>
              <a:t>3)</a:t>
            </a:r>
            <a:endParaRPr lang="en-US" altLang="en-US" sz="3600" spc="0" dirty="0">
              <a:solidFill>
                <a:schemeClr val="tx1"/>
              </a:solidFill>
              <a:effectLst/>
            </a:endParaRPr>
          </a:p>
        </p:txBody>
      </p:sp>
      <p:sp>
        <p:nvSpPr>
          <p:cNvPr id="237571" name="Rectangle 3"/>
          <p:cNvSpPr>
            <a:spLocks noGrp="1" noChangeArrowheads="1"/>
          </p:cNvSpPr>
          <p:nvPr>
            <p:ph idx="1"/>
          </p:nvPr>
        </p:nvSpPr>
        <p:spPr>
          <a:xfrm>
            <a:off x="363908" y="914400"/>
            <a:ext cx="8229600" cy="5494758"/>
          </a:xfrm>
        </p:spPr>
        <p:txBody>
          <a:bodyPr/>
          <a:lstStyle/>
          <a:p>
            <a:pPr marL="291600" indent="-291600">
              <a:spcBef>
                <a:spcPts val="1000"/>
              </a:spcBef>
            </a:pPr>
            <a:r>
              <a:rPr lang="en-US" altLang="en-US" sz="2800" dirty="0" smtClean="0"/>
              <a:t>Systems analysis activates correspond to the core S</a:t>
            </a:r>
            <a:r>
              <a:rPr lang="en-US" altLang="en-US" sz="100" dirty="0" smtClean="0"/>
              <a:t> </a:t>
            </a:r>
            <a:r>
              <a:rPr lang="en-US" altLang="en-US" sz="2800" dirty="0" smtClean="0"/>
              <a:t>D</a:t>
            </a:r>
            <a:r>
              <a:rPr lang="en-US" altLang="en-US" sz="100" dirty="0" smtClean="0"/>
              <a:t> </a:t>
            </a:r>
            <a:r>
              <a:rPr lang="en-US" altLang="en-US" sz="2800" dirty="0" smtClean="0"/>
              <a:t>L</a:t>
            </a:r>
            <a:r>
              <a:rPr lang="en-US" altLang="en-US" sz="100" dirty="0" smtClean="0"/>
              <a:t> </a:t>
            </a:r>
            <a:r>
              <a:rPr lang="en-US" altLang="en-US" sz="2800" dirty="0" smtClean="0"/>
              <a:t>C process </a:t>
            </a:r>
            <a:r>
              <a:rPr lang="en-US" altLang="en-US" sz="2800" i="1" dirty="0" smtClean="0"/>
              <a:t>Discover and understand </a:t>
            </a:r>
            <a:r>
              <a:rPr lang="en-US" altLang="en-US" sz="2800" i="1" dirty="0" smtClean="0"/>
              <a:t>details</a:t>
            </a:r>
            <a:endParaRPr lang="en-US" altLang="en-US" sz="2800" dirty="0" smtClean="0"/>
          </a:p>
          <a:p>
            <a:pPr marL="291600" indent="-291600">
              <a:spcBef>
                <a:spcPts val="1000"/>
              </a:spcBef>
            </a:pPr>
            <a:r>
              <a:rPr lang="en-US" altLang="en-US" sz="2800" dirty="0" smtClean="0"/>
              <a:t>Systems </a:t>
            </a:r>
            <a:r>
              <a:rPr lang="en-US" altLang="en-US" sz="2800" dirty="0"/>
              <a:t>analysis involves defining system requirements– functional and non-functional</a:t>
            </a:r>
          </a:p>
          <a:p>
            <a:pPr marL="291600" indent="-291600">
              <a:spcBef>
                <a:spcPts val="1000"/>
              </a:spcBef>
            </a:pPr>
            <a:r>
              <a:rPr lang="en-US" altLang="en-US" sz="2800" dirty="0"/>
              <a:t>Analysis activities include</a:t>
            </a:r>
          </a:p>
          <a:p>
            <a:pPr lvl="1"/>
            <a:r>
              <a:rPr lang="en-US" altLang="en-US" sz="2200" dirty="0"/>
              <a:t>Gather detailed information</a:t>
            </a:r>
          </a:p>
          <a:p>
            <a:pPr lvl="1"/>
            <a:r>
              <a:rPr lang="en-US" altLang="en-US" sz="2200" dirty="0"/>
              <a:t>Define requirements</a:t>
            </a:r>
          </a:p>
          <a:p>
            <a:pPr lvl="1"/>
            <a:r>
              <a:rPr lang="en-US" altLang="en-US" sz="2200" dirty="0"/>
              <a:t>Prioritize requirements</a:t>
            </a:r>
          </a:p>
          <a:p>
            <a:pPr lvl="1"/>
            <a:r>
              <a:rPr lang="en-US" altLang="en-US" sz="2200" dirty="0"/>
              <a:t>Develop user-interface dialogs</a:t>
            </a:r>
          </a:p>
          <a:p>
            <a:pPr lvl="1"/>
            <a:r>
              <a:rPr lang="en-US" altLang="en-US" sz="2200" dirty="0"/>
              <a:t>Evaluate requirements with users</a:t>
            </a:r>
            <a:endParaRPr lang="en-US" altLang="en-US" sz="2400" dirty="0"/>
          </a:p>
          <a:p>
            <a:pPr marL="291600" indent="-291600">
              <a:spcBef>
                <a:spcPts val="1000"/>
              </a:spcBef>
            </a:pPr>
            <a:r>
              <a:rPr lang="en-US" altLang="en-US" sz="2800" dirty="0" smtClean="0"/>
              <a:t>F</a:t>
            </a:r>
            <a:r>
              <a:rPr lang="en-US" altLang="en-US" sz="100" dirty="0" smtClean="0"/>
              <a:t> </a:t>
            </a:r>
            <a:r>
              <a:rPr lang="en-US" altLang="en-US" sz="2800" dirty="0" smtClean="0"/>
              <a:t>U</a:t>
            </a:r>
            <a:r>
              <a:rPr lang="en-US" altLang="en-US" sz="100" dirty="0" smtClean="0"/>
              <a:t> </a:t>
            </a:r>
            <a:r>
              <a:rPr lang="en-US" altLang="en-US" sz="2800" dirty="0" smtClean="0"/>
              <a:t>R</a:t>
            </a:r>
            <a:r>
              <a:rPr lang="en-US" altLang="en-US" sz="100" dirty="0" smtClean="0"/>
              <a:t> </a:t>
            </a:r>
            <a:r>
              <a:rPr lang="en-US" altLang="en-US" sz="2800" dirty="0" smtClean="0"/>
              <a:t>P</a:t>
            </a:r>
            <a:r>
              <a:rPr lang="en-US" altLang="en-US" sz="100" dirty="0" smtClean="0"/>
              <a:t> </a:t>
            </a:r>
            <a:r>
              <a:rPr lang="en-US" altLang="en-US" sz="2800" dirty="0" smtClean="0"/>
              <a:t>S</a:t>
            </a:r>
            <a:r>
              <a:rPr lang="en-US" altLang="en-US" sz="2800" dirty="0"/>
              <a:t>+ is the acronym for functional, usability, reliability, performance, and security requirements</a:t>
            </a:r>
          </a:p>
        </p:txBody>
      </p:sp>
      <p:sp>
        <p:nvSpPr>
          <p:cNvPr id="9" name="Slide Number Placeholder 5"/>
          <p:cNvSpPr>
            <a:spLocks noGrp="1"/>
          </p:cNvSpPr>
          <p:nvPr>
            <p:ph type="sldNum" sz="quarter" idx="4294967295"/>
          </p:nvPr>
        </p:nvSpPr>
        <p:spPr>
          <a:xfrm>
            <a:off x="8001000" y="6248400"/>
            <a:ext cx="1143000" cy="457200"/>
          </a:xfrm>
          <a:prstGeom prst="rect">
            <a:avLst/>
          </a:prstGeom>
        </p:spPr>
        <p:txBody>
          <a:bodyPr/>
          <a:lstStyle/>
          <a:p>
            <a:fld id="{01C3079D-EE39-42B0-9AE9-553B3E1B4D76}" type="slidenum">
              <a:rPr lang="en-US" altLang="en-US">
                <a:latin typeface="+mn-lt"/>
              </a:rPr>
              <a:pPr/>
              <a:t>32</a:t>
            </a:fld>
            <a:endParaRPr lang="en-US" altLang="en-US">
              <a:latin typeface="+mn-lt"/>
            </a:endParaRPr>
          </a:p>
        </p:txBody>
      </p:sp>
    </p:spTree>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381000" y="230188"/>
            <a:ext cx="8382000" cy="498598"/>
          </a:xfrm>
        </p:spPr>
        <p:txBody>
          <a:bodyPr/>
          <a:lstStyle/>
          <a:p>
            <a:r>
              <a:rPr lang="en-US" altLang="en-US" sz="3600" spc="0" dirty="0">
                <a:solidFill>
                  <a:schemeClr val="tx1"/>
                </a:solidFill>
                <a:effectLst/>
              </a:rPr>
              <a:t>Summary </a:t>
            </a:r>
            <a:r>
              <a:rPr lang="en-US" altLang="en-US" sz="2000" spc="0" dirty="0" smtClean="0">
                <a:solidFill>
                  <a:schemeClr val="tx1"/>
                </a:solidFill>
                <a:effectLst/>
              </a:rPr>
              <a:t>(2 </a:t>
            </a:r>
            <a:r>
              <a:rPr lang="en-US" altLang="en-US" sz="2000" spc="0" dirty="0">
                <a:solidFill>
                  <a:schemeClr val="tx1"/>
                </a:solidFill>
                <a:effectLst/>
              </a:rPr>
              <a:t>of </a:t>
            </a:r>
            <a:r>
              <a:rPr lang="en-US" altLang="en-US" sz="2000" spc="0" dirty="0" smtClean="0">
                <a:solidFill>
                  <a:schemeClr val="tx1"/>
                </a:solidFill>
                <a:effectLst/>
              </a:rPr>
              <a:t>3)</a:t>
            </a:r>
            <a:endParaRPr lang="en-US" altLang="en-US" sz="3600" spc="0" dirty="0">
              <a:solidFill>
                <a:schemeClr val="tx1"/>
              </a:solidFill>
              <a:effectLst/>
            </a:endParaRPr>
          </a:p>
        </p:txBody>
      </p:sp>
      <p:sp>
        <p:nvSpPr>
          <p:cNvPr id="239619" name="Rectangle 3"/>
          <p:cNvSpPr>
            <a:spLocks noGrp="1" noChangeArrowheads="1"/>
          </p:cNvSpPr>
          <p:nvPr>
            <p:ph idx="1"/>
          </p:nvPr>
        </p:nvSpPr>
        <p:spPr>
          <a:xfrm>
            <a:off x="363908" y="1447800"/>
            <a:ext cx="8229600" cy="1679434"/>
          </a:xfrm>
        </p:spPr>
        <p:txBody>
          <a:bodyPr/>
          <a:lstStyle/>
          <a:p>
            <a:pPr marL="291600" indent="-291600">
              <a:spcBef>
                <a:spcPts val="1000"/>
              </a:spcBef>
            </a:pPr>
            <a:r>
              <a:rPr lang="en-US" altLang="en-US" sz="2800" dirty="0"/>
              <a:t>Stakeholders are the people who have an interest in the success of the project</a:t>
            </a:r>
          </a:p>
          <a:p>
            <a:pPr marL="291600" indent="-291600">
              <a:spcBef>
                <a:spcPts val="1000"/>
              </a:spcBef>
            </a:pPr>
            <a:r>
              <a:rPr lang="en-US" altLang="en-US" sz="2800" dirty="0"/>
              <a:t>There are internal vs. external stakeholders and operational vs. executive </a:t>
            </a:r>
            <a:r>
              <a:rPr lang="en-US" altLang="en-US" sz="2800" dirty="0" smtClean="0"/>
              <a:t>stakeholders</a:t>
            </a:r>
            <a:endParaRPr lang="en-US" altLang="en-US" sz="2800" dirty="0"/>
          </a:p>
        </p:txBody>
      </p:sp>
      <p:sp>
        <p:nvSpPr>
          <p:cNvPr id="9" name="Slide Number Placeholder 5"/>
          <p:cNvSpPr>
            <a:spLocks noGrp="1"/>
          </p:cNvSpPr>
          <p:nvPr>
            <p:ph type="sldNum" sz="quarter" idx="4294967295"/>
          </p:nvPr>
        </p:nvSpPr>
        <p:spPr>
          <a:xfrm>
            <a:off x="8001000" y="6248400"/>
            <a:ext cx="1143000" cy="457200"/>
          </a:xfrm>
          <a:prstGeom prst="rect">
            <a:avLst/>
          </a:prstGeom>
        </p:spPr>
        <p:txBody>
          <a:bodyPr/>
          <a:lstStyle/>
          <a:p>
            <a:fld id="{8CD00C65-D598-4E90-87B1-F0BA34C70BAD}" type="slidenum">
              <a:rPr lang="en-US" altLang="en-US">
                <a:latin typeface="+mn-lt"/>
              </a:rPr>
              <a:pPr/>
              <a:t>33</a:t>
            </a:fld>
            <a:endParaRPr lang="en-US" altLang="en-US">
              <a:latin typeface="+mn-lt"/>
            </a:endParaRPr>
          </a:p>
        </p:txBody>
      </p:sp>
    </p:spTree>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381000" y="230188"/>
            <a:ext cx="8382000" cy="498598"/>
          </a:xfrm>
        </p:spPr>
        <p:txBody>
          <a:bodyPr/>
          <a:lstStyle/>
          <a:p>
            <a:r>
              <a:rPr lang="en-US" altLang="en-US" sz="3600" spc="0" dirty="0">
                <a:solidFill>
                  <a:schemeClr val="tx1"/>
                </a:solidFill>
                <a:effectLst/>
              </a:rPr>
              <a:t>Summary </a:t>
            </a:r>
            <a:r>
              <a:rPr lang="en-US" altLang="en-US" sz="2000" spc="0" dirty="0" smtClean="0">
                <a:solidFill>
                  <a:schemeClr val="tx1"/>
                </a:solidFill>
                <a:effectLst/>
              </a:rPr>
              <a:t>(</a:t>
            </a:r>
            <a:r>
              <a:rPr lang="en-US" altLang="en-US" sz="2000" spc="0" dirty="0">
                <a:solidFill>
                  <a:schemeClr val="tx1"/>
                </a:solidFill>
                <a:effectLst/>
              </a:rPr>
              <a:t>3</a:t>
            </a:r>
            <a:r>
              <a:rPr lang="en-US" altLang="en-US" sz="2000" spc="0" dirty="0" smtClean="0">
                <a:solidFill>
                  <a:schemeClr val="tx1"/>
                </a:solidFill>
                <a:effectLst/>
              </a:rPr>
              <a:t> </a:t>
            </a:r>
            <a:r>
              <a:rPr lang="en-US" altLang="en-US" sz="2000" spc="0" dirty="0">
                <a:solidFill>
                  <a:schemeClr val="tx1"/>
                </a:solidFill>
                <a:effectLst/>
              </a:rPr>
              <a:t>of </a:t>
            </a:r>
            <a:r>
              <a:rPr lang="en-US" altLang="en-US" sz="2000" spc="0" dirty="0" smtClean="0">
                <a:solidFill>
                  <a:schemeClr val="tx1"/>
                </a:solidFill>
                <a:effectLst/>
              </a:rPr>
              <a:t>3)</a:t>
            </a:r>
            <a:endParaRPr lang="en-US" altLang="en-US" sz="3600" spc="0" dirty="0">
              <a:solidFill>
                <a:schemeClr val="tx1"/>
              </a:solidFill>
              <a:effectLst/>
            </a:endParaRPr>
          </a:p>
        </p:txBody>
      </p:sp>
      <p:sp>
        <p:nvSpPr>
          <p:cNvPr id="238595" name="Rectangle 3"/>
          <p:cNvSpPr>
            <a:spLocks noGrp="1" noChangeArrowheads="1"/>
          </p:cNvSpPr>
          <p:nvPr>
            <p:ph idx="1"/>
          </p:nvPr>
        </p:nvSpPr>
        <p:spPr>
          <a:xfrm>
            <a:off x="364622" y="1447800"/>
            <a:ext cx="8229600" cy="4490460"/>
          </a:xfrm>
        </p:spPr>
        <p:txBody>
          <a:bodyPr/>
          <a:lstStyle/>
          <a:p>
            <a:pPr marL="291600" indent="-291600">
              <a:spcBef>
                <a:spcPts val="1000"/>
              </a:spcBef>
            </a:pPr>
            <a:r>
              <a:rPr lang="en-US" altLang="en-US" sz="2800" dirty="0" smtClean="0"/>
              <a:t>Information </a:t>
            </a:r>
            <a:r>
              <a:rPr lang="en-US" altLang="en-US" sz="2800" dirty="0"/>
              <a:t>gathering techniques are used to collect information about the project</a:t>
            </a:r>
          </a:p>
          <a:p>
            <a:pPr lvl="1"/>
            <a:r>
              <a:rPr lang="en-US" altLang="en-US" sz="2000" dirty="0"/>
              <a:t>Interviews, questionnaires, reviewing documents, observing business processes, researching vendors, comments and suggestions</a:t>
            </a:r>
          </a:p>
          <a:p>
            <a:pPr marL="291600" indent="-291600">
              <a:spcBef>
                <a:spcPts val="1000"/>
              </a:spcBef>
            </a:pPr>
            <a:r>
              <a:rPr lang="en-US" altLang="en-US" sz="2800" dirty="0"/>
              <a:t>The </a:t>
            </a:r>
            <a:r>
              <a:rPr lang="en-US" altLang="en-US" sz="2800" dirty="0" smtClean="0"/>
              <a:t>U</a:t>
            </a:r>
            <a:r>
              <a:rPr lang="en-US" altLang="en-US" sz="100" dirty="0" smtClean="0"/>
              <a:t> </a:t>
            </a:r>
            <a:r>
              <a:rPr lang="en-US" altLang="en-US" sz="2800" dirty="0" smtClean="0"/>
              <a:t>M</a:t>
            </a:r>
            <a:r>
              <a:rPr lang="en-US" altLang="en-US" sz="100" dirty="0" smtClean="0"/>
              <a:t> </a:t>
            </a:r>
            <a:r>
              <a:rPr lang="en-US" altLang="en-US" sz="2800" dirty="0" smtClean="0"/>
              <a:t>L </a:t>
            </a:r>
            <a:r>
              <a:rPr lang="en-US" altLang="en-US" sz="2800" dirty="0"/>
              <a:t>Activity Diagram is used to document (model) workflows after collecting </a:t>
            </a:r>
            <a:r>
              <a:rPr lang="en-US" altLang="en-US" sz="2800" dirty="0" smtClean="0"/>
              <a:t>information</a:t>
            </a:r>
          </a:p>
          <a:p>
            <a:pPr marL="291600" indent="-291600">
              <a:spcBef>
                <a:spcPts val="1000"/>
              </a:spcBef>
            </a:pPr>
            <a:r>
              <a:rPr lang="en-US" altLang="en-US" sz="2800" dirty="0"/>
              <a:t>Models and modeling are used to explore and document requirements</a:t>
            </a:r>
          </a:p>
          <a:p>
            <a:pPr marL="291600" indent="-291600">
              <a:spcBef>
                <a:spcPts val="1000"/>
              </a:spcBef>
            </a:pPr>
            <a:r>
              <a:rPr lang="en-US" altLang="en-US" sz="2800" dirty="0"/>
              <a:t>Unified Modeling Language (</a:t>
            </a:r>
            <a:r>
              <a:rPr lang="en-US" altLang="en-US" sz="2800" dirty="0" smtClean="0"/>
              <a:t>U</a:t>
            </a:r>
            <a:r>
              <a:rPr lang="en-US" altLang="en-US" sz="100" dirty="0" smtClean="0"/>
              <a:t> </a:t>
            </a:r>
            <a:r>
              <a:rPr lang="en-US" altLang="en-US" sz="2800" dirty="0" smtClean="0"/>
              <a:t>M</a:t>
            </a:r>
            <a:r>
              <a:rPr lang="en-US" altLang="en-US" sz="100" dirty="0" smtClean="0"/>
              <a:t> </a:t>
            </a:r>
            <a:r>
              <a:rPr lang="en-US" altLang="en-US" sz="2800" dirty="0" smtClean="0"/>
              <a:t>L</a:t>
            </a:r>
            <a:r>
              <a:rPr lang="en-US" altLang="en-US" sz="2800" dirty="0"/>
              <a:t>) is the standard set of notations and terminology for information systems </a:t>
            </a:r>
            <a:r>
              <a:rPr lang="en-US" altLang="en-US" sz="2800" dirty="0" smtClean="0"/>
              <a:t>models</a:t>
            </a:r>
            <a:endParaRPr lang="en-US" altLang="en-US" sz="2800" dirty="0"/>
          </a:p>
        </p:txBody>
      </p:sp>
      <p:sp>
        <p:nvSpPr>
          <p:cNvPr id="9" name="Slide Number Placeholder 5"/>
          <p:cNvSpPr>
            <a:spLocks noGrp="1"/>
          </p:cNvSpPr>
          <p:nvPr>
            <p:ph type="sldNum" sz="quarter" idx="4294967295"/>
          </p:nvPr>
        </p:nvSpPr>
        <p:spPr>
          <a:xfrm>
            <a:off x="8001000" y="6248400"/>
            <a:ext cx="1143000" cy="457200"/>
          </a:xfrm>
          <a:prstGeom prst="rect">
            <a:avLst/>
          </a:prstGeom>
        </p:spPr>
        <p:txBody>
          <a:bodyPr/>
          <a:lstStyle/>
          <a:p>
            <a:fld id="{6016973D-7E99-43B2-A179-428B642F975D}" type="slidenum">
              <a:rPr lang="en-US" altLang="en-US">
                <a:latin typeface="+mn-lt"/>
              </a:rPr>
              <a:pPr/>
              <a:t>34</a:t>
            </a:fld>
            <a:endParaRPr lang="en-US" altLang="en-US">
              <a:latin typeface="+mn-lt"/>
            </a:endParaRPr>
          </a:p>
        </p:txBody>
      </p:sp>
    </p:spTree>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457200" y="122238"/>
            <a:ext cx="7543800" cy="664797"/>
          </a:xfrm>
        </p:spPr>
        <p:txBody>
          <a:bodyPr/>
          <a:lstStyle/>
          <a:p>
            <a:r>
              <a:rPr lang="en-US" altLang="en-US" spc="0" dirty="0">
                <a:solidFill>
                  <a:schemeClr val="tx1"/>
                </a:solidFill>
                <a:effectLst/>
              </a:rPr>
              <a:t>Learning Objectives</a:t>
            </a:r>
          </a:p>
        </p:txBody>
      </p:sp>
      <p:sp>
        <p:nvSpPr>
          <p:cNvPr id="192516" name="Rectangle 4"/>
          <p:cNvSpPr>
            <a:spLocks noGrp="1" noChangeArrowheads="1"/>
          </p:cNvSpPr>
          <p:nvPr>
            <p:ph idx="1"/>
          </p:nvPr>
        </p:nvSpPr>
        <p:spPr>
          <a:xfrm>
            <a:off x="363908" y="1465397"/>
            <a:ext cx="8551492" cy="4131387"/>
          </a:xfrm>
        </p:spPr>
        <p:txBody>
          <a:bodyPr vert="horz" wrap="square" lIns="0" tIns="0" rIns="0" bIns="0" rtlCol="0">
            <a:spAutoFit/>
          </a:bodyPr>
          <a:lstStyle/>
          <a:p>
            <a:pPr marL="352800" indent="-352800">
              <a:spcBef>
                <a:spcPts val="1000"/>
              </a:spcBef>
            </a:pPr>
            <a:r>
              <a:rPr lang="en-US" altLang="zh-CN" sz="2800" dirty="0"/>
              <a:t>Describe the activities of systems analysis</a:t>
            </a:r>
          </a:p>
          <a:p>
            <a:pPr marL="352800" indent="-352800">
              <a:spcBef>
                <a:spcPts val="1000"/>
              </a:spcBef>
            </a:pPr>
            <a:r>
              <a:rPr lang="en-US" altLang="zh-CN" sz="2800" dirty="0"/>
              <a:t>Explain the difference between functional and nonfunctional requirements</a:t>
            </a:r>
          </a:p>
          <a:p>
            <a:pPr marL="352800" indent="-352800">
              <a:spcBef>
                <a:spcPts val="1000"/>
              </a:spcBef>
            </a:pPr>
            <a:r>
              <a:rPr lang="en-US" altLang="zh-CN" sz="2800" dirty="0"/>
              <a:t>Identify and understand different kinds of stakeholders and their contributions to requirements definition</a:t>
            </a:r>
          </a:p>
          <a:p>
            <a:pPr marL="352800" indent="-352800">
              <a:spcBef>
                <a:spcPts val="1000"/>
              </a:spcBef>
            </a:pPr>
            <a:r>
              <a:rPr lang="en-US" altLang="zh-CN" sz="2800" dirty="0"/>
              <a:t>Describe information-gathering techniques and determine when each is best applied</a:t>
            </a:r>
          </a:p>
          <a:p>
            <a:pPr marL="352800" indent="-352800">
              <a:spcBef>
                <a:spcPts val="1000"/>
              </a:spcBef>
            </a:pPr>
            <a:r>
              <a:rPr lang="en-US" altLang="zh-CN" sz="2800" dirty="0"/>
              <a:t>Describe the role of models in systems analysis</a:t>
            </a:r>
          </a:p>
          <a:p>
            <a:pPr marL="352800" indent="-352800">
              <a:spcBef>
                <a:spcPts val="1000"/>
              </a:spcBef>
            </a:pPr>
            <a:r>
              <a:rPr lang="en-US" altLang="zh-CN" sz="2800" dirty="0"/>
              <a:t>Develop U</a:t>
            </a:r>
            <a:r>
              <a:rPr lang="en-US" altLang="zh-CN" sz="100" dirty="0"/>
              <a:t> </a:t>
            </a:r>
            <a:r>
              <a:rPr lang="en-US" altLang="zh-CN" sz="2800" dirty="0"/>
              <a:t>M</a:t>
            </a:r>
            <a:r>
              <a:rPr lang="en-US" altLang="zh-CN" sz="100" dirty="0"/>
              <a:t> </a:t>
            </a:r>
            <a:r>
              <a:rPr lang="en-US" altLang="zh-CN" sz="2800" dirty="0"/>
              <a:t>L activity diagrams to model workflows</a:t>
            </a:r>
          </a:p>
        </p:txBody>
      </p:sp>
      <p:sp>
        <p:nvSpPr>
          <p:cNvPr id="5" name="Slide Number Placeholder 5"/>
          <p:cNvSpPr>
            <a:spLocks noGrp="1"/>
          </p:cNvSpPr>
          <p:nvPr>
            <p:ph type="sldNum" sz="quarter" idx="4294967295"/>
          </p:nvPr>
        </p:nvSpPr>
        <p:spPr>
          <a:xfrm>
            <a:off x="8001000" y="6248400"/>
            <a:ext cx="1143000" cy="457200"/>
          </a:xfrm>
          <a:prstGeom prst="rect">
            <a:avLst/>
          </a:prstGeom>
        </p:spPr>
        <p:txBody>
          <a:bodyPr/>
          <a:lstStyle/>
          <a:p>
            <a:fld id="{1FF63274-1750-4D3C-86B5-85A158183759}" type="slidenum">
              <a:rPr lang="en-US" altLang="en-US">
                <a:latin typeface="+mn-lt"/>
              </a:rPr>
              <a:pPr/>
              <a:t>4</a:t>
            </a:fld>
            <a:endParaRPr lang="en-US" altLang="en-US" dirty="0">
              <a:latin typeface="+mn-lt"/>
            </a:endParaRPr>
          </a:p>
        </p:txBody>
      </p:sp>
    </p:spTree>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ltLang="en-US" spc="0" dirty="0">
                <a:solidFill>
                  <a:schemeClr val="tx1"/>
                </a:solidFill>
                <a:effectLst/>
              </a:rPr>
              <a:t>Overview</a:t>
            </a:r>
          </a:p>
        </p:txBody>
      </p:sp>
      <p:sp>
        <p:nvSpPr>
          <p:cNvPr id="132099" name="Rectangle 3"/>
          <p:cNvSpPr>
            <a:spLocks noGrp="1" noChangeArrowheads="1"/>
          </p:cNvSpPr>
          <p:nvPr>
            <p:ph idx="1"/>
          </p:nvPr>
        </p:nvSpPr>
        <p:spPr>
          <a:xfrm>
            <a:off x="372454" y="1481984"/>
            <a:ext cx="8229600" cy="2711512"/>
          </a:xfrm>
        </p:spPr>
        <p:txBody>
          <a:bodyPr/>
          <a:lstStyle/>
          <a:p>
            <a:pPr marL="291600" indent="-291600">
              <a:lnSpc>
                <a:spcPct val="90000"/>
              </a:lnSpc>
              <a:spcBef>
                <a:spcPts val="1000"/>
              </a:spcBef>
            </a:pPr>
            <a:r>
              <a:rPr lang="en-GB" altLang="en-US" sz="2400" dirty="0"/>
              <a:t>Chapter 1 introduced the system development lifecycle (</a:t>
            </a:r>
            <a:r>
              <a:rPr lang="en-GB" altLang="en-US" sz="2400" dirty="0" smtClean="0"/>
              <a:t>S</a:t>
            </a:r>
            <a:r>
              <a:rPr lang="en-GB" altLang="en-US" sz="100" dirty="0" smtClean="0"/>
              <a:t> </a:t>
            </a:r>
            <a:r>
              <a:rPr lang="en-GB" altLang="en-US" sz="2400" dirty="0" smtClean="0"/>
              <a:t>D</a:t>
            </a:r>
            <a:r>
              <a:rPr lang="en-GB" altLang="en-US" sz="100" dirty="0" smtClean="0"/>
              <a:t> </a:t>
            </a:r>
            <a:r>
              <a:rPr lang="en-GB" altLang="en-US" sz="2400" dirty="0" smtClean="0"/>
              <a:t>L</a:t>
            </a:r>
            <a:r>
              <a:rPr lang="en-GB" altLang="en-US" sz="100" dirty="0" smtClean="0"/>
              <a:t> </a:t>
            </a:r>
            <a:r>
              <a:rPr lang="en-GB" altLang="en-US" sz="2400" dirty="0" smtClean="0"/>
              <a:t>C</a:t>
            </a:r>
            <a:r>
              <a:rPr lang="en-GB" altLang="en-US" sz="2400" dirty="0"/>
              <a:t>) and demonstrated its use for a small project</a:t>
            </a:r>
          </a:p>
          <a:p>
            <a:pPr marL="291600" indent="-291600">
              <a:lnSpc>
                <a:spcPct val="90000"/>
              </a:lnSpc>
              <a:spcBef>
                <a:spcPts val="1000"/>
              </a:spcBef>
            </a:pPr>
            <a:r>
              <a:rPr lang="en-GB" altLang="en-US" sz="2400" dirty="0"/>
              <a:t>This chapter expands the </a:t>
            </a:r>
            <a:r>
              <a:rPr lang="en-GB" altLang="en-US" sz="2400" dirty="0" smtClean="0"/>
              <a:t>S</a:t>
            </a:r>
            <a:r>
              <a:rPr lang="en-GB" altLang="en-US" sz="100" dirty="0" smtClean="0"/>
              <a:t> </a:t>
            </a:r>
            <a:r>
              <a:rPr lang="en-GB" altLang="en-US" sz="2400" dirty="0" smtClean="0"/>
              <a:t>D</a:t>
            </a:r>
            <a:r>
              <a:rPr lang="en-GB" altLang="en-US" sz="100" dirty="0" smtClean="0"/>
              <a:t> </a:t>
            </a:r>
            <a:r>
              <a:rPr lang="en-GB" altLang="en-US" sz="2400" dirty="0" smtClean="0"/>
              <a:t>L</a:t>
            </a:r>
            <a:r>
              <a:rPr lang="en-GB" altLang="en-US" sz="100" dirty="0" smtClean="0"/>
              <a:t> </a:t>
            </a:r>
            <a:r>
              <a:rPr lang="en-GB" altLang="en-US" sz="2400" dirty="0" smtClean="0"/>
              <a:t>C </a:t>
            </a:r>
            <a:r>
              <a:rPr lang="en-GB" altLang="en-US" sz="2400" dirty="0"/>
              <a:t>processes to cover a wider range of concepts, tools and techniques</a:t>
            </a:r>
          </a:p>
          <a:p>
            <a:pPr marL="291600" indent="-291600">
              <a:lnSpc>
                <a:spcPct val="90000"/>
              </a:lnSpc>
              <a:spcBef>
                <a:spcPts val="1000"/>
              </a:spcBef>
            </a:pPr>
            <a:r>
              <a:rPr lang="en-GB" altLang="en-US" sz="2400" dirty="0"/>
              <a:t>Core process 3: Discover and understand the details of the problem or need—is the main focus of systems analysis</a:t>
            </a:r>
          </a:p>
          <a:p>
            <a:pPr marL="291600" indent="-291600">
              <a:lnSpc>
                <a:spcPct val="90000"/>
              </a:lnSpc>
              <a:spcBef>
                <a:spcPts val="1000"/>
              </a:spcBef>
            </a:pPr>
            <a:r>
              <a:rPr lang="en-GB" altLang="en-US" sz="2400" dirty="0"/>
              <a:t>Systems analysis activities are detailed in this </a:t>
            </a:r>
            <a:r>
              <a:rPr lang="en-GB" altLang="en-US" sz="2400" dirty="0" smtClean="0"/>
              <a:t>chapter</a:t>
            </a:r>
            <a:endParaRPr lang="en-GB" altLang="en-US" sz="2400" dirty="0"/>
          </a:p>
        </p:txBody>
      </p:sp>
      <p:sp>
        <p:nvSpPr>
          <p:cNvPr id="5" name="Slide Number Placeholder 5"/>
          <p:cNvSpPr>
            <a:spLocks noGrp="1"/>
          </p:cNvSpPr>
          <p:nvPr>
            <p:ph type="sldNum" sz="quarter" idx="4294967295"/>
          </p:nvPr>
        </p:nvSpPr>
        <p:spPr>
          <a:xfrm>
            <a:off x="8001000" y="6248400"/>
            <a:ext cx="1143000" cy="457200"/>
          </a:xfrm>
          <a:prstGeom prst="rect">
            <a:avLst/>
          </a:prstGeom>
        </p:spPr>
        <p:txBody>
          <a:bodyPr/>
          <a:lstStyle/>
          <a:p>
            <a:fld id="{E316F7EE-0858-4A3A-B5A8-4CB2C7A29B6C}" type="slidenum">
              <a:rPr lang="en-US" altLang="en-US">
                <a:latin typeface="+mn-lt"/>
              </a:rPr>
              <a:pPr/>
              <a:t>5</a:t>
            </a:fld>
            <a:endParaRPr lang="en-US" altLang="en-US" dirty="0">
              <a:latin typeface="+mn-lt"/>
            </a:endParaRPr>
          </a:p>
        </p:txBody>
      </p:sp>
    </p:spTree>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381000" y="230188"/>
            <a:ext cx="8382000" cy="912812"/>
          </a:xfrm>
        </p:spPr>
        <p:txBody>
          <a:bodyPr/>
          <a:lstStyle/>
          <a:p>
            <a:r>
              <a:rPr lang="en-US" altLang="en-US" sz="3600" spc="0" dirty="0">
                <a:solidFill>
                  <a:schemeClr val="tx1"/>
                </a:solidFill>
                <a:effectLst/>
              </a:rPr>
              <a:t>Systems Analysis </a:t>
            </a:r>
            <a:r>
              <a:rPr lang="en-US" altLang="en-US" sz="3600" spc="0" dirty="0" smtClean="0">
                <a:solidFill>
                  <a:schemeClr val="tx1"/>
                </a:solidFill>
                <a:effectLst/>
              </a:rPr>
              <a:t>Activities: </a:t>
            </a:r>
            <a:r>
              <a:rPr lang="en-US" altLang="en-US" sz="2800" spc="0" dirty="0" smtClean="0">
                <a:solidFill>
                  <a:schemeClr val="tx1"/>
                </a:solidFill>
                <a:effectLst/>
              </a:rPr>
              <a:t>Involve </a:t>
            </a:r>
            <a:r>
              <a:rPr lang="en-US" altLang="en-US" sz="2800" spc="0" dirty="0">
                <a:solidFill>
                  <a:schemeClr val="tx1"/>
                </a:solidFill>
                <a:effectLst/>
              </a:rPr>
              <a:t>discovery and understanding</a:t>
            </a:r>
          </a:p>
        </p:txBody>
      </p:sp>
      <p:pic>
        <p:nvPicPr>
          <p:cNvPr id="7" name="Content Placeholder 6" descr="A table shows Iterative and Agile Systems Development Lifecycle. The column to the left lists the core processes and the next 6 columns show steps of iterations numbered from 1 to 6. The entries are as follows: Row 1. Core processes: Identify the problem and obtain approval. Iteration 1: Very high; Iteration 2: low. Iteration 3: very low. Row 2: Core processes: Plan and monitor the project. Iteration 1: high; iteration 2: medium; iteration 3: very low. Row 3: Core processes: Discover and understand details. Discover and understand details are further explained with the following: analysis activities. Gather information; define requirements; prioritize requirements; develop user-interface dialogs; evaluate requirements with users. Iteration 1: low; iteration 2: medium; iteration 3: low; iteration 4: low; iteration 5: very low. Row 4: Core processes: Design system components. Iteration 1: very low; iteration 2: low; iteration 3: low; iteration 4: low; iteration 5: very low. Row 5: Core processes: Build, test, and integrate system components. Iteration 1: very low; iteration 2:  low; iteration 3: medium; iteration 4: high; iteration 5: medium; iteration 6: low. Row 6: Core processes: Complete system tests and deploy the solution. Iteration 3: very low; iteration 4: low; iteration 5: medium; iteration 6: high. "/>
          <p:cNvPicPr>
            <a:picLocks noGrp="1" noChangeAspect="1"/>
          </p:cNvPicPr>
          <p:nvPr>
            <p:ph idx="1"/>
          </p:nvPr>
        </p:nvPicPr>
        <p:blipFill>
          <a:blip r:embed="rId2" cstate="print"/>
          <a:stretch>
            <a:fillRect/>
          </a:stretch>
        </p:blipFill>
        <p:spPr>
          <a:xfrm>
            <a:off x="526803" y="1897613"/>
            <a:ext cx="8159997" cy="2867910"/>
          </a:xfrm>
          <a:prstGeom prst="rect">
            <a:avLst/>
          </a:prstGeom>
        </p:spPr>
      </p:pic>
      <p:sp>
        <p:nvSpPr>
          <p:cNvPr id="5" name="Slide Number Placeholder 5"/>
          <p:cNvSpPr>
            <a:spLocks noGrp="1"/>
          </p:cNvSpPr>
          <p:nvPr>
            <p:ph type="sldNum" sz="quarter" idx="4294967295"/>
          </p:nvPr>
        </p:nvSpPr>
        <p:spPr>
          <a:xfrm>
            <a:off x="8001000" y="6248400"/>
            <a:ext cx="1143000" cy="457200"/>
          </a:xfrm>
          <a:prstGeom prst="rect">
            <a:avLst/>
          </a:prstGeom>
        </p:spPr>
        <p:txBody>
          <a:bodyPr/>
          <a:lstStyle/>
          <a:p>
            <a:fld id="{D1AB7381-16E8-4F05-A041-BDB49FAEC40C}" type="slidenum">
              <a:rPr lang="en-US" altLang="en-US">
                <a:latin typeface="+mn-lt"/>
              </a:rPr>
              <a:pPr/>
              <a:t>6</a:t>
            </a:fld>
            <a:endParaRPr lang="en-US" altLang="en-US">
              <a:latin typeface="+mn-lt"/>
            </a:endParaRPr>
          </a:p>
        </p:txBody>
      </p:sp>
    </p:spTree>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381000" y="230188"/>
            <a:ext cx="8382000" cy="498598"/>
          </a:xfrm>
        </p:spPr>
        <p:txBody>
          <a:bodyPr/>
          <a:lstStyle/>
          <a:p>
            <a:r>
              <a:rPr lang="en-US" altLang="en-US" sz="3600" spc="0" dirty="0">
                <a:solidFill>
                  <a:schemeClr val="tx1"/>
                </a:solidFill>
                <a:effectLst/>
              </a:rPr>
              <a:t>Systems Analysis </a:t>
            </a:r>
            <a:r>
              <a:rPr lang="en-US" altLang="en-US" sz="3600" spc="0" dirty="0" smtClean="0">
                <a:solidFill>
                  <a:schemeClr val="tx1"/>
                </a:solidFill>
                <a:effectLst/>
              </a:rPr>
              <a:t>Activities </a:t>
            </a:r>
            <a:r>
              <a:rPr lang="en-US" altLang="en-US" sz="2000" spc="0" dirty="0" smtClean="0">
                <a:solidFill>
                  <a:schemeClr val="tx1"/>
                </a:solidFill>
                <a:effectLst/>
              </a:rPr>
              <a:t>(2 of 2)</a:t>
            </a:r>
            <a:endParaRPr lang="en-US" altLang="en-US" sz="2000" spc="0" dirty="0">
              <a:solidFill>
                <a:schemeClr val="tx1"/>
              </a:solidFill>
              <a:effectLst/>
            </a:endParaRPr>
          </a:p>
        </p:txBody>
      </p:sp>
      <p:sp>
        <p:nvSpPr>
          <p:cNvPr id="204803" name="Rectangle 3"/>
          <p:cNvSpPr>
            <a:spLocks noGrp="1" noChangeArrowheads="1"/>
          </p:cNvSpPr>
          <p:nvPr>
            <p:ph idx="1"/>
          </p:nvPr>
        </p:nvSpPr>
        <p:spPr>
          <a:xfrm>
            <a:off x="372454" y="1472724"/>
            <a:ext cx="8229600" cy="4259115"/>
          </a:xfrm>
        </p:spPr>
        <p:txBody>
          <a:bodyPr/>
          <a:lstStyle/>
          <a:p>
            <a:pPr marL="291600" indent="-291600">
              <a:lnSpc>
                <a:spcPct val="90000"/>
              </a:lnSpc>
              <a:spcBef>
                <a:spcPts val="1000"/>
              </a:spcBef>
            </a:pPr>
            <a:r>
              <a:rPr lang="en-US" altLang="en-US" sz="2400" dirty="0"/>
              <a:t>Gather Detailed Information</a:t>
            </a:r>
          </a:p>
          <a:p>
            <a:pPr lvl="1" indent="-291600">
              <a:lnSpc>
                <a:spcPct val="90000"/>
              </a:lnSpc>
              <a:spcBef>
                <a:spcPts val="500"/>
              </a:spcBef>
            </a:pPr>
            <a:r>
              <a:rPr lang="en-US" altLang="en-US" sz="2000" dirty="0"/>
              <a:t>Interviews, questionnaires, documents, observing business processes, researching vendors, comments and suggestions</a:t>
            </a:r>
          </a:p>
          <a:p>
            <a:pPr marL="291600" indent="-291600">
              <a:lnSpc>
                <a:spcPct val="90000"/>
              </a:lnSpc>
              <a:spcBef>
                <a:spcPts val="1000"/>
              </a:spcBef>
            </a:pPr>
            <a:r>
              <a:rPr lang="en-US" altLang="en-US" sz="2400" dirty="0"/>
              <a:t>Define Requirements</a:t>
            </a:r>
          </a:p>
          <a:p>
            <a:pPr lvl="1" indent="-291600">
              <a:lnSpc>
                <a:spcPct val="90000"/>
              </a:lnSpc>
              <a:spcBef>
                <a:spcPts val="500"/>
              </a:spcBef>
            </a:pPr>
            <a:r>
              <a:rPr lang="en-US" altLang="en-US" sz="2000" dirty="0"/>
              <a:t>Modeling functional requirements and non-functional requirements</a:t>
            </a:r>
          </a:p>
          <a:p>
            <a:pPr marL="291600" indent="-291600">
              <a:lnSpc>
                <a:spcPct val="90000"/>
              </a:lnSpc>
              <a:spcBef>
                <a:spcPts val="1000"/>
              </a:spcBef>
            </a:pPr>
            <a:r>
              <a:rPr lang="en-US" altLang="en-US" sz="2400" dirty="0"/>
              <a:t>Prioritize Requirements</a:t>
            </a:r>
          </a:p>
          <a:p>
            <a:pPr lvl="1" indent="-291600">
              <a:lnSpc>
                <a:spcPct val="90000"/>
              </a:lnSpc>
              <a:spcBef>
                <a:spcPts val="500"/>
              </a:spcBef>
            </a:pPr>
            <a:r>
              <a:rPr lang="en-US" altLang="en-US" sz="2100" dirty="0"/>
              <a:t>Essential, important, vs. nice to have</a:t>
            </a:r>
          </a:p>
          <a:p>
            <a:pPr marL="291600" indent="-291600">
              <a:lnSpc>
                <a:spcPct val="90000"/>
              </a:lnSpc>
              <a:spcBef>
                <a:spcPts val="1000"/>
              </a:spcBef>
            </a:pPr>
            <a:r>
              <a:rPr lang="en-US" altLang="en-US" sz="2400" dirty="0"/>
              <a:t>Develop User-Interface Dialogs</a:t>
            </a:r>
          </a:p>
          <a:p>
            <a:pPr lvl="1" indent="-291600">
              <a:lnSpc>
                <a:spcPct val="90000"/>
              </a:lnSpc>
              <a:spcBef>
                <a:spcPts val="500"/>
              </a:spcBef>
            </a:pPr>
            <a:r>
              <a:rPr lang="en-US" altLang="en-US" sz="2100" dirty="0"/>
              <a:t>Flow of interaction between user and system</a:t>
            </a:r>
          </a:p>
          <a:p>
            <a:pPr marL="291600" indent="-291600">
              <a:lnSpc>
                <a:spcPct val="90000"/>
              </a:lnSpc>
              <a:spcBef>
                <a:spcPts val="1000"/>
              </a:spcBef>
            </a:pPr>
            <a:r>
              <a:rPr lang="en-US" altLang="en-US" sz="2400" dirty="0"/>
              <a:t>Evaluate Requirements with Users</a:t>
            </a:r>
          </a:p>
          <a:p>
            <a:pPr lvl="1" indent="-291600">
              <a:lnSpc>
                <a:spcPct val="90000"/>
              </a:lnSpc>
              <a:spcBef>
                <a:spcPts val="500"/>
              </a:spcBef>
            </a:pPr>
            <a:r>
              <a:rPr lang="en-US" altLang="en-US" sz="2100" dirty="0"/>
              <a:t>User involvement, feedback, adapt to </a:t>
            </a:r>
            <a:r>
              <a:rPr lang="en-US" altLang="en-US" sz="2100" dirty="0" smtClean="0"/>
              <a:t>changes</a:t>
            </a:r>
            <a:endParaRPr lang="en-US" altLang="en-US" sz="2100" dirty="0"/>
          </a:p>
        </p:txBody>
      </p:sp>
      <p:sp>
        <p:nvSpPr>
          <p:cNvPr id="5" name="Slide Number Placeholder 5"/>
          <p:cNvSpPr>
            <a:spLocks noGrp="1"/>
          </p:cNvSpPr>
          <p:nvPr>
            <p:ph type="sldNum" sz="quarter" idx="4294967295"/>
          </p:nvPr>
        </p:nvSpPr>
        <p:spPr>
          <a:xfrm>
            <a:off x="8001000" y="6248400"/>
            <a:ext cx="1143000" cy="457200"/>
          </a:xfrm>
          <a:prstGeom prst="rect">
            <a:avLst/>
          </a:prstGeom>
        </p:spPr>
        <p:txBody>
          <a:bodyPr/>
          <a:lstStyle/>
          <a:p>
            <a:fld id="{9D7A95FB-4385-4646-A15D-7218B48CC6A4}" type="slidenum">
              <a:rPr lang="en-US" altLang="en-US">
                <a:latin typeface="+mn-lt"/>
              </a:rPr>
              <a:pPr/>
              <a:t>7</a:t>
            </a:fld>
            <a:endParaRPr lang="en-US" altLang="en-US">
              <a:latin typeface="+mn-lt"/>
            </a:endParaRPr>
          </a:p>
        </p:txBody>
      </p:sp>
    </p:spTree>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381000" y="230188"/>
            <a:ext cx="8382000" cy="498598"/>
          </a:xfrm>
        </p:spPr>
        <p:txBody>
          <a:bodyPr/>
          <a:lstStyle/>
          <a:p>
            <a:r>
              <a:rPr lang="en-US" altLang="en-US" sz="3600" spc="0">
                <a:solidFill>
                  <a:schemeClr val="tx1"/>
                </a:solidFill>
                <a:effectLst/>
              </a:rPr>
              <a:t>What Are Requirements?</a:t>
            </a:r>
          </a:p>
        </p:txBody>
      </p:sp>
      <p:sp>
        <p:nvSpPr>
          <p:cNvPr id="205827" name="Rectangle 3"/>
          <p:cNvSpPr>
            <a:spLocks noGrp="1" noChangeArrowheads="1"/>
          </p:cNvSpPr>
          <p:nvPr>
            <p:ph idx="1"/>
          </p:nvPr>
        </p:nvSpPr>
        <p:spPr>
          <a:xfrm>
            <a:off x="373168" y="1464892"/>
            <a:ext cx="8229600" cy="3781548"/>
          </a:xfrm>
        </p:spPr>
        <p:txBody>
          <a:bodyPr/>
          <a:lstStyle/>
          <a:p>
            <a:pPr marL="291600" indent="-291600">
              <a:lnSpc>
                <a:spcPct val="90000"/>
              </a:lnSpc>
              <a:spcBef>
                <a:spcPts val="1000"/>
              </a:spcBef>
            </a:pPr>
            <a:r>
              <a:rPr lang="en-US" altLang="en-US" sz="2800" dirty="0"/>
              <a:t>System Requirements =</a:t>
            </a:r>
          </a:p>
          <a:p>
            <a:pPr lvl="1" indent="-291600">
              <a:lnSpc>
                <a:spcPct val="90000"/>
              </a:lnSpc>
              <a:spcBef>
                <a:spcPts val="500"/>
              </a:spcBef>
            </a:pPr>
            <a:r>
              <a:rPr lang="en-US" altLang="en-US" sz="2400" dirty="0"/>
              <a:t>Functional requirements</a:t>
            </a:r>
          </a:p>
          <a:p>
            <a:pPr lvl="1" indent="-291600">
              <a:lnSpc>
                <a:spcPct val="90000"/>
              </a:lnSpc>
              <a:spcBef>
                <a:spcPts val="500"/>
              </a:spcBef>
            </a:pPr>
            <a:r>
              <a:rPr lang="en-US" altLang="en-US" sz="2400" dirty="0"/>
              <a:t>Non-functional requirements</a:t>
            </a:r>
          </a:p>
          <a:p>
            <a:pPr marL="291600" indent="-291600">
              <a:lnSpc>
                <a:spcPct val="90000"/>
              </a:lnSpc>
              <a:spcBef>
                <a:spcPts val="1000"/>
              </a:spcBef>
            </a:pPr>
            <a:r>
              <a:rPr lang="en-US" altLang="en-US" sz="2800" dirty="0"/>
              <a:t>Functional Requirements– the activities the system must perform</a:t>
            </a:r>
          </a:p>
          <a:p>
            <a:pPr lvl="1" indent="-291600">
              <a:lnSpc>
                <a:spcPct val="90000"/>
              </a:lnSpc>
              <a:spcBef>
                <a:spcPts val="500"/>
              </a:spcBef>
            </a:pPr>
            <a:r>
              <a:rPr lang="en-US" altLang="en-US" sz="2400" dirty="0"/>
              <a:t>Business uses, functions the users carry out</a:t>
            </a:r>
          </a:p>
          <a:p>
            <a:pPr marL="291600" indent="-291600">
              <a:lnSpc>
                <a:spcPct val="90000"/>
              </a:lnSpc>
              <a:spcBef>
                <a:spcPts val="1000"/>
              </a:spcBef>
            </a:pPr>
            <a:r>
              <a:rPr lang="en-US" altLang="en-US" sz="2800" dirty="0" smtClean="0"/>
              <a:t>Non-Functional </a:t>
            </a:r>
            <a:r>
              <a:rPr lang="en-US" altLang="en-US" sz="2800" dirty="0"/>
              <a:t>Requirements– other system characteristics</a:t>
            </a:r>
          </a:p>
          <a:p>
            <a:pPr lvl="1" indent="-291600">
              <a:lnSpc>
                <a:spcPct val="90000"/>
              </a:lnSpc>
              <a:spcBef>
                <a:spcPts val="500"/>
              </a:spcBef>
            </a:pPr>
            <a:r>
              <a:rPr lang="en-US" altLang="en-US" sz="2400" dirty="0"/>
              <a:t>Constraints and performance </a:t>
            </a:r>
            <a:r>
              <a:rPr lang="en-US" altLang="en-US" sz="2400" dirty="0" smtClean="0"/>
              <a:t>goals</a:t>
            </a:r>
            <a:endParaRPr lang="en-US" altLang="en-US" sz="2400" dirty="0"/>
          </a:p>
        </p:txBody>
      </p:sp>
      <p:sp>
        <p:nvSpPr>
          <p:cNvPr id="5" name="Slide Number Placeholder 5"/>
          <p:cNvSpPr>
            <a:spLocks noGrp="1"/>
          </p:cNvSpPr>
          <p:nvPr>
            <p:ph type="sldNum" sz="quarter" idx="4294967295"/>
          </p:nvPr>
        </p:nvSpPr>
        <p:spPr>
          <a:xfrm>
            <a:off x="8001000" y="6248400"/>
            <a:ext cx="1143000" cy="457200"/>
          </a:xfrm>
          <a:prstGeom prst="rect">
            <a:avLst/>
          </a:prstGeom>
        </p:spPr>
        <p:txBody>
          <a:bodyPr/>
          <a:lstStyle/>
          <a:p>
            <a:fld id="{694BB99D-86EC-45A5-9F44-97144D2DAEDE}" type="slidenum">
              <a:rPr lang="en-US" altLang="en-US">
                <a:latin typeface="+mn-lt"/>
              </a:rPr>
              <a:pPr/>
              <a:t>8</a:t>
            </a:fld>
            <a:endParaRPr lang="en-US" altLang="en-US">
              <a:latin typeface="+mn-lt"/>
            </a:endParaRPr>
          </a:p>
        </p:txBody>
      </p:sp>
    </p:spTree>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381000" y="230188"/>
            <a:ext cx="8382000" cy="498598"/>
          </a:xfrm>
        </p:spPr>
        <p:txBody>
          <a:bodyPr/>
          <a:lstStyle/>
          <a:p>
            <a:r>
              <a:rPr lang="en-US" altLang="en-US" sz="3600" spc="0" dirty="0" smtClean="0">
                <a:solidFill>
                  <a:schemeClr val="tx1"/>
                </a:solidFill>
                <a:effectLst/>
              </a:rPr>
              <a:t>F</a:t>
            </a:r>
            <a:r>
              <a:rPr lang="en-US" altLang="en-US" sz="100" spc="0" dirty="0" smtClean="0">
                <a:solidFill>
                  <a:schemeClr val="tx1"/>
                </a:solidFill>
                <a:effectLst/>
              </a:rPr>
              <a:t> </a:t>
            </a:r>
            <a:r>
              <a:rPr lang="en-US" altLang="en-US" sz="3600" spc="0" dirty="0" smtClean="0">
                <a:solidFill>
                  <a:schemeClr val="tx1"/>
                </a:solidFill>
                <a:effectLst/>
              </a:rPr>
              <a:t>U</a:t>
            </a:r>
            <a:r>
              <a:rPr lang="en-US" altLang="en-US" sz="100" spc="0" dirty="0" smtClean="0">
                <a:solidFill>
                  <a:schemeClr val="tx1"/>
                </a:solidFill>
                <a:effectLst/>
              </a:rPr>
              <a:t> </a:t>
            </a:r>
            <a:r>
              <a:rPr lang="en-US" altLang="en-US" sz="3600" spc="0" dirty="0" smtClean="0">
                <a:solidFill>
                  <a:schemeClr val="tx1"/>
                </a:solidFill>
                <a:effectLst/>
              </a:rPr>
              <a:t>R</a:t>
            </a:r>
            <a:r>
              <a:rPr lang="en-US" altLang="en-US" sz="100" spc="0" dirty="0" smtClean="0">
                <a:solidFill>
                  <a:schemeClr val="tx1"/>
                </a:solidFill>
                <a:effectLst/>
              </a:rPr>
              <a:t> </a:t>
            </a:r>
            <a:r>
              <a:rPr lang="en-US" altLang="en-US" sz="3600" spc="0" dirty="0" smtClean="0">
                <a:solidFill>
                  <a:schemeClr val="tx1"/>
                </a:solidFill>
                <a:effectLst/>
              </a:rPr>
              <a:t>P</a:t>
            </a:r>
            <a:r>
              <a:rPr lang="en-US" altLang="en-US" sz="100" spc="0" dirty="0" smtClean="0">
                <a:solidFill>
                  <a:schemeClr val="tx1"/>
                </a:solidFill>
                <a:effectLst/>
              </a:rPr>
              <a:t> </a:t>
            </a:r>
            <a:r>
              <a:rPr lang="en-US" altLang="en-US" sz="3600" spc="0" dirty="0" smtClean="0">
                <a:solidFill>
                  <a:schemeClr val="tx1"/>
                </a:solidFill>
                <a:effectLst/>
              </a:rPr>
              <a:t>S</a:t>
            </a:r>
            <a:r>
              <a:rPr lang="en-US" altLang="en-US" sz="3600" spc="0" dirty="0">
                <a:solidFill>
                  <a:schemeClr val="tx1"/>
                </a:solidFill>
                <a:effectLst/>
              </a:rPr>
              <a:t>+ Requirements </a:t>
            </a:r>
            <a:r>
              <a:rPr lang="en-US" altLang="en-US" sz="3600" spc="0" dirty="0" smtClean="0">
                <a:solidFill>
                  <a:schemeClr val="tx1"/>
                </a:solidFill>
                <a:effectLst/>
              </a:rPr>
              <a:t>Acronym </a:t>
            </a:r>
            <a:r>
              <a:rPr lang="en-US" altLang="en-US" sz="2000" spc="0" dirty="0" smtClean="0">
                <a:solidFill>
                  <a:schemeClr val="tx1"/>
                </a:solidFill>
                <a:effectLst/>
              </a:rPr>
              <a:t>(1 of 2)</a:t>
            </a:r>
            <a:endParaRPr lang="en-US" altLang="en-US" sz="2000" spc="0" dirty="0">
              <a:solidFill>
                <a:schemeClr val="tx1"/>
              </a:solidFill>
              <a:effectLst/>
            </a:endParaRPr>
          </a:p>
        </p:txBody>
      </p:sp>
      <p:sp>
        <p:nvSpPr>
          <p:cNvPr id="206852" name="Rectangle 4"/>
          <p:cNvSpPr>
            <a:spLocks noGrp="1" noChangeArrowheads="1"/>
          </p:cNvSpPr>
          <p:nvPr>
            <p:ph idx="1"/>
          </p:nvPr>
        </p:nvSpPr>
        <p:spPr>
          <a:xfrm>
            <a:off x="356076" y="1430708"/>
            <a:ext cx="8229600" cy="3965188"/>
          </a:xfrm>
        </p:spPr>
        <p:txBody>
          <a:bodyPr/>
          <a:lstStyle/>
          <a:p>
            <a:pPr marL="352800" indent="-352800">
              <a:spcBef>
                <a:spcPts val="1000"/>
              </a:spcBef>
            </a:pPr>
            <a:r>
              <a:rPr lang="en-US" altLang="en-US" sz="4000" dirty="0"/>
              <a:t>F</a:t>
            </a:r>
            <a:r>
              <a:rPr lang="en-US" altLang="en-US" dirty="0"/>
              <a:t>unctional requirements</a:t>
            </a:r>
          </a:p>
          <a:p>
            <a:pPr marL="352800" indent="-352800">
              <a:spcBef>
                <a:spcPts val="1000"/>
              </a:spcBef>
            </a:pPr>
            <a:r>
              <a:rPr lang="en-US" altLang="en-US" sz="4000" dirty="0"/>
              <a:t>U</a:t>
            </a:r>
            <a:r>
              <a:rPr lang="en-US" altLang="en-US" dirty="0"/>
              <a:t>sability requirements</a:t>
            </a:r>
          </a:p>
          <a:p>
            <a:pPr marL="352800" indent="-352800">
              <a:spcBef>
                <a:spcPts val="1000"/>
              </a:spcBef>
            </a:pPr>
            <a:r>
              <a:rPr lang="en-US" altLang="en-US" sz="4000" dirty="0"/>
              <a:t>R</a:t>
            </a:r>
            <a:r>
              <a:rPr lang="en-US" altLang="en-US" dirty="0"/>
              <a:t>eliability requirements</a:t>
            </a:r>
          </a:p>
          <a:p>
            <a:pPr marL="352800" indent="-352800">
              <a:spcBef>
                <a:spcPts val="1000"/>
              </a:spcBef>
            </a:pPr>
            <a:r>
              <a:rPr lang="en-US" altLang="en-US" sz="4000" dirty="0"/>
              <a:t>P</a:t>
            </a:r>
            <a:r>
              <a:rPr lang="en-US" altLang="en-US" dirty="0"/>
              <a:t>erformance requirements</a:t>
            </a:r>
          </a:p>
          <a:p>
            <a:pPr marL="352800" indent="-352800">
              <a:spcBef>
                <a:spcPts val="1000"/>
              </a:spcBef>
            </a:pPr>
            <a:r>
              <a:rPr lang="en-US" altLang="en-US" sz="4000" dirty="0"/>
              <a:t>S</a:t>
            </a:r>
            <a:r>
              <a:rPr lang="en-US" altLang="en-US" dirty="0"/>
              <a:t>ecurity requirements</a:t>
            </a:r>
          </a:p>
          <a:p>
            <a:pPr marL="352800" indent="-352800">
              <a:spcBef>
                <a:spcPts val="1000"/>
              </a:spcBef>
            </a:pPr>
            <a:r>
              <a:rPr lang="en-US" altLang="en-US" sz="4000" dirty="0"/>
              <a:t>+ </a:t>
            </a:r>
            <a:r>
              <a:rPr lang="en-US" altLang="en-US" sz="2800" dirty="0"/>
              <a:t>even more categories…</a:t>
            </a:r>
          </a:p>
        </p:txBody>
      </p:sp>
      <p:sp>
        <p:nvSpPr>
          <p:cNvPr id="5" name="Slide Number Placeholder 5"/>
          <p:cNvSpPr>
            <a:spLocks noGrp="1"/>
          </p:cNvSpPr>
          <p:nvPr>
            <p:ph type="sldNum" sz="quarter" idx="4294967295"/>
          </p:nvPr>
        </p:nvSpPr>
        <p:spPr>
          <a:xfrm>
            <a:off x="8001000" y="6248400"/>
            <a:ext cx="1143000" cy="457200"/>
          </a:xfrm>
          <a:prstGeom prst="rect">
            <a:avLst/>
          </a:prstGeom>
        </p:spPr>
        <p:txBody>
          <a:bodyPr/>
          <a:lstStyle/>
          <a:p>
            <a:fld id="{D653FC97-9FD9-4B38-9A62-617101F42A4C}" type="slidenum">
              <a:rPr lang="en-US" altLang="en-US">
                <a:latin typeface="+mn-lt"/>
              </a:rPr>
              <a:pPr/>
              <a:t>9</a:t>
            </a:fld>
            <a:endParaRPr lang="en-US" altLang="en-US">
              <a:latin typeface="+mn-lt"/>
            </a:endParaRPr>
          </a:p>
        </p:txBody>
      </p:sp>
    </p:spTree>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BlueShadeWithBar">
  <a:themeElements>
    <a:clrScheme name="Custom 1">
      <a:dk1>
        <a:sysClr val="windowText" lastClr="000000"/>
      </a:dk1>
      <a:lt1>
        <a:sysClr val="window" lastClr="FFFFFF"/>
      </a:lt1>
      <a:dk2>
        <a:srgbClr val="212121"/>
      </a:dk2>
      <a:lt2>
        <a:srgbClr val="DADADA"/>
      </a:lt2>
      <a:accent1>
        <a:srgbClr val="B68D1F"/>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extLst>
    <a:ext uri="{05A4C25C-085E-4340-85A3-A5531E510DB2}">
      <thm15:themeFamily xmlns:thm15="http://schemas.microsoft.com/office/thememl/2012/main" xmlns="" name="BlueShadeWithBar" id="{04066C2A-6173-4F54-AD2B-AFDA31B2A820}" vid="{70AC8400-E288-4A32-931A-110C32A5F7D1}"/>
    </a:ext>
  </a:extLst>
</a:theme>
</file>

<file path=ppt/theme/theme2.xml><?xml version="1.0" encoding="utf-8"?>
<a:theme xmlns:a="http://schemas.openxmlformats.org/drawingml/2006/main" name="1_BlueShadeWithBar">
  <a:themeElements>
    <a:clrScheme name="Custom 1">
      <a:dk1>
        <a:sysClr val="windowText" lastClr="000000"/>
      </a:dk1>
      <a:lt1>
        <a:sysClr val="window" lastClr="FFFFFF"/>
      </a:lt1>
      <a:dk2>
        <a:srgbClr val="212121"/>
      </a:dk2>
      <a:lt2>
        <a:srgbClr val="DADADA"/>
      </a:lt2>
      <a:accent1>
        <a:srgbClr val="B68D1F"/>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extLst>
    <a:ext uri="{05A4C25C-085E-4340-85A3-A5531E510DB2}">
      <thm15:themeFamily xmlns:thm15="http://schemas.microsoft.com/office/thememl/2012/main" xmlns="" name="BlueShadeWithBar" id="{04066C2A-6173-4F54-AD2B-AFDA31B2A820}" vid="{70AC8400-E288-4A32-931A-110C32A5F7D1}"/>
    </a:ext>
  </a:extLst>
</a:theme>
</file>

<file path=ppt/theme/theme3.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BlueShadeWithBar</Template>
  <TotalTime>3381</TotalTime>
  <Words>1518</Words>
  <Application>Microsoft Office PowerPoint</Application>
  <PresentationFormat>On-screen Show (4:3)</PresentationFormat>
  <Paragraphs>277</Paragraphs>
  <Slides>34</Slides>
  <Notes>3</Notes>
  <HiddenSlides>0</HiddenSlides>
  <MMClips>0</MMClips>
  <ScaleCrop>false</ScaleCrop>
  <HeadingPairs>
    <vt:vector size="4" baseType="variant">
      <vt:variant>
        <vt:lpstr>Theme</vt:lpstr>
      </vt:variant>
      <vt:variant>
        <vt:i4>3</vt:i4>
      </vt:variant>
      <vt:variant>
        <vt:lpstr>Slide Titles</vt:lpstr>
      </vt:variant>
      <vt:variant>
        <vt:i4>34</vt:i4>
      </vt:variant>
    </vt:vector>
  </HeadingPairs>
  <TitlesOfParts>
    <vt:vector size="37" baseType="lpstr">
      <vt:lpstr>BlueShadeWithBar</vt:lpstr>
      <vt:lpstr>1_BlueShadeWithBar</vt:lpstr>
      <vt:lpstr>White with Courier font for code slides</vt:lpstr>
      <vt:lpstr>Chapter 2</vt:lpstr>
      <vt:lpstr>Investigating System Requirements</vt:lpstr>
      <vt:lpstr>Chapter 2: Outline</vt:lpstr>
      <vt:lpstr>Learning Objectives</vt:lpstr>
      <vt:lpstr>Overview</vt:lpstr>
      <vt:lpstr>Systems Analysis Activities: Involve discovery and understanding</vt:lpstr>
      <vt:lpstr>Systems Analysis Activities (2 of 2)</vt:lpstr>
      <vt:lpstr>What Are Requirements?</vt:lpstr>
      <vt:lpstr>F U R P S+ Requirements Acronym (1 of 2)</vt:lpstr>
      <vt:lpstr>F U R P S+ Requirements Acronym (2 of 2)</vt:lpstr>
      <vt:lpstr>Additional Requirements Categories</vt:lpstr>
      <vt:lpstr>Stakeholders: Who do you involve and talk to?</vt:lpstr>
      <vt:lpstr>Stakeholders of a comprehensive accounting system for public company</vt:lpstr>
      <vt:lpstr>Information Gathering Techniques</vt:lpstr>
      <vt:lpstr>Interviewing Users and Other Stakeholders</vt:lpstr>
      <vt:lpstr>Themes for Information Gathering Questions</vt:lpstr>
      <vt:lpstr>Preparing for the Interview (1 of 2)</vt:lpstr>
      <vt:lpstr>Preparing for the Interview (2 of 2)</vt:lpstr>
      <vt:lpstr>Interview Session Agenda (1 of 2)</vt:lpstr>
      <vt:lpstr>Interview Session Agenda (2 of 2)</vt:lpstr>
      <vt:lpstr>Keeping an Open Items List</vt:lpstr>
      <vt:lpstr>Distribute and Collect Questionnaires</vt:lpstr>
      <vt:lpstr>Review Inputs, Outputs, and Procedures</vt:lpstr>
      <vt:lpstr>Additional Techniques</vt:lpstr>
      <vt:lpstr>Models and Modeling</vt:lpstr>
      <vt:lpstr>Reasons for Modeling</vt:lpstr>
      <vt:lpstr>Some Analysis and Design Models</vt:lpstr>
      <vt:lpstr>Documenting Workflows with Activity Diagrams</vt:lpstr>
      <vt:lpstr>Activity Diagrams Symbols</vt:lpstr>
      <vt:lpstr>Activity Diagram for R M O Order Fulfillment</vt:lpstr>
      <vt:lpstr>Activity Diagram with Concurrent Paths</vt:lpstr>
      <vt:lpstr>Summary (1 of 3)</vt:lpstr>
      <vt:lpstr>Summary (2 of 3)</vt:lpstr>
      <vt:lpstr>Summary (3 of 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From bla to bla</dc:title>
  <dc:creator>John</dc:creator>
  <cp:lastModifiedBy>Karas</cp:lastModifiedBy>
  <cp:revision>114</cp:revision>
  <cp:lastPrinted>1601-01-01T00:00:00Z</cp:lastPrinted>
  <dcterms:created xsi:type="dcterms:W3CDTF">2011-10-31T16:54:53Z</dcterms:created>
  <dcterms:modified xsi:type="dcterms:W3CDTF">2021-10-26T08:40:44Z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