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12" r:id="rId2"/>
    <p:sldMasterId id="2147483709" r:id="rId3"/>
  </p:sldMasterIdLst>
  <p:notesMasterIdLst>
    <p:notesMasterId r:id="rId41"/>
  </p:notesMasterIdLst>
  <p:sldIdLst>
    <p:sldId id="353" r:id="rId4"/>
    <p:sldId id="256" r:id="rId5"/>
    <p:sldId id="257" r:id="rId6"/>
    <p:sldId id="314" r:id="rId7"/>
    <p:sldId id="263" r:id="rId8"/>
    <p:sldId id="352" r:id="rId9"/>
    <p:sldId id="351" r:id="rId10"/>
    <p:sldId id="315" r:id="rId11"/>
    <p:sldId id="316" r:id="rId12"/>
    <p:sldId id="317" r:id="rId13"/>
    <p:sldId id="318" r:id="rId14"/>
    <p:sldId id="319" r:id="rId15"/>
    <p:sldId id="320" r:id="rId16"/>
    <p:sldId id="323" r:id="rId17"/>
    <p:sldId id="322" r:id="rId18"/>
    <p:sldId id="324" r:id="rId19"/>
    <p:sldId id="325" r:id="rId20"/>
    <p:sldId id="321" r:id="rId21"/>
    <p:sldId id="350" r:id="rId22"/>
    <p:sldId id="327" r:id="rId23"/>
    <p:sldId id="328" r:id="rId24"/>
    <p:sldId id="329" r:id="rId25"/>
    <p:sldId id="330" r:id="rId26"/>
    <p:sldId id="336" r:id="rId27"/>
    <p:sldId id="335" r:id="rId28"/>
    <p:sldId id="337" r:id="rId29"/>
    <p:sldId id="338" r:id="rId30"/>
    <p:sldId id="339" r:id="rId31"/>
    <p:sldId id="340" r:id="rId32"/>
    <p:sldId id="341" r:id="rId33"/>
    <p:sldId id="343" r:id="rId34"/>
    <p:sldId id="354" r:id="rId35"/>
    <p:sldId id="344" r:id="rId36"/>
    <p:sldId id="345" r:id="rId37"/>
    <p:sldId id="346" r:id="rId38"/>
    <p:sldId id="347" r:id="rId39"/>
    <p:sldId id="348"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0099CC"/>
    <a:srgbClr val="33CC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4" autoAdjust="0"/>
    <p:restoredTop sz="94786" autoAdjust="0"/>
  </p:normalViewPr>
  <p:slideViewPr>
    <p:cSldViewPr>
      <p:cViewPr varScale="1">
        <p:scale>
          <a:sx n="69" d="100"/>
          <a:sy n="69" d="100"/>
        </p:scale>
        <p:origin x="-1182" y="-102"/>
      </p:cViewPr>
      <p:guideLst>
        <p:guide orient="horz" pos="2160"/>
        <p:guide pos="288"/>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F0BC80F-B56F-4958-B668-C5F06C429F80}" type="slidenum">
              <a:rPr lang="en-US" altLang="en-US"/>
              <a:pPr/>
              <a:t>‹#›</a:t>
            </a:fld>
            <a:endParaRPr lang="en-US" altLang="en-US"/>
          </a:p>
        </p:txBody>
      </p:sp>
    </p:spTree>
    <p:extLst>
      <p:ext uri="{BB962C8B-B14F-4D97-AF65-F5344CB8AC3E}">
        <p14:creationId xmlns="" xmlns:p14="http://schemas.microsoft.com/office/powerpoint/2010/main" val="30330472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81115-7417-43F8-A05E-0DA2C38F9B4C}" type="slidenum">
              <a:rPr lang="en-US" altLang="en-US"/>
              <a:pPr/>
              <a:t>3</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79099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Content Placeholder 4"/>
          <p:cNvSpPr>
            <a:spLocks noGrp="1"/>
          </p:cNvSpPr>
          <p:nvPr>
            <p:ph sz="quarter" idx="10"/>
          </p:nvPr>
        </p:nvSpPr>
        <p:spPr>
          <a:xfrm>
            <a:off x="1828800" y="5257800"/>
            <a:ext cx="1371600" cy="443198"/>
          </a:xfrm>
        </p:spPr>
        <p:txBody>
          <a:bodyPr/>
          <a:lstStyle/>
          <a:p>
            <a:pPr lvl="0"/>
            <a:endParaRPr lang="en-IN" dirty="0"/>
          </a:p>
        </p:txBody>
      </p:sp>
    </p:spTree>
    <p:extLst>
      <p:ext uri="{BB962C8B-B14F-4D97-AF65-F5344CB8AC3E}">
        <p14:creationId xmlns="" xmlns:p14="http://schemas.microsoft.com/office/powerpoint/2010/main" val="178242646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1583264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 xmlns:p14="http://schemas.microsoft.com/office/powerpoint/2010/main" val="92465118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 xmlns:p14="http://schemas.microsoft.com/office/powerpoint/2010/main" val="37927817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22238"/>
            <a:ext cx="8229600" cy="6008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1"/>
          </p:nvPr>
        </p:nvSpPr>
        <p:spPr>
          <a:xfrm>
            <a:off x="304800" y="6248400"/>
            <a:ext cx="7696200" cy="457200"/>
          </a:xfrm>
          <a:prstGeom prst="rect">
            <a:avLst/>
          </a:prstGeom>
        </p:spPr>
        <p:txBody>
          <a:bodyPr/>
          <a:lstStyle>
            <a:lvl1pPr>
              <a:defRPr sz="1200">
                <a:latin typeface="+mn-lt"/>
              </a:defRPr>
            </a:lvl1pPr>
          </a:lstStyle>
          <a:p>
            <a:r>
              <a:rPr lang="en-US" dirty="0" smtClean="0"/>
              <a:t>Systems Analysis and Design in a Changing World, 7</a:t>
            </a:r>
            <a:r>
              <a:rPr lang="en-US" baseline="30000" dirty="0" smtClean="0"/>
              <a:t>th</a:t>
            </a:r>
            <a:r>
              <a:rPr lang="en-US" dirty="0" smtClean="0"/>
              <a:t> Edition – Chapter 3 </a:t>
            </a:r>
            <a:r>
              <a:rPr lang="en-US" altLang="en-US" dirty="0" smtClean="0"/>
              <a:t>©2016. Cengage Learning. All rights reserved.</a:t>
            </a:r>
            <a:endParaRPr lang="en-US" altLang="en-US" dirty="0"/>
          </a:p>
        </p:txBody>
      </p:sp>
      <p:sp>
        <p:nvSpPr>
          <p:cNvPr id="5" name="Slide Number Placeholder 4"/>
          <p:cNvSpPr>
            <a:spLocks noGrp="1"/>
          </p:cNvSpPr>
          <p:nvPr>
            <p:ph type="sldNum" sz="quarter" idx="12"/>
          </p:nvPr>
        </p:nvSpPr>
        <p:spPr>
          <a:xfrm>
            <a:off x="8610600" y="6324600"/>
            <a:ext cx="381000" cy="457200"/>
          </a:xfrm>
          <a:prstGeom prst="rect">
            <a:avLst/>
          </a:prstGeom>
        </p:spPr>
        <p:txBody>
          <a:bodyPr/>
          <a:lstStyle>
            <a:lvl1pPr>
              <a:defRPr sz="1200">
                <a:latin typeface="+mn-lt"/>
              </a:defRPr>
            </a:lvl1pPr>
          </a:lstStyle>
          <a:p>
            <a:fld id="{560E63F0-7173-4EE7-ACA0-C018AA2B0AF0}" type="slidenum">
              <a:rPr lang="en-US" altLang="en-US" smtClean="0"/>
              <a:pPr/>
              <a:t>‹#›</a:t>
            </a:fld>
            <a:endParaRPr lang="en-US" altLang="en-US" dirty="0"/>
          </a:p>
        </p:txBody>
      </p:sp>
    </p:spTree>
    <p:extLst>
      <p:ext uri="{BB962C8B-B14F-4D97-AF65-F5344CB8AC3E}">
        <p14:creationId xmlns="" xmlns:p14="http://schemas.microsoft.com/office/powerpoint/2010/main" val="3010654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1828800" y="6248400"/>
            <a:ext cx="5486400" cy="457200"/>
          </a:xfrm>
          <a:prstGeom prst="rect">
            <a:avLst/>
          </a:prstGeom>
        </p:spPr>
        <p:txBody>
          <a:bodyPr/>
          <a:lstStyle>
            <a:lvl1pPr>
              <a:defRPr/>
            </a:lvl1pPr>
          </a:lstStyle>
          <a:p>
            <a:r>
              <a:rPr lang="en-US" altLang="en-US" smtClean="0"/>
              <a:t>©2016. Cengage Learning. All rights reserved.</a:t>
            </a:r>
            <a:endParaRPr lang="en-US" altLang="en-US"/>
          </a:p>
        </p:txBody>
      </p:sp>
      <p:sp>
        <p:nvSpPr>
          <p:cNvPr id="7" name="Slide Number Placeholder 6"/>
          <p:cNvSpPr>
            <a:spLocks noGrp="1"/>
          </p:cNvSpPr>
          <p:nvPr>
            <p:ph type="sldNum" sz="quarter" idx="12"/>
          </p:nvPr>
        </p:nvSpPr>
        <p:spPr>
          <a:xfrm>
            <a:off x="7543800" y="6248400"/>
            <a:ext cx="1143000" cy="457200"/>
          </a:xfrm>
          <a:prstGeom prst="rect">
            <a:avLst/>
          </a:prstGeom>
        </p:spPr>
        <p:txBody>
          <a:bodyPr/>
          <a:lstStyle>
            <a:lvl1pPr>
              <a:defRPr/>
            </a:lvl1pPr>
          </a:lstStyle>
          <a:p>
            <a:fld id="{D0C9DA4F-4606-454C-BFD9-5CF63BD0B231}" type="slidenum">
              <a:rPr lang="en-US" altLang="en-US"/>
              <a:pPr/>
              <a:t>‹#›</a:t>
            </a:fld>
            <a:endParaRPr lang="en-US" altLang="en-US"/>
          </a:p>
        </p:txBody>
      </p:sp>
    </p:spTree>
    <p:extLst>
      <p:ext uri="{BB962C8B-B14F-4D97-AF65-F5344CB8AC3E}">
        <p14:creationId xmlns="" xmlns:p14="http://schemas.microsoft.com/office/powerpoint/2010/main" val="1830978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876800"/>
            <a:ext cx="8229600" cy="125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4" name="Footer Placeholder 3"/>
          <p:cNvSpPr>
            <a:spLocks noGrp="1"/>
          </p:cNvSpPr>
          <p:nvPr>
            <p:ph type="ftr" sz="quarter" idx="11"/>
          </p:nvPr>
        </p:nvSpPr>
        <p:spPr>
          <a:xfrm>
            <a:off x="1828800" y="6248400"/>
            <a:ext cx="5486400" cy="457200"/>
          </a:xfrm>
          <a:prstGeom prst="rect">
            <a:avLst/>
          </a:prstGeom>
        </p:spPr>
        <p:txBody>
          <a:bodyPr/>
          <a:lstStyle>
            <a:lvl1pPr>
              <a:defRPr/>
            </a:lvl1pPr>
          </a:lstStyle>
          <a:p>
            <a:endParaRPr lang="en-US" altLang="en-US" dirty="0"/>
          </a:p>
        </p:txBody>
      </p:sp>
      <p:sp>
        <p:nvSpPr>
          <p:cNvPr id="5" name="Slide Number Placeholder 4"/>
          <p:cNvSpPr>
            <a:spLocks noGrp="1"/>
          </p:cNvSpPr>
          <p:nvPr>
            <p:ph type="sldNum" sz="quarter" idx="12"/>
          </p:nvPr>
        </p:nvSpPr>
        <p:spPr>
          <a:xfrm>
            <a:off x="7543800" y="6248400"/>
            <a:ext cx="1143000" cy="457200"/>
          </a:xfrm>
          <a:prstGeom prst="rect">
            <a:avLst/>
          </a:prstGeom>
        </p:spPr>
        <p:txBody>
          <a:bodyPr/>
          <a:lstStyle>
            <a:lvl1pPr>
              <a:defRPr/>
            </a:lvl1pPr>
          </a:lstStyle>
          <a:p>
            <a:fld id="{D006E8F6-261F-4622-BD5D-ACCA7F648234}" type="slidenum">
              <a:rPr lang="en-US" altLang="en-US"/>
              <a:pPr/>
              <a:t>‹#›</a:t>
            </a:fld>
            <a:endParaRPr lang="en-US" altLang="en-US"/>
          </a:p>
        </p:txBody>
      </p:sp>
      <p:pic>
        <p:nvPicPr>
          <p:cNvPr id="6" name="Content Placeholder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48212" y="-109204"/>
            <a:ext cx="8329044" cy="6244612"/>
          </a:xfrm>
          <a:prstGeom prst="rect">
            <a:avLst/>
          </a:prstGeom>
        </p:spPr>
      </p:pic>
      <p:sp>
        <p:nvSpPr>
          <p:cNvPr id="7" name="Title 6"/>
          <p:cNvSpPr>
            <a:spLocks noGrp="1"/>
          </p:cNvSpPr>
          <p:nvPr>
            <p:ph type="title"/>
          </p:nvPr>
        </p:nvSpPr>
        <p:spPr>
          <a:xfrm>
            <a:off x="381000" y="2667000"/>
            <a:ext cx="8382000" cy="881063"/>
          </a:xfrm>
        </p:spPr>
        <p:txBody>
          <a:bodyPr/>
          <a:lstStyle/>
          <a:p>
            <a:r>
              <a:rPr lang="en-US" dirty="0" smtClean="0"/>
              <a:t>Click to edit Master title style</a:t>
            </a:r>
            <a:endParaRPr lang="en-IN" dirty="0"/>
          </a:p>
        </p:txBody>
      </p:sp>
    </p:spTree>
    <p:extLst>
      <p:ext uri="{BB962C8B-B14F-4D97-AF65-F5344CB8AC3E}">
        <p14:creationId xmlns="" xmlns:p14="http://schemas.microsoft.com/office/powerpoint/2010/main" val="1676795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 xmlns:p14="http://schemas.microsoft.com/office/powerpoint/2010/main" val="331611017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 xmlns:p14="http://schemas.microsoft.com/office/powerpoint/2010/main" val="334714594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424262000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0"/>
          </p:nvPr>
        </p:nvSpPr>
        <p:spPr>
          <a:xfrm>
            <a:off x="381000" y="3810000"/>
            <a:ext cx="8382000"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Content Placeholder 6"/>
          <p:cNvSpPr>
            <a:spLocks noGrp="1"/>
          </p:cNvSpPr>
          <p:nvPr>
            <p:ph sz="quarter" idx="11"/>
          </p:nvPr>
        </p:nvSpPr>
        <p:spPr>
          <a:xfrm>
            <a:off x="381000" y="4517306"/>
            <a:ext cx="8382000"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8"/>
          <p:cNvSpPr>
            <a:spLocks noGrp="1"/>
          </p:cNvSpPr>
          <p:nvPr>
            <p:ph sz="quarter" idx="12"/>
          </p:nvPr>
        </p:nvSpPr>
        <p:spPr>
          <a:xfrm>
            <a:off x="381000" y="5204017"/>
            <a:ext cx="8382000" cy="4572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 xmlns:p14="http://schemas.microsoft.com/office/powerpoint/2010/main" val="27599168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 xmlns:p14="http://schemas.microsoft.com/office/powerpoint/2010/main" val="347338226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07951559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62021762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497112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8405866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644732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86151294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 xmlns:p14="http://schemas.microsoft.com/office/powerpoint/2010/main" val="7402910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 xmlns:p14="http://schemas.microsoft.com/office/powerpoint/2010/main" val="30220143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22238"/>
            <a:ext cx="8229600" cy="6008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1"/>
          </p:nvPr>
        </p:nvSpPr>
        <p:spPr>
          <a:xfrm>
            <a:off x="304800" y="6248400"/>
            <a:ext cx="7696200" cy="457200"/>
          </a:xfrm>
          <a:prstGeom prst="rect">
            <a:avLst/>
          </a:prstGeom>
        </p:spPr>
        <p:txBody>
          <a:bodyPr/>
          <a:lstStyle>
            <a:lvl1pPr>
              <a:defRPr sz="1200">
                <a:latin typeface="+mn-lt"/>
              </a:defRPr>
            </a:lvl1pPr>
          </a:lstStyle>
          <a:p>
            <a:r>
              <a:rPr lang="en-US" dirty="0" smtClean="0"/>
              <a:t>Systems Analysis and Design in a Changing World, 7</a:t>
            </a:r>
            <a:r>
              <a:rPr lang="en-US" baseline="30000" dirty="0" smtClean="0"/>
              <a:t>th</a:t>
            </a:r>
            <a:r>
              <a:rPr lang="en-US" dirty="0" smtClean="0"/>
              <a:t> Edition – Chapter 3 </a:t>
            </a:r>
            <a:r>
              <a:rPr lang="en-US" altLang="en-US" dirty="0" smtClean="0"/>
              <a:t>©2016. Cengage Learning. All rights reserved.</a:t>
            </a:r>
            <a:endParaRPr lang="en-US" altLang="en-US" dirty="0"/>
          </a:p>
        </p:txBody>
      </p:sp>
      <p:sp>
        <p:nvSpPr>
          <p:cNvPr id="5" name="Slide Number Placeholder 4"/>
          <p:cNvSpPr>
            <a:spLocks noGrp="1"/>
          </p:cNvSpPr>
          <p:nvPr>
            <p:ph type="sldNum" sz="quarter" idx="12"/>
          </p:nvPr>
        </p:nvSpPr>
        <p:spPr>
          <a:xfrm>
            <a:off x="8610600" y="6324600"/>
            <a:ext cx="381000" cy="457200"/>
          </a:xfrm>
          <a:prstGeom prst="rect">
            <a:avLst/>
          </a:prstGeom>
        </p:spPr>
        <p:txBody>
          <a:bodyPr/>
          <a:lstStyle>
            <a:lvl1pPr>
              <a:defRPr sz="1200">
                <a:latin typeface="+mn-lt"/>
              </a:defRPr>
            </a:lvl1pPr>
          </a:lstStyle>
          <a:p>
            <a:fld id="{560E63F0-7173-4EE7-ACA0-C018AA2B0AF0}" type="slidenum">
              <a:rPr lang="en-US" altLang="en-US" smtClean="0"/>
              <a:pPr/>
              <a:t>‹#›</a:t>
            </a:fld>
            <a:endParaRPr lang="en-US" altLang="en-US" dirty="0"/>
          </a:p>
        </p:txBody>
      </p:sp>
    </p:spTree>
    <p:extLst>
      <p:ext uri="{BB962C8B-B14F-4D97-AF65-F5344CB8AC3E}">
        <p14:creationId xmlns="" xmlns:p14="http://schemas.microsoft.com/office/powerpoint/2010/main" val="4049122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1828800" y="6248400"/>
            <a:ext cx="5486400" cy="457200"/>
          </a:xfrm>
          <a:prstGeom prst="rect">
            <a:avLst/>
          </a:prstGeom>
        </p:spPr>
        <p:txBody>
          <a:bodyPr/>
          <a:lstStyle>
            <a:lvl1pPr>
              <a:defRPr/>
            </a:lvl1pPr>
          </a:lstStyle>
          <a:p>
            <a:r>
              <a:rPr lang="en-US" altLang="en-US" smtClean="0"/>
              <a:t>©2016. Cengage Learning. All rights reserved.</a:t>
            </a:r>
            <a:endParaRPr lang="en-US" altLang="en-US"/>
          </a:p>
        </p:txBody>
      </p:sp>
      <p:sp>
        <p:nvSpPr>
          <p:cNvPr id="7" name="Slide Number Placeholder 6"/>
          <p:cNvSpPr>
            <a:spLocks noGrp="1"/>
          </p:cNvSpPr>
          <p:nvPr>
            <p:ph type="sldNum" sz="quarter" idx="12"/>
          </p:nvPr>
        </p:nvSpPr>
        <p:spPr>
          <a:xfrm>
            <a:off x="7543800" y="6248400"/>
            <a:ext cx="1143000" cy="457200"/>
          </a:xfrm>
          <a:prstGeom prst="rect">
            <a:avLst/>
          </a:prstGeom>
        </p:spPr>
        <p:txBody>
          <a:bodyPr/>
          <a:lstStyle>
            <a:lvl1pPr>
              <a:defRPr/>
            </a:lvl1pPr>
          </a:lstStyle>
          <a:p>
            <a:fld id="{D0C9DA4F-4606-454C-BFD9-5CF63BD0B231}" type="slidenum">
              <a:rPr lang="en-US" altLang="en-US"/>
              <a:pPr/>
              <a:t>‹#›</a:t>
            </a:fld>
            <a:endParaRPr lang="en-US" altLang="en-US"/>
          </a:p>
        </p:txBody>
      </p:sp>
    </p:spTree>
    <p:extLst>
      <p:ext uri="{BB962C8B-B14F-4D97-AF65-F5344CB8AC3E}">
        <p14:creationId xmlns="" xmlns:p14="http://schemas.microsoft.com/office/powerpoint/2010/main" val="362137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76127154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876800"/>
            <a:ext cx="8229600" cy="125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4" name="Footer Placeholder 3"/>
          <p:cNvSpPr>
            <a:spLocks noGrp="1"/>
          </p:cNvSpPr>
          <p:nvPr>
            <p:ph type="ftr" sz="quarter" idx="11"/>
          </p:nvPr>
        </p:nvSpPr>
        <p:spPr>
          <a:xfrm>
            <a:off x="1828800" y="6248400"/>
            <a:ext cx="5486400" cy="457200"/>
          </a:xfrm>
          <a:prstGeom prst="rect">
            <a:avLst/>
          </a:prstGeom>
        </p:spPr>
        <p:txBody>
          <a:bodyPr/>
          <a:lstStyle>
            <a:lvl1pPr>
              <a:defRPr/>
            </a:lvl1pPr>
          </a:lstStyle>
          <a:p>
            <a:endParaRPr lang="en-US" altLang="en-US" dirty="0"/>
          </a:p>
        </p:txBody>
      </p:sp>
      <p:sp>
        <p:nvSpPr>
          <p:cNvPr id="5" name="Slide Number Placeholder 4"/>
          <p:cNvSpPr>
            <a:spLocks noGrp="1"/>
          </p:cNvSpPr>
          <p:nvPr>
            <p:ph type="sldNum" sz="quarter" idx="12"/>
          </p:nvPr>
        </p:nvSpPr>
        <p:spPr>
          <a:xfrm>
            <a:off x="7543800" y="6248400"/>
            <a:ext cx="1143000" cy="457200"/>
          </a:xfrm>
          <a:prstGeom prst="rect">
            <a:avLst/>
          </a:prstGeom>
        </p:spPr>
        <p:txBody>
          <a:bodyPr/>
          <a:lstStyle>
            <a:lvl1pPr>
              <a:defRPr/>
            </a:lvl1pPr>
          </a:lstStyle>
          <a:p>
            <a:fld id="{D006E8F6-261F-4622-BD5D-ACCA7F648234}" type="slidenum">
              <a:rPr lang="en-US" altLang="en-US"/>
              <a:pPr/>
              <a:t>‹#›</a:t>
            </a:fld>
            <a:endParaRPr lang="en-US" altLang="en-US"/>
          </a:p>
        </p:txBody>
      </p:sp>
      <p:pic>
        <p:nvPicPr>
          <p:cNvPr id="6" name="Content Placeholder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48212" y="-109204"/>
            <a:ext cx="8329044" cy="6244612"/>
          </a:xfrm>
          <a:prstGeom prst="rect">
            <a:avLst/>
          </a:prstGeom>
        </p:spPr>
      </p:pic>
      <p:sp>
        <p:nvSpPr>
          <p:cNvPr id="7" name="Title 6"/>
          <p:cNvSpPr>
            <a:spLocks noGrp="1"/>
          </p:cNvSpPr>
          <p:nvPr>
            <p:ph type="title"/>
          </p:nvPr>
        </p:nvSpPr>
        <p:spPr>
          <a:xfrm>
            <a:off x="381000" y="2667000"/>
            <a:ext cx="8382000" cy="881063"/>
          </a:xfrm>
        </p:spPr>
        <p:txBody>
          <a:bodyPr/>
          <a:lstStyle/>
          <a:p>
            <a:r>
              <a:rPr lang="en-US" dirty="0" smtClean="0"/>
              <a:t>Click to edit Master title style</a:t>
            </a:r>
            <a:endParaRPr lang="en-IN" dirty="0"/>
          </a:p>
        </p:txBody>
      </p:sp>
    </p:spTree>
    <p:extLst>
      <p:ext uri="{BB962C8B-B14F-4D97-AF65-F5344CB8AC3E}">
        <p14:creationId xmlns="" xmlns:p14="http://schemas.microsoft.com/office/powerpoint/2010/main" val="9925858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46091399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0"/>
          </p:nvPr>
        </p:nvSpPr>
        <p:spPr>
          <a:xfrm>
            <a:off x="381000" y="3810000"/>
            <a:ext cx="8382000"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Content Placeholder 6"/>
          <p:cNvSpPr>
            <a:spLocks noGrp="1"/>
          </p:cNvSpPr>
          <p:nvPr>
            <p:ph sz="quarter" idx="11"/>
          </p:nvPr>
        </p:nvSpPr>
        <p:spPr>
          <a:xfrm>
            <a:off x="381000" y="4517306"/>
            <a:ext cx="8382000"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8"/>
          <p:cNvSpPr>
            <a:spLocks noGrp="1"/>
          </p:cNvSpPr>
          <p:nvPr>
            <p:ph sz="quarter" idx="12"/>
          </p:nvPr>
        </p:nvSpPr>
        <p:spPr>
          <a:xfrm>
            <a:off x="381000" y="5204017"/>
            <a:ext cx="8382000" cy="4572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 xmlns:p14="http://schemas.microsoft.com/office/powerpoint/2010/main" val="39858376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80478686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576664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263667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936038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3666337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jpeg"/><Relationship Id="rId2" Type="http://schemas.openxmlformats.org/officeDocument/2006/relationships/slideLayout" Target="../slideLayouts/slideLayout17.xml"/><Relationship Id="rId16" Type="http://schemas.openxmlformats.org/officeDocument/2006/relationships/theme" Target="../theme/theme2.xml"/><Relationship Id="rId20" Type="http://schemas.openxmlformats.org/officeDocument/2006/relationships/image" Target="../media/image4.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3.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31.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8" cstate="print"/>
          <a:srcRect/>
          <a:stretch>
            <a:fillRect/>
          </a:stretch>
        </p:blipFill>
        <p:spPr bwMode="auto">
          <a:xfrm>
            <a:off x="-18052" y="6008687"/>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0" y="6324600"/>
            <a:ext cx="7696200" cy="276999"/>
          </a:xfrm>
          <a:prstGeom prst="rect">
            <a:avLst/>
          </a:prstGeom>
          <a:noFill/>
        </p:spPr>
        <p:txBody>
          <a:bodyPr wrap="square" rtlCol="0">
            <a:spAutoFit/>
          </a:bodyPr>
          <a:lstStyle/>
          <a:p>
            <a:pPr marL="0" indent="0">
              <a:buNone/>
            </a:pPr>
            <a:r>
              <a:rPr lang="en-IN" sz="1200" dirty="0" smtClean="0">
                <a:latin typeface="+mn-lt"/>
              </a:rPr>
              <a:t>Systems Analysis and Design in a Changing World, 7th Edition - Chapter 3 ©2016. Cengage Learning. All rights reserved.</a:t>
            </a:r>
            <a:endParaRPr lang="en-IN" sz="1200" dirty="0">
              <a:latin typeface="+mn-lt"/>
            </a:endParaRPr>
          </a:p>
        </p:txBody>
      </p:sp>
      <p:sp>
        <p:nvSpPr>
          <p:cNvPr id="6" name="Rectangle 5"/>
          <p:cNvSpPr/>
          <p:nvPr userDrawn="1"/>
        </p:nvSpPr>
        <p:spPr>
          <a:xfrm>
            <a:off x="8576891" y="6324600"/>
            <a:ext cx="372218" cy="276999"/>
          </a:xfrm>
          <a:prstGeom prst="rect">
            <a:avLst/>
          </a:prstGeom>
        </p:spPr>
        <p:txBody>
          <a:bodyPr wrap="none">
            <a:spAutoFit/>
          </a:bodyPr>
          <a:lstStyle/>
          <a:p>
            <a:fld id="{9578B1A5-17F2-40A4-AAAB-003A2BF963DA}" type="slidenum">
              <a:rPr lang="en-US" sz="1200" smtClean="0">
                <a:latin typeface="+mn-lt"/>
              </a:rPr>
              <a:pPr/>
              <a:t>‹#›</a:t>
            </a:fld>
            <a:endParaRPr lang="en-US" sz="1200" dirty="0">
              <a:latin typeface="+mn-lt"/>
            </a:endParaRPr>
          </a:p>
        </p:txBody>
      </p:sp>
    </p:spTree>
    <p:extLst>
      <p:ext uri="{BB962C8B-B14F-4D97-AF65-F5344CB8AC3E}">
        <p14:creationId xmlns="" xmlns:p14="http://schemas.microsoft.com/office/powerpoint/2010/main" val="308239041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11" r:id="rId15"/>
  </p:sldLayoutIdLst>
  <p:transition>
    <p:fade/>
  </p:transition>
  <p:hf sldNum="0" hdr="0" dt="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9"/>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20"/>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20"/>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20"/>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20"/>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8" cstate="print"/>
          <a:srcRect/>
          <a:stretch>
            <a:fillRect/>
          </a:stretch>
        </p:blipFill>
        <p:spPr bwMode="auto">
          <a:xfrm>
            <a:off x="-18052" y="6008687"/>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8576891" y="6324600"/>
            <a:ext cx="372218" cy="276999"/>
          </a:xfrm>
          <a:prstGeom prst="rect">
            <a:avLst/>
          </a:prstGeom>
        </p:spPr>
        <p:txBody>
          <a:bodyPr wrap="none">
            <a:spAutoFit/>
          </a:bodyPr>
          <a:lstStyle/>
          <a:p>
            <a:fld id="{9578B1A5-17F2-40A4-AAAB-003A2BF963DA}" type="slidenum">
              <a:rPr lang="en-US" sz="1200" smtClean="0">
                <a:latin typeface="+mn-lt"/>
              </a:rPr>
              <a:pPr/>
              <a:t>‹#›</a:t>
            </a:fld>
            <a:endParaRPr lang="en-US" sz="1200" dirty="0">
              <a:latin typeface="+mn-lt"/>
            </a:endParaRPr>
          </a:p>
        </p:txBody>
      </p:sp>
    </p:spTree>
    <p:extLst>
      <p:ext uri="{BB962C8B-B14F-4D97-AF65-F5344CB8AC3E}">
        <p14:creationId xmlns="" xmlns:p14="http://schemas.microsoft.com/office/powerpoint/2010/main" val="355242637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Lst>
  <p:transition>
    <p:fade/>
  </p:transition>
  <p:hf sldNum="0" hdr="0" dt="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9"/>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20"/>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20"/>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20"/>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20"/>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706247924"/>
      </p:ext>
    </p:extLst>
  </p:cSld>
  <p:clrMap bg1="lt1" tx1="dk1" bg2="lt2" tx2="dk2" accent1="accent1" accent2="accent2" accent3="accent3" accent4="accent4" accent5="accent5" accent6="accent6" hlink="hlink" folHlink="folHlink"/>
  <p:sldLayoutIdLst>
    <p:sldLayoutId id="2147483710" r:id="rId1"/>
  </p:sldLayoutIdLst>
  <p:transition>
    <p:fade/>
  </p:transition>
  <p:hf sldNum="0" hd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8693" y="3997853"/>
            <a:ext cx="2667000" cy="553998"/>
          </a:xfrm>
        </p:spPr>
        <p:txBody>
          <a:bodyPr/>
          <a:lstStyle/>
          <a:p>
            <a:pPr marL="0" indent="0">
              <a:buNone/>
            </a:pPr>
            <a:r>
              <a:rPr lang="en-US" altLang="en-US" sz="4000" dirty="0">
                <a:solidFill>
                  <a:schemeClr val="tx1"/>
                </a:solidFill>
                <a:effectLst/>
                <a:latin typeface="+mn-lt"/>
              </a:rPr>
              <a:t>Chapter </a:t>
            </a:r>
            <a:r>
              <a:rPr lang="en-US" altLang="en-US" sz="4000" dirty="0">
                <a:latin typeface="+mn-lt"/>
              </a:rPr>
              <a:t>3</a:t>
            </a:r>
            <a:endParaRPr lang="en-IN" sz="4000" dirty="0">
              <a:solidFill>
                <a:schemeClr val="tx1"/>
              </a:solidFill>
              <a:effectLst/>
              <a:latin typeface="+mn-lt"/>
            </a:endParaRPr>
          </a:p>
        </p:txBody>
      </p:sp>
      <p:sp>
        <p:nvSpPr>
          <p:cNvPr id="2" name="Content Placeholder 1"/>
          <p:cNvSpPr>
            <a:spLocks noGrp="1"/>
          </p:cNvSpPr>
          <p:nvPr>
            <p:ph/>
          </p:nvPr>
        </p:nvSpPr>
        <p:spPr>
          <a:xfrm>
            <a:off x="457200" y="6397780"/>
            <a:ext cx="7696200" cy="166199"/>
          </a:xfrm>
        </p:spPr>
        <p:txBody>
          <a:bodyPr/>
          <a:lstStyle/>
          <a:p>
            <a:pPr marL="0" indent="0">
              <a:buNone/>
            </a:pPr>
            <a:r>
              <a:rPr lang="en-IN" sz="1200" dirty="0"/>
              <a:t>Systems Analysis and Design in a Changing World, 7th Edition - Chapter </a:t>
            </a:r>
            <a:r>
              <a:rPr lang="en-IN" sz="1200" dirty="0" smtClean="0"/>
              <a:t>3 </a:t>
            </a:r>
            <a:r>
              <a:rPr lang="en-IN" sz="1200" dirty="0"/>
              <a:t>©2016. Cengage Learning. All rights reserved</a:t>
            </a:r>
            <a:r>
              <a:rPr lang="en-IN" sz="1200" dirty="0" smtClean="0"/>
              <a:t>.</a:t>
            </a:r>
            <a:endParaRPr lang="en-IN" sz="1200" dirty="0"/>
          </a:p>
        </p:txBody>
      </p:sp>
    </p:spTree>
    <p:extLst>
      <p:ext uri="{BB962C8B-B14F-4D97-AF65-F5344CB8AC3E}">
        <p14:creationId xmlns="" xmlns:p14="http://schemas.microsoft.com/office/powerpoint/2010/main" val="3030747669"/>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381000" y="230188"/>
            <a:ext cx="8382000" cy="484748"/>
          </a:xfrm>
        </p:spPr>
        <p:txBody>
          <a:bodyPr/>
          <a:lstStyle/>
          <a:p>
            <a:pPr algn="ctr"/>
            <a:r>
              <a:rPr lang="en-US" altLang="en-US" sz="3500" spc="0" dirty="0">
                <a:solidFill>
                  <a:schemeClr val="tx1"/>
                </a:solidFill>
                <a:effectLst/>
              </a:rPr>
              <a:t>User Goal </a:t>
            </a:r>
            <a:r>
              <a:rPr lang="en-US" altLang="en-US" sz="3500" spc="0" dirty="0" smtClean="0">
                <a:solidFill>
                  <a:schemeClr val="tx1"/>
                </a:solidFill>
                <a:effectLst/>
              </a:rPr>
              <a:t>Technique: </a:t>
            </a:r>
            <a:r>
              <a:rPr lang="en-US" altLang="en-US" sz="2400" spc="0" dirty="0" smtClean="0">
                <a:solidFill>
                  <a:schemeClr val="tx1"/>
                </a:solidFill>
                <a:effectLst/>
              </a:rPr>
              <a:t>Some R</a:t>
            </a:r>
            <a:r>
              <a:rPr lang="en-US" altLang="en-US" sz="100" spc="0" dirty="0" smtClean="0">
                <a:solidFill>
                  <a:schemeClr val="tx1"/>
                </a:solidFill>
                <a:effectLst/>
              </a:rPr>
              <a:t> </a:t>
            </a:r>
            <a:r>
              <a:rPr lang="en-US" altLang="en-US" sz="2400" spc="0" dirty="0" smtClean="0">
                <a:solidFill>
                  <a:schemeClr val="tx1"/>
                </a:solidFill>
                <a:effectLst/>
              </a:rPr>
              <a:t>M</a:t>
            </a:r>
            <a:r>
              <a:rPr lang="en-US" altLang="en-US" sz="100" spc="0" dirty="0" smtClean="0">
                <a:solidFill>
                  <a:schemeClr val="tx1"/>
                </a:solidFill>
                <a:effectLst/>
              </a:rPr>
              <a:t> </a:t>
            </a:r>
            <a:r>
              <a:rPr lang="en-US" altLang="en-US" sz="2400" spc="0" dirty="0" smtClean="0">
                <a:solidFill>
                  <a:schemeClr val="tx1"/>
                </a:solidFill>
                <a:effectLst/>
              </a:rPr>
              <a:t>O C</a:t>
            </a:r>
            <a:r>
              <a:rPr lang="en-US" altLang="en-US" sz="100" spc="0" dirty="0" smtClean="0">
                <a:solidFill>
                  <a:schemeClr val="tx1"/>
                </a:solidFill>
                <a:effectLst/>
              </a:rPr>
              <a:t> </a:t>
            </a:r>
            <a:r>
              <a:rPr lang="en-US" altLang="en-US" sz="2400" spc="0" dirty="0" smtClean="0">
                <a:solidFill>
                  <a:schemeClr val="tx1"/>
                </a:solidFill>
                <a:effectLst/>
              </a:rPr>
              <a:t>S</a:t>
            </a:r>
            <a:r>
              <a:rPr lang="en-US" altLang="en-US" sz="100" spc="0" dirty="0" smtClean="0">
                <a:solidFill>
                  <a:schemeClr val="tx1"/>
                </a:solidFill>
                <a:effectLst/>
              </a:rPr>
              <a:t> </a:t>
            </a:r>
            <a:r>
              <a:rPr lang="en-US" altLang="en-US" sz="2400" spc="0" dirty="0" smtClean="0">
                <a:solidFill>
                  <a:schemeClr val="tx1"/>
                </a:solidFill>
                <a:effectLst/>
              </a:rPr>
              <a:t>M</a:t>
            </a:r>
            <a:r>
              <a:rPr lang="en-US" altLang="en-US" sz="100" spc="0" dirty="0" smtClean="0">
                <a:solidFill>
                  <a:schemeClr val="tx1"/>
                </a:solidFill>
                <a:effectLst/>
              </a:rPr>
              <a:t> </a:t>
            </a:r>
            <a:r>
              <a:rPr lang="en-US" altLang="en-US" sz="2400" spc="0" dirty="0" smtClean="0">
                <a:solidFill>
                  <a:schemeClr val="tx1"/>
                </a:solidFill>
                <a:effectLst/>
              </a:rPr>
              <a:t>S </a:t>
            </a:r>
            <a:r>
              <a:rPr lang="en-US" altLang="en-US" sz="2400" spc="0" dirty="0">
                <a:solidFill>
                  <a:schemeClr val="tx1"/>
                </a:solidFill>
                <a:effectLst/>
              </a:rPr>
              <a:t>Users and Goals</a:t>
            </a:r>
          </a:p>
        </p:txBody>
      </p:sp>
      <p:graphicFrame>
        <p:nvGraphicFramePr>
          <p:cNvPr id="7" name="Content Placeholder 6" descr="Table is accessible to screenreaders"/>
          <p:cNvGraphicFramePr>
            <a:graphicFrameLocks noGrp="1"/>
          </p:cNvGraphicFramePr>
          <p:nvPr>
            <p:ph sz="quarter" idx="10"/>
            <p:extLst>
              <p:ext uri="{D42A27DB-BD31-4B8C-83A1-F6EECF244321}">
                <p14:modId xmlns="" xmlns:p14="http://schemas.microsoft.com/office/powerpoint/2010/main" val="1153676765"/>
              </p:ext>
            </p:extLst>
          </p:nvPr>
        </p:nvGraphicFramePr>
        <p:xfrm>
          <a:off x="914400" y="1600200"/>
          <a:ext cx="7467600" cy="3718560"/>
        </p:xfrm>
        <a:graphic>
          <a:graphicData uri="http://schemas.openxmlformats.org/drawingml/2006/table">
            <a:tbl>
              <a:tblPr firstRow="1" bandRow="1">
                <a:tableStyleId>{5C22544A-7EE6-4342-B048-85BDC9FD1C3A}</a:tableStyleId>
              </a:tblPr>
              <a:tblGrid>
                <a:gridCol w="3183333">
                  <a:extLst>
                    <a:ext uri="{9D8B030D-6E8A-4147-A177-3AD203B41FA5}">
                      <a16:colId xmlns:a16="http://schemas.microsoft.com/office/drawing/2014/main" xmlns="" val="3509954677"/>
                    </a:ext>
                  </a:extLst>
                </a:gridCol>
                <a:gridCol w="4284267">
                  <a:extLst>
                    <a:ext uri="{9D8B030D-6E8A-4147-A177-3AD203B41FA5}">
                      <a16:colId xmlns:a16="http://schemas.microsoft.com/office/drawing/2014/main" xmlns="" val="2987951574"/>
                    </a:ext>
                  </a:extLst>
                </a:gridCol>
              </a:tblGrid>
              <a:tr h="370840">
                <a:tc>
                  <a:txBody>
                    <a:bodyPr/>
                    <a:lstStyle/>
                    <a:p>
                      <a:r>
                        <a:rPr lang="en-IN" sz="2200" dirty="0" smtClean="0">
                          <a:solidFill>
                            <a:schemeClr val="tx1"/>
                          </a:solidFill>
                        </a:rPr>
                        <a:t>User</a:t>
                      </a:r>
                      <a:endParaRPr lang="en-IN"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2200" dirty="0" smtClean="0">
                          <a:solidFill>
                            <a:schemeClr val="tx1"/>
                          </a:solidFill>
                        </a:rPr>
                        <a:t>User</a:t>
                      </a:r>
                      <a:r>
                        <a:rPr lang="en-IN" sz="2200" baseline="0" dirty="0" smtClean="0">
                          <a:solidFill>
                            <a:schemeClr val="tx1"/>
                          </a:solidFill>
                        </a:rPr>
                        <a:t> goal and resulting use case</a:t>
                      </a:r>
                      <a:endParaRPr lang="en-IN" sz="2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122229370"/>
                  </a:ext>
                </a:extLst>
              </a:tr>
              <a:tr h="370840">
                <a:tc>
                  <a:txBody>
                    <a:bodyPr/>
                    <a:lstStyle/>
                    <a:p>
                      <a:r>
                        <a:rPr lang="en-IN" sz="2200" dirty="0" smtClean="0">
                          <a:solidFill>
                            <a:schemeClr val="tx1"/>
                          </a:solidFill>
                        </a:rPr>
                        <a:t>Potential</a:t>
                      </a:r>
                      <a:r>
                        <a:rPr lang="en-IN" sz="2200" baseline="0" dirty="0" smtClean="0">
                          <a:solidFill>
                            <a:schemeClr val="tx1"/>
                          </a:solidFill>
                        </a:rPr>
                        <a:t> customer</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dirty="0" smtClean="0">
                          <a:solidFill>
                            <a:schemeClr val="tx1"/>
                          </a:solidFill>
                        </a:rPr>
                        <a:t>Search</a:t>
                      </a:r>
                      <a:r>
                        <a:rPr lang="en-IN" sz="2200" baseline="0" dirty="0" smtClean="0">
                          <a:solidFill>
                            <a:schemeClr val="tx1"/>
                          </a:solidFill>
                        </a:rPr>
                        <a:t> for item</a:t>
                      </a:r>
                    </a:p>
                    <a:p>
                      <a:r>
                        <a:rPr lang="en-IN" sz="2200" baseline="0" dirty="0" smtClean="0">
                          <a:solidFill>
                            <a:schemeClr val="tx1"/>
                          </a:solidFill>
                        </a:rPr>
                        <a:t>Fill shopping cart</a:t>
                      </a:r>
                    </a:p>
                    <a:p>
                      <a:r>
                        <a:rPr lang="en-IN" sz="2200" baseline="0" dirty="0" smtClean="0">
                          <a:solidFill>
                            <a:schemeClr val="tx1"/>
                          </a:solidFill>
                        </a:rPr>
                        <a:t>View product rating and comments</a:t>
                      </a:r>
                      <a:endParaRPr lang="en-IN"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44931634"/>
                  </a:ext>
                </a:extLst>
              </a:tr>
              <a:tr h="370840">
                <a:tc>
                  <a:txBody>
                    <a:bodyPr/>
                    <a:lstStyle/>
                    <a:p>
                      <a:r>
                        <a:rPr lang="en-IN" sz="2200" dirty="0" smtClean="0">
                          <a:solidFill>
                            <a:schemeClr val="tx1"/>
                          </a:solidFill>
                        </a:rPr>
                        <a:t>Marketing manager</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dirty="0" smtClean="0">
                          <a:solidFill>
                            <a:schemeClr val="tx1"/>
                          </a:solidFill>
                        </a:rPr>
                        <a:t>Add/update</a:t>
                      </a:r>
                      <a:r>
                        <a:rPr lang="en-IN" sz="2200" baseline="0" dirty="0" smtClean="0">
                          <a:solidFill>
                            <a:schemeClr val="tx1"/>
                          </a:solidFill>
                        </a:rPr>
                        <a:t> product information</a:t>
                      </a:r>
                    </a:p>
                    <a:p>
                      <a:r>
                        <a:rPr lang="en-IN" sz="2200" dirty="0" smtClean="0">
                          <a:solidFill>
                            <a:schemeClr val="tx1"/>
                          </a:solidFill>
                        </a:rPr>
                        <a:t>Add/update promotion</a:t>
                      </a:r>
                    </a:p>
                    <a:p>
                      <a:r>
                        <a:rPr lang="en-IN" sz="2200" dirty="0" smtClean="0">
                          <a:solidFill>
                            <a:schemeClr val="tx1"/>
                          </a:solidFill>
                        </a:rPr>
                        <a:t>Produce</a:t>
                      </a:r>
                      <a:r>
                        <a:rPr lang="en-IN" sz="2200" baseline="0" dirty="0" smtClean="0">
                          <a:solidFill>
                            <a:schemeClr val="tx1"/>
                          </a:solidFill>
                        </a:rPr>
                        <a:t> sales history report</a:t>
                      </a:r>
                      <a:endParaRPr lang="en-IN"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27125171"/>
                  </a:ext>
                </a:extLst>
              </a:tr>
              <a:tr h="370840">
                <a:tc>
                  <a:txBody>
                    <a:bodyPr/>
                    <a:lstStyle/>
                    <a:p>
                      <a:r>
                        <a:rPr lang="en-IN" sz="2200" dirty="0" smtClean="0">
                          <a:solidFill>
                            <a:schemeClr val="tx1"/>
                          </a:solidFill>
                        </a:rPr>
                        <a:t>Shipping personnel</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200" dirty="0" smtClean="0">
                          <a:solidFill>
                            <a:schemeClr val="tx1"/>
                          </a:solidFill>
                        </a:rPr>
                        <a:t>Ship items</a:t>
                      </a:r>
                    </a:p>
                    <a:p>
                      <a:r>
                        <a:rPr lang="en-IN" sz="2200" dirty="0" smtClean="0">
                          <a:solidFill>
                            <a:schemeClr val="tx1"/>
                          </a:solidFill>
                        </a:rPr>
                        <a:t>Track shipment</a:t>
                      </a:r>
                    </a:p>
                    <a:p>
                      <a:r>
                        <a:rPr lang="en-IN" sz="2200" dirty="0" smtClean="0">
                          <a:solidFill>
                            <a:schemeClr val="tx1"/>
                          </a:solidFill>
                        </a:rPr>
                        <a:t>Create</a:t>
                      </a:r>
                      <a:r>
                        <a:rPr lang="en-IN" sz="2200" baseline="0" dirty="0" smtClean="0">
                          <a:solidFill>
                            <a:schemeClr val="tx1"/>
                          </a:solidFill>
                        </a:rPr>
                        <a:t> item return</a:t>
                      </a:r>
                      <a:endParaRPr lang="en-IN"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78822625"/>
                  </a:ext>
                </a:extLst>
              </a:tr>
            </a:tbl>
          </a:graphicData>
        </a:graphic>
      </p:graphicFrame>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81000" y="230188"/>
            <a:ext cx="7924800" cy="1329595"/>
          </a:xfrm>
        </p:spPr>
        <p:txBody>
          <a:bodyPr/>
          <a:lstStyle/>
          <a:p>
            <a:pPr algn="ctr"/>
            <a:r>
              <a:rPr lang="en-US" altLang="en-US" spc="0" dirty="0">
                <a:solidFill>
                  <a:schemeClr val="tx1"/>
                </a:solidFill>
                <a:effectLst/>
              </a:rPr>
              <a:t>User Goal Technique</a:t>
            </a:r>
            <a:r>
              <a:rPr lang="en-US" altLang="en-US" spc="0" dirty="0" smtClean="0">
                <a:solidFill>
                  <a:schemeClr val="tx1"/>
                </a:solidFill>
                <a:effectLst/>
              </a:rPr>
              <a:t>: Specific Steps </a:t>
            </a:r>
            <a:r>
              <a:rPr lang="en-US" altLang="en-US" sz="2000" spc="0" dirty="0" smtClean="0">
                <a:solidFill>
                  <a:schemeClr val="tx1"/>
                </a:solidFill>
                <a:effectLst/>
              </a:rPr>
              <a:t>(1 of 2) </a:t>
            </a:r>
            <a:endParaRPr lang="en-US" altLang="en-US" sz="2000" spc="0" dirty="0">
              <a:solidFill>
                <a:schemeClr val="tx1"/>
              </a:solidFill>
              <a:effectLst/>
            </a:endParaRPr>
          </a:p>
        </p:txBody>
      </p:sp>
      <p:sp>
        <p:nvSpPr>
          <p:cNvPr id="244739" name="Rectangle 3"/>
          <p:cNvSpPr>
            <a:spLocks noGrp="1" noChangeArrowheads="1"/>
          </p:cNvSpPr>
          <p:nvPr>
            <p:ph idx="1"/>
          </p:nvPr>
        </p:nvSpPr>
        <p:spPr>
          <a:xfrm>
            <a:off x="457200" y="1828800"/>
            <a:ext cx="8458200" cy="3487108"/>
          </a:xfrm>
        </p:spPr>
        <p:txBody>
          <a:bodyPr/>
          <a:lstStyle/>
          <a:p>
            <a:pPr marL="403200" indent="-403200">
              <a:spcBef>
                <a:spcPts val="1000"/>
              </a:spcBef>
              <a:buFont typeface="Wingdings" panose="05000000000000000000" pitchFamily="2" charset="2"/>
              <a:buAutoNum type="arabicPeriod"/>
            </a:pPr>
            <a:r>
              <a:rPr lang="en-US" altLang="en-US" sz="2800" dirty="0"/>
              <a:t>Identify all the potential users for the new system</a:t>
            </a:r>
          </a:p>
          <a:p>
            <a:pPr marL="403200" indent="-403200">
              <a:spcBef>
                <a:spcPts val="1000"/>
              </a:spcBef>
              <a:buFont typeface="Wingdings" panose="05000000000000000000" pitchFamily="2" charset="2"/>
              <a:buAutoNum type="arabicPeriod"/>
            </a:pPr>
            <a:r>
              <a:rPr lang="en-US" altLang="en-US" sz="2800" dirty="0"/>
              <a:t>Classify the potential users in terms of their functional role (e.g., shipping, marketing, sales)</a:t>
            </a:r>
          </a:p>
          <a:p>
            <a:pPr marL="403200" indent="-403200">
              <a:spcBef>
                <a:spcPts val="1000"/>
              </a:spcBef>
              <a:buFont typeface="Wingdings" panose="05000000000000000000" pitchFamily="2" charset="2"/>
              <a:buAutoNum type="arabicPeriod"/>
            </a:pPr>
            <a:r>
              <a:rPr lang="en-US" altLang="en-US" sz="2800" dirty="0"/>
              <a:t>Further classify potential users by organizational level (e.g., operational, management, executive)</a:t>
            </a:r>
          </a:p>
          <a:p>
            <a:pPr marL="403200" indent="-403200">
              <a:spcBef>
                <a:spcPts val="1000"/>
              </a:spcBef>
              <a:buFont typeface="Wingdings" panose="05000000000000000000" pitchFamily="2" charset="2"/>
              <a:buAutoNum type="arabicPeriod"/>
            </a:pPr>
            <a:r>
              <a:rPr lang="en-US" altLang="en-US" sz="2800" dirty="0"/>
              <a:t>For each type of user, interview them to find a list of specific goals they will have when using the new system (current goals and innovative functions to add value)</a:t>
            </a:r>
            <a:endParaRPr lang="en-GB" altLang="en-US" sz="2800"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381000" y="230188"/>
            <a:ext cx="7924800" cy="1329595"/>
          </a:xfrm>
        </p:spPr>
        <p:txBody>
          <a:bodyPr/>
          <a:lstStyle/>
          <a:p>
            <a:pPr algn="ctr"/>
            <a:r>
              <a:rPr lang="en-US" altLang="en-US" spc="0" dirty="0">
                <a:solidFill>
                  <a:schemeClr val="tx1"/>
                </a:solidFill>
                <a:effectLst/>
              </a:rPr>
              <a:t>User Goal </a:t>
            </a:r>
            <a:r>
              <a:rPr lang="en-US" altLang="en-US" spc="0" dirty="0" smtClean="0">
                <a:solidFill>
                  <a:schemeClr val="tx1"/>
                </a:solidFill>
                <a:effectLst/>
              </a:rPr>
              <a:t>Technique: Specific </a:t>
            </a:r>
            <a:r>
              <a:rPr lang="en-US" altLang="en-US" spc="0" dirty="0">
                <a:solidFill>
                  <a:schemeClr val="tx1"/>
                </a:solidFill>
                <a:effectLst/>
              </a:rPr>
              <a:t>Steps </a:t>
            </a:r>
            <a:r>
              <a:rPr lang="en-US" altLang="en-US" sz="2000" spc="0" dirty="0" smtClean="0">
                <a:solidFill>
                  <a:schemeClr val="tx1"/>
                </a:solidFill>
                <a:effectLst/>
              </a:rPr>
              <a:t>(2 of 2)</a:t>
            </a:r>
            <a:endParaRPr lang="en-US" altLang="en-US" sz="2000" spc="0" dirty="0">
              <a:solidFill>
                <a:schemeClr val="tx1"/>
              </a:solidFill>
              <a:effectLst/>
            </a:endParaRPr>
          </a:p>
        </p:txBody>
      </p:sp>
      <p:sp>
        <p:nvSpPr>
          <p:cNvPr id="245763" name="Rectangle 3"/>
          <p:cNvSpPr>
            <a:spLocks noGrp="1" noChangeArrowheads="1"/>
          </p:cNvSpPr>
          <p:nvPr>
            <p:ph idx="1"/>
          </p:nvPr>
        </p:nvSpPr>
        <p:spPr>
          <a:xfrm>
            <a:off x="457200" y="1828800"/>
            <a:ext cx="8229600" cy="3437121"/>
          </a:xfrm>
        </p:spPr>
        <p:txBody>
          <a:bodyPr/>
          <a:lstStyle/>
          <a:p>
            <a:pPr marL="403200" indent="-403200">
              <a:buFont typeface="Wingdings" panose="05000000000000000000" pitchFamily="2" charset="2"/>
              <a:buAutoNum type="arabicPeriod" startAt="5"/>
            </a:pPr>
            <a:r>
              <a:rPr lang="en-US" altLang="en-US" sz="2800" dirty="0"/>
              <a:t>Create a list of preliminary use cases organized by type of user</a:t>
            </a:r>
          </a:p>
          <a:p>
            <a:pPr marL="403200" indent="-403200">
              <a:buFont typeface="Wingdings" panose="05000000000000000000" pitchFamily="2" charset="2"/>
              <a:buAutoNum type="arabicPeriod" startAt="5"/>
            </a:pPr>
            <a:r>
              <a:rPr lang="en-US" altLang="en-US" sz="2800" dirty="0"/>
              <a:t>Look for duplicates with similar use case names and resolve inconsistencies</a:t>
            </a:r>
          </a:p>
          <a:p>
            <a:pPr marL="403200" indent="-403200">
              <a:buFont typeface="Wingdings" panose="05000000000000000000" pitchFamily="2" charset="2"/>
              <a:buAutoNum type="arabicPeriod" startAt="5"/>
            </a:pPr>
            <a:r>
              <a:rPr lang="en-US" altLang="en-US" sz="2800" dirty="0"/>
              <a:t>Identify where different types of users need the same use cases</a:t>
            </a:r>
          </a:p>
          <a:p>
            <a:pPr marL="403200" indent="-403200">
              <a:buFont typeface="Wingdings" panose="05000000000000000000" pitchFamily="2" charset="2"/>
              <a:buAutoNum type="arabicPeriod" startAt="5"/>
            </a:pPr>
            <a:r>
              <a:rPr lang="en-US" altLang="en-US" sz="2800" dirty="0"/>
              <a:t>Review the completed list with each type of user and then with interested stakeholders</a:t>
            </a:r>
            <a:endParaRPr lang="en-GB" altLang="en-US" sz="2800"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en-US" spc="0" dirty="0">
                <a:solidFill>
                  <a:schemeClr val="tx1"/>
                </a:solidFill>
                <a:effectLst/>
              </a:rPr>
              <a:t>Event Decomposition Technique</a:t>
            </a:r>
          </a:p>
        </p:txBody>
      </p:sp>
      <p:sp>
        <p:nvSpPr>
          <p:cNvPr id="246787" name="Rectangle 3"/>
          <p:cNvSpPr>
            <a:spLocks noGrp="1" noChangeArrowheads="1"/>
          </p:cNvSpPr>
          <p:nvPr>
            <p:ph idx="1"/>
          </p:nvPr>
        </p:nvSpPr>
        <p:spPr>
          <a:xfrm>
            <a:off x="457200" y="1600200"/>
            <a:ext cx="8305800" cy="3114699"/>
          </a:xfrm>
        </p:spPr>
        <p:txBody>
          <a:bodyPr/>
          <a:lstStyle/>
          <a:p>
            <a:pPr marL="403200" indent="-403200"/>
            <a:r>
              <a:rPr lang="en-GB" altLang="en-US" sz="2800" dirty="0"/>
              <a:t>More Comprehensive and Complete Technique</a:t>
            </a:r>
          </a:p>
          <a:p>
            <a:pPr marL="839788" lvl="1" indent="-495300"/>
            <a:r>
              <a:rPr lang="en-GB" altLang="en-US" sz="2400" dirty="0"/>
              <a:t>Identify the events that occur to which the system must respond. </a:t>
            </a:r>
          </a:p>
          <a:p>
            <a:pPr marL="839788" lvl="1" indent="-495300"/>
            <a:r>
              <a:rPr lang="en-GB" altLang="en-US" sz="2400" dirty="0"/>
              <a:t>For each event, name a use case (verb-noun) that describes what the system does when the event occurs</a:t>
            </a:r>
          </a:p>
          <a:p>
            <a:pPr marL="403200" indent="-403200"/>
            <a:r>
              <a:rPr lang="en-GB" altLang="en-US" sz="2800" dirty="0"/>
              <a:t>Event– something that occurs at a specific time and place, can be described, and should be remembered by the system</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57200" y="122238"/>
            <a:ext cx="7543800" cy="664797"/>
          </a:xfrm>
        </p:spPr>
        <p:txBody>
          <a:bodyPr/>
          <a:lstStyle/>
          <a:p>
            <a:pPr algn="ctr"/>
            <a:r>
              <a:rPr lang="en-US" altLang="en-US" spc="0" dirty="0">
                <a:solidFill>
                  <a:schemeClr val="tx1"/>
                </a:solidFill>
                <a:effectLst/>
              </a:rPr>
              <a:t>Events and Use Cases</a:t>
            </a:r>
          </a:p>
        </p:txBody>
      </p:sp>
      <p:pic>
        <p:nvPicPr>
          <p:cNvPr id="6" name="Picture 7" descr="A diagram shows external events that occur in the environment and temporal events that occur inside the system. External events: customer makes a payment so use case is record a payment; customer makes a charge so use case is process a charge; customer changes address so use case is maintain customer data. Temporal events inside the system: charge account processing system. Time to send late notices, so use case is send late notices; time to produce end-of-week summary reports, so use case is produce summary reports; time to send out monthly statements so use case is produce monthly statements.  "/>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1382931" y="966168"/>
            <a:ext cx="6584352" cy="4853481"/>
          </a:xfrm>
          <a:noFill/>
          <a:ln/>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en-US" spc="0" dirty="0">
                <a:solidFill>
                  <a:schemeClr val="tx1"/>
                </a:solidFill>
                <a:effectLst/>
              </a:rPr>
              <a:t>Types of Events</a:t>
            </a:r>
          </a:p>
        </p:txBody>
      </p:sp>
      <p:sp>
        <p:nvSpPr>
          <p:cNvPr id="248835" name="Rectangle 3"/>
          <p:cNvSpPr>
            <a:spLocks noGrp="1" noChangeArrowheads="1"/>
          </p:cNvSpPr>
          <p:nvPr>
            <p:ph idx="1"/>
          </p:nvPr>
        </p:nvSpPr>
        <p:spPr>
          <a:xfrm>
            <a:off x="457200" y="1066800"/>
            <a:ext cx="8229600" cy="4585871"/>
          </a:xfrm>
        </p:spPr>
        <p:txBody>
          <a:bodyPr/>
          <a:lstStyle/>
          <a:p>
            <a:pPr marL="403200" indent="-403200">
              <a:lnSpc>
                <a:spcPct val="90000"/>
              </a:lnSpc>
            </a:pPr>
            <a:r>
              <a:rPr lang="en-GB" altLang="en-US" sz="3200" dirty="0"/>
              <a:t>External Event</a:t>
            </a:r>
          </a:p>
          <a:p>
            <a:pPr marL="839788" lvl="1" indent="-495300">
              <a:lnSpc>
                <a:spcPct val="90000"/>
              </a:lnSpc>
            </a:pPr>
            <a:r>
              <a:rPr lang="en-GB" altLang="en-US" dirty="0"/>
              <a:t>an event that occurs outside the system, usually initiated by an external agent or actor</a:t>
            </a:r>
            <a:endParaRPr lang="en-GB" altLang="en-US" sz="2800" dirty="0"/>
          </a:p>
          <a:p>
            <a:pPr marL="403200" indent="-403200">
              <a:lnSpc>
                <a:spcPct val="90000"/>
              </a:lnSpc>
            </a:pPr>
            <a:r>
              <a:rPr lang="en-GB" altLang="en-US" sz="3200" dirty="0"/>
              <a:t>Temporal Event</a:t>
            </a:r>
          </a:p>
          <a:p>
            <a:pPr marL="839788" lvl="1" indent="-495300">
              <a:lnSpc>
                <a:spcPct val="90000"/>
              </a:lnSpc>
            </a:pPr>
            <a:r>
              <a:rPr lang="en-GB" altLang="en-US" dirty="0"/>
              <a:t>an event that occurs as a result of reaching a point in time</a:t>
            </a:r>
            <a:endParaRPr lang="en-GB" altLang="en-US" sz="2800" dirty="0"/>
          </a:p>
          <a:p>
            <a:pPr marL="403200" indent="-403200">
              <a:lnSpc>
                <a:spcPct val="90000"/>
              </a:lnSpc>
            </a:pPr>
            <a:r>
              <a:rPr lang="en-GB" altLang="en-US" sz="3200" dirty="0"/>
              <a:t>State Event</a:t>
            </a:r>
          </a:p>
          <a:p>
            <a:pPr marL="839788" lvl="1" indent="-495300">
              <a:lnSpc>
                <a:spcPct val="90000"/>
              </a:lnSpc>
            </a:pPr>
            <a:r>
              <a:rPr lang="en-GB" altLang="en-US" dirty="0"/>
              <a:t>an event that occurs when something happens inside the system that triggers some process</a:t>
            </a:r>
          </a:p>
          <a:p>
            <a:pPr marL="839788" lvl="1" indent="-495300">
              <a:lnSpc>
                <a:spcPct val="90000"/>
              </a:lnSpc>
            </a:pPr>
            <a:r>
              <a:rPr lang="en-GB" altLang="en-US" dirty="0"/>
              <a:t>reorder point is reached for inventory item</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lgn="ctr"/>
            <a:r>
              <a:rPr lang="en-US" altLang="en-US" spc="0" dirty="0">
                <a:solidFill>
                  <a:schemeClr val="tx1"/>
                </a:solidFill>
                <a:effectLst/>
              </a:rPr>
              <a:t>External Event Checklist</a:t>
            </a:r>
          </a:p>
        </p:txBody>
      </p:sp>
      <p:sp>
        <p:nvSpPr>
          <p:cNvPr id="251907" name="Rectangle 3"/>
          <p:cNvSpPr>
            <a:spLocks noGrp="1" noChangeArrowheads="1"/>
          </p:cNvSpPr>
          <p:nvPr>
            <p:ph idx="1"/>
          </p:nvPr>
        </p:nvSpPr>
        <p:spPr>
          <a:xfrm>
            <a:off x="457200" y="1600200"/>
            <a:ext cx="8229600" cy="3530197"/>
          </a:xfrm>
        </p:spPr>
        <p:txBody>
          <a:bodyPr/>
          <a:lstStyle/>
          <a:p>
            <a:pPr marL="403200" indent="-403200"/>
            <a:r>
              <a:rPr lang="en-US" altLang="zh-CN" sz="2600" dirty="0">
                <a:ea typeface="宋体" panose="02010600030101010101" pitchFamily="2" charset="-122"/>
              </a:rPr>
              <a:t>External agent or actor wants something resulting in a transaction</a:t>
            </a:r>
          </a:p>
          <a:p>
            <a:pPr marL="839788" lvl="1" indent="-495300"/>
            <a:r>
              <a:rPr lang="en-US" altLang="zh-CN" sz="2200" dirty="0">
                <a:ea typeface="宋体" panose="02010600030101010101" pitchFamily="2" charset="-122"/>
              </a:rPr>
              <a:t>Customer buys a product</a:t>
            </a:r>
          </a:p>
          <a:p>
            <a:pPr marL="403200" indent="-403200"/>
            <a:r>
              <a:rPr lang="en-US" altLang="zh-CN" sz="2600" dirty="0">
                <a:ea typeface="宋体" panose="02010600030101010101" pitchFamily="2" charset="-122"/>
              </a:rPr>
              <a:t>External agent or actor wants some information</a:t>
            </a:r>
          </a:p>
          <a:p>
            <a:pPr marL="839788" lvl="1" indent="-495300"/>
            <a:r>
              <a:rPr lang="en-US" altLang="zh-CN" sz="2200" dirty="0">
                <a:ea typeface="宋体" panose="02010600030101010101" pitchFamily="2" charset="-122"/>
              </a:rPr>
              <a:t>Customer wants to know product details</a:t>
            </a:r>
          </a:p>
          <a:p>
            <a:pPr marL="403200" indent="-403200"/>
            <a:r>
              <a:rPr lang="en-US" altLang="zh-CN" sz="2600" dirty="0">
                <a:ea typeface="宋体" panose="02010600030101010101" pitchFamily="2" charset="-122"/>
              </a:rPr>
              <a:t>External data changed and needs to be updated</a:t>
            </a:r>
          </a:p>
          <a:p>
            <a:pPr marL="839788" lvl="1" indent="-495300"/>
            <a:r>
              <a:rPr lang="en-US" altLang="zh-CN" sz="2200" dirty="0">
                <a:ea typeface="宋体" panose="02010600030101010101" pitchFamily="2" charset="-122"/>
              </a:rPr>
              <a:t>Customer has new address and phone</a:t>
            </a:r>
          </a:p>
          <a:p>
            <a:pPr marL="403200" indent="-403200"/>
            <a:r>
              <a:rPr lang="en-US" altLang="zh-CN" sz="2600" dirty="0">
                <a:ea typeface="宋体" panose="02010600030101010101" pitchFamily="2" charset="-122"/>
              </a:rPr>
              <a:t>Management wants some information</a:t>
            </a:r>
          </a:p>
          <a:p>
            <a:pPr marL="839788" lvl="1" indent="-495300"/>
            <a:r>
              <a:rPr lang="en-GB" altLang="en-US" sz="2200" dirty="0"/>
              <a:t>Sales manager wants update on production plans</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algn="ctr"/>
            <a:r>
              <a:rPr lang="en-US" altLang="en-US" spc="0" dirty="0">
                <a:solidFill>
                  <a:schemeClr val="tx1"/>
                </a:solidFill>
                <a:effectLst/>
              </a:rPr>
              <a:t>Temporal Event Checklist</a:t>
            </a:r>
          </a:p>
        </p:txBody>
      </p:sp>
      <p:sp>
        <p:nvSpPr>
          <p:cNvPr id="252931" name="Rectangle 3"/>
          <p:cNvSpPr>
            <a:spLocks noGrp="1" noChangeArrowheads="1"/>
          </p:cNvSpPr>
          <p:nvPr>
            <p:ph idx="1"/>
          </p:nvPr>
        </p:nvSpPr>
        <p:spPr>
          <a:xfrm>
            <a:off x="457200" y="1600200"/>
            <a:ext cx="8229600" cy="3268587"/>
          </a:xfrm>
        </p:spPr>
        <p:txBody>
          <a:bodyPr/>
          <a:lstStyle/>
          <a:p>
            <a:pPr marL="403200" indent="-403200"/>
            <a:r>
              <a:rPr lang="en-US" altLang="zh-CN" dirty="0">
                <a:ea typeface="宋体" panose="02010600030101010101" pitchFamily="2" charset="-122"/>
              </a:rPr>
              <a:t>Internal outputs needed at points in time</a:t>
            </a:r>
          </a:p>
          <a:p>
            <a:pPr marL="839788" lvl="1" indent="-495300"/>
            <a:r>
              <a:rPr lang="en-US" altLang="zh-CN" dirty="0">
                <a:ea typeface="宋体" panose="02010600030101010101" pitchFamily="2" charset="-122"/>
              </a:rPr>
              <a:t>Management reports (summary or exception)</a:t>
            </a:r>
          </a:p>
          <a:p>
            <a:pPr marL="839788" lvl="1" indent="-495300"/>
            <a:r>
              <a:rPr lang="en-US" altLang="zh-CN" dirty="0">
                <a:ea typeface="宋体" panose="02010600030101010101" pitchFamily="2" charset="-122"/>
              </a:rPr>
              <a:t>Operational reports (detailed transactions)</a:t>
            </a:r>
          </a:p>
          <a:p>
            <a:pPr marL="839788" lvl="1" indent="-495300"/>
            <a:r>
              <a:rPr lang="en-US" altLang="zh-CN" dirty="0">
                <a:ea typeface="宋体" panose="02010600030101010101" pitchFamily="2" charset="-122"/>
              </a:rPr>
              <a:t>Internal statements and documents (including payroll)</a:t>
            </a:r>
          </a:p>
          <a:p>
            <a:pPr marL="403200" indent="-403200"/>
            <a:r>
              <a:rPr lang="en-US" altLang="zh-CN" dirty="0">
                <a:ea typeface="宋体" panose="02010600030101010101" pitchFamily="2" charset="-122"/>
              </a:rPr>
              <a:t>External outputs needed at points of time</a:t>
            </a:r>
          </a:p>
          <a:p>
            <a:pPr marL="839788" lvl="1" indent="-495300"/>
            <a:r>
              <a:rPr lang="en-US" altLang="zh-CN" dirty="0">
                <a:ea typeface="宋体" panose="02010600030101010101" pitchFamily="2" charset="-122"/>
              </a:rPr>
              <a:t>Statements, status reports, bills, reminders</a:t>
            </a:r>
            <a:endParaRPr lang="en-GB" altLang="en-US"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381000" y="230188"/>
            <a:ext cx="8382000" cy="443198"/>
          </a:xfrm>
        </p:spPr>
        <p:txBody>
          <a:bodyPr/>
          <a:lstStyle/>
          <a:p>
            <a:pPr algn="ctr"/>
            <a:r>
              <a:rPr lang="en-US" altLang="en-US" sz="3200" spc="0" dirty="0">
                <a:solidFill>
                  <a:schemeClr val="tx1"/>
                </a:solidFill>
                <a:effectLst/>
              </a:rPr>
              <a:t>Finding the actual event that affects the system</a:t>
            </a:r>
          </a:p>
        </p:txBody>
      </p:sp>
      <p:pic>
        <p:nvPicPr>
          <p:cNvPr id="6" name="Picture 7" descr="The following sentences are shown with corresponding illustrations of the same. 1. Customer thinks about getting a new shirt. 2. Customer drives to the mall. 3. Customer tries on a shirt at Sears. 4. Customer goes to Walmart. 5. Customer tries on a shirt at Walmart. 6. Customer buys a shirt, the event that directly affects the system. "/>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1147793" y="1219200"/>
            <a:ext cx="6848413" cy="4393795"/>
          </a:xfrm>
          <a:noFill/>
          <a:ln/>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81000" y="230188"/>
            <a:ext cx="8382000" cy="886397"/>
          </a:xfrm>
        </p:spPr>
        <p:txBody>
          <a:bodyPr/>
          <a:lstStyle/>
          <a:p>
            <a:r>
              <a:rPr lang="en-US" altLang="en-US" sz="3200" spc="0" dirty="0">
                <a:solidFill>
                  <a:schemeClr val="tx1"/>
                </a:solidFill>
                <a:effectLst/>
              </a:rPr>
              <a:t>Tracing a sequence of transactions resulting in many events</a:t>
            </a:r>
          </a:p>
        </p:txBody>
      </p:sp>
      <p:pic>
        <p:nvPicPr>
          <p:cNvPr id="6" name="Content Placeholder 5" descr="The following sentences are shown with corresponding illustrations of the same. 1. Customer requests a catalog. 2. Customer wants to check item availability. 3. Customer places order. 4. Customer changes or cancels an order. 5. Customer wants to check order status. 6. Customer updates account information. 7. Customer returns item. "/>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817282" y="1981200"/>
            <a:ext cx="7509436" cy="3292455"/>
          </a:xfrm>
          <a:noFill/>
          <a:ln/>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730250" y="685801"/>
            <a:ext cx="7681913" cy="1143000"/>
          </a:xfrm>
        </p:spPr>
        <p:txBody>
          <a:bodyPr/>
          <a:lstStyle/>
          <a:p>
            <a:pPr algn="ctr"/>
            <a:r>
              <a:rPr lang="en-US" altLang="en-US" sz="4400" dirty="0" smtClean="0">
                <a:solidFill>
                  <a:schemeClr val="tx1"/>
                </a:solidFill>
                <a:effectLst/>
              </a:rPr>
              <a:t>Identifying User Stories and Use </a:t>
            </a:r>
            <a:r>
              <a:rPr lang="en-US" altLang="en-US" sz="4400" dirty="0">
                <a:solidFill>
                  <a:schemeClr val="tx1"/>
                </a:solidFill>
                <a:effectLst/>
              </a:rPr>
              <a:t>Cases</a:t>
            </a:r>
          </a:p>
        </p:txBody>
      </p:sp>
      <p:sp>
        <p:nvSpPr>
          <p:cNvPr id="3" name="Content Placeholder 2"/>
          <p:cNvSpPr>
            <a:spLocks noGrp="1"/>
          </p:cNvSpPr>
          <p:nvPr>
            <p:ph sz="quarter" idx="10"/>
          </p:nvPr>
        </p:nvSpPr>
        <p:spPr>
          <a:xfrm>
            <a:off x="2534973" y="2487435"/>
            <a:ext cx="4191000" cy="553998"/>
          </a:xfrm>
        </p:spPr>
        <p:txBody>
          <a:bodyPr/>
          <a:lstStyle/>
          <a:p>
            <a:pPr marL="0" indent="0" algn="ctr">
              <a:buNone/>
            </a:pPr>
            <a:r>
              <a:rPr lang="en-US" altLang="en-US" sz="4000" b="1" dirty="0" smtClean="0">
                <a:solidFill>
                  <a:schemeClr val="tx2"/>
                </a:solidFill>
              </a:rPr>
              <a:t>Chapter 3</a:t>
            </a:r>
            <a:endParaRPr lang="en-IN" sz="4000" b="1" dirty="0">
              <a:solidFill>
                <a:schemeClr val="tx2"/>
              </a:solidFill>
            </a:endParaRPr>
          </a:p>
        </p:txBody>
      </p:sp>
      <p:sp>
        <p:nvSpPr>
          <p:cNvPr id="67587" name="Rectangle 3"/>
          <p:cNvSpPr>
            <a:spLocks noGrp="1" noChangeArrowheads="1"/>
          </p:cNvSpPr>
          <p:nvPr>
            <p:ph type="subTitle" idx="1"/>
          </p:nvPr>
        </p:nvSpPr>
        <p:spPr>
          <a:xfrm>
            <a:off x="730249" y="3665979"/>
            <a:ext cx="7681913" cy="684212"/>
          </a:xfrm>
        </p:spPr>
        <p:txBody>
          <a:bodyPr/>
          <a:lstStyle/>
          <a:p>
            <a:pPr algn="ctr">
              <a:lnSpc>
                <a:spcPct val="80000"/>
              </a:lnSpc>
            </a:pPr>
            <a:r>
              <a:rPr lang="en-US" altLang="en-US" sz="2400" dirty="0"/>
              <a:t>Systems Analysis and Design in a Changing World </a:t>
            </a:r>
            <a:r>
              <a:rPr lang="en-US" altLang="en-US" sz="2400" dirty="0" smtClean="0"/>
              <a:t>7</a:t>
            </a:r>
            <a:r>
              <a:rPr lang="en-US" altLang="en-US" sz="2400" baseline="30000" dirty="0" smtClean="0"/>
              <a:t>th</a:t>
            </a:r>
            <a:r>
              <a:rPr lang="en-US" altLang="en-US" sz="2400" dirty="0" smtClean="0"/>
              <a:t> Ed</a:t>
            </a:r>
            <a:endParaRPr lang="en-US" altLang="en-US" sz="2400" dirty="0"/>
          </a:p>
          <a:p>
            <a:pPr algn="ctr">
              <a:lnSpc>
                <a:spcPct val="80000"/>
              </a:lnSpc>
            </a:pPr>
            <a:r>
              <a:rPr lang="en-US" altLang="en-US" sz="2400" dirty="0"/>
              <a:t>Satzinger, Jackson &amp; Burd</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algn="ctr"/>
            <a:r>
              <a:rPr lang="en-US" altLang="en-US" spc="0" dirty="0">
                <a:solidFill>
                  <a:schemeClr val="tx1"/>
                </a:solidFill>
                <a:effectLst/>
              </a:rPr>
              <a:t>Perfect Technology Assumption</a:t>
            </a:r>
          </a:p>
        </p:txBody>
      </p:sp>
      <p:sp>
        <p:nvSpPr>
          <p:cNvPr id="4" name="Content Placeholder 3"/>
          <p:cNvSpPr>
            <a:spLocks noGrp="1"/>
          </p:cNvSpPr>
          <p:nvPr>
            <p:ph sz="half" idx="1"/>
          </p:nvPr>
        </p:nvSpPr>
        <p:spPr>
          <a:xfrm>
            <a:off x="381000" y="1411553"/>
            <a:ext cx="8229600" cy="798247"/>
          </a:xfrm>
        </p:spPr>
        <p:txBody>
          <a:bodyPr/>
          <a:lstStyle/>
          <a:p>
            <a:r>
              <a:rPr lang="en-GB" altLang="en-US" sz="2800" dirty="0"/>
              <a:t>Don’t worry about functions built into system because of limits in technology and people. Wait until design</a:t>
            </a:r>
            <a:r>
              <a:rPr lang="en-GB" altLang="en-US" sz="2800" dirty="0" smtClean="0"/>
              <a:t>.</a:t>
            </a:r>
            <a:endParaRPr lang="en-GB" altLang="en-US" sz="2800" dirty="0"/>
          </a:p>
        </p:txBody>
      </p:sp>
      <p:pic>
        <p:nvPicPr>
          <p:cNvPr id="8" name="Content Placeholder 7" descr="The following sentences are shown with corresponding illustrations of the same. A speech bubble to the left of the sequence says, don’t worry much about these until you are considering design issues. 1. User wants to log on to system. 2. User wants to change the password. 3. User wants to change preference settings. 4. System crash requires database recovery. 5. Time to back up the database. 6. Time to require the user to change the password.&#10;"/>
          <p:cNvPicPr>
            <a:picLocks noGrp="1" noChangeAspect="1"/>
          </p:cNvPicPr>
          <p:nvPr>
            <p:ph sz="half" idx="2"/>
          </p:nvPr>
        </p:nvPicPr>
        <p:blipFill>
          <a:blip r:embed="rId2" cstate="print"/>
          <a:stretch>
            <a:fillRect/>
          </a:stretch>
        </p:blipFill>
        <p:spPr>
          <a:xfrm>
            <a:off x="1145637" y="2590800"/>
            <a:ext cx="6700326" cy="2839236"/>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57200" y="230188"/>
            <a:ext cx="7543800" cy="969496"/>
          </a:xfrm>
        </p:spPr>
        <p:txBody>
          <a:bodyPr/>
          <a:lstStyle/>
          <a:p>
            <a:pPr algn="ctr"/>
            <a:r>
              <a:rPr lang="en-US" altLang="en-US" sz="3500" spc="0" dirty="0">
                <a:solidFill>
                  <a:schemeClr val="tx1"/>
                </a:solidFill>
                <a:effectLst/>
              </a:rPr>
              <a:t>Event Decomposition Technique</a:t>
            </a:r>
            <a:r>
              <a:rPr lang="en-US" altLang="en-US" sz="3500" spc="0" dirty="0" smtClean="0">
                <a:solidFill>
                  <a:schemeClr val="tx1"/>
                </a:solidFill>
                <a:effectLst/>
              </a:rPr>
              <a:t>: Specific Steps </a:t>
            </a:r>
            <a:r>
              <a:rPr lang="en-US" altLang="en-US" sz="2000" spc="0" dirty="0" smtClean="0">
                <a:solidFill>
                  <a:schemeClr val="tx1"/>
                </a:solidFill>
                <a:effectLst/>
              </a:rPr>
              <a:t>(1 of 2)</a:t>
            </a:r>
            <a:endParaRPr lang="en-US" altLang="en-US" sz="2000" spc="0" dirty="0">
              <a:solidFill>
                <a:schemeClr val="tx1"/>
              </a:solidFill>
              <a:effectLst/>
            </a:endParaRPr>
          </a:p>
        </p:txBody>
      </p:sp>
      <p:sp>
        <p:nvSpPr>
          <p:cNvPr id="257027" name="Rectangle 3"/>
          <p:cNvSpPr>
            <a:spLocks noGrp="1" noChangeArrowheads="1"/>
          </p:cNvSpPr>
          <p:nvPr>
            <p:ph idx="1"/>
          </p:nvPr>
        </p:nvSpPr>
        <p:spPr>
          <a:xfrm>
            <a:off x="457200" y="1600200"/>
            <a:ext cx="8458200" cy="3985706"/>
          </a:xfrm>
        </p:spPr>
        <p:txBody>
          <a:bodyPr/>
          <a:lstStyle/>
          <a:p>
            <a:pPr marL="403200" indent="-403200">
              <a:lnSpc>
                <a:spcPct val="90000"/>
              </a:lnSpc>
              <a:spcBef>
                <a:spcPts val="1000"/>
              </a:spcBef>
              <a:buFont typeface="Wingdings" panose="05000000000000000000" pitchFamily="2" charset="2"/>
              <a:buAutoNum type="arabicPeriod"/>
            </a:pPr>
            <a:r>
              <a:rPr lang="en-US" altLang="en-US" sz="2600" dirty="0"/>
              <a:t>Consider the external events in the system environment that require a response from the system by using the checklist shown in Figure 3-3</a:t>
            </a:r>
          </a:p>
          <a:p>
            <a:pPr marL="403200" indent="-403200">
              <a:lnSpc>
                <a:spcPct val="90000"/>
              </a:lnSpc>
              <a:spcBef>
                <a:spcPts val="1000"/>
              </a:spcBef>
              <a:buFont typeface="Wingdings" panose="05000000000000000000" pitchFamily="2" charset="2"/>
              <a:buAutoNum type="arabicPeriod"/>
            </a:pPr>
            <a:r>
              <a:rPr lang="en-US" altLang="en-US" sz="2600" dirty="0"/>
              <a:t>For each external event, identify and name the use case that the system requires</a:t>
            </a:r>
          </a:p>
          <a:p>
            <a:pPr marL="403200" indent="-403200">
              <a:lnSpc>
                <a:spcPct val="90000"/>
              </a:lnSpc>
              <a:spcBef>
                <a:spcPts val="1000"/>
              </a:spcBef>
              <a:buFont typeface="Wingdings" panose="05000000000000000000" pitchFamily="2" charset="2"/>
              <a:buAutoNum type="arabicPeriod"/>
            </a:pPr>
            <a:r>
              <a:rPr lang="en-US" altLang="en-US" sz="2600" dirty="0"/>
              <a:t>Consider the temporal events that require a response from the system by using the checklist shown in Figure 3-4</a:t>
            </a:r>
          </a:p>
          <a:p>
            <a:pPr marL="403200" indent="-403200">
              <a:lnSpc>
                <a:spcPct val="90000"/>
              </a:lnSpc>
              <a:spcBef>
                <a:spcPts val="1000"/>
              </a:spcBef>
              <a:buFont typeface="Wingdings" panose="05000000000000000000" pitchFamily="2" charset="2"/>
              <a:buAutoNum type="arabicPeriod"/>
            </a:pPr>
            <a:r>
              <a:rPr lang="en-US" altLang="en-US" sz="2600" dirty="0"/>
              <a:t>For each temporal event, identify and name the use case that the system requires and then establish the point of time that will trigger the use case</a:t>
            </a:r>
            <a:endParaRPr lang="en-GB" altLang="en-US" sz="2600"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30188"/>
            <a:ext cx="7543800" cy="969496"/>
          </a:xfrm>
        </p:spPr>
        <p:txBody>
          <a:bodyPr/>
          <a:lstStyle/>
          <a:p>
            <a:pPr algn="ctr"/>
            <a:r>
              <a:rPr lang="en-US" altLang="en-US" sz="3500" spc="0" dirty="0">
                <a:solidFill>
                  <a:schemeClr val="tx1"/>
                </a:solidFill>
                <a:effectLst/>
              </a:rPr>
              <a:t>Event Decomposition Technique</a:t>
            </a:r>
            <a:r>
              <a:rPr lang="en-US" altLang="en-US" sz="3500" spc="0" dirty="0" smtClean="0">
                <a:solidFill>
                  <a:schemeClr val="tx1"/>
                </a:solidFill>
                <a:effectLst/>
              </a:rPr>
              <a:t>: Specific Steps </a:t>
            </a:r>
            <a:r>
              <a:rPr lang="en-US" altLang="en-US" sz="2000" spc="0" dirty="0" smtClean="0">
                <a:solidFill>
                  <a:schemeClr val="tx1"/>
                </a:solidFill>
                <a:effectLst/>
              </a:rPr>
              <a:t>(2 of 2)</a:t>
            </a:r>
            <a:endParaRPr lang="en-US" altLang="en-US" sz="2000" spc="0" dirty="0">
              <a:solidFill>
                <a:schemeClr val="tx1"/>
              </a:solidFill>
              <a:effectLst/>
            </a:endParaRPr>
          </a:p>
        </p:txBody>
      </p:sp>
      <p:sp>
        <p:nvSpPr>
          <p:cNvPr id="258051" name="Rectangle 3"/>
          <p:cNvSpPr>
            <a:spLocks noGrp="1" noChangeArrowheads="1"/>
          </p:cNvSpPr>
          <p:nvPr>
            <p:ph idx="1"/>
          </p:nvPr>
        </p:nvSpPr>
        <p:spPr>
          <a:xfrm>
            <a:off x="457200" y="1600201"/>
            <a:ext cx="8458200" cy="3857466"/>
          </a:xfrm>
        </p:spPr>
        <p:txBody>
          <a:bodyPr/>
          <a:lstStyle/>
          <a:p>
            <a:pPr marL="403200" indent="-403200">
              <a:spcBef>
                <a:spcPts val="1000"/>
              </a:spcBef>
              <a:buFont typeface="Wingdings" panose="05000000000000000000" pitchFamily="2" charset="2"/>
              <a:buAutoNum type="arabicPeriod" startAt="5"/>
            </a:pPr>
            <a:r>
              <a:rPr lang="en-US" altLang="en-US" sz="2600" dirty="0"/>
              <a:t>Consider the state events that the system might respond to, particularly if it is a real-time system in which devices or internal state changes trigger use cases.</a:t>
            </a:r>
          </a:p>
          <a:p>
            <a:pPr marL="403200" indent="-403200">
              <a:spcBef>
                <a:spcPts val="1000"/>
              </a:spcBef>
              <a:buFont typeface="Wingdings" panose="05000000000000000000" pitchFamily="2" charset="2"/>
              <a:buAutoNum type="arabicPeriod" startAt="5"/>
            </a:pPr>
            <a:r>
              <a:rPr lang="en-US" altLang="en-US" sz="2600" dirty="0"/>
              <a:t>For each state event, identify and name the use case that the system requires and then define the state change.</a:t>
            </a:r>
          </a:p>
          <a:p>
            <a:pPr marL="403200" indent="-403200">
              <a:spcBef>
                <a:spcPts val="1000"/>
              </a:spcBef>
              <a:buFont typeface="Wingdings" panose="05000000000000000000" pitchFamily="2" charset="2"/>
              <a:buAutoNum type="arabicPeriod" startAt="5"/>
            </a:pPr>
            <a:r>
              <a:rPr lang="en-US" altLang="en-US" sz="2600" dirty="0"/>
              <a:t>When events and use cases are defined, check to see if they are required by using the perfect technology assumption. Do not include events that involve such system controls as login, logout, change password, and backup or restore the database, as these are put in later.</a:t>
            </a:r>
            <a:endParaRPr lang="en-GB" altLang="en-US" sz="2600"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381000" y="230188"/>
            <a:ext cx="8382000" cy="498598"/>
          </a:xfrm>
        </p:spPr>
        <p:txBody>
          <a:bodyPr/>
          <a:lstStyle/>
          <a:p>
            <a:pPr algn="ctr"/>
            <a:r>
              <a:rPr lang="en-US" altLang="en-US" sz="3600" spc="0" dirty="0">
                <a:solidFill>
                  <a:schemeClr val="tx1"/>
                </a:solidFill>
                <a:effectLst/>
              </a:rPr>
              <a:t>Event Decomposition Technique: Benefits</a:t>
            </a:r>
          </a:p>
        </p:txBody>
      </p:sp>
      <p:sp>
        <p:nvSpPr>
          <p:cNvPr id="259075" name="Rectangle 3"/>
          <p:cNvSpPr>
            <a:spLocks noGrp="1" noChangeArrowheads="1"/>
          </p:cNvSpPr>
          <p:nvPr>
            <p:ph idx="1"/>
          </p:nvPr>
        </p:nvSpPr>
        <p:spPr>
          <a:xfrm>
            <a:off x="381000" y="1600200"/>
            <a:ext cx="8229600" cy="3625608"/>
          </a:xfrm>
        </p:spPr>
        <p:txBody>
          <a:bodyPr/>
          <a:lstStyle/>
          <a:p>
            <a:pPr marL="403200" indent="-403200">
              <a:lnSpc>
                <a:spcPct val="90000"/>
              </a:lnSpc>
              <a:spcBef>
                <a:spcPts val="1000"/>
              </a:spcBef>
            </a:pPr>
            <a:r>
              <a:rPr lang="en-GB" altLang="en-US" sz="2600" dirty="0"/>
              <a:t>Events are broader than user goal: Capture temporal and state events</a:t>
            </a:r>
          </a:p>
          <a:p>
            <a:pPr marL="403200" indent="-403200">
              <a:lnSpc>
                <a:spcPct val="90000"/>
              </a:lnSpc>
              <a:spcBef>
                <a:spcPts val="1000"/>
              </a:spcBef>
            </a:pPr>
            <a:r>
              <a:rPr lang="en-GB" altLang="en-US" sz="2600" dirty="0"/>
              <a:t>Help decompose at the right level of analysis: an elementary business process (</a:t>
            </a:r>
            <a:r>
              <a:rPr lang="en-GB" altLang="en-US" sz="2600" dirty="0" smtClean="0"/>
              <a:t>E</a:t>
            </a:r>
            <a:r>
              <a:rPr lang="en-GB" altLang="en-US" sz="100" dirty="0" smtClean="0"/>
              <a:t> </a:t>
            </a:r>
            <a:r>
              <a:rPr lang="en-GB" altLang="en-US" sz="2600" dirty="0" smtClean="0"/>
              <a:t>B</a:t>
            </a:r>
            <a:r>
              <a:rPr lang="en-GB" altLang="en-US" sz="100" dirty="0" smtClean="0"/>
              <a:t> </a:t>
            </a:r>
            <a:r>
              <a:rPr lang="en-GB" altLang="en-US" sz="2600" dirty="0" smtClean="0"/>
              <a:t>P</a:t>
            </a:r>
            <a:r>
              <a:rPr lang="en-GB" altLang="en-US" sz="2600" dirty="0"/>
              <a:t>)</a:t>
            </a:r>
          </a:p>
          <a:p>
            <a:pPr marL="403200" indent="-403200">
              <a:lnSpc>
                <a:spcPct val="90000"/>
              </a:lnSpc>
              <a:spcBef>
                <a:spcPts val="1000"/>
              </a:spcBef>
            </a:pPr>
            <a:r>
              <a:rPr lang="en-GB" altLang="en-US" sz="2600" dirty="0" smtClean="0"/>
              <a:t>E</a:t>
            </a:r>
            <a:r>
              <a:rPr lang="en-GB" altLang="en-US" sz="100" dirty="0" smtClean="0"/>
              <a:t> </a:t>
            </a:r>
            <a:r>
              <a:rPr lang="en-GB" altLang="en-US" sz="2600" dirty="0" smtClean="0"/>
              <a:t>B</a:t>
            </a:r>
            <a:r>
              <a:rPr lang="en-GB" altLang="en-US" sz="100" dirty="0" smtClean="0"/>
              <a:t> </a:t>
            </a:r>
            <a:r>
              <a:rPr lang="en-GB" altLang="en-US" sz="2600" dirty="0" smtClean="0"/>
              <a:t>P </a:t>
            </a:r>
            <a:r>
              <a:rPr lang="en-GB" altLang="en-US" sz="2600" dirty="0"/>
              <a:t>is a fundamental business process performed by one person, in one place, in response to a business event</a:t>
            </a:r>
          </a:p>
          <a:p>
            <a:pPr marL="403200" indent="-403200">
              <a:lnSpc>
                <a:spcPct val="90000"/>
              </a:lnSpc>
              <a:spcBef>
                <a:spcPts val="1000"/>
              </a:spcBef>
            </a:pPr>
            <a:r>
              <a:rPr lang="en-GB" altLang="en-US" sz="2600" dirty="0"/>
              <a:t>Uses perfect technology assumption to make sure functions that support the users work are identified and not additional functions for security and system controls</a:t>
            </a:r>
            <a:endParaRPr lang="en-GB" altLang="en-US" sz="2800"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381000" y="231028"/>
            <a:ext cx="8382000" cy="1107996"/>
          </a:xfrm>
        </p:spPr>
        <p:txBody>
          <a:bodyPr/>
          <a:lstStyle/>
          <a:p>
            <a:pPr algn="ctr"/>
            <a:r>
              <a:rPr lang="en-US" altLang="en-US" sz="4000" spc="0" dirty="0">
                <a:solidFill>
                  <a:schemeClr val="tx1"/>
                </a:solidFill>
                <a:effectLst/>
              </a:rPr>
              <a:t>Use Cases </a:t>
            </a:r>
            <a:r>
              <a:rPr lang="en-US" altLang="en-US" sz="4000" spc="0" dirty="0" smtClean="0">
                <a:solidFill>
                  <a:schemeClr val="tx1"/>
                </a:solidFill>
                <a:effectLst/>
              </a:rPr>
              <a:t>and Brief </a:t>
            </a:r>
            <a:r>
              <a:rPr lang="en-US" altLang="en-US" sz="4000" spc="0" dirty="0">
                <a:solidFill>
                  <a:schemeClr val="tx1"/>
                </a:solidFill>
                <a:effectLst/>
              </a:rPr>
              <a:t>Use Case Descriptions</a:t>
            </a:r>
          </a:p>
        </p:txBody>
      </p:sp>
      <p:sp>
        <p:nvSpPr>
          <p:cNvPr id="3" name="Content Placeholder 2"/>
          <p:cNvSpPr>
            <a:spLocks noGrp="1"/>
          </p:cNvSpPr>
          <p:nvPr>
            <p:ph idx="1"/>
          </p:nvPr>
        </p:nvSpPr>
        <p:spPr>
          <a:xfrm>
            <a:off x="381000" y="1413715"/>
            <a:ext cx="8382000" cy="796085"/>
          </a:xfrm>
        </p:spPr>
        <p:txBody>
          <a:bodyPr/>
          <a:lstStyle/>
          <a:p>
            <a:pPr marL="403200" indent="-403200"/>
            <a:r>
              <a:rPr lang="en-GB" altLang="en-US" sz="2800" dirty="0"/>
              <a:t>Brief use case description is often a one sentence description showing the main steps in a use </a:t>
            </a:r>
            <a:r>
              <a:rPr lang="en-GB" altLang="en-US" sz="2800" dirty="0" smtClean="0"/>
              <a:t>case</a:t>
            </a:r>
            <a:endParaRPr lang="en-GB" altLang="en-US" sz="2800" dirty="0"/>
          </a:p>
        </p:txBody>
      </p:sp>
      <p:graphicFrame>
        <p:nvGraphicFramePr>
          <p:cNvPr id="7" name="Content Placeholder 6" descr="Table is accessible to screenreaders"/>
          <p:cNvGraphicFramePr>
            <a:graphicFrameLocks noGrp="1"/>
          </p:cNvGraphicFramePr>
          <p:nvPr>
            <p:ph sz="quarter" idx="11"/>
            <p:extLst>
              <p:ext uri="{D42A27DB-BD31-4B8C-83A1-F6EECF244321}">
                <p14:modId xmlns="" xmlns:p14="http://schemas.microsoft.com/office/powerpoint/2010/main" val="2708777489"/>
              </p:ext>
            </p:extLst>
          </p:nvPr>
        </p:nvGraphicFramePr>
        <p:xfrm>
          <a:off x="762000" y="2401453"/>
          <a:ext cx="8029575" cy="2839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3814399136"/>
                    </a:ext>
                  </a:extLst>
                </a:gridCol>
                <a:gridCol w="4981575">
                  <a:extLst>
                    <a:ext uri="{9D8B030D-6E8A-4147-A177-3AD203B41FA5}">
                      <a16:colId xmlns:a16="http://schemas.microsoft.com/office/drawing/2014/main" xmlns="" val="728542236"/>
                    </a:ext>
                  </a:extLst>
                </a:gridCol>
              </a:tblGrid>
              <a:tr h="370840">
                <a:tc>
                  <a:txBody>
                    <a:bodyPr/>
                    <a:lstStyle/>
                    <a:p>
                      <a:r>
                        <a:rPr lang="en-IN" sz="1600" dirty="0" smtClean="0">
                          <a:solidFill>
                            <a:schemeClr val="tx1"/>
                          </a:solidFill>
                        </a:rPr>
                        <a:t>Use case</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Brief</a:t>
                      </a:r>
                      <a:r>
                        <a:rPr lang="en-IN" sz="1600" baseline="0" dirty="0" smtClean="0">
                          <a:solidFill>
                            <a:schemeClr val="tx1"/>
                          </a:solidFill>
                        </a:rPr>
                        <a:t> use case description</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17788330"/>
                  </a:ext>
                </a:extLst>
              </a:tr>
              <a:tr h="370840">
                <a:tc>
                  <a:txBody>
                    <a:bodyPr/>
                    <a:lstStyle/>
                    <a:p>
                      <a:r>
                        <a:rPr lang="en-IN" sz="1600" i="1" dirty="0" smtClean="0">
                          <a:solidFill>
                            <a:schemeClr val="tx1"/>
                          </a:solidFill>
                        </a:rPr>
                        <a:t>Create</a:t>
                      </a:r>
                      <a:r>
                        <a:rPr lang="en-IN" sz="1600" i="1" baseline="0" dirty="0" smtClean="0">
                          <a:solidFill>
                            <a:schemeClr val="tx1"/>
                          </a:solidFill>
                        </a:rPr>
                        <a:t> customer account</a:t>
                      </a:r>
                      <a:endParaRPr lang="en-IN" sz="16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User/actor</a:t>
                      </a:r>
                      <a:r>
                        <a:rPr lang="en-IN" sz="1600" baseline="0" dirty="0" smtClean="0">
                          <a:solidFill>
                            <a:schemeClr val="tx1"/>
                          </a:solidFill>
                        </a:rPr>
                        <a:t> enters new customer account data, and the system assigns account number, creates a customer record, and creates an account record.</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40161834"/>
                  </a:ext>
                </a:extLst>
              </a:tr>
              <a:tr h="370840">
                <a:tc>
                  <a:txBody>
                    <a:bodyPr/>
                    <a:lstStyle/>
                    <a:p>
                      <a:r>
                        <a:rPr lang="en-IN" sz="1600" i="1" dirty="0" smtClean="0">
                          <a:solidFill>
                            <a:schemeClr val="tx1"/>
                          </a:solidFill>
                        </a:rPr>
                        <a:t>Look up customer</a:t>
                      </a:r>
                      <a:endParaRPr lang="en-IN" sz="16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User/actor enters customer account number, and the system retrieves and displays customer and account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64746600"/>
                  </a:ext>
                </a:extLst>
              </a:tr>
              <a:tr h="370840">
                <a:tc>
                  <a:txBody>
                    <a:bodyPr/>
                    <a:lstStyle/>
                    <a:p>
                      <a:r>
                        <a:rPr lang="en-IN" sz="1600" i="1" dirty="0" smtClean="0">
                          <a:solidFill>
                            <a:schemeClr val="tx1"/>
                          </a:solidFill>
                        </a:rPr>
                        <a:t>Process account adjustment</a:t>
                      </a:r>
                      <a:endParaRPr lang="en-IN" sz="16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User/actor enters order number, and the system retrieves</a:t>
                      </a:r>
                      <a:r>
                        <a:rPr lang="en-IN" sz="1600" baseline="0" dirty="0" smtClean="0">
                          <a:solidFill>
                            <a:schemeClr val="tx1"/>
                          </a:solidFill>
                        </a:rPr>
                        <a:t> customer and order data; actor enters adjustment amount, and the system creates a transaction record for the adjustment.</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32804751"/>
                  </a:ext>
                </a:extLst>
              </a:tr>
            </a:tbl>
          </a:graphicData>
        </a:graphic>
      </p:graphicFrame>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381000" y="230188"/>
            <a:ext cx="8382000" cy="498598"/>
          </a:xfrm>
        </p:spPr>
        <p:txBody>
          <a:bodyPr/>
          <a:lstStyle/>
          <a:p>
            <a:pPr algn="ctr"/>
            <a:r>
              <a:rPr lang="en-US" altLang="en-US" sz="3600" spc="0" dirty="0" smtClean="0">
                <a:solidFill>
                  <a:schemeClr val="tx1"/>
                </a:solidFill>
                <a:effectLst/>
              </a:rPr>
              <a:t>R</a:t>
            </a:r>
            <a:r>
              <a:rPr lang="en-US" altLang="en-US" sz="100" spc="0" dirty="0" smtClean="0">
                <a:solidFill>
                  <a:schemeClr val="tx1"/>
                </a:solidFill>
                <a:effectLst/>
              </a:rPr>
              <a:t> </a:t>
            </a:r>
            <a:r>
              <a:rPr lang="en-US" altLang="en-US" sz="3600" spc="0" dirty="0" smtClean="0">
                <a:solidFill>
                  <a:schemeClr val="tx1"/>
                </a:solidFill>
                <a:effectLst/>
              </a:rPr>
              <a:t>M</a:t>
            </a:r>
            <a:r>
              <a:rPr lang="en-US" altLang="en-US" sz="100" spc="0" dirty="0" smtClean="0">
                <a:solidFill>
                  <a:schemeClr val="tx1"/>
                </a:solidFill>
                <a:effectLst/>
              </a:rPr>
              <a:t> </a:t>
            </a:r>
            <a:r>
              <a:rPr lang="en-US" altLang="en-US" sz="3600" spc="0" dirty="0" smtClean="0">
                <a:solidFill>
                  <a:schemeClr val="tx1"/>
                </a:solidFill>
                <a:effectLst/>
              </a:rPr>
              <a:t>O C</a:t>
            </a:r>
            <a:r>
              <a:rPr lang="en-US" altLang="en-US" sz="100" spc="0" dirty="0" smtClean="0">
                <a:solidFill>
                  <a:schemeClr val="tx1"/>
                </a:solidFill>
                <a:effectLst/>
              </a:rPr>
              <a:t> </a:t>
            </a:r>
            <a:r>
              <a:rPr lang="en-US" altLang="en-US" sz="3600" spc="0" dirty="0" smtClean="0">
                <a:solidFill>
                  <a:schemeClr val="tx1"/>
                </a:solidFill>
                <a:effectLst/>
              </a:rPr>
              <a:t>S</a:t>
            </a:r>
            <a:r>
              <a:rPr lang="en-US" altLang="en-US" sz="100" spc="0" dirty="0" smtClean="0">
                <a:solidFill>
                  <a:schemeClr val="tx1"/>
                </a:solidFill>
                <a:effectLst/>
              </a:rPr>
              <a:t> </a:t>
            </a:r>
            <a:r>
              <a:rPr lang="en-US" altLang="en-US" sz="3600" spc="0" dirty="0" smtClean="0">
                <a:solidFill>
                  <a:schemeClr val="tx1"/>
                </a:solidFill>
                <a:effectLst/>
              </a:rPr>
              <a:t>M</a:t>
            </a:r>
            <a:r>
              <a:rPr lang="en-US" altLang="en-US" sz="100" spc="0" dirty="0" smtClean="0">
                <a:solidFill>
                  <a:schemeClr val="tx1"/>
                </a:solidFill>
                <a:effectLst/>
              </a:rPr>
              <a:t> </a:t>
            </a:r>
            <a:r>
              <a:rPr lang="en-US" altLang="en-US" sz="3600" spc="0" dirty="0" smtClean="0">
                <a:solidFill>
                  <a:schemeClr val="tx1"/>
                </a:solidFill>
                <a:effectLst/>
              </a:rPr>
              <a:t>S </a:t>
            </a:r>
            <a:r>
              <a:rPr lang="en-US" altLang="en-US" sz="3600" spc="0" dirty="0">
                <a:solidFill>
                  <a:schemeClr val="tx1"/>
                </a:solidFill>
                <a:effectLst/>
              </a:rPr>
              <a:t>Project </a:t>
            </a:r>
            <a:r>
              <a:rPr lang="en-US" altLang="en-US" sz="3600" spc="0" dirty="0" smtClean="0">
                <a:solidFill>
                  <a:schemeClr val="tx1"/>
                </a:solidFill>
                <a:effectLst/>
              </a:rPr>
              <a:t>Use Cases </a:t>
            </a:r>
            <a:r>
              <a:rPr lang="en-US" altLang="en-US" sz="2000" spc="0" dirty="0" smtClean="0">
                <a:solidFill>
                  <a:schemeClr val="tx1"/>
                </a:solidFill>
                <a:effectLst/>
              </a:rPr>
              <a:t>(1 of 4)</a:t>
            </a:r>
            <a:endParaRPr lang="en-US" altLang="en-US" sz="2000" spc="0" dirty="0">
              <a:solidFill>
                <a:schemeClr val="tx1"/>
              </a:solidFill>
              <a:effectLst/>
            </a:endParaRPr>
          </a:p>
        </p:txBody>
      </p:sp>
      <p:sp>
        <p:nvSpPr>
          <p:cNvPr id="2" name="Content Placeholder 1"/>
          <p:cNvSpPr>
            <a:spLocks noGrp="1"/>
          </p:cNvSpPr>
          <p:nvPr>
            <p:ph sz="half" idx="1"/>
          </p:nvPr>
        </p:nvSpPr>
        <p:spPr>
          <a:xfrm>
            <a:off x="2743200" y="1411554"/>
            <a:ext cx="2209800" cy="249299"/>
          </a:xfrm>
        </p:spPr>
        <p:txBody>
          <a:bodyPr/>
          <a:lstStyle/>
          <a:p>
            <a:pPr marL="0" indent="0">
              <a:buNone/>
            </a:pPr>
            <a:r>
              <a:rPr lang="en-IN" sz="1800" b="1" dirty="0" smtClean="0"/>
              <a:t>C</a:t>
            </a:r>
            <a:r>
              <a:rPr lang="en-IN" sz="100" b="1" dirty="0" smtClean="0"/>
              <a:t> </a:t>
            </a:r>
            <a:r>
              <a:rPr lang="en-IN" sz="1800" b="1" dirty="0" smtClean="0"/>
              <a:t>S</a:t>
            </a:r>
            <a:r>
              <a:rPr lang="en-IN" sz="100" b="1" dirty="0" smtClean="0"/>
              <a:t> </a:t>
            </a:r>
            <a:r>
              <a:rPr lang="en-IN" sz="1800" b="1" dirty="0" smtClean="0"/>
              <a:t>M</a:t>
            </a:r>
            <a:r>
              <a:rPr lang="en-IN" sz="100" b="1" dirty="0" smtClean="0"/>
              <a:t> </a:t>
            </a:r>
            <a:r>
              <a:rPr lang="en-IN" sz="1800" b="1" dirty="0" smtClean="0"/>
              <a:t>S Sales Subsystem</a:t>
            </a:r>
            <a:endParaRPr lang="en-IN" sz="1800" b="1" dirty="0"/>
          </a:p>
        </p:txBody>
      </p:sp>
      <p:graphicFrame>
        <p:nvGraphicFramePr>
          <p:cNvPr id="6" name="Content Placeholder 5" descr="Table is accessible to screenreaders"/>
          <p:cNvGraphicFramePr>
            <a:graphicFrameLocks noGrp="1"/>
          </p:cNvGraphicFramePr>
          <p:nvPr>
            <p:ph sz="half" idx="2"/>
            <p:extLst>
              <p:ext uri="{D42A27DB-BD31-4B8C-83A1-F6EECF244321}">
                <p14:modId xmlns="" xmlns:p14="http://schemas.microsoft.com/office/powerpoint/2010/main" val="2360067556"/>
              </p:ext>
            </p:extLst>
          </p:nvPr>
        </p:nvGraphicFramePr>
        <p:xfrm>
          <a:off x="723900" y="1842470"/>
          <a:ext cx="8077073" cy="3657600"/>
        </p:xfrm>
        <a:graphic>
          <a:graphicData uri="http://schemas.openxmlformats.org/drawingml/2006/table">
            <a:tbl>
              <a:tblPr firstRow="1" bandRow="1">
                <a:tableStyleId>{5C22544A-7EE6-4342-B048-85BDC9FD1C3A}</a:tableStyleId>
              </a:tblPr>
              <a:tblGrid>
                <a:gridCol w="2832989">
                  <a:extLst>
                    <a:ext uri="{9D8B030D-6E8A-4147-A177-3AD203B41FA5}">
                      <a16:colId xmlns:a16="http://schemas.microsoft.com/office/drawing/2014/main" xmlns="" val="872939291"/>
                    </a:ext>
                  </a:extLst>
                </a:gridCol>
                <a:gridCol w="5244084">
                  <a:extLst>
                    <a:ext uri="{9D8B030D-6E8A-4147-A177-3AD203B41FA5}">
                      <a16:colId xmlns:a16="http://schemas.microsoft.com/office/drawing/2014/main" xmlns="" val="2810854983"/>
                    </a:ext>
                  </a:extLst>
                </a:gridCol>
              </a:tblGrid>
              <a:tr h="284823">
                <a:tc>
                  <a:txBody>
                    <a:bodyPr/>
                    <a:lstStyle/>
                    <a:p>
                      <a:r>
                        <a:rPr lang="en-IN" sz="1400" dirty="0" smtClean="0">
                          <a:solidFill>
                            <a:schemeClr val="tx1"/>
                          </a:solidFill>
                        </a:rPr>
                        <a:t>Use</a:t>
                      </a:r>
                      <a:r>
                        <a:rPr lang="en-IN" sz="1400" baseline="0" dirty="0" smtClean="0">
                          <a:solidFill>
                            <a:schemeClr val="tx1"/>
                          </a:solidFill>
                        </a:rPr>
                        <a:t> cases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Users/actors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22459446"/>
                  </a:ext>
                </a:extLst>
              </a:tr>
              <a:tr h="304800">
                <a:tc>
                  <a:txBody>
                    <a:bodyPr/>
                    <a:lstStyle/>
                    <a:p>
                      <a:r>
                        <a:rPr lang="en-IN" sz="1400" dirty="0" smtClean="0">
                          <a:solidFill>
                            <a:schemeClr val="tx1"/>
                          </a:solidFill>
                        </a:rPr>
                        <a:t>Search for item</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Customer, customer service representative,</a:t>
                      </a:r>
                      <a:r>
                        <a:rPr lang="en-IN" sz="1400" baseline="0" dirty="0" smtClean="0">
                          <a:solidFill>
                            <a:schemeClr val="tx1"/>
                          </a:solidFill>
                        </a:rPr>
                        <a:t> store sales representative </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1643452"/>
                  </a:ext>
                </a:extLst>
              </a:tr>
              <a:tr h="304800">
                <a:tc>
                  <a:txBody>
                    <a:bodyPr/>
                    <a:lstStyle/>
                    <a:p>
                      <a:r>
                        <a:rPr lang="en-IN" sz="1400" dirty="0" smtClean="0">
                          <a:solidFill>
                            <a:schemeClr val="tx1"/>
                          </a:solidFill>
                        </a:rPr>
                        <a:t>View product comments and ratings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rPr>
                        <a:t>Customer, customer service representative,</a:t>
                      </a:r>
                      <a:r>
                        <a:rPr lang="en-IN" sz="1400" baseline="0" dirty="0" smtClean="0">
                          <a:solidFill>
                            <a:schemeClr val="tx1"/>
                          </a:solidFill>
                        </a:rPr>
                        <a:t> store sales representative </a:t>
                      </a:r>
                      <a:endParaRPr lang="en-IN"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158812851"/>
                  </a:ext>
                </a:extLst>
              </a:tr>
              <a:tr h="304800">
                <a:tc>
                  <a:txBody>
                    <a:bodyPr/>
                    <a:lstStyle/>
                    <a:p>
                      <a:r>
                        <a:rPr lang="en-IN" sz="1400" dirty="0" smtClean="0">
                          <a:solidFill>
                            <a:schemeClr val="tx1"/>
                          </a:solidFill>
                        </a:rPr>
                        <a:t>View accessory combinations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rPr>
                        <a:t>Customer, customer service representative,</a:t>
                      </a:r>
                      <a:r>
                        <a:rPr lang="en-IN" sz="1400" baseline="0" dirty="0" smtClean="0">
                          <a:solidFill>
                            <a:schemeClr val="tx1"/>
                          </a:solidFill>
                        </a:rPr>
                        <a:t> store sales representative </a:t>
                      </a:r>
                      <a:endParaRPr lang="en-IN"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97588027"/>
                  </a:ext>
                </a:extLst>
              </a:tr>
              <a:tr h="304800">
                <a:tc>
                  <a:txBody>
                    <a:bodyPr/>
                    <a:lstStyle/>
                    <a:p>
                      <a:r>
                        <a:rPr lang="en-IN" sz="1400" dirty="0" smtClean="0">
                          <a:solidFill>
                            <a:schemeClr val="tx1"/>
                          </a:solidFill>
                        </a:rPr>
                        <a:t>Fill shopping</a:t>
                      </a:r>
                      <a:r>
                        <a:rPr lang="en-IN" sz="1400" baseline="0" dirty="0" smtClean="0">
                          <a:solidFill>
                            <a:schemeClr val="tx1"/>
                          </a:solidFill>
                        </a:rPr>
                        <a:t> cart</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Customer</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96966994"/>
                  </a:ext>
                </a:extLst>
              </a:tr>
              <a:tr h="304800">
                <a:tc>
                  <a:txBody>
                    <a:bodyPr/>
                    <a:lstStyle/>
                    <a:p>
                      <a:r>
                        <a:rPr lang="en-IN" sz="1400" dirty="0" smtClean="0">
                          <a:solidFill>
                            <a:schemeClr val="tx1"/>
                          </a:solidFill>
                        </a:rPr>
                        <a:t>Empty shopping cart</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Customer</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76499954"/>
                  </a:ext>
                </a:extLst>
              </a:tr>
              <a:tr h="304800">
                <a:tc>
                  <a:txBody>
                    <a:bodyPr/>
                    <a:lstStyle/>
                    <a:p>
                      <a:r>
                        <a:rPr lang="en-IN" sz="1400" dirty="0" smtClean="0">
                          <a:solidFill>
                            <a:schemeClr val="tx1"/>
                          </a:solidFill>
                        </a:rPr>
                        <a:t>Check out shopping cart</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Customer</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24714763"/>
                  </a:ext>
                </a:extLst>
              </a:tr>
              <a:tr h="228600">
                <a:tc>
                  <a:txBody>
                    <a:bodyPr/>
                    <a:lstStyle/>
                    <a:p>
                      <a:r>
                        <a:rPr lang="en-IN" sz="1400" dirty="0" smtClean="0">
                          <a:solidFill>
                            <a:schemeClr val="tx1"/>
                          </a:solidFill>
                        </a:rPr>
                        <a:t>Fill reserve cart</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Customer</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01723394"/>
                  </a:ext>
                </a:extLst>
              </a:tr>
              <a:tr h="259080">
                <a:tc>
                  <a:txBody>
                    <a:bodyPr/>
                    <a:lstStyle/>
                    <a:p>
                      <a:r>
                        <a:rPr lang="en-IN" sz="1400" dirty="0" smtClean="0">
                          <a:solidFill>
                            <a:schemeClr val="tx1"/>
                          </a:solidFill>
                        </a:rPr>
                        <a:t>Empty reserve cart</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Customer</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88715203"/>
                  </a:ext>
                </a:extLst>
              </a:tr>
              <a:tr h="289560">
                <a:tc>
                  <a:txBody>
                    <a:bodyPr/>
                    <a:lstStyle/>
                    <a:p>
                      <a:r>
                        <a:rPr lang="en-IN" sz="1400" dirty="0" smtClean="0">
                          <a:solidFill>
                            <a:schemeClr val="tx1"/>
                          </a:solidFill>
                        </a:rPr>
                        <a:t>Convert reserve</a:t>
                      </a:r>
                      <a:r>
                        <a:rPr lang="en-IN" sz="1400" baseline="0" dirty="0" smtClean="0">
                          <a:solidFill>
                            <a:schemeClr val="tx1"/>
                          </a:solidFill>
                        </a:rPr>
                        <a:t> cart</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Customer</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47994725"/>
                  </a:ext>
                </a:extLst>
              </a:tr>
              <a:tr h="304800">
                <a:tc>
                  <a:txBody>
                    <a:bodyPr/>
                    <a:lstStyle/>
                    <a:p>
                      <a:r>
                        <a:rPr lang="en-IN" sz="1400" dirty="0" smtClean="0">
                          <a:solidFill>
                            <a:schemeClr val="tx1"/>
                          </a:solidFill>
                        </a:rPr>
                        <a:t>Create phone sale</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Customer service representative</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518673454"/>
                  </a:ext>
                </a:extLst>
              </a:tr>
              <a:tr h="3048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rPr>
                        <a:t>Create store sale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Stores sales</a:t>
                      </a:r>
                      <a:r>
                        <a:rPr lang="en-IN" sz="1400" baseline="0" dirty="0" smtClean="0">
                          <a:solidFill>
                            <a:schemeClr val="tx1"/>
                          </a:solidFill>
                        </a:rPr>
                        <a:t> representative</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13091645"/>
                  </a:ext>
                </a:extLst>
              </a:tr>
            </a:tbl>
          </a:graphicData>
        </a:graphic>
      </p:graphicFrame>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381000" y="230188"/>
            <a:ext cx="8382000" cy="498598"/>
          </a:xfrm>
        </p:spPr>
        <p:txBody>
          <a:bodyPr/>
          <a:lstStyle/>
          <a:p>
            <a:pPr algn="ctr"/>
            <a:r>
              <a:rPr lang="en-US" altLang="en-US" sz="3600" spc="0" dirty="0" smtClean="0">
                <a:solidFill>
                  <a:schemeClr val="tx1"/>
                </a:solidFill>
                <a:effectLst/>
              </a:rPr>
              <a:t>R</a:t>
            </a:r>
            <a:r>
              <a:rPr lang="en-US" altLang="en-US" sz="100" spc="0" dirty="0" smtClean="0">
                <a:solidFill>
                  <a:schemeClr val="tx1"/>
                </a:solidFill>
                <a:effectLst/>
              </a:rPr>
              <a:t> </a:t>
            </a:r>
            <a:r>
              <a:rPr lang="en-US" altLang="en-US" sz="3600" spc="0" dirty="0" smtClean="0">
                <a:solidFill>
                  <a:schemeClr val="tx1"/>
                </a:solidFill>
                <a:effectLst/>
              </a:rPr>
              <a:t>M</a:t>
            </a:r>
            <a:r>
              <a:rPr lang="en-US" altLang="en-US" sz="100" spc="0" dirty="0" smtClean="0">
                <a:solidFill>
                  <a:schemeClr val="tx1"/>
                </a:solidFill>
                <a:effectLst/>
              </a:rPr>
              <a:t> </a:t>
            </a:r>
            <a:r>
              <a:rPr lang="en-US" altLang="en-US" sz="3600" spc="0" dirty="0" smtClean="0">
                <a:solidFill>
                  <a:schemeClr val="tx1"/>
                </a:solidFill>
                <a:effectLst/>
              </a:rPr>
              <a:t>O C</a:t>
            </a:r>
            <a:r>
              <a:rPr lang="en-US" altLang="en-US" sz="100" spc="0" dirty="0" smtClean="0">
                <a:solidFill>
                  <a:schemeClr val="tx1"/>
                </a:solidFill>
                <a:effectLst/>
              </a:rPr>
              <a:t> </a:t>
            </a:r>
            <a:r>
              <a:rPr lang="en-US" altLang="en-US" sz="3600" spc="0" dirty="0" smtClean="0">
                <a:solidFill>
                  <a:schemeClr val="tx1"/>
                </a:solidFill>
                <a:effectLst/>
              </a:rPr>
              <a:t>S</a:t>
            </a:r>
            <a:r>
              <a:rPr lang="en-US" altLang="en-US" sz="100" spc="0" dirty="0" smtClean="0">
                <a:solidFill>
                  <a:schemeClr val="tx1"/>
                </a:solidFill>
                <a:effectLst/>
              </a:rPr>
              <a:t> </a:t>
            </a:r>
            <a:r>
              <a:rPr lang="en-US" altLang="en-US" sz="3600" spc="0" dirty="0" smtClean="0">
                <a:solidFill>
                  <a:schemeClr val="tx1"/>
                </a:solidFill>
                <a:effectLst/>
              </a:rPr>
              <a:t>M</a:t>
            </a:r>
            <a:r>
              <a:rPr lang="en-US" altLang="en-US" sz="100" spc="0" dirty="0" smtClean="0">
                <a:solidFill>
                  <a:schemeClr val="tx1"/>
                </a:solidFill>
                <a:effectLst/>
              </a:rPr>
              <a:t> </a:t>
            </a:r>
            <a:r>
              <a:rPr lang="en-US" altLang="en-US" sz="3600" spc="0" dirty="0" smtClean="0">
                <a:solidFill>
                  <a:schemeClr val="tx1"/>
                </a:solidFill>
                <a:effectLst/>
              </a:rPr>
              <a:t>S </a:t>
            </a:r>
            <a:r>
              <a:rPr lang="en-US" altLang="en-US" sz="3600" spc="0" dirty="0">
                <a:solidFill>
                  <a:schemeClr val="tx1"/>
                </a:solidFill>
                <a:effectLst/>
              </a:rPr>
              <a:t>Project Use Cases </a:t>
            </a:r>
            <a:r>
              <a:rPr lang="en-US" altLang="en-US" sz="2000" spc="0" dirty="0" smtClean="0">
                <a:solidFill>
                  <a:schemeClr val="tx1"/>
                </a:solidFill>
                <a:effectLst/>
              </a:rPr>
              <a:t>(2 </a:t>
            </a:r>
            <a:r>
              <a:rPr lang="en-US" altLang="en-US" sz="2000" spc="0" dirty="0">
                <a:solidFill>
                  <a:schemeClr val="tx1"/>
                </a:solidFill>
                <a:effectLst/>
              </a:rPr>
              <a:t>of 4)</a:t>
            </a:r>
          </a:p>
        </p:txBody>
      </p:sp>
      <p:sp>
        <p:nvSpPr>
          <p:cNvPr id="2" name="Content Placeholder 1"/>
          <p:cNvSpPr>
            <a:spLocks noGrp="1"/>
          </p:cNvSpPr>
          <p:nvPr>
            <p:ph sz="half" idx="1"/>
          </p:nvPr>
        </p:nvSpPr>
        <p:spPr>
          <a:xfrm>
            <a:off x="2590800" y="1411552"/>
            <a:ext cx="3733800" cy="249299"/>
          </a:xfrm>
        </p:spPr>
        <p:txBody>
          <a:bodyPr/>
          <a:lstStyle/>
          <a:p>
            <a:pPr marL="0" indent="0">
              <a:buNone/>
            </a:pPr>
            <a:r>
              <a:rPr lang="en-IN" sz="1800" b="1" dirty="0" smtClean="0"/>
              <a:t>C</a:t>
            </a:r>
            <a:r>
              <a:rPr lang="en-IN" sz="100" b="1" dirty="0" smtClean="0"/>
              <a:t> </a:t>
            </a:r>
            <a:r>
              <a:rPr lang="en-IN" sz="1800" b="1" dirty="0" smtClean="0"/>
              <a:t>S</a:t>
            </a:r>
            <a:r>
              <a:rPr lang="en-IN" sz="100" b="1" dirty="0" smtClean="0"/>
              <a:t> </a:t>
            </a:r>
            <a:r>
              <a:rPr lang="en-IN" sz="1800" b="1" dirty="0"/>
              <a:t>M</a:t>
            </a:r>
            <a:r>
              <a:rPr lang="en-IN" sz="100" b="1" dirty="0"/>
              <a:t> </a:t>
            </a:r>
            <a:r>
              <a:rPr lang="en-IN" sz="1800" b="1" dirty="0" smtClean="0"/>
              <a:t>S Order Fulfillment Subsystem</a:t>
            </a:r>
            <a:endParaRPr lang="en-IN" sz="1800" b="1" dirty="0"/>
          </a:p>
        </p:txBody>
      </p:sp>
      <p:graphicFrame>
        <p:nvGraphicFramePr>
          <p:cNvPr id="6" name="Content Placeholder 5" descr="Table is accessible to screenreaders"/>
          <p:cNvGraphicFramePr>
            <a:graphicFrameLocks noGrp="1"/>
          </p:cNvGraphicFramePr>
          <p:nvPr>
            <p:ph sz="half" idx="2"/>
            <p:extLst>
              <p:ext uri="{D42A27DB-BD31-4B8C-83A1-F6EECF244321}">
                <p14:modId xmlns="" xmlns:p14="http://schemas.microsoft.com/office/powerpoint/2010/main" val="600054322"/>
              </p:ext>
            </p:extLst>
          </p:nvPr>
        </p:nvGraphicFramePr>
        <p:xfrm>
          <a:off x="1524000" y="1858409"/>
          <a:ext cx="6172200" cy="3708400"/>
        </p:xfrm>
        <a:graphic>
          <a:graphicData uri="http://schemas.openxmlformats.org/drawingml/2006/table">
            <a:tbl>
              <a:tblPr firstRow="1" bandRow="1">
                <a:tableStyleId>{5C22544A-7EE6-4342-B048-85BDC9FD1C3A}</a:tableStyleId>
              </a:tblPr>
              <a:tblGrid>
                <a:gridCol w="2749995">
                  <a:extLst>
                    <a:ext uri="{9D8B030D-6E8A-4147-A177-3AD203B41FA5}">
                      <a16:colId xmlns:a16="http://schemas.microsoft.com/office/drawing/2014/main" xmlns="" val="3947504387"/>
                    </a:ext>
                  </a:extLst>
                </a:gridCol>
                <a:gridCol w="3422205">
                  <a:extLst>
                    <a:ext uri="{9D8B030D-6E8A-4147-A177-3AD203B41FA5}">
                      <a16:colId xmlns:a16="http://schemas.microsoft.com/office/drawing/2014/main" xmlns="" val="4009171262"/>
                    </a:ext>
                  </a:extLst>
                </a:gridCol>
              </a:tblGrid>
              <a:tr h="370840">
                <a:tc>
                  <a:txBody>
                    <a:bodyPr/>
                    <a:lstStyle/>
                    <a:p>
                      <a:r>
                        <a:rPr lang="en-IN" sz="1600" dirty="0" smtClean="0">
                          <a:solidFill>
                            <a:schemeClr val="tx1"/>
                          </a:solidFill>
                        </a:rPr>
                        <a:t>Use cases</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Users/actors</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18636049"/>
                  </a:ext>
                </a:extLst>
              </a:tr>
              <a:tr h="370840">
                <a:tc>
                  <a:txBody>
                    <a:bodyPr/>
                    <a:lstStyle/>
                    <a:p>
                      <a:r>
                        <a:rPr lang="en-IN" sz="1600" dirty="0" smtClean="0">
                          <a:solidFill>
                            <a:schemeClr val="tx1"/>
                          </a:solidFill>
                        </a:rPr>
                        <a:t>Ship items</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Shipping</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89624322"/>
                  </a:ext>
                </a:extLst>
              </a:tr>
              <a:tr h="370840">
                <a:tc>
                  <a:txBody>
                    <a:bodyPr/>
                    <a:lstStyle/>
                    <a:p>
                      <a:r>
                        <a:rPr lang="en-IN" sz="1600" dirty="0" smtClean="0">
                          <a:solidFill>
                            <a:schemeClr val="tx1"/>
                          </a:solidFill>
                        </a:rPr>
                        <a:t>Manage shippers</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Shipping</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87072384"/>
                  </a:ext>
                </a:extLst>
              </a:tr>
              <a:tr h="370840">
                <a:tc>
                  <a:txBody>
                    <a:bodyPr/>
                    <a:lstStyle/>
                    <a:p>
                      <a:r>
                        <a:rPr lang="en-IN" sz="1600" dirty="0" smtClean="0">
                          <a:solidFill>
                            <a:schemeClr val="tx1"/>
                          </a:solidFill>
                        </a:rPr>
                        <a:t>Create backborder</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Shipping</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85517780"/>
                  </a:ext>
                </a:extLst>
              </a:tr>
              <a:tr h="370840">
                <a:tc>
                  <a:txBody>
                    <a:bodyPr/>
                    <a:lstStyle/>
                    <a:p>
                      <a:r>
                        <a:rPr lang="en-IN" sz="1600" dirty="0" smtClean="0">
                          <a:solidFill>
                            <a:schemeClr val="tx1"/>
                          </a:solidFill>
                        </a:rPr>
                        <a:t>Create item return</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Shipping, customer</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21622623"/>
                  </a:ext>
                </a:extLst>
              </a:tr>
              <a:tr h="370840">
                <a:tc>
                  <a:txBody>
                    <a:bodyPr/>
                    <a:lstStyle/>
                    <a:p>
                      <a:r>
                        <a:rPr lang="en-IN" sz="1600" dirty="0" smtClean="0">
                          <a:solidFill>
                            <a:schemeClr val="tx1"/>
                          </a:solidFill>
                        </a:rPr>
                        <a:t>Look</a:t>
                      </a:r>
                      <a:r>
                        <a:rPr lang="en-IN" sz="1600" baseline="0" dirty="0" smtClean="0">
                          <a:solidFill>
                            <a:schemeClr val="tx1"/>
                          </a:solidFill>
                        </a:rPr>
                        <a:t> up order status</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Shipping, customer, management</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9862011"/>
                  </a:ext>
                </a:extLst>
              </a:tr>
              <a:tr h="370840">
                <a:tc>
                  <a:txBody>
                    <a:bodyPr/>
                    <a:lstStyle/>
                    <a:p>
                      <a:r>
                        <a:rPr lang="en-IN" sz="1600" dirty="0" smtClean="0">
                          <a:solidFill>
                            <a:schemeClr val="tx1"/>
                          </a:solidFill>
                        </a:rPr>
                        <a:t>Track shipment</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600" dirty="0" smtClean="0">
                          <a:solidFill>
                            <a:schemeClr val="tx1"/>
                          </a:solidFill>
                        </a:rPr>
                        <a:t>Shipping, customer, marketing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35424224"/>
                  </a:ext>
                </a:extLst>
              </a:tr>
              <a:tr h="370840">
                <a:tc>
                  <a:txBody>
                    <a:bodyPr/>
                    <a:lstStyle/>
                    <a:p>
                      <a:r>
                        <a:rPr lang="en-IN" sz="1600" dirty="0" smtClean="0">
                          <a:solidFill>
                            <a:schemeClr val="tx1"/>
                          </a:solidFill>
                        </a:rPr>
                        <a:t>Rate and comment on product</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Customer</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48877748"/>
                  </a:ext>
                </a:extLst>
              </a:tr>
              <a:tr h="370840">
                <a:tc>
                  <a:txBody>
                    <a:bodyPr/>
                    <a:lstStyle/>
                    <a:p>
                      <a:r>
                        <a:rPr lang="en-IN" sz="1600" dirty="0" smtClean="0">
                          <a:solidFill>
                            <a:schemeClr val="tx1"/>
                          </a:solidFill>
                        </a:rPr>
                        <a:t>Provide suggestion</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Customer</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583460244"/>
                  </a:ext>
                </a:extLst>
              </a:tr>
              <a:tr h="370840">
                <a:tc>
                  <a:txBody>
                    <a:bodyPr/>
                    <a:lstStyle/>
                    <a:p>
                      <a:r>
                        <a:rPr lang="en-IN" sz="1600" dirty="0" smtClean="0">
                          <a:solidFill>
                            <a:schemeClr val="tx1"/>
                          </a:solidFill>
                        </a:rPr>
                        <a:t>Review suggestions</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Management</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74210711"/>
                  </a:ext>
                </a:extLst>
              </a:tr>
            </a:tbl>
          </a:graphicData>
        </a:graphic>
      </p:graphicFrame>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81000" y="230188"/>
            <a:ext cx="8382000" cy="498598"/>
          </a:xfrm>
        </p:spPr>
        <p:txBody>
          <a:bodyPr/>
          <a:lstStyle/>
          <a:p>
            <a:pPr algn="ctr"/>
            <a:r>
              <a:rPr lang="en-US" altLang="en-US" sz="3600" spc="0" dirty="0" smtClean="0">
                <a:solidFill>
                  <a:schemeClr val="tx1"/>
                </a:solidFill>
                <a:effectLst/>
              </a:rPr>
              <a:t>R</a:t>
            </a:r>
            <a:r>
              <a:rPr lang="en-US" altLang="en-US" sz="100" spc="0" dirty="0" smtClean="0">
                <a:solidFill>
                  <a:schemeClr val="tx1"/>
                </a:solidFill>
                <a:effectLst/>
              </a:rPr>
              <a:t> </a:t>
            </a:r>
            <a:r>
              <a:rPr lang="en-US" altLang="en-US" sz="3600" spc="0" dirty="0" smtClean="0">
                <a:solidFill>
                  <a:schemeClr val="tx1"/>
                </a:solidFill>
                <a:effectLst/>
              </a:rPr>
              <a:t>M</a:t>
            </a:r>
            <a:r>
              <a:rPr lang="en-US" altLang="en-US" sz="100" spc="0" dirty="0" smtClean="0">
                <a:solidFill>
                  <a:schemeClr val="tx1"/>
                </a:solidFill>
                <a:effectLst/>
              </a:rPr>
              <a:t> </a:t>
            </a:r>
            <a:r>
              <a:rPr lang="en-US" altLang="en-US" sz="3600" spc="0" dirty="0" smtClean="0">
                <a:solidFill>
                  <a:schemeClr val="tx1"/>
                </a:solidFill>
                <a:effectLst/>
              </a:rPr>
              <a:t>O C</a:t>
            </a:r>
            <a:r>
              <a:rPr lang="en-US" altLang="en-US" sz="100" spc="0" dirty="0" smtClean="0">
                <a:solidFill>
                  <a:schemeClr val="tx1"/>
                </a:solidFill>
                <a:effectLst/>
              </a:rPr>
              <a:t> </a:t>
            </a:r>
            <a:r>
              <a:rPr lang="en-US" altLang="en-US" sz="3600" spc="0" dirty="0" smtClean="0">
                <a:solidFill>
                  <a:schemeClr val="tx1"/>
                </a:solidFill>
                <a:effectLst/>
              </a:rPr>
              <a:t>S</a:t>
            </a:r>
            <a:r>
              <a:rPr lang="en-US" altLang="en-US" sz="100" spc="0" dirty="0" smtClean="0">
                <a:solidFill>
                  <a:schemeClr val="tx1"/>
                </a:solidFill>
                <a:effectLst/>
              </a:rPr>
              <a:t> </a:t>
            </a:r>
            <a:r>
              <a:rPr lang="en-US" altLang="en-US" sz="3600" spc="0" dirty="0" smtClean="0">
                <a:solidFill>
                  <a:schemeClr val="tx1"/>
                </a:solidFill>
                <a:effectLst/>
              </a:rPr>
              <a:t>M</a:t>
            </a:r>
            <a:r>
              <a:rPr lang="en-US" altLang="en-US" sz="100" spc="0" dirty="0" smtClean="0">
                <a:solidFill>
                  <a:schemeClr val="tx1"/>
                </a:solidFill>
                <a:effectLst/>
              </a:rPr>
              <a:t> </a:t>
            </a:r>
            <a:r>
              <a:rPr lang="en-US" altLang="en-US" sz="3600" spc="0" dirty="0" smtClean="0">
                <a:solidFill>
                  <a:schemeClr val="tx1"/>
                </a:solidFill>
                <a:effectLst/>
              </a:rPr>
              <a:t>S Project </a:t>
            </a:r>
            <a:r>
              <a:rPr lang="en-US" altLang="en-US" sz="3600" spc="0" dirty="0">
                <a:solidFill>
                  <a:schemeClr val="tx1"/>
                </a:solidFill>
                <a:effectLst/>
              </a:rPr>
              <a:t>Use Cases </a:t>
            </a:r>
            <a:r>
              <a:rPr lang="en-US" altLang="en-US" sz="2000" spc="0" dirty="0" smtClean="0">
                <a:solidFill>
                  <a:schemeClr val="tx1"/>
                </a:solidFill>
                <a:effectLst/>
              </a:rPr>
              <a:t>(3 </a:t>
            </a:r>
            <a:r>
              <a:rPr lang="en-US" altLang="en-US" sz="2000" spc="0" dirty="0">
                <a:solidFill>
                  <a:schemeClr val="tx1"/>
                </a:solidFill>
                <a:effectLst/>
              </a:rPr>
              <a:t>of 4)</a:t>
            </a:r>
          </a:p>
        </p:txBody>
      </p:sp>
      <p:sp>
        <p:nvSpPr>
          <p:cNvPr id="2" name="Content Placeholder 1"/>
          <p:cNvSpPr>
            <a:spLocks noGrp="1"/>
          </p:cNvSpPr>
          <p:nvPr>
            <p:ph sz="half" idx="1"/>
          </p:nvPr>
        </p:nvSpPr>
        <p:spPr>
          <a:xfrm>
            <a:off x="3124200" y="1411553"/>
            <a:ext cx="4038600" cy="249299"/>
          </a:xfrm>
        </p:spPr>
        <p:txBody>
          <a:bodyPr/>
          <a:lstStyle/>
          <a:p>
            <a:pPr marL="0" indent="0">
              <a:buNone/>
            </a:pPr>
            <a:r>
              <a:rPr lang="en-IN" sz="1800" b="1" dirty="0" smtClean="0"/>
              <a:t>C</a:t>
            </a:r>
            <a:r>
              <a:rPr lang="en-IN" sz="100" b="1" dirty="0" smtClean="0"/>
              <a:t> </a:t>
            </a:r>
            <a:r>
              <a:rPr lang="en-IN" sz="1800" b="1" dirty="0" smtClean="0"/>
              <a:t>S</a:t>
            </a:r>
            <a:r>
              <a:rPr lang="en-IN" sz="100" b="1" dirty="0" smtClean="0"/>
              <a:t> </a:t>
            </a:r>
            <a:r>
              <a:rPr lang="en-IN" sz="1800" b="1" dirty="0" smtClean="0"/>
              <a:t>M</a:t>
            </a:r>
            <a:r>
              <a:rPr lang="en-IN" sz="100" b="1" dirty="0" smtClean="0"/>
              <a:t> </a:t>
            </a:r>
            <a:r>
              <a:rPr lang="en-IN" sz="1800" b="1" dirty="0" smtClean="0"/>
              <a:t>S Customer Account Subsystem</a:t>
            </a:r>
            <a:endParaRPr lang="en-IN" sz="1800" b="1" dirty="0"/>
          </a:p>
        </p:txBody>
      </p:sp>
      <p:graphicFrame>
        <p:nvGraphicFramePr>
          <p:cNvPr id="6" name="Content Placeholder 5" descr="Table is accessible to screenreaders"/>
          <p:cNvGraphicFramePr>
            <a:graphicFrameLocks noGrp="1"/>
          </p:cNvGraphicFramePr>
          <p:nvPr>
            <p:ph sz="half" idx="2"/>
            <p:extLst>
              <p:ext uri="{D42A27DB-BD31-4B8C-83A1-F6EECF244321}">
                <p14:modId xmlns="" xmlns:p14="http://schemas.microsoft.com/office/powerpoint/2010/main" val="3790847464"/>
              </p:ext>
            </p:extLst>
          </p:nvPr>
        </p:nvGraphicFramePr>
        <p:xfrm>
          <a:off x="1828800" y="1830306"/>
          <a:ext cx="6324600" cy="38354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1207363950"/>
                    </a:ext>
                  </a:extLst>
                </a:gridCol>
                <a:gridCol w="3581400">
                  <a:extLst>
                    <a:ext uri="{9D8B030D-6E8A-4147-A177-3AD203B41FA5}">
                      <a16:colId xmlns:a16="http://schemas.microsoft.com/office/drawing/2014/main" xmlns="" val="2076892191"/>
                    </a:ext>
                  </a:extLst>
                </a:gridCol>
              </a:tblGrid>
              <a:tr h="304800">
                <a:tc>
                  <a:txBody>
                    <a:bodyPr/>
                    <a:lstStyle/>
                    <a:p>
                      <a:r>
                        <a:rPr lang="en-IN" sz="1500" dirty="0" smtClean="0">
                          <a:solidFill>
                            <a:schemeClr val="tx1"/>
                          </a:solidFill>
                        </a:rPr>
                        <a:t>Use cases</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500" dirty="0" smtClean="0">
                          <a:solidFill>
                            <a:schemeClr val="tx1"/>
                          </a:solidFill>
                        </a:rPr>
                        <a:t>Users/actors</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05331170"/>
                  </a:ext>
                </a:extLst>
              </a:tr>
              <a:tr h="370840">
                <a:tc>
                  <a:txBody>
                    <a:bodyPr/>
                    <a:lstStyle/>
                    <a:p>
                      <a:r>
                        <a:rPr lang="en-IN" sz="1500" dirty="0" smtClean="0">
                          <a:solidFill>
                            <a:schemeClr val="tx1"/>
                          </a:solidFill>
                        </a:rPr>
                        <a:t>Create/update customer account</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500" dirty="0" smtClean="0">
                          <a:solidFill>
                            <a:schemeClr val="tx1"/>
                          </a:solidFill>
                        </a:rPr>
                        <a:t>Customer,</a:t>
                      </a:r>
                      <a:r>
                        <a:rPr lang="en-IN" sz="1500" baseline="0" dirty="0" smtClean="0">
                          <a:solidFill>
                            <a:schemeClr val="tx1"/>
                          </a:solidFill>
                        </a:rPr>
                        <a:t> customer service representative, store sales representative</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02652882"/>
                  </a:ext>
                </a:extLst>
              </a:tr>
              <a:tr h="370840">
                <a:tc>
                  <a:txBody>
                    <a:bodyPr/>
                    <a:lstStyle/>
                    <a:p>
                      <a:r>
                        <a:rPr lang="en-IN" sz="1500" dirty="0" smtClean="0">
                          <a:solidFill>
                            <a:schemeClr val="tx1"/>
                          </a:solidFill>
                        </a:rPr>
                        <a:t>Process</a:t>
                      </a:r>
                      <a:r>
                        <a:rPr lang="en-IN" sz="1500" baseline="0" dirty="0" smtClean="0">
                          <a:solidFill>
                            <a:schemeClr val="tx1"/>
                          </a:solidFill>
                        </a:rPr>
                        <a:t> account adjustment</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500" dirty="0" smtClean="0">
                          <a:solidFill>
                            <a:schemeClr val="tx1"/>
                          </a:solidFill>
                        </a:rPr>
                        <a:t>Management</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855618794"/>
                  </a:ext>
                </a:extLst>
              </a:tr>
              <a:tr h="370840">
                <a:tc>
                  <a:txBody>
                    <a:bodyPr/>
                    <a:lstStyle/>
                    <a:p>
                      <a:r>
                        <a:rPr lang="en-IN" sz="1500" dirty="0" smtClean="0">
                          <a:solidFill>
                            <a:schemeClr val="tx1"/>
                          </a:solidFill>
                        </a:rPr>
                        <a:t>Send message</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500" dirty="0" smtClean="0">
                          <a:solidFill>
                            <a:schemeClr val="tx1"/>
                          </a:solidFill>
                        </a:rPr>
                        <a:t>Customer</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166780596"/>
                  </a:ext>
                </a:extLst>
              </a:tr>
              <a:tr h="370840">
                <a:tc>
                  <a:txBody>
                    <a:bodyPr/>
                    <a:lstStyle/>
                    <a:p>
                      <a:r>
                        <a:rPr lang="en-IN" sz="1500" dirty="0" smtClean="0">
                          <a:solidFill>
                            <a:schemeClr val="tx1"/>
                          </a:solidFill>
                        </a:rPr>
                        <a:t>Browse</a:t>
                      </a:r>
                      <a:r>
                        <a:rPr lang="en-IN" sz="1500" baseline="0" dirty="0" smtClean="0">
                          <a:solidFill>
                            <a:schemeClr val="tx1"/>
                          </a:solidFill>
                        </a:rPr>
                        <a:t> messages</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500" dirty="0" smtClean="0">
                          <a:solidFill>
                            <a:schemeClr val="tx1"/>
                          </a:solidFill>
                        </a:rPr>
                        <a:t>Customer</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727386737"/>
                  </a:ext>
                </a:extLst>
              </a:tr>
              <a:tr h="370840">
                <a:tc>
                  <a:txBody>
                    <a:bodyPr/>
                    <a:lstStyle/>
                    <a:p>
                      <a:r>
                        <a:rPr lang="en-IN" sz="1500" dirty="0" smtClean="0">
                          <a:solidFill>
                            <a:schemeClr val="tx1"/>
                          </a:solidFill>
                        </a:rPr>
                        <a:t>Request friend</a:t>
                      </a:r>
                      <a:r>
                        <a:rPr lang="en-IN" sz="1500" baseline="0" dirty="0" smtClean="0">
                          <a:solidFill>
                            <a:schemeClr val="tx1"/>
                          </a:solidFill>
                        </a:rPr>
                        <a:t> linkup</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500" dirty="0" smtClean="0">
                          <a:solidFill>
                            <a:schemeClr val="tx1"/>
                          </a:solidFill>
                        </a:rPr>
                        <a:t>Customer</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71298081"/>
                  </a:ext>
                </a:extLst>
              </a:tr>
              <a:tr h="370840">
                <a:tc>
                  <a:txBody>
                    <a:bodyPr/>
                    <a:lstStyle/>
                    <a:p>
                      <a:r>
                        <a:rPr lang="en-IN" sz="1500" dirty="0" smtClean="0">
                          <a:solidFill>
                            <a:schemeClr val="tx1"/>
                          </a:solidFill>
                        </a:rPr>
                        <a:t>Reply to linkup</a:t>
                      </a:r>
                      <a:r>
                        <a:rPr lang="en-IN" sz="1500" baseline="0" dirty="0" smtClean="0">
                          <a:solidFill>
                            <a:schemeClr val="tx1"/>
                          </a:solidFill>
                        </a:rPr>
                        <a:t> request</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500" dirty="0" smtClean="0">
                          <a:solidFill>
                            <a:schemeClr val="tx1"/>
                          </a:solidFill>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77700069"/>
                  </a:ext>
                </a:extLst>
              </a:tr>
              <a:tr h="370840">
                <a:tc>
                  <a:txBody>
                    <a:bodyPr/>
                    <a:lstStyle/>
                    <a:p>
                      <a:r>
                        <a:rPr lang="en-IN" sz="1500" dirty="0" smtClean="0">
                          <a:solidFill>
                            <a:schemeClr val="tx1"/>
                          </a:solidFill>
                        </a:rPr>
                        <a:t>Send/receive partner credits</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500" dirty="0" smtClean="0">
                          <a:solidFill>
                            <a:schemeClr val="tx1"/>
                          </a:solidFill>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23855454"/>
                  </a:ext>
                </a:extLst>
              </a:tr>
              <a:tr h="370840">
                <a:tc>
                  <a:txBody>
                    <a:bodyPr/>
                    <a:lstStyle/>
                    <a:p>
                      <a:r>
                        <a:rPr lang="en-IN" sz="1500" dirty="0" smtClean="0">
                          <a:solidFill>
                            <a:schemeClr val="tx1"/>
                          </a:solidFill>
                        </a:rPr>
                        <a:t>View “mountain</a:t>
                      </a:r>
                      <a:r>
                        <a:rPr lang="en-IN" sz="1500" baseline="0" dirty="0" smtClean="0">
                          <a:solidFill>
                            <a:schemeClr val="tx1"/>
                          </a:solidFill>
                        </a:rPr>
                        <a:t> bucks”</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500" dirty="0" smtClean="0">
                          <a:solidFill>
                            <a:schemeClr val="tx1"/>
                          </a:solidFill>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152781401"/>
                  </a:ext>
                </a:extLst>
              </a:tr>
              <a:tr h="370840">
                <a:tc>
                  <a:txBody>
                    <a:bodyPr/>
                    <a:lstStyle/>
                    <a:p>
                      <a:r>
                        <a:rPr lang="en-IN" sz="1500" dirty="0" smtClean="0">
                          <a:solidFill>
                            <a:schemeClr val="tx1"/>
                          </a:solidFill>
                        </a:rPr>
                        <a:t>Transfer</a:t>
                      </a:r>
                      <a:r>
                        <a:rPr lang="en-IN" sz="1500" baseline="0" dirty="0" smtClean="0">
                          <a:solidFill>
                            <a:schemeClr val="tx1"/>
                          </a:solidFill>
                        </a:rPr>
                        <a:t> </a:t>
                      </a:r>
                      <a:r>
                        <a:rPr lang="en-IN" sz="1500" dirty="0" smtClean="0">
                          <a:solidFill>
                            <a:schemeClr val="tx1"/>
                          </a:solidFill>
                        </a:rPr>
                        <a:t>“mountain</a:t>
                      </a:r>
                      <a:r>
                        <a:rPr lang="en-IN" sz="1500" baseline="0" dirty="0" smtClean="0">
                          <a:solidFill>
                            <a:schemeClr val="tx1"/>
                          </a:solidFill>
                        </a:rPr>
                        <a:t> bucks”</a:t>
                      </a:r>
                      <a:endParaRPr lang="en-IN" sz="1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500" dirty="0" smtClean="0">
                          <a:solidFill>
                            <a:schemeClr val="tx1"/>
                          </a:solidFill>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714915388"/>
                  </a:ext>
                </a:extLst>
              </a:tr>
            </a:tbl>
          </a:graphicData>
        </a:graphic>
      </p:graphicFrame>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381000" y="230188"/>
            <a:ext cx="8382000" cy="498598"/>
          </a:xfrm>
        </p:spPr>
        <p:txBody>
          <a:bodyPr/>
          <a:lstStyle/>
          <a:p>
            <a:pPr algn="ctr"/>
            <a:r>
              <a:rPr lang="en-US" altLang="en-US" sz="3600" spc="0" dirty="0">
                <a:solidFill>
                  <a:schemeClr val="tx1"/>
                </a:solidFill>
                <a:effectLst/>
              </a:rPr>
              <a:t>R</a:t>
            </a:r>
            <a:r>
              <a:rPr lang="en-US" altLang="en-US" sz="100" spc="0" dirty="0">
                <a:solidFill>
                  <a:schemeClr val="tx1"/>
                </a:solidFill>
                <a:effectLst/>
              </a:rPr>
              <a:t> </a:t>
            </a:r>
            <a:r>
              <a:rPr lang="en-US" altLang="en-US" sz="3600" spc="0" dirty="0">
                <a:solidFill>
                  <a:schemeClr val="tx1"/>
                </a:solidFill>
                <a:effectLst/>
              </a:rPr>
              <a:t>M</a:t>
            </a:r>
            <a:r>
              <a:rPr lang="en-US" altLang="en-US" sz="100" spc="0" dirty="0">
                <a:solidFill>
                  <a:schemeClr val="tx1"/>
                </a:solidFill>
                <a:effectLst/>
              </a:rPr>
              <a:t> </a:t>
            </a:r>
            <a:r>
              <a:rPr lang="en-US" altLang="en-US" sz="3600" spc="0" dirty="0">
                <a:solidFill>
                  <a:schemeClr val="tx1"/>
                </a:solidFill>
                <a:effectLst/>
              </a:rPr>
              <a:t>O C</a:t>
            </a:r>
            <a:r>
              <a:rPr lang="en-US" altLang="en-US" sz="100" spc="0" dirty="0">
                <a:solidFill>
                  <a:schemeClr val="tx1"/>
                </a:solidFill>
                <a:effectLst/>
              </a:rPr>
              <a:t> </a:t>
            </a:r>
            <a:r>
              <a:rPr lang="en-US" altLang="en-US" sz="3600" spc="0" dirty="0">
                <a:solidFill>
                  <a:schemeClr val="tx1"/>
                </a:solidFill>
                <a:effectLst/>
              </a:rPr>
              <a:t>S</a:t>
            </a:r>
            <a:r>
              <a:rPr lang="en-US" altLang="en-US" sz="100" spc="0" dirty="0">
                <a:solidFill>
                  <a:schemeClr val="tx1"/>
                </a:solidFill>
                <a:effectLst/>
              </a:rPr>
              <a:t> </a:t>
            </a:r>
            <a:r>
              <a:rPr lang="en-US" altLang="en-US" sz="3600" spc="0" dirty="0">
                <a:solidFill>
                  <a:schemeClr val="tx1"/>
                </a:solidFill>
                <a:effectLst/>
              </a:rPr>
              <a:t>M</a:t>
            </a:r>
            <a:r>
              <a:rPr lang="en-US" altLang="en-US" sz="100" spc="0" dirty="0">
                <a:solidFill>
                  <a:schemeClr val="tx1"/>
                </a:solidFill>
                <a:effectLst/>
              </a:rPr>
              <a:t> </a:t>
            </a:r>
            <a:r>
              <a:rPr lang="en-US" altLang="en-US" sz="3600" spc="0" dirty="0">
                <a:solidFill>
                  <a:schemeClr val="tx1"/>
                </a:solidFill>
                <a:effectLst/>
              </a:rPr>
              <a:t>S Project Use </a:t>
            </a:r>
            <a:r>
              <a:rPr lang="en-US" altLang="en-US" sz="3600" spc="0" dirty="0" smtClean="0">
                <a:solidFill>
                  <a:schemeClr val="tx1"/>
                </a:solidFill>
                <a:effectLst/>
              </a:rPr>
              <a:t>Cases </a:t>
            </a:r>
            <a:r>
              <a:rPr lang="en-US" altLang="en-US" sz="2000" spc="0" dirty="0" smtClean="0">
                <a:solidFill>
                  <a:schemeClr val="tx1"/>
                </a:solidFill>
                <a:effectLst/>
              </a:rPr>
              <a:t>(4 </a:t>
            </a:r>
            <a:r>
              <a:rPr lang="en-US" altLang="en-US" sz="2000" spc="0" dirty="0">
                <a:solidFill>
                  <a:schemeClr val="tx1"/>
                </a:solidFill>
                <a:effectLst/>
              </a:rPr>
              <a:t>of 4)</a:t>
            </a:r>
          </a:p>
        </p:txBody>
      </p:sp>
      <p:sp>
        <p:nvSpPr>
          <p:cNvPr id="9" name="Content Placeholder 8"/>
          <p:cNvSpPr>
            <a:spLocks noGrp="1"/>
          </p:cNvSpPr>
          <p:nvPr>
            <p:ph sz="quarter" idx="10"/>
          </p:nvPr>
        </p:nvSpPr>
        <p:spPr>
          <a:xfrm>
            <a:off x="3200400" y="1020028"/>
            <a:ext cx="3200400" cy="249299"/>
          </a:xfrm>
        </p:spPr>
        <p:txBody>
          <a:bodyPr/>
          <a:lstStyle/>
          <a:p>
            <a:pPr marL="0" indent="0">
              <a:buNone/>
            </a:pPr>
            <a:r>
              <a:rPr lang="en-IN" sz="1800" b="1" dirty="0" smtClean="0"/>
              <a:t>C</a:t>
            </a:r>
            <a:r>
              <a:rPr lang="en-IN" sz="100" b="1" dirty="0" smtClean="0"/>
              <a:t> </a:t>
            </a:r>
            <a:r>
              <a:rPr lang="en-IN" sz="1800" b="1" dirty="0" smtClean="0"/>
              <a:t>S</a:t>
            </a:r>
            <a:r>
              <a:rPr lang="en-IN" sz="100" b="1" dirty="0" smtClean="0"/>
              <a:t> </a:t>
            </a:r>
            <a:r>
              <a:rPr lang="en-IN" sz="1800" b="1" dirty="0" smtClean="0"/>
              <a:t>M</a:t>
            </a:r>
            <a:r>
              <a:rPr lang="en-IN" sz="100" b="1" dirty="0" smtClean="0"/>
              <a:t> </a:t>
            </a:r>
            <a:r>
              <a:rPr lang="en-IN" sz="1800" b="1" dirty="0" smtClean="0"/>
              <a:t>S </a:t>
            </a:r>
            <a:r>
              <a:rPr lang="en-IN" sz="1800" b="1" dirty="0"/>
              <a:t>Marketing </a:t>
            </a:r>
            <a:r>
              <a:rPr lang="en-IN" sz="1800" b="1" dirty="0" smtClean="0"/>
              <a:t>Subsystem</a:t>
            </a:r>
            <a:endParaRPr lang="en-IN" sz="1800" b="1" dirty="0"/>
          </a:p>
        </p:txBody>
      </p:sp>
      <p:graphicFrame>
        <p:nvGraphicFramePr>
          <p:cNvPr id="12" name="Content Placeholder 11" descr="Table is accessible to screenreaders"/>
          <p:cNvGraphicFramePr>
            <a:graphicFrameLocks noGrp="1"/>
          </p:cNvGraphicFramePr>
          <p:nvPr>
            <p:ph sz="quarter" idx="11"/>
            <p:extLst>
              <p:ext uri="{D42A27DB-BD31-4B8C-83A1-F6EECF244321}">
                <p14:modId xmlns="" xmlns:p14="http://schemas.microsoft.com/office/powerpoint/2010/main" val="1822326371"/>
              </p:ext>
            </p:extLst>
          </p:nvPr>
        </p:nvGraphicFramePr>
        <p:xfrm>
          <a:off x="1596426" y="1391875"/>
          <a:ext cx="6099774" cy="1524000"/>
        </p:xfrm>
        <a:graphic>
          <a:graphicData uri="http://schemas.openxmlformats.org/drawingml/2006/table">
            <a:tbl>
              <a:tblPr firstRow="1" bandRow="1">
                <a:tableStyleId>{5C22544A-7EE6-4342-B048-85BDC9FD1C3A}</a:tableStyleId>
              </a:tblPr>
              <a:tblGrid>
                <a:gridCol w="3051774">
                  <a:extLst>
                    <a:ext uri="{9D8B030D-6E8A-4147-A177-3AD203B41FA5}">
                      <a16:colId xmlns:a16="http://schemas.microsoft.com/office/drawing/2014/main" xmlns="" val="1233165006"/>
                    </a:ext>
                  </a:extLst>
                </a:gridCol>
                <a:gridCol w="3048000">
                  <a:extLst>
                    <a:ext uri="{9D8B030D-6E8A-4147-A177-3AD203B41FA5}">
                      <a16:colId xmlns:a16="http://schemas.microsoft.com/office/drawing/2014/main" xmlns="" val="3242470541"/>
                    </a:ext>
                  </a:extLst>
                </a:gridCol>
              </a:tblGrid>
              <a:tr h="225425">
                <a:tc>
                  <a:txBody>
                    <a:bodyPr/>
                    <a:lstStyle/>
                    <a:p>
                      <a:r>
                        <a:rPr lang="en-IN" sz="1400" dirty="0" smtClean="0">
                          <a:solidFill>
                            <a:schemeClr val="tx1"/>
                          </a:solidFill>
                        </a:rPr>
                        <a:t>Use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Users/actors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18033583"/>
                  </a:ext>
                </a:extLst>
              </a:tr>
              <a:tr h="25590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rPr>
                        <a:t>Add</a:t>
                      </a:r>
                      <a:r>
                        <a:rPr lang="en-IN" sz="1400" baseline="0" dirty="0" smtClean="0">
                          <a:solidFill>
                            <a:schemeClr val="tx1"/>
                          </a:solidFill>
                        </a:rPr>
                        <a:t>/update product information</a:t>
                      </a:r>
                      <a:endParaRPr lang="en-IN"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Merchandising, marketing</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2288656"/>
                  </a:ext>
                </a:extLst>
              </a:tr>
              <a:tr h="286385">
                <a:tc>
                  <a:txBody>
                    <a:bodyPr/>
                    <a:lstStyle/>
                    <a:p>
                      <a:r>
                        <a:rPr lang="en-IN" sz="1400" dirty="0" smtClean="0">
                          <a:solidFill>
                            <a:schemeClr val="tx1"/>
                          </a:solidFill>
                        </a:rPr>
                        <a:t>Add/update</a:t>
                      </a:r>
                      <a:r>
                        <a:rPr lang="en-IN" sz="1400" baseline="0" dirty="0" smtClean="0">
                          <a:solidFill>
                            <a:schemeClr val="tx1"/>
                          </a:solidFill>
                        </a:rPr>
                        <a:t> promotion</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marketing</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64657396"/>
                  </a:ext>
                </a:extLst>
              </a:tr>
              <a:tr h="2286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400" dirty="0" smtClean="0">
                          <a:solidFill>
                            <a:schemeClr val="tx1"/>
                          </a:solidFill>
                        </a:rPr>
                        <a:t>Add/update</a:t>
                      </a:r>
                      <a:r>
                        <a:rPr lang="en-IN" sz="1400" baseline="0" dirty="0" smtClean="0">
                          <a:solidFill>
                            <a:schemeClr val="tx1"/>
                          </a:solidFill>
                        </a:rPr>
                        <a:t> accessory package</a:t>
                      </a:r>
                      <a:endParaRPr lang="en-IN" sz="1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Merchandising</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25975747"/>
                  </a:ext>
                </a:extLst>
              </a:tr>
              <a:tr h="259080">
                <a:tc>
                  <a:txBody>
                    <a:bodyPr/>
                    <a:lstStyle/>
                    <a:p>
                      <a:r>
                        <a:rPr lang="en-IN" sz="1400" dirty="0" smtClean="0">
                          <a:solidFill>
                            <a:schemeClr val="tx1"/>
                          </a:solidFill>
                        </a:rPr>
                        <a:t>Add/update business partner link</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Marketing</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51840816"/>
                  </a:ext>
                </a:extLst>
              </a:tr>
            </a:tbl>
          </a:graphicData>
        </a:graphic>
      </p:graphicFrame>
      <p:sp>
        <p:nvSpPr>
          <p:cNvPr id="8" name="Content Placeholder 7"/>
          <p:cNvSpPr>
            <a:spLocks noGrp="1"/>
          </p:cNvSpPr>
          <p:nvPr>
            <p:ph idx="1"/>
          </p:nvPr>
        </p:nvSpPr>
        <p:spPr>
          <a:xfrm>
            <a:off x="3200400" y="3055548"/>
            <a:ext cx="2667000" cy="249299"/>
          </a:xfrm>
        </p:spPr>
        <p:txBody>
          <a:bodyPr/>
          <a:lstStyle/>
          <a:p>
            <a:pPr marL="0" indent="0">
              <a:buNone/>
            </a:pPr>
            <a:r>
              <a:rPr lang="en-IN" sz="1800" b="1" dirty="0" smtClean="0"/>
              <a:t>C</a:t>
            </a:r>
            <a:r>
              <a:rPr lang="en-IN" sz="100" b="1" dirty="0" smtClean="0"/>
              <a:t> </a:t>
            </a:r>
            <a:r>
              <a:rPr lang="en-IN" sz="1800" b="1" dirty="0" smtClean="0"/>
              <a:t>S</a:t>
            </a:r>
            <a:r>
              <a:rPr lang="en-IN" sz="100" b="1" dirty="0" smtClean="0"/>
              <a:t> </a:t>
            </a:r>
            <a:r>
              <a:rPr lang="en-IN" sz="1800" b="1" dirty="0" smtClean="0"/>
              <a:t>M</a:t>
            </a:r>
            <a:r>
              <a:rPr lang="en-IN" sz="100" b="1" dirty="0" smtClean="0"/>
              <a:t> </a:t>
            </a:r>
            <a:r>
              <a:rPr lang="en-IN" sz="1800" b="1" dirty="0" smtClean="0"/>
              <a:t>S Reporting Subsystem</a:t>
            </a:r>
            <a:endParaRPr lang="en-IN" sz="1800" b="1" dirty="0"/>
          </a:p>
        </p:txBody>
      </p:sp>
      <p:graphicFrame>
        <p:nvGraphicFramePr>
          <p:cNvPr id="13" name="Content Placeholder 12" descr="Table is accessible to screenreaders"/>
          <p:cNvGraphicFramePr>
            <a:graphicFrameLocks noGrp="1"/>
          </p:cNvGraphicFramePr>
          <p:nvPr>
            <p:ph sz="quarter" idx="12"/>
            <p:extLst>
              <p:ext uri="{D42A27DB-BD31-4B8C-83A1-F6EECF244321}">
                <p14:modId xmlns="" xmlns:p14="http://schemas.microsoft.com/office/powerpoint/2010/main" val="3234060267"/>
              </p:ext>
            </p:extLst>
          </p:nvPr>
        </p:nvGraphicFramePr>
        <p:xfrm>
          <a:off x="757237" y="3449699"/>
          <a:ext cx="7700963" cy="2438400"/>
        </p:xfrm>
        <a:graphic>
          <a:graphicData uri="http://schemas.openxmlformats.org/drawingml/2006/table">
            <a:tbl>
              <a:tblPr firstRow="1" bandRow="1">
                <a:tableStyleId>{5C22544A-7EE6-4342-B048-85BDC9FD1C3A}</a:tableStyleId>
              </a:tblPr>
              <a:tblGrid>
                <a:gridCol w="3819525">
                  <a:extLst>
                    <a:ext uri="{9D8B030D-6E8A-4147-A177-3AD203B41FA5}">
                      <a16:colId xmlns:a16="http://schemas.microsoft.com/office/drawing/2014/main" xmlns="" val="596763557"/>
                    </a:ext>
                  </a:extLst>
                </a:gridCol>
                <a:gridCol w="3881438">
                  <a:extLst>
                    <a:ext uri="{9D8B030D-6E8A-4147-A177-3AD203B41FA5}">
                      <a16:colId xmlns:a16="http://schemas.microsoft.com/office/drawing/2014/main" xmlns="" val="173490715"/>
                    </a:ext>
                  </a:extLst>
                </a:gridCol>
              </a:tblGrid>
              <a:tr h="284101">
                <a:tc>
                  <a:txBody>
                    <a:bodyPr/>
                    <a:lstStyle/>
                    <a:p>
                      <a:r>
                        <a:rPr lang="en-IN" sz="1400" dirty="0" smtClean="0">
                          <a:solidFill>
                            <a:schemeClr val="tx1"/>
                          </a:solidFill>
                        </a:rPr>
                        <a:t>Use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solidFill>
                            <a:schemeClr val="tx1"/>
                          </a:solidFill>
                        </a:rPr>
                        <a:t>Users/actors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378974998"/>
                  </a:ext>
                </a:extLst>
              </a:tr>
              <a:tr h="269312">
                <a:tc>
                  <a:txBody>
                    <a:bodyPr/>
                    <a:lstStyle/>
                    <a:p>
                      <a:r>
                        <a:rPr lang="en-IN" sz="1400" dirty="0" smtClean="0"/>
                        <a:t>Produce</a:t>
                      </a:r>
                      <a:r>
                        <a:rPr lang="en-IN" sz="1400" baseline="0" dirty="0" smtClean="0"/>
                        <a:t> daily transaction summary report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t>Management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54310434"/>
                  </a:ext>
                </a:extLst>
              </a:tr>
              <a:tr h="223592">
                <a:tc>
                  <a:txBody>
                    <a:bodyPr/>
                    <a:lstStyle/>
                    <a:p>
                      <a:r>
                        <a:rPr lang="en-IN" sz="1400" dirty="0" smtClean="0"/>
                        <a:t>Produce sales</a:t>
                      </a:r>
                      <a:r>
                        <a:rPr lang="en-IN" sz="1400" baseline="0" dirty="0" smtClean="0"/>
                        <a:t> history report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400" dirty="0" smtClean="0"/>
                        <a:t>Management, marketing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16782820"/>
                  </a:ext>
                </a:extLst>
              </a:tr>
              <a:tr h="27439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400" dirty="0" smtClean="0"/>
                        <a:t>Produce sales</a:t>
                      </a:r>
                      <a:r>
                        <a:rPr lang="en-IN" sz="1400" baseline="0" dirty="0" smtClean="0"/>
                        <a:t> trends report</a:t>
                      </a:r>
                      <a:endParaRPr lang="en-IN"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t>Marketing</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05616195"/>
                  </a:ext>
                </a:extLst>
              </a:tr>
              <a:tr h="228600">
                <a:tc>
                  <a:txBody>
                    <a:bodyPr/>
                    <a:lstStyle/>
                    <a:p>
                      <a:r>
                        <a:rPr lang="en-IN" sz="1400" dirty="0" smtClean="0"/>
                        <a:t>Produce customer usage report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t>Marketing</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730357522"/>
                  </a:ext>
                </a:extLst>
              </a:tr>
              <a:tr h="30108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400" dirty="0" smtClean="0"/>
                        <a:t>Produce shipment</a:t>
                      </a:r>
                      <a:r>
                        <a:rPr lang="en-IN" sz="1400" baseline="0" dirty="0" smtClean="0"/>
                        <a:t> history report</a:t>
                      </a:r>
                      <a:endParaRPr lang="en-IN"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400" dirty="0" smtClean="0"/>
                        <a:t>Management, shipping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7562475"/>
                  </a:ext>
                </a:extLst>
              </a:tr>
              <a:tr h="2286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400" dirty="0" smtClean="0"/>
                        <a:t>Produce promotion</a:t>
                      </a:r>
                      <a:r>
                        <a:rPr lang="en-IN" sz="1400" baseline="0" dirty="0" smtClean="0"/>
                        <a:t> impact report</a:t>
                      </a:r>
                      <a:endParaRPr lang="en-IN"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400" dirty="0" smtClean="0"/>
                        <a:t>Marketing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71963390"/>
                  </a:ext>
                </a:extLst>
              </a:tr>
              <a:tr h="27010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IN" sz="1400" dirty="0" smtClean="0"/>
                        <a:t>Produce promotional</a:t>
                      </a:r>
                      <a:r>
                        <a:rPr lang="en-IN" sz="1400" baseline="0" dirty="0" smtClean="0"/>
                        <a:t> partner activity report</a:t>
                      </a:r>
                      <a:endParaRPr lang="en-IN"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smtClean="0"/>
                        <a:t>Management</a:t>
                      </a:r>
                      <a:r>
                        <a:rPr lang="en-IN" sz="1400" baseline="0" dirty="0" smtClean="0"/>
                        <a:t>, </a:t>
                      </a:r>
                      <a:r>
                        <a:rPr lang="en-IN" sz="1400" dirty="0" smtClean="0"/>
                        <a:t>marketing</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203747327"/>
                  </a:ext>
                </a:extLst>
              </a:tr>
            </a:tbl>
          </a:graphicData>
        </a:graphic>
      </p:graphicFrame>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algn="ctr"/>
            <a:r>
              <a:rPr lang="en-US" altLang="en-US" spc="0" dirty="0">
                <a:solidFill>
                  <a:schemeClr val="tx1"/>
                </a:solidFill>
                <a:effectLst/>
              </a:rPr>
              <a:t>Use Case Diagrams</a:t>
            </a:r>
          </a:p>
        </p:txBody>
      </p:sp>
      <p:sp>
        <p:nvSpPr>
          <p:cNvPr id="272387" name="Rectangle 3"/>
          <p:cNvSpPr>
            <a:spLocks noGrp="1" noChangeArrowheads="1"/>
          </p:cNvSpPr>
          <p:nvPr>
            <p:ph idx="1"/>
          </p:nvPr>
        </p:nvSpPr>
        <p:spPr>
          <a:xfrm>
            <a:off x="381000" y="1219200"/>
            <a:ext cx="8382000" cy="3874907"/>
          </a:xfrm>
        </p:spPr>
        <p:txBody>
          <a:bodyPr/>
          <a:lstStyle/>
          <a:p>
            <a:pPr>
              <a:spcBef>
                <a:spcPts val="1000"/>
              </a:spcBef>
            </a:pPr>
            <a:r>
              <a:rPr lang="en-GB" altLang="en-US" sz="2800" dirty="0" smtClean="0"/>
              <a:t>Use </a:t>
            </a:r>
            <a:r>
              <a:rPr lang="en-GB" altLang="en-US" sz="2800" dirty="0"/>
              <a:t>case diagram— a </a:t>
            </a:r>
            <a:r>
              <a:rPr lang="en-GB" altLang="en-US" sz="2800" dirty="0" smtClean="0"/>
              <a:t>U</a:t>
            </a:r>
            <a:r>
              <a:rPr lang="en-GB" altLang="en-US" sz="100" dirty="0" smtClean="0"/>
              <a:t> </a:t>
            </a:r>
            <a:r>
              <a:rPr lang="en-GB" altLang="en-US" sz="2800" dirty="0" smtClean="0"/>
              <a:t>M</a:t>
            </a:r>
            <a:r>
              <a:rPr lang="en-GB" altLang="en-US" sz="100" dirty="0" smtClean="0"/>
              <a:t> </a:t>
            </a:r>
            <a:r>
              <a:rPr lang="en-GB" altLang="en-US" sz="2800" dirty="0" smtClean="0"/>
              <a:t>L </a:t>
            </a:r>
            <a:r>
              <a:rPr lang="en-GB" altLang="en-US" sz="2800" dirty="0"/>
              <a:t>model used to graphically show uses cases and their relationships to actors</a:t>
            </a:r>
          </a:p>
          <a:p>
            <a:pPr>
              <a:spcBef>
                <a:spcPts val="1000"/>
              </a:spcBef>
            </a:pPr>
            <a:r>
              <a:rPr lang="en-GB" altLang="en-US" sz="2800" dirty="0"/>
              <a:t>Recall </a:t>
            </a:r>
            <a:r>
              <a:rPr lang="en-GB" altLang="en-US" sz="2800" dirty="0" smtClean="0"/>
              <a:t>U</a:t>
            </a:r>
            <a:r>
              <a:rPr lang="en-GB" altLang="en-US" sz="100" dirty="0" smtClean="0"/>
              <a:t> </a:t>
            </a:r>
            <a:r>
              <a:rPr lang="en-GB" altLang="en-US" sz="2800" dirty="0" smtClean="0"/>
              <a:t>M</a:t>
            </a:r>
            <a:r>
              <a:rPr lang="en-GB" altLang="en-US" sz="100" dirty="0" smtClean="0"/>
              <a:t> </a:t>
            </a:r>
            <a:r>
              <a:rPr lang="en-GB" altLang="en-US" sz="2800" dirty="0" smtClean="0"/>
              <a:t>L </a:t>
            </a:r>
            <a:r>
              <a:rPr lang="en-GB" altLang="en-US" sz="2800" dirty="0"/>
              <a:t>is Unified Modeling Language, the standard for diagrams and terminology for developing information systems</a:t>
            </a:r>
          </a:p>
          <a:p>
            <a:pPr>
              <a:spcBef>
                <a:spcPts val="1000"/>
              </a:spcBef>
            </a:pPr>
            <a:r>
              <a:rPr lang="en-GB" altLang="en-US" sz="2800" dirty="0"/>
              <a:t>Actor is the </a:t>
            </a:r>
            <a:r>
              <a:rPr lang="en-GB" altLang="en-US" sz="2800" dirty="0" smtClean="0"/>
              <a:t>U</a:t>
            </a:r>
            <a:r>
              <a:rPr lang="en-GB" altLang="en-US" sz="100" dirty="0" smtClean="0"/>
              <a:t> </a:t>
            </a:r>
            <a:r>
              <a:rPr lang="en-GB" altLang="en-US" sz="2800" dirty="0" smtClean="0"/>
              <a:t>M</a:t>
            </a:r>
            <a:r>
              <a:rPr lang="en-GB" altLang="en-US" sz="100" dirty="0" smtClean="0"/>
              <a:t> </a:t>
            </a:r>
            <a:r>
              <a:rPr lang="en-GB" altLang="en-US" sz="2800" dirty="0" smtClean="0"/>
              <a:t>L </a:t>
            </a:r>
            <a:r>
              <a:rPr lang="en-GB" altLang="en-US" sz="2800" dirty="0"/>
              <a:t>name for a end user </a:t>
            </a:r>
          </a:p>
          <a:p>
            <a:pPr>
              <a:spcBef>
                <a:spcPts val="1000"/>
              </a:spcBef>
            </a:pPr>
            <a:r>
              <a:rPr lang="en-GB" altLang="en-US" sz="2800" b="1" dirty="0"/>
              <a:t>Automation boundary</a:t>
            </a:r>
            <a:r>
              <a:rPr lang="en-GB" altLang="en-US" sz="2800" dirty="0"/>
              <a:t>— the boundary between the computerized portion of the application and the users who operate the </a:t>
            </a:r>
            <a:r>
              <a:rPr lang="en-GB" altLang="en-US" sz="2800" dirty="0" smtClean="0"/>
              <a:t>application</a:t>
            </a:r>
            <a:endParaRPr lang="en-GB" altLang="en-US" sz="2800"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ctr"/>
            <a:r>
              <a:rPr lang="en-US" altLang="en-US" spc="0" dirty="0">
                <a:solidFill>
                  <a:schemeClr val="tx1"/>
                </a:solidFill>
                <a:effectLst/>
              </a:rPr>
              <a:t>Chapter </a:t>
            </a:r>
            <a:r>
              <a:rPr lang="en-US" altLang="en-US" spc="0" dirty="0" smtClean="0">
                <a:solidFill>
                  <a:schemeClr val="tx1"/>
                </a:solidFill>
                <a:effectLst/>
              </a:rPr>
              <a:t>3: </a:t>
            </a:r>
            <a:r>
              <a:rPr lang="en-US" altLang="en-US" spc="0" dirty="0">
                <a:solidFill>
                  <a:schemeClr val="tx1"/>
                </a:solidFill>
                <a:effectLst/>
              </a:rPr>
              <a:t>Outline</a:t>
            </a:r>
          </a:p>
        </p:txBody>
      </p:sp>
      <p:sp>
        <p:nvSpPr>
          <p:cNvPr id="74755" name="Rectangle 3"/>
          <p:cNvSpPr>
            <a:spLocks noGrp="1" noChangeArrowheads="1"/>
          </p:cNvSpPr>
          <p:nvPr>
            <p:ph idx="1"/>
          </p:nvPr>
        </p:nvSpPr>
        <p:spPr>
          <a:xfrm>
            <a:off x="457200" y="1752600"/>
            <a:ext cx="8229600" cy="1526572"/>
          </a:xfrm>
        </p:spPr>
        <p:txBody>
          <a:bodyPr/>
          <a:lstStyle/>
          <a:p>
            <a:r>
              <a:rPr lang="en-US" altLang="en-US" dirty="0" smtClean="0"/>
              <a:t>User Stories and Use Cases</a:t>
            </a:r>
          </a:p>
          <a:p>
            <a:r>
              <a:rPr lang="en-US" altLang="zh-CN" dirty="0" smtClean="0">
                <a:ea typeface="宋体" panose="02010600030101010101" pitchFamily="2" charset="-122"/>
              </a:rPr>
              <a:t>Use Cases and the User Goal Technique</a:t>
            </a:r>
            <a:endParaRPr lang="en-US" altLang="zh-CN" dirty="0">
              <a:ea typeface="宋体" panose="02010600030101010101" pitchFamily="2" charset="-122"/>
            </a:endParaRPr>
          </a:p>
          <a:p>
            <a:r>
              <a:rPr lang="en-US" altLang="zh-CN" dirty="0">
                <a:ea typeface="宋体" panose="02010600030101010101" pitchFamily="2" charset="-122"/>
              </a:rPr>
              <a:t>Use Cases and Event </a:t>
            </a:r>
            <a:r>
              <a:rPr lang="en-US" altLang="zh-CN" dirty="0" smtClean="0">
                <a:ea typeface="宋体" panose="02010600030101010101" pitchFamily="2" charset="-122"/>
              </a:rPr>
              <a:t>Decomposition</a:t>
            </a:r>
            <a:endParaRPr lang="en-US" altLang="zh-CN" dirty="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122238"/>
            <a:ext cx="7543800" cy="664797"/>
          </a:xfrm>
        </p:spPr>
        <p:txBody>
          <a:bodyPr/>
          <a:lstStyle/>
          <a:p>
            <a:pPr algn="ctr"/>
            <a:r>
              <a:rPr lang="en-US" altLang="en-US" spc="0" dirty="0">
                <a:solidFill>
                  <a:schemeClr val="tx1"/>
                </a:solidFill>
                <a:effectLst/>
              </a:rPr>
              <a:t>Use Case </a:t>
            </a:r>
            <a:r>
              <a:rPr lang="en-US" altLang="en-US" spc="0" dirty="0" smtClean="0">
                <a:solidFill>
                  <a:schemeClr val="tx1"/>
                </a:solidFill>
                <a:effectLst/>
              </a:rPr>
              <a:t>Diagrams Symbols</a:t>
            </a:r>
            <a:endParaRPr lang="en-US" altLang="en-US" spc="0" dirty="0">
              <a:solidFill>
                <a:schemeClr val="tx1"/>
              </a:solidFill>
              <a:effectLst/>
            </a:endParaRPr>
          </a:p>
        </p:txBody>
      </p:sp>
      <p:pic>
        <p:nvPicPr>
          <p:cNvPr id="16" name="Picture 8" descr="Cannot view image"/>
          <p:cNvPicPr>
            <a:picLocks noGrp="1" noChangeAspect="1" noChangeArrowheads="1"/>
          </p:cNvPicPr>
          <p:nvPr>
            <p:ph sz="half" idx="2"/>
          </p:nvPr>
        </p:nvPicPr>
        <p:blipFill>
          <a:blip r:embed="rId2" cstate="print">
            <a:extLst>
              <a:ext uri="{28A0092B-C50C-407E-A947-70E740481C1C}">
                <a14:useLocalDpi xmlns="" xmlns:a14="http://schemas.microsoft.com/office/drawing/2010/main" val="0"/>
              </a:ext>
            </a:extLst>
          </a:blip>
          <a:srcRect/>
          <a:stretch>
            <a:fillRect/>
          </a:stretch>
        </p:blipFill>
        <p:spPr>
          <a:xfrm>
            <a:off x="700027" y="1381355"/>
            <a:ext cx="7484382" cy="4255953"/>
          </a:xfrm>
          <a:noFill/>
          <a:ln/>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457200" y="685800"/>
            <a:ext cx="2667000" cy="1772793"/>
          </a:xfrm>
        </p:spPr>
        <p:txBody>
          <a:bodyPr/>
          <a:lstStyle/>
          <a:p>
            <a:r>
              <a:rPr lang="en-US" altLang="en-US" sz="3600" spc="0" dirty="0">
                <a:solidFill>
                  <a:schemeClr val="tx1"/>
                </a:solidFill>
                <a:effectLst/>
              </a:rPr>
              <a:t>Use Case </a:t>
            </a:r>
            <a:r>
              <a:rPr lang="en-US" altLang="en-US" sz="3600" spc="0" dirty="0" smtClean="0">
                <a:solidFill>
                  <a:schemeClr val="tx1"/>
                </a:solidFill>
                <a:effectLst/>
              </a:rPr>
              <a:t>Diagrams: </a:t>
            </a:r>
            <a:r>
              <a:rPr lang="en-US" altLang="en-US" sz="2800" spc="0" dirty="0" smtClean="0">
                <a:solidFill>
                  <a:schemeClr val="tx1"/>
                </a:solidFill>
                <a:effectLst/>
              </a:rPr>
              <a:t>Draw </a:t>
            </a:r>
            <a:r>
              <a:rPr lang="en-US" altLang="en-US" sz="2800" spc="0" dirty="0">
                <a:solidFill>
                  <a:schemeClr val="tx1"/>
                </a:solidFill>
                <a:effectLst/>
              </a:rPr>
              <a:t>for each subsystem</a:t>
            </a:r>
          </a:p>
        </p:txBody>
      </p:sp>
      <p:pic>
        <p:nvPicPr>
          <p:cNvPr id="5" name="Picture 7" descr="A use case diagram shows a series of activities one below the other in the center with customer on one side and customer sales representative, sales representative, and management on the other side. The title is as follows: Customer account subsystem, all actors. The activities are as follows: 1. Create or update customer account; 2. Request friend linkup; 3. Reply to friend linkup; 4. View mountain bucks; 5. Browse messages; 6. Process account adjustment; 7. Send message; 8. Transfer mountain bucks; 9. Send or receive points. The customer is connected to all the activities. The customer sales representative and sales representative are connected to 1. Create or update customer account. The management is connected to 6. Process account adjustment."/>
          <p:cNvPicPr>
            <a:picLocks noGrp="1" noChangeAspect="1" noChangeArrowheads="1"/>
          </p:cNvPicPr>
          <p:nvPr>
            <p:ph sz="half" idx="2"/>
          </p:nvPr>
        </p:nvPicPr>
        <p:blipFill>
          <a:blip r:embed="rId2" cstate="print">
            <a:extLst>
              <a:ext uri="{28A0092B-C50C-407E-A947-70E740481C1C}">
                <a14:useLocalDpi xmlns="" xmlns:a14="http://schemas.microsoft.com/office/drawing/2010/main" val="0"/>
              </a:ext>
            </a:extLst>
          </a:blip>
          <a:srcRect/>
          <a:stretch>
            <a:fillRect/>
          </a:stretch>
        </p:blipFill>
        <p:spPr>
          <a:xfrm>
            <a:off x="3536061" y="304800"/>
            <a:ext cx="4891278" cy="5486400"/>
          </a:xfrm>
          <a:noFill/>
          <a:ln/>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457200" y="685800"/>
            <a:ext cx="2895600" cy="2271391"/>
          </a:xfrm>
        </p:spPr>
        <p:txBody>
          <a:bodyPr/>
          <a:lstStyle/>
          <a:p>
            <a:r>
              <a:rPr lang="en-US" altLang="en-US" sz="3600" spc="0" dirty="0">
                <a:solidFill>
                  <a:schemeClr val="tx1"/>
                </a:solidFill>
                <a:effectLst/>
              </a:rPr>
              <a:t>Use </a:t>
            </a:r>
            <a:r>
              <a:rPr lang="en-US" altLang="en-US" sz="3600" spc="0" dirty="0" smtClean="0">
                <a:solidFill>
                  <a:schemeClr val="tx1"/>
                </a:solidFill>
                <a:effectLst/>
              </a:rPr>
              <a:t>Case Diagrams</a:t>
            </a:r>
            <a:r>
              <a:rPr lang="en-US" altLang="en-US" sz="3600" spc="0" dirty="0">
                <a:solidFill>
                  <a:schemeClr val="tx1"/>
                </a:solidFill>
                <a:effectLst/>
              </a:rPr>
              <a:t>:</a:t>
            </a:r>
            <a:r>
              <a:rPr lang="en-US" altLang="en-US" sz="4400" spc="0" dirty="0">
                <a:solidFill>
                  <a:schemeClr val="tx1"/>
                </a:solidFill>
                <a:effectLst/>
              </a:rPr>
              <a:t> </a:t>
            </a:r>
            <a:r>
              <a:rPr lang="en-US" altLang="en-US" sz="2800" spc="0" dirty="0">
                <a:solidFill>
                  <a:schemeClr val="tx1"/>
                </a:solidFill>
                <a:effectLst/>
              </a:rPr>
              <a:t>Draw for a single actor, such as customer</a:t>
            </a:r>
          </a:p>
        </p:txBody>
      </p:sp>
      <p:pic>
        <p:nvPicPr>
          <p:cNvPr id="4" name="Picture 12" descr="A use case diagram for sales subsystem, where the actor is the customer, shows the following activities. 1. Search for item; 2. View product comments and ratings; 3. View accessory combinations; 4. Fill shopping carts; 5. Empty shopping cart; 6. Fill reserve cart; 7. Convert reserve cart; 8. Check out shopping cart; 9. Empty reserve cart. The customer is connected to each of the tasks."/>
          <p:cNvPicPr>
            <a:picLocks noGrp="1" noChangeAspect="1" noChangeArrowheads="1"/>
          </p:cNvPicPr>
          <p:nvPr>
            <p:ph sz="half" idx="2"/>
          </p:nvPr>
        </p:nvPicPr>
        <p:blipFill>
          <a:blip r:embed="rId2" cstate="print">
            <a:extLst>
              <a:ext uri="{28A0092B-C50C-407E-A947-70E740481C1C}">
                <a14:useLocalDpi xmlns="" xmlns:a14="http://schemas.microsoft.com/office/drawing/2010/main" val="0"/>
              </a:ext>
            </a:extLst>
          </a:blip>
          <a:srcRect/>
          <a:stretch>
            <a:fillRect/>
          </a:stretch>
        </p:blipFill>
        <p:spPr>
          <a:xfrm>
            <a:off x="3541545" y="304800"/>
            <a:ext cx="4880310" cy="5486400"/>
          </a:xfrm>
          <a:noFill/>
          <a:ln/>
        </p:spPr>
      </p:pic>
    </p:spTree>
    <p:extLst>
      <p:ext uri="{BB962C8B-B14F-4D97-AF65-F5344CB8AC3E}">
        <p14:creationId xmlns="" xmlns:p14="http://schemas.microsoft.com/office/powerpoint/2010/main" val="16299613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Use Case </a:t>
            </a:r>
            <a:r>
              <a:rPr lang="en-US" altLang="en-US" sz="3600" spc="0" dirty="0" smtClean="0">
                <a:solidFill>
                  <a:schemeClr val="tx1"/>
                </a:solidFill>
                <a:effectLst/>
              </a:rPr>
              <a:t>Diagrams: </a:t>
            </a:r>
            <a:r>
              <a:rPr lang="en-US" altLang="en-US" sz="2800" spc="0" dirty="0" smtClean="0">
                <a:solidFill>
                  <a:schemeClr val="tx1"/>
                </a:solidFill>
                <a:effectLst/>
              </a:rPr>
              <a:t>Draw </a:t>
            </a:r>
            <a:r>
              <a:rPr lang="en-US" altLang="en-US" sz="2800" spc="0" dirty="0">
                <a:solidFill>
                  <a:schemeClr val="tx1"/>
                </a:solidFill>
                <a:effectLst/>
              </a:rPr>
              <a:t>for internal </a:t>
            </a:r>
            <a:r>
              <a:rPr lang="en-US" altLang="en-US" sz="2800" spc="0" dirty="0" smtClean="0">
                <a:solidFill>
                  <a:schemeClr val="tx1"/>
                </a:solidFill>
                <a:effectLst/>
              </a:rPr>
              <a:t>R</a:t>
            </a:r>
            <a:r>
              <a:rPr lang="en-US" altLang="en-US" sz="100" spc="0" dirty="0" smtClean="0">
                <a:solidFill>
                  <a:schemeClr val="tx1"/>
                </a:solidFill>
                <a:effectLst/>
              </a:rPr>
              <a:t> </a:t>
            </a:r>
            <a:r>
              <a:rPr lang="en-US" altLang="en-US" sz="2800" spc="0" dirty="0" smtClean="0">
                <a:solidFill>
                  <a:schemeClr val="tx1"/>
                </a:solidFill>
                <a:effectLst/>
              </a:rPr>
              <a:t>M</a:t>
            </a:r>
            <a:r>
              <a:rPr lang="en-US" altLang="en-US" sz="100" spc="0" dirty="0" smtClean="0">
                <a:solidFill>
                  <a:schemeClr val="tx1"/>
                </a:solidFill>
                <a:effectLst/>
              </a:rPr>
              <a:t> </a:t>
            </a:r>
            <a:r>
              <a:rPr lang="en-US" altLang="en-US" sz="2800" spc="0" dirty="0" smtClean="0">
                <a:solidFill>
                  <a:schemeClr val="tx1"/>
                </a:solidFill>
                <a:effectLst/>
              </a:rPr>
              <a:t>O </a:t>
            </a:r>
            <a:r>
              <a:rPr lang="en-US" altLang="en-US" sz="2800" spc="0" dirty="0">
                <a:solidFill>
                  <a:schemeClr val="tx1"/>
                </a:solidFill>
                <a:effectLst/>
              </a:rPr>
              <a:t>actors</a:t>
            </a:r>
          </a:p>
        </p:txBody>
      </p:sp>
      <p:pic>
        <p:nvPicPr>
          <p:cNvPr id="8" name="Content Placeholder 7" descr="A use case diagram for sales subsystem is shown where actors are service representative and store representative. To the left the customer service representative is placed and to the right is the store sales representative. The customer service representative is connected to the following activities: search for item; view product comments and ratings; view accessory combinations; and create phone sale. The store sales representative is connected to search for item; view product comments and ratings; view accessory combinations; and create store sale."/>
          <p:cNvPicPr>
            <a:picLocks noGrp="1" noChangeAspect="1"/>
          </p:cNvPicPr>
          <p:nvPr>
            <p:ph sz="half" idx="2"/>
          </p:nvPr>
        </p:nvPicPr>
        <p:blipFill>
          <a:blip r:embed="rId2" cstate="print"/>
          <a:stretch>
            <a:fillRect/>
          </a:stretch>
        </p:blipFill>
        <p:spPr>
          <a:xfrm>
            <a:off x="923758" y="940040"/>
            <a:ext cx="7085889" cy="486563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381000" y="230188"/>
            <a:ext cx="8382000" cy="443198"/>
          </a:xfrm>
        </p:spPr>
        <p:txBody>
          <a:bodyPr/>
          <a:lstStyle/>
          <a:p>
            <a:r>
              <a:rPr lang="en-US" altLang="en-US" sz="3200" spc="0" dirty="0">
                <a:solidFill>
                  <a:schemeClr val="tx1"/>
                </a:solidFill>
                <a:effectLst/>
              </a:rPr>
              <a:t>Use Case </a:t>
            </a:r>
            <a:r>
              <a:rPr lang="en-US" altLang="en-US" sz="3200" spc="0" dirty="0" smtClean="0">
                <a:solidFill>
                  <a:schemeClr val="tx1"/>
                </a:solidFill>
                <a:effectLst/>
              </a:rPr>
              <a:t>Diagrams—</a:t>
            </a:r>
            <a:r>
              <a:rPr lang="en-US" altLang="en-US" sz="3200" spc="0" dirty="0">
                <a:solidFill>
                  <a:schemeClr val="tx1"/>
                </a:solidFill>
                <a:effectLst/>
              </a:rPr>
              <a:t> </a:t>
            </a:r>
            <a:r>
              <a:rPr lang="en-US" altLang="en-US" sz="2400" spc="0" dirty="0" smtClean="0">
                <a:solidFill>
                  <a:schemeClr val="tx1"/>
                </a:solidFill>
                <a:effectLst/>
              </a:rPr>
              <a:t>The </a:t>
            </a:r>
            <a:r>
              <a:rPr lang="en-US" altLang="en-US" sz="2400" spc="0" dirty="0">
                <a:solidFill>
                  <a:schemeClr val="tx1"/>
                </a:solidFill>
                <a:effectLst/>
              </a:rPr>
              <a:t>&lt;&lt;Includes&gt;&gt; relationship</a:t>
            </a:r>
          </a:p>
        </p:txBody>
      </p:sp>
      <p:sp>
        <p:nvSpPr>
          <p:cNvPr id="278531" name="Rectangle 3"/>
          <p:cNvSpPr>
            <a:spLocks noGrp="1" noChangeArrowheads="1"/>
          </p:cNvSpPr>
          <p:nvPr>
            <p:ph sz="half" idx="1"/>
          </p:nvPr>
        </p:nvSpPr>
        <p:spPr>
          <a:xfrm>
            <a:off x="381000" y="1066801"/>
            <a:ext cx="7620000" cy="1066800"/>
          </a:xfrm>
        </p:spPr>
        <p:txBody>
          <a:bodyPr/>
          <a:lstStyle/>
          <a:p>
            <a:pPr marL="403200" indent="-403200">
              <a:spcBef>
                <a:spcPts val="1000"/>
              </a:spcBef>
            </a:pPr>
            <a:r>
              <a:rPr lang="en-GB" altLang="en-US" sz="2400" dirty="0" smtClean="0"/>
              <a:t>A </a:t>
            </a:r>
            <a:r>
              <a:rPr lang="en-GB" altLang="en-US" sz="2400" dirty="0"/>
              <a:t>relationship between use cases where one use case is stereotypically included within the other use case— like a called subroutine. Arrow points to </a:t>
            </a:r>
            <a:r>
              <a:rPr lang="en-GB" altLang="en-US" sz="2400" dirty="0" smtClean="0"/>
              <a:t>subroutine</a:t>
            </a:r>
            <a:endParaRPr lang="en-GB" altLang="en-US" sz="2400" dirty="0"/>
          </a:p>
        </p:txBody>
      </p:sp>
      <p:pic>
        <p:nvPicPr>
          <p:cNvPr id="9" name="Content Placeholder 8" descr="A use case diagram with the includes relationship shows sales subsystem, for fill shopping cart. Customer is connected to fill shopping care which includes the activity: search for item; view product comments and ratings; and view accessory combinations. Includes is written as left double arrow includes right double arrow in all instances."/>
          <p:cNvPicPr>
            <a:picLocks noGrp="1" noChangeAspect="1"/>
          </p:cNvPicPr>
          <p:nvPr>
            <p:ph sz="half" idx="2"/>
          </p:nvPr>
        </p:nvPicPr>
        <p:blipFill>
          <a:blip r:embed="rId2" cstate="print"/>
          <a:stretch>
            <a:fillRect/>
          </a:stretch>
        </p:blipFill>
        <p:spPr>
          <a:xfrm>
            <a:off x="1447622" y="2212521"/>
            <a:ext cx="5904730" cy="362721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en-US" spc="0" dirty="0">
                <a:solidFill>
                  <a:schemeClr val="tx1"/>
                </a:solidFill>
                <a:effectLst/>
              </a:rPr>
              <a:t>Use Case Diagrams</a:t>
            </a:r>
            <a:r>
              <a:rPr lang="en-US" altLang="en-US" spc="0" dirty="0" smtClean="0">
                <a:solidFill>
                  <a:schemeClr val="tx1"/>
                </a:solidFill>
                <a:effectLst/>
              </a:rPr>
              <a:t>: Steps</a:t>
            </a:r>
            <a:endParaRPr lang="en-US" altLang="en-US" spc="0" dirty="0">
              <a:solidFill>
                <a:schemeClr val="tx1"/>
              </a:solidFill>
              <a:effectLst/>
            </a:endParaRPr>
          </a:p>
        </p:txBody>
      </p:sp>
      <p:sp>
        <p:nvSpPr>
          <p:cNvPr id="2" name="Content Placeholder 1"/>
          <p:cNvSpPr>
            <a:spLocks noGrp="1"/>
          </p:cNvSpPr>
          <p:nvPr>
            <p:ph idx="1"/>
          </p:nvPr>
        </p:nvSpPr>
        <p:spPr>
          <a:xfrm>
            <a:off x="381000" y="1412875"/>
            <a:ext cx="8382000" cy="3554819"/>
          </a:xfrm>
        </p:spPr>
        <p:txBody>
          <a:bodyPr/>
          <a:lstStyle/>
          <a:p>
            <a:pPr>
              <a:buClr>
                <a:schemeClr val="tx2"/>
              </a:buClr>
              <a:buFont typeface="Wingdings" panose="05000000000000000000" pitchFamily="2" charset="2"/>
              <a:buAutoNum type="arabicPeriod"/>
            </a:pPr>
            <a:r>
              <a:rPr lang="en-US" altLang="en-US" sz="2200" dirty="0"/>
              <a:t>Identify all the stakeholders and users who would benefit by seeing a use case diagram</a:t>
            </a:r>
          </a:p>
          <a:p>
            <a:pPr>
              <a:buClr>
                <a:schemeClr val="tx2"/>
              </a:buClr>
              <a:buFont typeface="Wingdings" panose="05000000000000000000" pitchFamily="2" charset="2"/>
              <a:buAutoNum type="arabicPeriod"/>
            </a:pPr>
            <a:r>
              <a:rPr lang="en-US" altLang="en-US" sz="2200" dirty="0"/>
              <a:t>Determine what each stakeholder or user needs to review in a use case diagram: each subsystem, for each type of user, for use cases that are of interest</a:t>
            </a:r>
          </a:p>
          <a:p>
            <a:pPr>
              <a:buClr>
                <a:schemeClr val="tx2"/>
              </a:buClr>
              <a:buFont typeface="Wingdings" panose="05000000000000000000" pitchFamily="2" charset="2"/>
              <a:buAutoNum type="arabicPeriod"/>
            </a:pPr>
            <a:r>
              <a:rPr lang="en-US" altLang="en-US" sz="2200" dirty="0"/>
              <a:t>For each potential communication need, select the use cases and actors to show and draw the use case diagram. There are many software packages that can be used to draw use case diagrams</a:t>
            </a:r>
          </a:p>
          <a:p>
            <a:pPr>
              <a:buClr>
                <a:schemeClr val="tx2"/>
              </a:buClr>
              <a:buFont typeface="Wingdings" panose="05000000000000000000" pitchFamily="2" charset="2"/>
              <a:buAutoNum type="arabicPeriod"/>
            </a:pPr>
            <a:r>
              <a:rPr lang="en-US" altLang="en-US" sz="2200" dirty="0"/>
              <a:t>Carefully name each use case diagram and then note how and when the diagram should be used to review use cases with stakeholders and </a:t>
            </a:r>
            <a:r>
              <a:rPr lang="en-US" altLang="en-US" sz="2200" dirty="0" smtClean="0"/>
              <a:t>users</a:t>
            </a:r>
            <a:endParaRPr lang="en-GB" altLang="en-US" sz="2200"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en-US" altLang="en-US" spc="0" dirty="0" smtClean="0">
                <a:solidFill>
                  <a:schemeClr val="tx1"/>
                </a:solidFill>
                <a:effectLst/>
              </a:rPr>
              <a:t>Summary </a:t>
            </a:r>
            <a:r>
              <a:rPr lang="en-US" altLang="en-US" sz="2000" spc="0" dirty="0" smtClean="0">
                <a:solidFill>
                  <a:schemeClr val="tx1"/>
                </a:solidFill>
                <a:effectLst/>
              </a:rPr>
              <a:t>(1 of 2)</a:t>
            </a:r>
            <a:endParaRPr lang="en-US" altLang="en-US" sz="2000" spc="0" dirty="0">
              <a:solidFill>
                <a:schemeClr val="tx1"/>
              </a:solidFill>
              <a:effectLst/>
            </a:endParaRPr>
          </a:p>
        </p:txBody>
      </p:sp>
      <p:sp>
        <p:nvSpPr>
          <p:cNvPr id="280579" name="Rectangle 3"/>
          <p:cNvSpPr>
            <a:spLocks noGrp="1" noChangeArrowheads="1"/>
          </p:cNvSpPr>
          <p:nvPr>
            <p:ph idx="1"/>
          </p:nvPr>
        </p:nvSpPr>
        <p:spPr>
          <a:xfrm>
            <a:off x="381000" y="1412875"/>
            <a:ext cx="8382000" cy="3951851"/>
          </a:xfrm>
        </p:spPr>
        <p:txBody>
          <a:bodyPr/>
          <a:lstStyle/>
          <a:p>
            <a:r>
              <a:rPr lang="en-GB" altLang="en-US" sz="2400" dirty="0" smtClean="0"/>
              <a:t>This </a:t>
            </a:r>
            <a:r>
              <a:rPr lang="en-GB" altLang="en-US" sz="2400" dirty="0"/>
              <a:t>chapter is the first of three that focuses on modeling functional requirements as a part of systems analysis</a:t>
            </a:r>
          </a:p>
          <a:p>
            <a:r>
              <a:rPr lang="en-GB" altLang="en-US" sz="2400" dirty="0"/>
              <a:t>Use cases are the functions identified, the activities the system carries out usually in response to a user request</a:t>
            </a:r>
          </a:p>
          <a:p>
            <a:r>
              <a:rPr lang="en-GB" altLang="en-US" sz="2400" dirty="0"/>
              <a:t>Two techniques for identifying use cases are the user goal technique and the event decomposition technique</a:t>
            </a:r>
          </a:p>
          <a:p>
            <a:r>
              <a:rPr lang="en-GB" altLang="en-US" sz="2400" dirty="0"/>
              <a:t>The user goal technique begins by identifying end users called actors and asking what specific goals they have when interacting with the system</a:t>
            </a:r>
          </a:p>
          <a:p>
            <a:r>
              <a:rPr lang="en-GB" altLang="en-US" sz="2400" dirty="0"/>
              <a:t>The event decomposition technique begins by identifying events that occur that require the system to respond</a:t>
            </a:r>
            <a:r>
              <a:rPr lang="en-GB" altLang="en-US" sz="2400" dirty="0" smtClean="0"/>
              <a:t>.</a:t>
            </a:r>
            <a:endParaRPr lang="en-GB" altLang="en-US" sz="2400"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algn="ctr"/>
            <a:r>
              <a:rPr lang="en-US" altLang="en-US" spc="0" dirty="0">
                <a:solidFill>
                  <a:schemeClr val="tx1"/>
                </a:solidFill>
                <a:effectLst/>
              </a:rPr>
              <a:t>Summary </a:t>
            </a:r>
            <a:r>
              <a:rPr lang="en-US" altLang="en-US" sz="2000" spc="0" dirty="0" smtClean="0">
                <a:solidFill>
                  <a:schemeClr val="tx1"/>
                </a:solidFill>
                <a:effectLst/>
              </a:rPr>
              <a:t>(2 </a:t>
            </a:r>
            <a:r>
              <a:rPr lang="en-US" altLang="en-US" sz="2000" spc="0" dirty="0">
                <a:solidFill>
                  <a:schemeClr val="tx1"/>
                </a:solidFill>
                <a:effectLst/>
              </a:rPr>
              <a:t>of 2)</a:t>
            </a:r>
            <a:endParaRPr lang="en-US" altLang="en-US" spc="0" dirty="0">
              <a:solidFill>
                <a:schemeClr val="tx1"/>
              </a:solidFill>
              <a:effectLst/>
            </a:endParaRPr>
          </a:p>
        </p:txBody>
      </p:sp>
      <p:sp>
        <p:nvSpPr>
          <p:cNvPr id="281603" name="Rectangle 3"/>
          <p:cNvSpPr>
            <a:spLocks noGrp="1" noChangeArrowheads="1"/>
          </p:cNvSpPr>
          <p:nvPr>
            <p:ph idx="1"/>
          </p:nvPr>
        </p:nvSpPr>
        <p:spPr>
          <a:xfrm>
            <a:off x="381000" y="1412875"/>
            <a:ext cx="8382000" cy="3619452"/>
          </a:xfrm>
        </p:spPr>
        <p:txBody>
          <a:bodyPr/>
          <a:lstStyle/>
          <a:p>
            <a:r>
              <a:rPr lang="en-GB" altLang="en-US" sz="2400" dirty="0" smtClean="0"/>
              <a:t>Three </a:t>
            </a:r>
            <a:r>
              <a:rPr lang="en-GB" altLang="en-US" sz="2400" dirty="0"/>
              <a:t>types of events include external, temporal, and state events</a:t>
            </a:r>
          </a:p>
          <a:p>
            <a:r>
              <a:rPr lang="en-GB" altLang="en-US" sz="2400" dirty="0"/>
              <a:t>Brief use case descriptions are written for use cases</a:t>
            </a:r>
          </a:p>
          <a:p>
            <a:r>
              <a:rPr lang="en-GB" altLang="en-US" sz="2400" dirty="0"/>
              <a:t>The use case diagram is the </a:t>
            </a:r>
            <a:r>
              <a:rPr lang="en-GB" altLang="en-US" sz="2400" dirty="0" smtClean="0"/>
              <a:t>U</a:t>
            </a:r>
            <a:r>
              <a:rPr lang="en-GB" altLang="en-US" sz="100" dirty="0" smtClean="0"/>
              <a:t> </a:t>
            </a:r>
            <a:r>
              <a:rPr lang="en-GB" altLang="en-US" sz="2400" dirty="0" smtClean="0"/>
              <a:t>M</a:t>
            </a:r>
            <a:r>
              <a:rPr lang="en-GB" altLang="en-US" sz="100" dirty="0" smtClean="0"/>
              <a:t> </a:t>
            </a:r>
            <a:r>
              <a:rPr lang="en-GB" altLang="en-US" sz="2400" dirty="0" smtClean="0"/>
              <a:t>L </a:t>
            </a:r>
            <a:r>
              <a:rPr lang="en-GB" altLang="en-US" sz="2400" dirty="0"/>
              <a:t>diagram used to show the use cases and the actors</a:t>
            </a:r>
          </a:p>
          <a:p>
            <a:r>
              <a:rPr lang="en-GB" altLang="en-US" sz="2400" dirty="0"/>
              <a:t>The use case diagram shows the actors, the automation boundary, the uses cases that involve each actor, and the &lt;&lt;includes&gt;&gt; relationship. </a:t>
            </a:r>
          </a:p>
          <a:p>
            <a:r>
              <a:rPr lang="en-GB" altLang="en-US" sz="2400" dirty="0"/>
              <a:t>A variety of use case diagrams are draw depending on the presentation needs of the </a:t>
            </a:r>
            <a:r>
              <a:rPr lang="en-GB" altLang="en-US" sz="2400" dirty="0" smtClean="0"/>
              <a:t>analysis</a:t>
            </a:r>
            <a:endParaRPr lang="en-GB" altLang="en-US" sz="2400"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122238"/>
            <a:ext cx="7543800" cy="664797"/>
          </a:xfrm>
        </p:spPr>
        <p:txBody>
          <a:bodyPr/>
          <a:lstStyle/>
          <a:p>
            <a:pPr algn="ctr"/>
            <a:r>
              <a:rPr lang="en-US" altLang="en-US" spc="0" dirty="0">
                <a:solidFill>
                  <a:schemeClr val="tx1"/>
                </a:solidFill>
                <a:effectLst/>
              </a:rPr>
              <a:t>Learning Objectives</a:t>
            </a:r>
          </a:p>
        </p:txBody>
      </p:sp>
      <p:sp>
        <p:nvSpPr>
          <p:cNvPr id="192516" name="Rectangle 4"/>
          <p:cNvSpPr>
            <a:spLocks noGrp="1" noChangeArrowheads="1"/>
          </p:cNvSpPr>
          <p:nvPr>
            <p:ph idx="1"/>
          </p:nvPr>
        </p:nvSpPr>
        <p:spPr>
          <a:xfrm>
            <a:off x="304800" y="1828800"/>
            <a:ext cx="8305800" cy="2696123"/>
          </a:xfrm>
        </p:spPr>
        <p:txBody>
          <a:bodyPr/>
          <a:lstStyle/>
          <a:p>
            <a:r>
              <a:rPr lang="en-US" altLang="zh-CN" sz="2400" dirty="0">
                <a:ea typeface="宋体" panose="02010600030101010101" pitchFamily="2" charset="-122"/>
              </a:rPr>
              <a:t>Explain why identifying use cases is the key to defining functional </a:t>
            </a:r>
            <a:r>
              <a:rPr lang="en-US" altLang="zh-CN" sz="2400" dirty="0" smtClean="0">
                <a:ea typeface="宋体" panose="02010600030101010101" pitchFamily="2" charset="-122"/>
              </a:rPr>
              <a:t>requirements</a:t>
            </a:r>
          </a:p>
          <a:p>
            <a:r>
              <a:rPr lang="en-US" altLang="zh-CN" sz="2400" dirty="0" smtClean="0">
                <a:ea typeface="宋体" panose="02010600030101010101" pitchFamily="2" charset="-122"/>
              </a:rPr>
              <a:t>Write user stories with acceptance criteria</a:t>
            </a:r>
            <a:endParaRPr lang="en-US" altLang="zh-CN" sz="2400" dirty="0">
              <a:ea typeface="宋体" panose="02010600030101010101" pitchFamily="2" charset="-122"/>
            </a:endParaRPr>
          </a:p>
          <a:p>
            <a:r>
              <a:rPr lang="en-US" altLang="zh-CN" sz="2400" dirty="0">
                <a:ea typeface="宋体" panose="02010600030101010101" pitchFamily="2" charset="-122"/>
              </a:rPr>
              <a:t>Describe the two techniques for identifying use cases</a:t>
            </a:r>
          </a:p>
          <a:p>
            <a:r>
              <a:rPr lang="en-US" altLang="zh-CN" sz="2400" dirty="0">
                <a:ea typeface="宋体" panose="02010600030101010101" pitchFamily="2" charset="-122"/>
              </a:rPr>
              <a:t>Apply the user goal technique to identify use cases</a:t>
            </a:r>
          </a:p>
          <a:p>
            <a:r>
              <a:rPr lang="en-US" altLang="zh-CN" sz="2400" dirty="0">
                <a:ea typeface="宋体" panose="02010600030101010101" pitchFamily="2" charset="-122"/>
              </a:rPr>
              <a:t>Apply the event decomposition technique to identify use cases</a:t>
            </a:r>
          </a:p>
          <a:p>
            <a:r>
              <a:rPr lang="en-US" altLang="zh-CN" sz="2400" dirty="0" smtClean="0">
                <a:ea typeface="宋体" panose="02010600030101010101" pitchFamily="2" charset="-122"/>
              </a:rPr>
              <a:t>Describe </a:t>
            </a:r>
            <a:r>
              <a:rPr lang="en-US" altLang="zh-CN" sz="2400" dirty="0">
                <a:ea typeface="宋体" panose="02010600030101010101" pitchFamily="2" charset="-122"/>
              </a:rPr>
              <a:t>the notation and purpose for the use case </a:t>
            </a:r>
            <a:r>
              <a:rPr lang="en-US" altLang="zh-CN" sz="2400" dirty="0" smtClean="0">
                <a:ea typeface="宋体" panose="02010600030101010101" pitchFamily="2" charset="-122"/>
              </a:rPr>
              <a:t>diagram</a:t>
            </a:r>
            <a:endParaRPr lang="en-US" altLang="zh-CN" sz="2400" dirty="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lgn="ctr"/>
            <a:r>
              <a:rPr lang="en-US" altLang="en-US" spc="0" dirty="0">
                <a:solidFill>
                  <a:schemeClr val="tx1"/>
                </a:solidFill>
                <a:effectLst/>
              </a:rPr>
              <a:t>Overview</a:t>
            </a:r>
          </a:p>
        </p:txBody>
      </p:sp>
      <p:sp>
        <p:nvSpPr>
          <p:cNvPr id="132099" name="Rectangle 3"/>
          <p:cNvSpPr>
            <a:spLocks noGrp="1" noChangeArrowheads="1"/>
          </p:cNvSpPr>
          <p:nvPr>
            <p:ph idx="1"/>
          </p:nvPr>
        </p:nvSpPr>
        <p:spPr>
          <a:xfrm>
            <a:off x="406400" y="1066800"/>
            <a:ext cx="8229600" cy="3139321"/>
          </a:xfrm>
        </p:spPr>
        <p:txBody>
          <a:bodyPr/>
          <a:lstStyle/>
          <a:p>
            <a:pPr>
              <a:lnSpc>
                <a:spcPct val="90000"/>
              </a:lnSpc>
            </a:pPr>
            <a:r>
              <a:rPr lang="en-GB" altLang="en-US" sz="2400" dirty="0"/>
              <a:t>Chapter 2 provided an overview of systems analysis activities, functional and non-functional requirements, modeling, and information gathering techniques</a:t>
            </a:r>
          </a:p>
          <a:p>
            <a:pPr>
              <a:lnSpc>
                <a:spcPct val="90000"/>
              </a:lnSpc>
            </a:pPr>
            <a:r>
              <a:rPr lang="en-GB" altLang="en-US" sz="2400" dirty="0"/>
              <a:t>This chapter focuses on identifying and modeling the key aspect of functional requirements– use cases</a:t>
            </a:r>
          </a:p>
          <a:p>
            <a:pPr>
              <a:lnSpc>
                <a:spcPct val="90000"/>
              </a:lnSpc>
            </a:pPr>
            <a:r>
              <a:rPr lang="en-GB" altLang="en-US" sz="2400" dirty="0" smtClean="0"/>
              <a:t>In </a:t>
            </a:r>
            <a:r>
              <a:rPr lang="en-GB" altLang="en-US" sz="2400" dirty="0"/>
              <a:t>this chapter’s opening case Waiters on Call, examples of use cases are </a:t>
            </a:r>
            <a:r>
              <a:rPr lang="en-GB" altLang="en-US" sz="2400" i="1" dirty="0"/>
              <a:t>Record an order</a:t>
            </a:r>
            <a:r>
              <a:rPr lang="en-GB" altLang="en-US" sz="2400" dirty="0"/>
              <a:t>, </a:t>
            </a:r>
            <a:r>
              <a:rPr lang="en-GB" altLang="en-US" sz="2400" i="1" dirty="0"/>
              <a:t>Record delivery</a:t>
            </a:r>
            <a:r>
              <a:rPr lang="en-GB" altLang="en-US" sz="2400" dirty="0"/>
              <a:t>, </a:t>
            </a:r>
            <a:r>
              <a:rPr lang="en-GB" altLang="en-US" sz="2400" i="1" dirty="0"/>
              <a:t>Update an order</a:t>
            </a:r>
            <a:r>
              <a:rPr lang="en-GB" altLang="en-US" sz="2400" dirty="0"/>
              <a:t>, </a:t>
            </a:r>
            <a:r>
              <a:rPr lang="en-GB" altLang="en-US" sz="2400" i="1" dirty="0"/>
              <a:t>Sign in driver</a:t>
            </a:r>
            <a:r>
              <a:rPr lang="en-GB" altLang="en-US" sz="2400" dirty="0"/>
              <a:t>, </a:t>
            </a:r>
            <a:r>
              <a:rPr lang="en-GB" altLang="en-US" sz="2400" i="1" dirty="0"/>
              <a:t>Reconcile driver receipts, Produce end of day deposit slip, </a:t>
            </a:r>
            <a:r>
              <a:rPr lang="en-GB" altLang="en-US" sz="2400" dirty="0"/>
              <a:t>and</a:t>
            </a:r>
            <a:r>
              <a:rPr lang="en-GB" altLang="en-US" sz="2400" i="1" dirty="0"/>
              <a:t> Produce weekly sales reports</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pc="0" dirty="0" smtClean="0">
                <a:solidFill>
                  <a:schemeClr val="tx1"/>
                </a:solidFill>
                <a:effectLst/>
              </a:rPr>
              <a:t>User Stories</a:t>
            </a:r>
            <a:endParaRPr lang="en-US" spc="0" dirty="0">
              <a:solidFill>
                <a:schemeClr val="tx1"/>
              </a:solidFill>
              <a:effectLst/>
            </a:endParaRPr>
          </a:p>
        </p:txBody>
      </p:sp>
      <p:sp>
        <p:nvSpPr>
          <p:cNvPr id="3" name="Content Placeholder 2"/>
          <p:cNvSpPr>
            <a:spLocks noGrp="1"/>
          </p:cNvSpPr>
          <p:nvPr>
            <p:ph idx="1"/>
          </p:nvPr>
        </p:nvSpPr>
        <p:spPr>
          <a:xfrm>
            <a:off x="381000" y="1412874"/>
            <a:ext cx="8382000" cy="2856167"/>
          </a:xfrm>
        </p:spPr>
        <p:txBody>
          <a:bodyPr/>
          <a:lstStyle/>
          <a:p>
            <a:r>
              <a:rPr lang="en-US" dirty="0" smtClean="0"/>
              <a:t>A User Story is a one-sentence description of a work-related task done by a user to achieve some goal or result</a:t>
            </a:r>
          </a:p>
          <a:p>
            <a:r>
              <a:rPr lang="en-US" dirty="0" smtClean="0"/>
              <a:t>Acceptance Criteria identify the features that must be present at the completion of the task</a:t>
            </a:r>
          </a:p>
          <a:p>
            <a:r>
              <a:rPr lang="en-US" dirty="0" smtClean="0"/>
              <a:t>The template for a user story description is:</a:t>
            </a:r>
          </a:p>
        </p:txBody>
      </p:sp>
      <p:sp>
        <p:nvSpPr>
          <p:cNvPr id="5" name="Content Placeholder 4"/>
          <p:cNvSpPr>
            <a:spLocks noGrp="1"/>
          </p:cNvSpPr>
          <p:nvPr>
            <p:ph sz="quarter" idx="10"/>
          </p:nvPr>
        </p:nvSpPr>
        <p:spPr>
          <a:xfrm>
            <a:off x="381000" y="4419600"/>
            <a:ext cx="8153400" cy="443198"/>
          </a:xfrm>
        </p:spPr>
        <p:txBody>
          <a:bodyPr/>
          <a:lstStyle/>
          <a:p>
            <a:pPr marL="0" indent="0">
              <a:buNone/>
            </a:pPr>
            <a:r>
              <a:rPr lang="en-US" i="1" dirty="0" smtClean="0"/>
              <a:t>“</a:t>
            </a:r>
            <a:r>
              <a:rPr lang="en-US" i="1" dirty="0"/>
              <a:t>As a &lt;role&gt; I want to &lt;goal&gt; so that &lt;benefit</a:t>
            </a:r>
            <a:r>
              <a:rPr lang="en-US" i="1" dirty="0" smtClean="0"/>
              <a:t>&gt;</a:t>
            </a:r>
            <a:endParaRPr lang="en-US" i="1" dirty="0"/>
          </a:p>
        </p:txBody>
      </p:sp>
    </p:spTree>
    <p:extLst>
      <p:ext uri="{BB962C8B-B14F-4D97-AF65-F5344CB8AC3E}">
        <p14:creationId xmlns="" xmlns:p14="http://schemas.microsoft.com/office/powerpoint/2010/main" val="73407981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pc="0" dirty="0" smtClean="0">
                <a:solidFill>
                  <a:schemeClr val="tx1"/>
                </a:solidFill>
                <a:effectLst/>
              </a:rPr>
              <a:t>Sample User Story</a:t>
            </a:r>
            <a:endParaRPr lang="en-US" spc="0" dirty="0">
              <a:solidFill>
                <a:schemeClr val="tx1"/>
              </a:solidFill>
              <a:effectLst/>
            </a:endParaRPr>
          </a:p>
        </p:txBody>
      </p:sp>
      <p:pic>
        <p:nvPicPr>
          <p:cNvPr id="10" name="Content Placeholder 9" descr="Text reads as follows: User story. As a shipping clerk, I want to ship an order as accurately as possible as soon as the order details are available. Acceptance criteria: 1. Available order details must pop up on the screen when available. 2. Portable display and scan device would cut time in half. 3. Sort the items by bin location. 4. Indicate number of items in stock for each item and mark backorder for those not available. 5. Recommend shipper based on weight, size and location. 6. Print out shipping label for selected shipper. "/>
          <p:cNvPicPr>
            <a:picLocks noGrp="1" noChangeAspect="1"/>
          </p:cNvPicPr>
          <p:nvPr>
            <p:ph sz="half" idx="1"/>
          </p:nvPr>
        </p:nvPicPr>
        <p:blipFill>
          <a:blip r:embed="rId2" cstate="print"/>
          <a:stretch>
            <a:fillRect/>
          </a:stretch>
        </p:blipFill>
        <p:spPr>
          <a:xfrm>
            <a:off x="1449461" y="1547408"/>
            <a:ext cx="6549877" cy="3794071"/>
          </a:xfrm>
          <a:prstGeom prst="rect">
            <a:avLst/>
          </a:prstGeom>
        </p:spPr>
      </p:pic>
    </p:spTree>
    <p:extLst>
      <p:ext uri="{BB962C8B-B14F-4D97-AF65-F5344CB8AC3E}">
        <p14:creationId xmlns="" xmlns:p14="http://schemas.microsoft.com/office/powerpoint/2010/main" val="19490708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algn="ctr"/>
            <a:r>
              <a:rPr lang="en-US" altLang="en-US" spc="0" dirty="0">
                <a:solidFill>
                  <a:schemeClr val="tx1"/>
                </a:solidFill>
                <a:effectLst/>
              </a:rPr>
              <a:t>Use Cases</a:t>
            </a:r>
          </a:p>
        </p:txBody>
      </p:sp>
      <p:sp>
        <p:nvSpPr>
          <p:cNvPr id="2" name="Content Placeholder 1"/>
          <p:cNvSpPr>
            <a:spLocks noGrp="1"/>
          </p:cNvSpPr>
          <p:nvPr>
            <p:ph sz="half" idx="2"/>
          </p:nvPr>
        </p:nvSpPr>
        <p:spPr>
          <a:xfrm>
            <a:off x="381000" y="1143000"/>
            <a:ext cx="7162800" cy="4362815"/>
          </a:xfrm>
        </p:spPr>
        <p:txBody>
          <a:bodyPr/>
          <a:lstStyle/>
          <a:p>
            <a:r>
              <a:rPr lang="en-GB" altLang="en-US" dirty="0"/>
              <a:t>Use case— an activity that the system performs, usually in response to a request by a user</a:t>
            </a:r>
          </a:p>
          <a:p>
            <a:r>
              <a:rPr lang="en-GB" altLang="en-US" dirty="0"/>
              <a:t>Use cases define functional requirements</a:t>
            </a:r>
          </a:p>
          <a:p>
            <a:r>
              <a:rPr lang="en-GB" altLang="en-US" dirty="0"/>
              <a:t>Analysts decompose the system into a set of use cases (functional decomposition) </a:t>
            </a:r>
          </a:p>
          <a:p>
            <a:r>
              <a:rPr lang="en-GB" altLang="en-US" dirty="0"/>
              <a:t>Two techniques for Identifying use cases</a:t>
            </a:r>
          </a:p>
          <a:p>
            <a:pPr lvl="1"/>
            <a:r>
              <a:rPr lang="en-GB" altLang="en-US" dirty="0"/>
              <a:t>User goal technique</a:t>
            </a:r>
          </a:p>
          <a:p>
            <a:pPr lvl="1"/>
            <a:r>
              <a:rPr lang="en-GB" altLang="en-US" dirty="0"/>
              <a:t>Event decomposition technique</a:t>
            </a:r>
          </a:p>
          <a:p>
            <a:r>
              <a:rPr lang="en-GB" altLang="en-US" dirty="0"/>
              <a:t>Name each use case using </a:t>
            </a:r>
            <a:r>
              <a:rPr lang="en-GB" altLang="en-US" i="1" dirty="0" smtClean="0"/>
              <a:t>Verb-Noun</a:t>
            </a:r>
            <a:endParaRPr lang="en-GB" altLang="en-US" i="1"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lgn="ctr"/>
            <a:r>
              <a:rPr lang="en-US" altLang="en-US" spc="0" dirty="0">
                <a:solidFill>
                  <a:schemeClr val="tx1"/>
                </a:solidFill>
                <a:effectLst/>
              </a:rPr>
              <a:t>User Goal Technique</a:t>
            </a:r>
          </a:p>
        </p:txBody>
      </p:sp>
      <p:sp>
        <p:nvSpPr>
          <p:cNvPr id="2" name="Content Placeholder 1"/>
          <p:cNvSpPr>
            <a:spLocks noGrp="1"/>
          </p:cNvSpPr>
          <p:nvPr>
            <p:ph sz="half" idx="2"/>
          </p:nvPr>
        </p:nvSpPr>
        <p:spPr>
          <a:xfrm>
            <a:off x="838200" y="1411553"/>
            <a:ext cx="7239000" cy="3693847"/>
          </a:xfrm>
        </p:spPr>
        <p:txBody>
          <a:bodyPr/>
          <a:lstStyle/>
          <a:p>
            <a:pPr>
              <a:lnSpc>
                <a:spcPct val="80000"/>
              </a:lnSpc>
            </a:pPr>
            <a:r>
              <a:rPr lang="en-US" altLang="en-US" dirty="0"/>
              <a:t>This technique is the most common in industry</a:t>
            </a:r>
          </a:p>
          <a:p>
            <a:pPr>
              <a:lnSpc>
                <a:spcPct val="80000"/>
              </a:lnSpc>
            </a:pPr>
            <a:r>
              <a:rPr lang="en-US" altLang="en-US" dirty="0"/>
              <a:t>Simple and effective</a:t>
            </a:r>
          </a:p>
          <a:p>
            <a:pPr>
              <a:lnSpc>
                <a:spcPct val="80000"/>
              </a:lnSpc>
            </a:pPr>
            <a:r>
              <a:rPr lang="en-US" altLang="en-US" dirty="0"/>
              <a:t>Identify all of the potential categories of users of the system</a:t>
            </a:r>
          </a:p>
          <a:p>
            <a:pPr>
              <a:lnSpc>
                <a:spcPct val="80000"/>
              </a:lnSpc>
            </a:pPr>
            <a:r>
              <a:rPr lang="en-US" altLang="en-US" dirty="0"/>
              <a:t>Interview and ask them to describe the tasks the computer can help them with </a:t>
            </a:r>
          </a:p>
          <a:p>
            <a:pPr>
              <a:lnSpc>
                <a:spcPct val="80000"/>
              </a:lnSpc>
            </a:pPr>
            <a:r>
              <a:rPr lang="en-US" altLang="en-US" dirty="0"/>
              <a:t>Probe further to refine the tasks into specific user goals, “I need to </a:t>
            </a:r>
            <a:r>
              <a:rPr lang="en-US" altLang="en-US" i="1" dirty="0"/>
              <a:t>Ship items</a:t>
            </a:r>
            <a:r>
              <a:rPr lang="en-US" altLang="en-US" dirty="0"/>
              <a:t>, </a:t>
            </a:r>
            <a:r>
              <a:rPr lang="en-US" altLang="en-US" i="1" dirty="0"/>
              <a:t>Track a shipment</a:t>
            </a:r>
            <a:r>
              <a:rPr lang="en-US" altLang="en-US" dirty="0"/>
              <a:t>, </a:t>
            </a:r>
            <a:r>
              <a:rPr lang="en-US" altLang="en-US" i="1" dirty="0"/>
              <a:t>Create a return</a:t>
            </a:r>
            <a:r>
              <a:rPr lang="en-US" altLang="en-US" dirty="0"/>
              <a:t>” </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BlueShadeWithBar">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 xmlns:thm15="http://schemas.microsoft.com/office/thememl/2012/main" name="BlueShadeWithBar" id="{04066C2A-6173-4F54-AD2B-AFDA31B2A820}" vid="{70AC8400-E288-4A32-931A-110C32A5F7D1}"/>
    </a:ext>
  </a:extLst>
</a:theme>
</file>

<file path=ppt/theme/theme2.xml><?xml version="1.0" encoding="utf-8"?>
<a:theme xmlns:a="http://schemas.openxmlformats.org/drawingml/2006/main" name="1_BlueShadeWithBar">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 xmlns:thm15="http://schemas.microsoft.com/office/thememl/2012/main" name="BlueShadeWithBar" id="{04066C2A-6173-4F54-AD2B-AFDA31B2A820}" vid="{70AC8400-E288-4A32-931A-110C32A5F7D1}"/>
    </a:ext>
  </a:extLst>
</a:theme>
</file>

<file path=ppt/theme/theme3.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BlueShadeWithBar</Template>
  <TotalTime>3635</TotalTime>
  <Words>2052</Words>
  <Application>Microsoft Office PowerPoint</Application>
  <PresentationFormat>On-screen Show (4:3)</PresentationFormat>
  <Paragraphs>252</Paragraphs>
  <Slides>37</Slides>
  <Notes>1</Notes>
  <HiddenSlides>0</HiddenSlides>
  <MMClips>0</MMClips>
  <ScaleCrop>false</ScaleCrop>
  <HeadingPairs>
    <vt:vector size="4" baseType="variant">
      <vt:variant>
        <vt:lpstr>Theme</vt:lpstr>
      </vt:variant>
      <vt:variant>
        <vt:i4>3</vt:i4>
      </vt:variant>
      <vt:variant>
        <vt:lpstr>Slide Titles</vt:lpstr>
      </vt:variant>
      <vt:variant>
        <vt:i4>37</vt:i4>
      </vt:variant>
    </vt:vector>
  </HeadingPairs>
  <TitlesOfParts>
    <vt:vector size="40" baseType="lpstr">
      <vt:lpstr>BlueShadeWithBar</vt:lpstr>
      <vt:lpstr>1_BlueShadeWithBar</vt:lpstr>
      <vt:lpstr>White with Courier font for code slides</vt:lpstr>
      <vt:lpstr>Chapter 3</vt:lpstr>
      <vt:lpstr>Identifying User Stories and Use Cases</vt:lpstr>
      <vt:lpstr>Chapter 3: Outline</vt:lpstr>
      <vt:lpstr>Learning Objectives</vt:lpstr>
      <vt:lpstr>Overview</vt:lpstr>
      <vt:lpstr>User Stories</vt:lpstr>
      <vt:lpstr>Sample User Story</vt:lpstr>
      <vt:lpstr>Use Cases</vt:lpstr>
      <vt:lpstr>User Goal Technique</vt:lpstr>
      <vt:lpstr>User Goal Technique: Some R M O C S M S Users and Goals</vt:lpstr>
      <vt:lpstr>User Goal Technique: Specific Steps (1 of 2) </vt:lpstr>
      <vt:lpstr>User Goal Technique: Specific Steps (2 of 2)</vt:lpstr>
      <vt:lpstr>Event Decomposition Technique</vt:lpstr>
      <vt:lpstr>Events and Use Cases</vt:lpstr>
      <vt:lpstr>Types of Events</vt:lpstr>
      <vt:lpstr>External Event Checklist</vt:lpstr>
      <vt:lpstr>Temporal Event Checklist</vt:lpstr>
      <vt:lpstr>Finding the actual event that affects the system</vt:lpstr>
      <vt:lpstr>Tracing a sequence of transactions resulting in many events</vt:lpstr>
      <vt:lpstr>Perfect Technology Assumption</vt:lpstr>
      <vt:lpstr>Event Decomposition Technique: Specific Steps (1 of 2)</vt:lpstr>
      <vt:lpstr>Event Decomposition Technique: Specific Steps (2 of 2)</vt:lpstr>
      <vt:lpstr>Event Decomposition Technique: Benefits</vt:lpstr>
      <vt:lpstr>Use Cases and Brief Use Case Descriptions</vt:lpstr>
      <vt:lpstr>R M O C S M S Project Use Cases (1 of 4)</vt:lpstr>
      <vt:lpstr>R M O C S M S Project Use Cases (2 of 4)</vt:lpstr>
      <vt:lpstr>R M O C S M S Project Use Cases (3 of 4)</vt:lpstr>
      <vt:lpstr>R M O C S M S Project Use Cases (4 of 4)</vt:lpstr>
      <vt:lpstr>Use Case Diagrams</vt:lpstr>
      <vt:lpstr>Use Case Diagrams Symbols</vt:lpstr>
      <vt:lpstr>Use Case Diagrams: Draw for each subsystem</vt:lpstr>
      <vt:lpstr>Use Case Diagrams: Draw for a single actor, such as customer</vt:lpstr>
      <vt:lpstr>Use Case Diagrams: Draw for internal R M O actors</vt:lpstr>
      <vt:lpstr>Use Case Diagrams— The &lt;&lt;Includes&gt;&gt; relationship</vt:lpstr>
      <vt:lpstr>Use Case Diagrams: Steps</vt:lpstr>
      <vt:lpstr>Summary (1 of 2)</vt:lpstr>
      <vt:lpstr>Summary (2 of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From bla to bla</dc:title>
  <dc:creator>John</dc:creator>
  <cp:lastModifiedBy>Karas</cp:lastModifiedBy>
  <cp:revision>162</cp:revision>
  <cp:lastPrinted>1601-01-01T00:00:00Z</cp:lastPrinted>
  <dcterms:created xsi:type="dcterms:W3CDTF">2011-10-31T16:54:53Z</dcterms:created>
  <dcterms:modified xsi:type="dcterms:W3CDTF">2021-10-26T08:47:33Z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