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64"/>
  </p:notesMasterIdLst>
  <p:sldIdLst>
    <p:sldId id="390" r:id="rId2"/>
    <p:sldId id="389" r:id="rId3"/>
    <p:sldId id="257" r:id="rId4"/>
    <p:sldId id="314" r:id="rId5"/>
    <p:sldId id="263" r:id="rId6"/>
    <p:sldId id="315" r:id="rId7"/>
    <p:sldId id="316" r:id="rId8"/>
    <p:sldId id="317" r:id="rId9"/>
    <p:sldId id="319" r:id="rId10"/>
    <p:sldId id="320" r:id="rId11"/>
    <p:sldId id="391" r:id="rId12"/>
    <p:sldId id="392" r:id="rId13"/>
    <p:sldId id="393" r:id="rId14"/>
    <p:sldId id="321" r:id="rId15"/>
    <p:sldId id="386" r:id="rId16"/>
    <p:sldId id="325" r:id="rId17"/>
    <p:sldId id="326" r:id="rId18"/>
    <p:sldId id="328" r:id="rId19"/>
    <p:sldId id="327" r:id="rId20"/>
    <p:sldId id="329" r:id="rId21"/>
    <p:sldId id="330" r:id="rId22"/>
    <p:sldId id="355" r:id="rId23"/>
    <p:sldId id="333" r:id="rId24"/>
    <p:sldId id="335" r:id="rId25"/>
    <p:sldId id="336" r:id="rId26"/>
    <p:sldId id="366" r:id="rId27"/>
    <p:sldId id="331" r:id="rId28"/>
    <p:sldId id="338" r:id="rId29"/>
    <p:sldId id="332" r:id="rId30"/>
    <p:sldId id="340" r:id="rId31"/>
    <p:sldId id="341" r:id="rId32"/>
    <p:sldId id="342" r:id="rId33"/>
    <p:sldId id="343" r:id="rId34"/>
    <p:sldId id="344" r:id="rId35"/>
    <p:sldId id="346" r:id="rId36"/>
    <p:sldId id="367" r:id="rId37"/>
    <p:sldId id="368" r:id="rId38"/>
    <p:sldId id="369" r:id="rId39"/>
    <p:sldId id="347" r:id="rId40"/>
    <p:sldId id="345" r:id="rId41"/>
    <p:sldId id="348" r:id="rId42"/>
    <p:sldId id="351" r:id="rId43"/>
    <p:sldId id="350" r:id="rId44"/>
    <p:sldId id="352" r:id="rId45"/>
    <p:sldId id="353" r:id="rId46"/>
    <p:sldId id="371" r:id="rId47"/>
    <p:sldId id="372" r:id="rId48"/>
    <p:sldId id="373" r:id="rId49"/>
    <p:sldId id="374" r:id="rId50"/>
    <p:sldId id="375" r:id="rId51"/>
    <p:sldId id="377" r:id="rId52"/>
    <p:sldId id="376" r:id="rId53"/>
    <p:sldId id="378" r:id="rId54"/>
    <p:sldId id="379" r:id="rId55"/>
    <p:sldId id="380" r:id="rId56"/>
    <p:sldId id="387" r:id="rId57"/>
    <p:sldId id="383" r:id="rId58"/>
    <p:sldId id="394" r:id="rId59"/>
    <p:sldId id="362" r:id="rId60"/>
    <p:sldId id="364" r:id="rId61"/>
    <p:sldId id="363" r:id="rId62"/>
    <p:sldId id="385"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816" userDrawn="1">
          <p15:clr>
            <a:srgbClr val="A4A3A4"/>
          </p15:clr>
        </p15:guide>
        <p15:guide id="2" pos="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3E3E3"/>
    <a:srgbClr val="0000FF"/>
    <a:srgbClr val="0099CC"/>
    <a:srgbClr val="33CC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6" autoAdjust="0"/>
    <p:restoredTop sz="96408" autoAdjust="0"/>
  </p:normalViewPr>
  <p:slideViewPr>
    <p:cSldViewPr>
      <p:cViewPr>
        <p:scale>
          <a:sx n="75" d="100"/>
          <a:sy n="75" d="100"/>
        </p:scale>
        <p:origin x="-1218" y="6"/>
      </p:cViewPr>
      <p:guideLst>
        <p:guide orient="horz" pos="816"/>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5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F06089B-A18B-42EE-A5B7-9ADFD56020F0}" type="slidenum">
              <a:rPr lang="en-US" altLang="en-US"/>
              <a:pPr/>
              <a:t>‹#›</a:t>
            </a:fld>
            <a:endParaRPr lang="en-US" altLang="en-US"/>
          </a:p>
        </p:txBody>
      </p:sp>
    </p:spTree>
    <p:extLst>
      <p:ext uri="{BB962C8B-B14F-4D97-AF65-F5344CB8AC3E}">
        <p14:creationId xmlns="" xmlns:p14="http://schemas.microsoft.com/office/powerpoint/2010/main" val="2477767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DA5E8-8C8A-45D2-900C-38DCD629ADF3}" type="slidenum">
              <a:rPr lang="en-US" altLang="en-US"/>
              <a:pPr/>
              <a:t>3</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87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5"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317971369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3" name="Footer Placeholder 3"/>
          <p:cNvSpPr>
            <a:spLocks noGrp="1"/>
          </p:cNvSpPr>
          <p:nvPr>
            <p:ph type="ftr" sz="quarter" idx="3"/>
          </p:nvPr>
        </p:nvSpPr>
        <p:spPr>
          <a:xfrm>
            <a:off x="0" y="6244046"/>
            <a:ext cx="7391400" cy="457200"/>
          </a:xfrm>
          <a:prstGeom prst="rect">
            <a:avLst/>
          </a:prstGeom>
        </p:spPr>
        <p:txBody>
          <a:bodyPr/>
          <a:lstStyle>
            <a:lvl1pPr algn="ctr">
              <a:defRPr sz="1200"/>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37421516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3"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277112376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50623819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 xmlns:p14="http://schemas.microsoft.com/office/powerpoint/2010/main" val="223771727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5"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6"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279181569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11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5"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6"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64037573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38"/>
            <a:ext cx="8229600" cy="6008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7"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320374997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67160"/>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4"/>
          <p:cNvSpPr>
            <a:spLocks noGrp="1"/>
          </p:cNvSpPr>
          <p:nvPr>
            <p:ph type="sldNum" sz="quarter" idx="4"/>
          </p:nvPr>
        </p:nvSpPr>
        <p:spPr>
          <a:xfrm>
            <a:off x="7848600" y="6248400"/>
            <a:ext cx="838200" cy="457200"/>
          </a:xfrm>
          <a:prstGeom prst="rect">
            <a:avLst/>
          </a:prstGeom>
        </p:spPr>
        <p:txBody>
          <a:bodyPr/>
          <a:lstStyle>
            <a:lvl1pPr>
              <a:defRPr sz="1200">
                <a:latin typeface="+mn-lt"/>
                <a:cs typeface="Arial" panose="020B0604020202020204" pitchFamily="34" charset="0"/>
              </a:defRPr>
            </a:lvl1pPr>
          </a:lstStyle>
          <a:p>
            <a:fld id="{009A3541-B7EF-4A1D-9612-A6ED665B4012}" type="slidenum">
              <a:rPr lang="en-US" altLang="en-US" smtClean="0"/>
              <a:pPr/>
              <a:t>‹#›</a:t>
            </a:fld>
            <a:endParaRPr lang="en-US" altLang="en-US" dirty="0"/>
          </a:p>
        </p:txBody>
      </p:sp>
      <p:sp>
        <p:nvSpPr>
          <p:cNvPr id="9" name="Footer Placeholder 3"/>
          <p:cNvSpPr>
            <a:spLocks noGrp="1"/>
          </p:cNvSpPr>
          <p:nvPr>
            <p:ph type="ftr" sz="quarter" idx="3"/>
          </p:nvPr>
        </p:nvSpPr>
        <p:spPr>
          <a:xfrm>
            <a:off x="0" y="6244046"/>
            <a:ext cx="7391400" cy="457200"/>
          </a:xfrm>
          <a:prstGeom prst="rect">
            <a:avLst/>
          </a:prstGeom>
        </p:spPr>
        <p:txBody>
          <a:bodyPr/>
          <a:lstStyle>
            <a:lvl1pPr algn="l">
              <a:defRPr sz="1200">
                <a:latin typeface="+mn-lt"/>
              </a:defRPr>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60076233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876800"/>
            <a:ext cx="8229600" cy="125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1828800" y="6248400"/>
            <a:ext cx="5486400" cy="457200"/>
          </a:xfrm>
          <a:prstGeom prst="rect">
            <a:avLst/>
          </a:prstGeom>
        </p:spPr>
        <p:txBody>
          <a:bodyPr/>
          <a:lstStyle>
            <a:lvl1pPr>
              <a:defRPr/>
            </a:lvl1pPr>
          </a:lstStyle>
          <a:p>
            <a:r>
              <a:rPr lang="en-US" altLang="en-US" dirty="0" smtClean="0"/>
              <a:t>Systems Analysis and Design in a Changing World, 7th Edition - Chapter 2 ©2016. Cengage Learning. All rights reserved.</a:t>
            </a:r>
            <a:endParaRPr lang="en-US" altLang="en-US" dirty="0"/>
          </a:p>
        </p:txBody>
      </p:sp>
      <p:sp>
        <p:nvSpPr>
          <p:cNvPr id="5" name="Slide Number Placeholder 4"/>
          <p:cNvSpPr>
            <a:spLocks noGrp="1"/>
          </p:cNvSpPr>
          <p:nvPr>
            <p:ph type="sldNum" sz="quarter" idx="12"/>
          </p:nvPr>
        </p:nvSpPr>
        <p:spPr>
          <a:xfrm>
            <a:off x="7543800" y="6248400"/>
            <a:ext cx="1143000" cy="457200"/>
          </a:xfrm>
          <a:prstGeom prst="rect">
            <a:avLst/>
          </a:prstGeom>
        </p:spPr>
        <p:txBody>
          <a:bodyPr/>
          <a:lstStyle>
            <a:lvl1pPr>
              <a:defRPr/>
            </a:lvl1pPr>
          </a:lstStyle>
          <a:p>
            <a:fld id="{D006E8F6-261F-4622-BD5D-ACCA7F648234}" type="slidenum">
              <a:rPr lang="en-US" altLang="en-US"/>
              <a:pPr/>
              <a:t>‹#›</a:t>
            </a:fld>
            <a:endParaRPr lang="en-US" altLang="en-US"/>
          </a:p>
        </p:txBody>
      </p:sp>
      <p:pic>
        <p:nvPicPr>
          <p:cNvPr id="6" name="Content Placeholder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48212" y="-109204"/>
            <a:ext cx="8329044" cy="6244612"/>
          </a:xfrm>
          <a:prstGeom prst="rect">
            <a:avLst/>
          </a:prstGeom>
        </p:spPr>
      </p:pic>
      <p:sp>
        <p:nvSpPr>
          <p:cNvPr id="7" name="Title 6"/>
          <p:cNvSpPr>
            <a:spLocks noGrp="1"/>
          </p:cNvSpPr>
          <p:nvPr>
            <p:ph type="title"/>
          </p:nvPr>
        </p:nvSpPr>
        <p:spPr>
          <a:xfrm>
            <a:off x="381000" y="2667000"/>
            <a:ext cx="8382000" cy="881063"/>
          </a:xfrm>
        </p:spPr>
        <p:txBody>
          <a:bodyPr/>
          <a:lstStyle/>
          <a:p>
            <a:r>
              <a:rPr lang="en-US" dirty="0" smtClean="0"/>
              <a:t>Click to edit Master title style</a:t>
            </a:r>
            <a:endParaRPr lang="en-IN" dirty="0"/>
          </a:p>
        </p:txBody>
      </p:sp>
    </p:spTree>
    <p:extLst>
      <p:ext uri="{BB962C8B-B14F-4D97-AF65-F5344CB8AC3E}">
        <p14:creationId xmlns="" xmlns:p14="http://schemas.microsoft.com/office/powerpoint/2010/main" val="421432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11">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5"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dirty="0" smtClean="0"/>
              <a:t>Systems Analysis and Design in a Changing World, 7th Edition – Chapter 4 ©2016. Cengage Learning. All rights reserved.</a:t>
            </a:r>
            <a:endParaRPr lang="en-US" altLang="en-US" dirty="0"/>
          </a:p>
        </p:txBody>
      </p:sp>
      <p:sp>
        <p:nvSpPr>
          <p:cNvPr id="7" name="Content Placeholder 6"/>
          <p:cNvSpPr>
            <a:spLocks noGrp="1"/>
          </p:cNvSpPr>
          <p:nvPr>
            <p:ph sz="quarter" idx="10"/>
          </p:nvPr>
        </p:nvSpPr>
        <p:spPr>
          <a:xfrm>
            <a:off x="730250" y="3581400"/>
            <a:ext cx="7681913" cy="53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82663713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5"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6"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4037283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4"/>
          <p:cNvSpPr>
            <a:spLocks noGrp="1"/>
          </p:cNvSpPr>
          <p:nvPr>
            <p:ph type="sldNum" sz="quarter" idx="4"/>
          </p:nvPr>
        </p:nvSpPr>
        <p:spPr>
          <a:xfrm>
            <a:off x="7848600" y="6248400"/>
            <a:ext cx="838200" cy="457200"/>
          </a:xfrm>
          <a:prstGeom prst="rect">
            <a:avLst/>
          </a:prstGeom>
        </p:spPr>
        <p:txBody>
          <a:bodyPr/>
          <a:lstStyle>
            <a:lvl1pPr>
              <a:defRPr sz="1200">
                <a:latin typeface="+mn-lt"/>
              </a:defRPr>
            </a:lvl1pPr>
          </a:lstStyle>
          <a:p>
            <a:fld id="{009A3541-B7EF-4A1D-9612-A6ED665B4012}" type="slidenum">
              <a:rPr lang="en-US" altLang="en-US" smtClean="0"/>
              <a:pPr/>
              <a:t>‹#›</a:t>
            </a:fld>
            <a:endParaRPr lang="en-US" altLang="en-US" dirty="0"/>
          </a:p>
        </p:txBody>
      </p:sp>
      <p:sp>
        <p:nvSpPr>
          <p:cNvPr id="5" name="Footer Placeholder 3"/>
          <p:cNvSpPr>
            <a:spLocks noGrp="1"/>
          </p:cNvSpPr>
          <p:nvPr>
            <p:ph type="ftr" sz="quarter" idx="3"/>
          </p:nvPr>
        </p:nvSpPr>
        <p:spPr>
          <a:xfrm>
            <a:off x="0" y="6244046"/>
            <a:ext cx="7391400" cy="457200"/>
          </a:xfrm>
          <a:prstGeom prst="rect">
            <a:avLst/>
          </a:prstGeom>
        </p:spPr>
        <p:txBody>
          <a:bodyPr/>
          <a:lstStyle>
            <a:lvl1pPr algn="l">
              <a:defRPr sz="1200">
                <a:latin typeface="+mn-lt"/>
              </a:defRPr>
            </a:lvl1pPr>
          </a:lstStyle>
          <a:p>
            <a:r>
              <a:rPr lang="en-US" altLang="en-US" dirty="0" smtClean="0"/>
              <a:t>Systems Analysis and Design in a Changing World, 7th Edition – Chapter 4 ©2016. Cengage Learning. All rights reserved.</a:t>
            </a:r>
            <a:endParaRPr lang="en-US" altLang="en-US" dirty="0"/>
          </a:p>
        </p:txBody>
      </p:sp>
      <p:sp>
        <p:nvSpPr>
          <p:cNvPr id="7" name="Content Placeholder 6"/>
          <p:cNvSpPr>
            <a:spLocks noGrp="1"/>
          </p:cNvSpPr>
          <p:nvPr>
            <p:ph sz="quarter" idx="11"/>
          </p:nvPr>
        </p:nvSpPr>
        <p:spPr>
          <a:xfrm>
            <a:off x="381000" y="3733800"/>
            <a:ext cx="8382000" cy="443198"/>
          </a:xfrm>
        </p:spPr>
        <p:txBody>
          <a:bodyPr/>
          <a:lstStyle/>
          <a:p>
            <a:pPr lvl="0"/>
            <a:endParaRPr lang="en-IN" dirty="0"/>
          </a:p>
        </p:txBody>
      </p:sp>
      <p:sp>
        <p:nvSpPr>
          <p:cNvPr id="8" name="Content Placeholder 6"/>
          <p:cNvSpPr>
            <a:spLocks noGrp="1"/>
          </p:cNvSpPr>
          <p:nvPr>
            <p:ph sz="quarter" idx="12"/>
          </p:nvPr>
        </p:nvSpPr>
        <p:spPr>
          <a:xfrm>
            <a:off x="389462" y="4428067"/>
            <a:ext cx="8382000" cy="443198"/>
          </a:xfrm>
        </p:spPr>
        <p:txBody>
          <a:bodyPr/>
          <a:lstStyle/>
          <a:p>
            <a:pPr lvl="0"/>
            <a:endParaRPr lang="en-IN" dirty="0"/>
          </a:p>
        </p:txBody>
      </p:sp>
      <p:sp>
        <p:nvSpPr>
          <p:cNvPr id="9" name="Content Placeholder 6"/>
          <p:cNvSpPr>
            <a:spLocks noGrp="1"/>
          </p:cNvSpPr>
          <p:nvPr>
            <p:ph sz="quarter" idx="13"/>
          </p:nvPr>
        </p:nvSpPr>
        <p:spPr>
          <a:xfrm>
            <a:off x="389467" y="4969934"/>
            <a:ext cx="8382000" cy="443198"/>
          </a:xfrm>
        </p:spPr>
        <p:txBody>
          <a:bodyPr/>
          <a:lstStyle/>
          <a:p>
            <a:pPr lvl="0"/>
            <a:endParaRPr lang="en-IN" dirty="0"/>
          </a:p>
        </p:txBody>
      </p:sp>
      <p:sp>
        <p:nvSpPr>
          <p:cNvPr id="10" name="Content Placeholder 6"/>
          <p:cNvSpPr>
            <a:spLocks noGrp="1"/>
          </p:cNvSpPr>
          <p:nvPr>
            <p:ph sz="quarter" idx="14"/>
          </p:nvPr>
        </p:nvSpPr>
        <p:spPr>
          <a:xfrm>
            <a:off x="389467" y="5520268"/>
            <a:ext cx="8382000" cy="443198"/>
          </a:xfrm>
        </p:spPr>
        <p:txBody>
          <a:bodyPr/>
          <a:lstStyle/>
          <a:p>
            <a:pPr lvl="0"/>
            <a:endParaRPr lang="en-IN" dirty="0"/>
          </a:p>
        </p:txBody>
      </p:sp>
    </p:spTree>
    <p:extLst>
      <p:ext uri="{BB962C8B-B14F-4D97-AF65-F5344CB8AC3E}">
        <p14:creationId xmlns="" xmlns:p14="http://schemas.microsoft.com/office/powerpoint/2010/main" val="9695866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113912"/>
          </a:xfrm>
        </p:spPr>
        <p:txBody>
          <a:bodyPr/>
          <a:lstStyle>
            <a:lvl1pPr marL="291600" indent="-291600">
              <a:lnSpc>
                <a:spcPct val="90000"/>
              </a:lnSpc>
              <a:spcBef>
                <a:spcPts val="1000"/>
              </a:spcBef>
              <a:defRPr/>
            </a:lvl1pPr>
            <a:lvl2pPr indent="-291600">
              <a:lnSpc>
                <a:spcPct val="90000"/>
              </a:lnSpc>
              <a:spcBef>
                <a:spcPts val="500"/>
              </a:spcBef>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4"/>
          </p:nvPr>
        </p:nvSpPr>
        <p:spPr>
          <a:xfrm>
            <a:off x="7848600" y="6248400"/>
            <a:ext cx="838200" cy="457200"/>
          </a:xfrm>
          <a:prstGeom prst="rect">
            <a:avLst/>
          </a:prstGeom>
        </p:spPr>
        <p:txBody>
          <a:bodyPr/>
          <a:lstStyle>
            <a:lvl1pPr>
              <a:defRPr sz="1200">
                <a:latin typeface="+mn-lt"/>
              </a:defRPr>
            </a:lvl1pPr>
          </a:lstStyle>
          <a:p>
            <a:fld id="{009A3541-B7EF-4A1D-9612-A6ED665B4012}" type="slidenum">
              <a:rPr lang="en-US" altLang="en-US" smtClean="0"/>
              <a:pPr/>
              <a:t>‹#›</a:t>
            </a:fld>
            <a:endParaRPr lang="en-US" altLang="en-US" dirty="0"/>
          </a:p>
        </p:txBody>
      </p:sp>
      <p:sp>
        <p:nvSpPr>
          <p:cNvPr id="5" name="Footer Placeholder 3"/>
          <p:cNvSpPr>
            <a:spLocks noGrp="1"/>
          </p:cNvSpPr>
          <p:nvPr>
            <p:ph type="ftr" sz="quarter" idx="3"/>
          </p:nvPr>
        </p:nvSpPr>
        <p:spPr>
          <a:xfrm>
            <a:off x="0" y="6244046"/>
            <a:ext cx="7391400" cy="457200"/>
          </a:xfrm>
          <a:prstGeom prst="rect">
            <a:avLst/>
          </a:prstGeom>
        </p:spPr>
        <p:txBody>
          <a:bodyPr/>
          <a:lstStyle>
            <a:lvl1pPr algn="l">
              <a:defRPr sz="1200">
                <a:latin typeface="+mn-lt"/>
              </a:defRPr>
            </a:lvl1pPr>
          </a:lstStyle>
          <a:p>
            <a:r>
              <a:rPr lang="en-US" altLang="en-US" dirty="0" smtClean="0"/>
              <a:t>Systems Analysis and Design in a Changing World, 7th Edition – Chapter 4 ©2016. Cengage Learning. All rights reserved.</a:t>
            </a:r>
            <a:endParaRPr lang="en-US" altLang="en-US" dirty="0"/>
          </a:p>
        </p:txBody>
      </p:sp>
      <p:sp>
        <p:nvSpPr>
          <p:cNvPr id="7" name="Content Placeholder 6"/>
          <p:cNvSpPr>
            <a:spLocks noGrp="1"/>
          </p:cNvSpPr>
          <p:nvPr>
            <p:ph sz="quarter" idx="11"/>
          </p:nvPr>
        </p:nvSpPr>
        <p:spPr>
          <a:xfrm>
            <a:off x="381000" y="3733800"/>
            <a:ext cx="8382000" cy="2135969"/>
          </a:xfrm>
        </p:spPr>
        <p:txBody>
          <a:bodyPr/>
          <a:lstStyle>
            <a:lvl1pPr marL="291600" indent="-291600">
              <a:spcBef>
                <a:spcPts val="1000"/>
              </a:spcBef>
              <a:defRPr/>
            </a:lvl1pPr>
            <a:lvl2pPr indent="-291600">
              <a:spcBef>
                <a:spcPts val="500"/>
              </a:spcBef>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2"/>
          </p:nvPr>
        </p:nvSpPr>
        <p:spPr>
          <a:xfrm>
            <a:off x="381000" y="4419600"/>
            <a:ext cx="8382000" cy="2135969"/>
          </a:xfrm>
        </p:spPr>
        <p:txBody>
          <a:bodyPr/>
          <a:lstStyle>
            <a:lvl1pPr marL="291600" indent="-291600">
              <a:spcBef>
                <a:spcPts val="1000"/>
              </a:spcBef>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133824712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113912"/>
          </a:xfrm>
        </p:spPr>
        <p:txBody>
          <a:bodyPr/>
          <a:lstStyle>
            <a:lvl1pPr marL="291600" indent="-291600">
              <a:lnSpc>
                <a:spcPct val="90000"/>
              </a:lnSpc>
              <a:spcBef>
                <a:spcPts val="1000"/>
              </a:spcBef>
              <a:defRPr/>
            </a:lvl1pPr>
            <a:lvl2pPr indent="-291600">
              <a:lnSpc>
                <a:spcPct val="90000"/>
              </a:lnSpc>
              <a:spcBef>
                <a:spcPts val="500"/>
              </a:spcBef>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4"/>
          </p:nvPr>
        </p:nvSpPr>
        <p:spPr>
          <a:xfrm>
            <a:off x="7848600" y="6248400"/>
            <a:ext cx="838200" cy="457200"/>
          </a:xfrm>
          <a:prstGeom prst="rect">
            <a:avLst/>
          </a:prstGeom>
        </p:spPr>
        <p:txBody>
          <a:bodyPr/>
          <a:lstStyle>
            <a:lvl1pPr>
              <a:defRPr sz="1200">
                <a:latin typeface="+mn-lt"/>
              </a:defRPr>
            </a:lvl1pPr>
          </a:lstStyle>
          <a:p>
            <a:fld id="{009A3541-B7EF-4A1D-9612-A6ED665B4012}" type="slidenum">
              <a:rPr lang="en-US" altLang="en-US" smtClean="0"/>
              <a:pPr/>
              <a:t>‹#›</a:t>
            </a:fld>
            <a:endParaRPr lang="en-US" altLang="en-US" dirty="0"/>
          </a:p>
        </p:txBody>
      </p:sp>
      <p:sp>
        <p:nvSpPr>
          <p:cNvPr id="5" name="Footer Placeholder 3"/>
          <p:cNvSpPr>
            <a:spLocks noGrp="1"/>
          </p:cNvSpPr>
          <p:nvPr>
            <p:ph type="ftr" sz="quarter" idx="3"/>
          </p:nvPr>
        </p:nvSpPr>
        <p:spPr>
          <a:xfrm>
            <a:off x="0" y="6244046"/>
            <a:ext cx="7620000" cy="457200"/>
          </a:xfrm>
          <a:prstGeom prst="rect">
            <a:avLst/>
          </a:prstGeom>
        </p:spPr>
        <p:txBody>
          <a:bodyPr/>
          <a:lstStyle>
            <a:lvl1pPr algn="l">
              <a:defRPr sz="1200">
                <a:latin typeface="+mn-lt"/>
              </a:defRPr>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6077338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4"/>
          </p:nvPr>
        </p:nvSpPr>
        <p:spPr>
          <a:xfrm>
            <a:off x="7848600" y="6248400"/>
            <a:ext cx="838200" cy="457200"/>
          </a:xfrm>
          <a:prstGeom prst="rect">
            <a:avLst/>
          </a:prstGeom>
        </p:spPr>
        <p:txBody>
          <a:bodyPr/>
          <a:lstStyle>
            <a:lvl1pPr>
              <a:defRPr sz="1200">
                <a:latin typeface="+mn-lt"/>
              </a:defRPr>
            </a:lvl1pPr>
          </a:lstStyle>
          <a:p>
            <a:fld id="{009A3541-B7EF-4A1D-9612-A6ED665B4012}" type="slidenum">
              <a:rPr lang="en-US" altLang="en-US" smtClean="0"/>
              <a:pPr/>
              <a:t>‹#›</a:t>
            </a:fld>
            <a:endParaRPr lang="en-US" altLang="en-US" dirty="0"/>
          </a:p>
        </p:txBody>
      </p:sp>
      <p:sp>
        <p:nvSpPr>
          <p:cNvPr id="6" name="Footer Placeholder 3"/>
          <p:cNvSpPr>
            <a:spLocks noGrp="1"/>
          </p:cNvSpPr>
          <p:nvPr>
            <p:ph type="ftr" sz="quarter" idx="3"/>
          </p:nvPr>
        </p:nvSpPr>
        <p:spPr>
          <a:xfrm>
            <a:off x="0" y="6244046"/>
            <a:ext cx="7696200" cy="457200"/>
          </a:xfrm>
          <a:prstGeom prst="rect">
            <a:avLst/>
          </a:prstGeom>
        </p:spPr>
        <p:txBody>
          <a:bodyPr/>
          <a:lstStyle>
            <a:lvl1pPr algn="l">
              <a:defRPr sz="1200">
                <a:latin typeface="+mn-lt"/>
              </a:defRPr>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388696427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4"/>
          <p:cNvSpPr>
            <a:spLocks noGrp="1"/>
          </p:cNvSpPr>
          <p:nvPr>
            <p:ph type="sldNum" sz="quarter" idx="10"/>
          </p:nvPr>
        </p:nvSpPr>
        <p:spPr>
          <a:xfrm>
            <a:off x="7848600" y="6248400"/>
            <a:ext cx="838200" cy="457200"/>
          </a:xfrm>
          <a:prstGeom prst="rect">
            <a:avLst/>
          </a:prstGeom>
        </p:spPr>
        <p:txBody>
          <a:bodyPr/>
          <a:lstStyle>
            <a:lvl1pPr>
              <a:defRPr sz="1200">
                <a:latin typeface="+mn-lt"/>
              </a:defRPr>
            </a:lvl1pPr>
          </a:lstStyle>
          <a:p>
            <a:fld id="{009A3541-B7EF-4A1D-9612-A6ED665B4012}" type="slidenum">
              <a:rPr lang="en-US" altLang="en-US" smtClean="0"/>
              <a:pPr/>
              <a:t>‹#›</a:t>
            </a:fld>
            <a:endParaRPr lang="en-US" altLang="en-US" dirty="0"/>
          </a:p>
        </p:txBody>
      </p:sp>
      <p:sp>
        <p:nvSpPr>
          <p:cNvPr id="8" name="Footer Placeholder 3"/>
          <p:cNvSpPr>
            <a:spLocks noGrp="1"/>
          </p:cNvSpPr>
          <p:nvPr>
            <p:ph type="ftr" sz="quarter" idx="11"/>
          </p:nvPr>
        </p:nvSpPr>
        <p:spPr>
          <a:xfrm>
            <a:off x="0" y="6244046"/>
            <a:ext cx="7620000" cy="457200"/>
          </a:xfrm>
          <a:prstGeom prst="rect">
            <a:avLst/>
          </a:prstGeom>
        </p:spPr>
        <p:txBody>
          <a:bodyPr/>
          <a:lstStyle>
            <a:lvl1pPr algn="l">
              <a:defRPr sz="1200">
                <a:latin typeface="+mn-lt"/>
              </a:defRPr>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42738325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4"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6125388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cstate="print">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21" cstate="print"/>
          <a:srcRect/>
          <a:stretch>
            <a:fillRect/>
          </a:stretch>
        </p:blipFill>
        <p:spPr bwMode="auto">
          <a:xfrm>
            <a:off x="-15875" y="6008687"/>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8"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3762201094"/>
      </p:ext>
    </p:extLst>
  </p:cSld>
  <p:clrMap bg1="lt1" tx1="dk1" bg2="lt2" tx2="dk2" accent1="accent1" accent2="accent2" accent3="accent3" accent4="accent4" accent5="accent5" accent6="accent6" hlink="hlink" folHlink="folHlink"/>
  <p:sldLayoutIdLst>
    <p:sldLayoutId id="2147483695" r:id="rId1"/>
    <p:sldLayoutId id="2147483711" r:id="rId2"/>
    <p:sldLayoutId id="2147483696" r:id="rId3"/>
    <p:sldLayoutId id="2147483697" r:id="rId4"/>
    <p:sldLayoutId id="2147483709"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10" r:id="rId15"/>
    <p:sldLayoutId id="2147483707" r:id="rId16"/>
    <p:sldLayoutId id="2147483708" r:id="rId17"/>
    <p:sldLayoutId id="2147483712" r:id="rId18"/>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2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2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2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2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2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952586"/>
            <a:ext cx="2743200" cy="553998"/>
          </a:xfrm>
        </p:spPr>
        <p:txBody>
          <a:bodyPr/>
          <a:lstStyle/>
          <a:p>
            <a:pPr marL="0" indent="0">
              <a:buNone/>
            </a:pPr>
            <a:r>
              <a:rPr lang="en-US" altLang="en-US" sz="4000" dirty="0">
                <a:solidFill>
                  <a:schemeClr val="tx1"/>
                </a:solidFill>
                <a:effectLst/>
              </a:rPr>
              <a:t>Chapter </a:t>
            </a:r>
            <a:r>
              <a:rPr lang="en-US" altLang="en-US" sz="4000" dirty="0" smtClean="0">
                <a:solidFill>
                  <a:schemeClr val="tx1"/>
                </a:solidFill>
                <a:effectLst/>
              </a:rPr>
              <a:t>4</a:t>
            </a:r>
            <a:endParaRPr lang="en-IN" sz="4000" dirty="0">
              <a:solidFill>
                <a:schemeClr val="tx1"/>
              </a:solidFill>
              <a:effectLst/>
            </a:endParaRPr>
          </a:p>
        </p:txBody>
      </p:sp>
      <p:sp>
        <p:nvSpPr>
          <p:cNvPr id="2" name="Content Placeholder 1"/>
          <p:cNvSpPr>
            <a:spLocks noGrp="1"/>
          </p:cNvSpPr>
          <p:nvPr>
            <p:ph/>
          </p:nvPr>
        </p:nvSpPr>
        <p:spPr>
          <a:xfrm>
            <a:off x="76200" y="6324600"/>
            <a:ext cx="7620000" cy="157653"/>
          </a:xfrm>
        </p:spPr>
        <p:txBody>
          <a:bodyPr/>
          <a:lstStyle/>
          <a:p>
            <a:pPr marL="0" indent="0">
              <a:buNone/>
            </a:pPr>
            <a:r>
              <a:rPr lang="en-IN" sz="1200" dirty="0"/>
              <a:t>Systems Analysis and Design in a Changing World, 7th Edition - Chapter </a:t>
            </a:r>
            <a:r>
              <a:rPr lang="en-IN" sz="1200" dirty="0" smtClean="0"/>
              <a:t>4 ©</a:t>
            </a:r>
            <a:r>
              <a:rPr lang="en-IN" sz="1200" dirty="0"/>
              <a:t>2016. Cengage Learning. All rights reserved.</a:t>
            </a:r>
          </a:p>
        </p:txBody>
      </p:sp>
      <p:sp>
        <p:nvSpPr>
          <p:cNvPr id="4" name="Slide Number Placeholder 3"/>
          <p:cNvSpPr>
            <a:spLocks noGrp="1"/>
          </p:cNvSpPr>
          <p:nvPr>
            <p:ph type="sldNum" sz="quarter" idx="12"/>
          </p:nvPr>
        </p:nvSpPr>
        <p:spPr>
          <a:xfrm>
            <a:off x="7848600" y="6256946"/>
            <a:ext cx="533400" cy="457200"/>
          </a:xfrm>
        </p:spPr>
        <p:txBody>
          <a:bodyPr/>
          <a:lstStyle/>
          <a:p>
            <a:fld id="{D006E8F6-261F-4622-BD5D-ACCA7F648234}" type="slidenum">
              <a:rPr lang="en-US" altLang="en-US" smtClean="0">
                <a:latin typeface="+mn-lt"/>
              </a:rPr>
              <a:pPr/>
              <a:t>1</a:t>
            </a:fld>
            <a:endParaRPr lang="en-US" altLang="en-US" dirty="0">
              <a:latin typeface="+mn-lt"/>
            </a:endParaRPr>
          </a:p>
        </p:txBody>
      </p:sp>
    </p:spTree>
    <p:extLst>
      <p:ext uri="{BB962C8B-B14F-4D97-AF65-F5344CB8AC3E}">
        <p14:creationId xmlns="" xmlns:p14="http://schemas.microsoft.com/office/powerpoint/2010/main" val="281716766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381000" y="230188"/>
            <a:ext cx="8382000" cy="553998"/>
          </a:xfrm>
        </p:spPr>
        <p:txBody>
          <a:bodyPr/>
          <a:lstStyle/>
          <a:p>
            <a:r>
              <a:rPr lang="en-US" altLang="en-US" sz="4000" spc="0" dirty="0">
                <a:solidFill>
                  <a:schemeClr val="tx1"/>
                </a:solidFill>
                <a:effectLst/>
              </a:rPr>
              <a:t>The Noun Technique</a:t>
            </a:r>
            <a:endParaRPr lang="en-US" altLang="en-US" sz="3200" spc="0" dirty="0">
              <a:solidFill>
                <a:schemeClr val="tx1"/>
              </a:solidFill>
              <a:effectLst/>
            </a:endParaRPr>
          </a:p>
        </p:txBody>
      </p:sp>
      <p:sp>
        <p:nvSpPr>
          <p:cNvPr id="288771" name="Rectangle 3"/>
          <p:cNvSpPr>
            <a:spLocks noGrp="1" noChangeArrowheads="1"/>
          </p:cNvSpPr>
          <p:nvPr>
            <p:ph idx="1"/>
          </p:nvPr>
        </p:nvSpPr>
        <p:spPr>
          <a:xfrm>
            <a:off x="363908" y="1278308"/>
            <a:ext cx="8382000" cy="3979492"/>
          </a:xfrm>
        </p:spPr>
        <p:txBody>
          <a:bodyPr/>
          <a:lstStyle/>
          <a:p>
            <a:pPr marL="352800" indent="-352800">
              <a:lnSpc>
                <a:spcPct val="80000"/>
              </a:lnSpc>
            </a:pPr>
            <a:r>
              <a:rPr lang="en-GB" altLang="en-US" sz="2800" dirty="0"/>
              <a:t>A technique to identify problem domain classes (things) by finding, classifying, and refining a list of nouns that come up in in discussions or documents</a:t>
            </a:r>
          </a:p>
          <a:p>
            <a:pPr marL="352800" indent="-352800">
              <a:lnSpc>
                <a:spcPct val="80000"/>
              </a:lnSpc>
            </a:pPr>
            <a:r>
              <a:rPr lang="en-GB" altLang="en-US" sz="2800" dirty="0"/>
              <a:t>Popular technique. Systematic.</a:t>
            </a:r>
          </a:p>
          <a:p>
            <a:pPr marL="352800" indent="-352800">
              <a:lnSpc>
                <a:spcPct val="80000"/>
              </a:lnSpc>
            </a:pPr>
            <a:r>
              <a:rPr lang="en-GB" altLang="en-US" sz="2800" dirty="0"/>
              <a:t>Does end up with long lists and many nouns that are not things that need to be stored by the system</a:t>
            </a:r>
          </a:p>
          <a:p>
            <a:pPr marL="352800" indent="-352800">
              <a:lnSpc>
                <a:spcPct val="80000"/>
              </a:lnSpc>
            </a:pPr>
            <a:r>
              <a:rPr lang="en-GB" altLang="en-US" sz="2800" dirty="0"/>
              <a:t>Difficulty identifying synonyms and things that are really </a:t>
            </a:r>
            <a:r>
              <a:rPr lang="en-GB" altLang="en-US" sz="2800" dirty="0" smtClean="0"/>
              <a:t>attributes</a:t>
            </a:r>
            <a:endParaRPr lang="en-GB" altLang="en-US" sz="2800" dirty="0"/>
          </a:p>
          <a:p>
            <a:pPr marL="352800" indent="-352800">
              <a:lnSpc>
                <a:spcPct val="80000"/>
              </a:lnSpc>
            </a:pPr>
            <a:r>
              <a:rPr lang="en-GB" altLang="en-US" sz="2800" dirty="0"/>
              <a:t>Good place to start when there are no users available to help </a:t>
            </a:r>
            <a:r>
              <a:rPr lang="en-GB" altLang="en-US" sz="2800" dirty="0" smtClean="0"/>
              <a:t>brainstorm</a:t>
            </a:r>
            <a:endParaRPr lang="en-GB" altLang="en-US" sz="2800" dirty="0"/>
          </a:p>
        </p:txBody>
      </p:sp>
      <p:sp>
        <p:nvSpPr>
          <p:cNvPr id="5" name="Slide Number Placeholder 6"/>
          <p:cNvSpPr>
            <a:spLocks noGrp="1"/>
          </p:cNvSpPr>
          <p:nvPr>
            <p:ph type="sldNum" sz="quarter" idx="4"/>
          </p:nvPr>
        </p:nvSpPr>
        <p:spPr/>
        <p:txBody>
          <a:bodyPr/>
          <a:lstStyle/>
          <a:p>
            <a:fld id="{5111EBFC-96F1-4FC4-AABE-E83124B3CF25}" type="slidenum">
              <a:rPr lang="en-US" altLang="en-US"/>
              <a:pPr/>
              <a:t>10</a:t>
            </a:fld>
            <a:endParaRPr lang="en-US" altLang="en-US"/>
          </a:p>
        </p:txBody>
      </p:sp>
      <p:sp>
        <p:nvSpPr>
          <p:cNvPr id="4" name="Footer Placeholder 5"/>
          <p:cNvSpPr>
            <a:spLocks noGrp="1"/>
          </p:cNvSpPr>
          <p:nvPr>
            <p:ph type="ftr" sz="quarter" idx="3"/>
          </p:nvPr>
        </p:nvSpPr>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8382000" cy="664797"/>
          </a:xfrm>
        </p:spPr>
        <p:txBody>
          <a:bodyPr/>
          <a:lstStyle/>
          <a:p>
            <a:r>
              <a:rPr lang="en-US" altLang="en-US" sz="3600" spc="0" dirty="0">
                <a:solidFill>
                  <a:schemeClr val="tx1"/>
                </a:solidFill>
                <a:effectLst/>
              </a:rPr>
              <a:t>The Noun Technique: Steps</a:t>
            </a:r>
            <a:r>
              <a:rPr lang="en-US" altLang="en-US" spc="0" dirty="0">
                <a:solidFill>
                  <a:schemeClr val="tx1"/>
                </a:solidFill>
                <a:effectLst/>
              </a:rPr>
              <a:t> </a:t>
            </a:r>
            <a:r>
              <a:rPr lang="en-US" altLang="en-US" sz="2000" spc="0" dirty="0">
                <a:solidFill>
                  <a:schemeClr val="tx1"/>
                </a:solidFill>
                <a:effectLst/>
              </a:rPr>
              <a:t>(1 of 3)</a:t>
            </a:r>
            <a:endParaRPr lang="en-IN" sz="2000" dirty="0"/>
          </a:p>
        </p:txBody>
      </p:sp>
      <p:sp>
        <p:nvSpPr>
          <p:cNvPr id="7" name="Text Placeholder 6"/>
          <p:cNvSpPr>
            <a:spLocks noGrp="1"/>
          </p:cNvSpPr>
          <p:nvPr>
            <p:ph type="body" sz="quarter" idx="10"/>
          </p:nvPr>
        </p:nvSpPr>
        <p:spPr>
          <a:xfrm>
            <a:off x="381000" y="1411552"/>
            <a:ext cx="8382000" cy="664797"/>
          </a:xfrm>
        </p:spPr>
        <p:txBody>
          <a:bodyPr/>
          <a:lstStyle/>
          <a:p>
            <a:pPr marL="403200" indent="-403200">
              <a:spcBef>
                <a:spcPts val="1000"/>
              </a:spcBef>
              <a:buClr>
                <a:schemeClr val="tx2"/>
              </a:buClr>
              <a:buFont typeface="+mj-lt"/>
              <a:buAutoNum type="arabicPeriod"/>
            </a:pPr>
            <a:r>
              <a:rPr lang="en-US" altLang="en-US" sz="2400" dirty="0"/>
              <a:t>Using the use cases, actors, and other information about the system— including inputs and outputs—identify all nouns.</a:t>
            </a:r>
            <a:endParaRPr lang="en-IN" sz="2400" dirty="0"/>
          </a:p>
        </p:txBody>
      </p:sp>
      <p:sp>
        <p:nvSpPr>
          <p:cNvPr id="8" name="Content Placeholder 7"/>
          <p:cNvSpPr>
            <a:spLocks noGrp="1"/>
          </p:cNvSpPr>
          <p:nvPr>
            <p:ph sz="quarter" idx="11"/>
          </p:nvPr>
        </p:nvSpPr>
        <p:spPr>
          <a:xfrm>
            <a:off x="381000" y="2233471"/>
            <a:ext cx="8382000" cy="1024896"/>
          </a:xfrm>
        </p:spPr>
        <p:txBody>
          <a:bodyPr/>
          <a:lstStyle/>
          <a:p>
            <a:pPr lvl="1"/>
            <a:r>
              <a:rPr lang="en-US" altLang="en-US" sz="1800" dirty="0"/>
              <a:t>For the R</a:t>
            </a:r>
            <a:r>
              <a:rPr lang="en-US" altLang="en-US" sz="100" dirty="0"/>
              <a:t> </a:t>
            </a:r>
            <a:r>
              <a:rPr lang="en-US" altLang="en-US" sz="1800" dirty="0"/>
              <a:t>M</a:t>
            </a:r>
            <a:r>
              <a:rPr lang="en-US" altLang="en-US" sz="100" dirty="0"/>
              <a:t> </a:t>
            </a:r>
            <a:r>
              <a:rPr lang="en-US" altLang="en-US" sz="1800" dirty="0"/>
              <a:t>O C</a:t>
            </a:r>
            <a:r>
              <a:rPr lang="en-US" altLang="en-US" sz="100" dirty="0"/>
              <a:t> </a:t>
            </a:r>
            <a:r>
              <a:rPr lang="en-US" altLang="en-US" sz="1800" dirty="0"/>
              <a:t>S</a:t>
            </a:r>
            <a:r>
              <a:rPr lang="en-US" altLang="en-US" sz="100" dirty="0"/>
              <a:t> </a:t>
            </a:r>
            <a:r>
              <a:rPr lang="en-US" altLang="en-US" sz="1800" dirty="0"/>
              <a:t>M</a:t>
            </a:r>
            <a:r>
              <a:rPr lang="en-US" altLang="en-US" sz="100" dirty="0"/>
              <a:t> </a:t>
            </a:r>
            <a:r>
              <a:rPr lang="en-US" altLang="en-US" sz="1800" dirty="0"/>
              <a:t>S, the nouns might include customer, product item, sale, confirmation, transaction, shipping, bank, change request, summary report, management, transaction report, accounting, back order, back order notification, return, return confirmation…</a:t>
            </a:r>
            <a:endParaRPr lang="en-IN" sz="1800" dirty="0"/>
          </a:p>
        </p:txBody>
      </p:sp>
      <p:sp>
        <p:nvSpPr>
          <p:cNvPr id="9" name="Content Placeholder 8"/>
          <p:cNvSpPr>
            <a:spLocks noGrp="1"/>
          </p:cNvSpPr>
          <p:nvPr>
            <p:ph sz="quarter" idx="12"/>
          </p:nvPr>
        </p:nvSpPr>
        <p:spPr>
          <a:xfrm>
            <a:off x="380584" y="3424887"/>
            <a:ext cx="8382000" cy="997196"/>
          </a:xfrm>
        </p:spPr>
        <p:txBody>
          <a:bodyPr/>
          <a:lstStyle/>
          <a:p>
            <a:pPr marL="403200" indent="-403200">
              <a:spcBef>
                <a:spcPts val="1000"/>
              </a:spcBef>
              <a:buClr>
                <a:schemeClr val="tx2"/>
              </a:buClr>
              <a:buFont typeface="+mj-lt"/>
              <a:buAutoNum type="arabicPeriod" startAt="2"/>
            </a:pPr>
            <a:r>
              <a:rPr lang="en-US" altLang="en-US" sz="2400" dirty="0"/>
              <a:t>Using other information from existing systems, current procedures, and current reports or forms, add items or categories of information needed.</a:t>
            </a:r>
            <a:endParaRPr lang="en-IN" sz="2400" dirty="0"/>
          </a:p>
        </p:txBody>
      </p:sp>
      <p:sp>
        <p:nvSpPr>
          <p:cNvPr id="10" name="Content Placeholder 9"/>
          <p:cNvSpPr>
            <a:spLocks noGrp="1"/>
          </p:cNvSpPr>
          <p:nvPr>
            <p:ph sz="quarter" idx="13"/>
          </p:nvPr>
        </p:nvSpPr>
        <p:spPr>
          <a:xfrm>
            <a:off x="389467" y="4579313"/>
            <a:ext cx="8382000" cy="607463"/>
          </a:xfrm>
        </p:spPr>
        <p:txBody>
          <a:bodyPr/>
          <a:lstStyle/>
          <a:p>
            <a:pPr lvl="1"/>
            <a:r>
              <a:rPr lang="en-US" altLang="en-US" sz="1800" dirty="0"/>
              <a:t>For the RMO CSMS, these might include price, size, color, style, season, inventory quantity, payment method, and shipping address.</a:t>
            </a:r>
            <a:endParaRPr lang="en-IN" sz="1800"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11</a:t>
            </a:fld>
            <a:endParaRPr lang="en-US" altLang="en-US" dirty="0"/>
          </a:p>
        </p:txBody>
      </p:sp>
      <p:sp>
        <p:nvSpPr>
          <p:cNvPr id="5" name="Footer Placeholder 4"/>
          <p:cNvSpPr>
            <a:spLocks noGrp="1"/>
          </p:cNvSpPr>
          <p:nvPr>
            <p:ph type="ftr" sz="quarter" idx="3"/>
          </p:nvPr>
        </p:nvSpPr>
        <p:spPr>
          <a:xfrm>
            <a:off x="0" y="6244046"/>
            <a:ext cx="7848600" cy="291376"/>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322317522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8382000" cy="664797"/>
          </a:xfrm>
        </p:spPr>
        <p:txBody>
          <a:bodyPr/>
          <a:lstStyle/>
          <a:p>
            <a:r>
              <a:rPr lang="en-US" altLang="en-US" sz="3600" spc="0" dirty="0">
                <a:solidFill>
                  <a:schemeClr val="tx1"/>
                </a:solidFill>
                <a:effectLst/>
              </a:rPr>
              <a:t>The Noun Technique: Steps</a:t>
            </a:r>
            <a:r>
              <a:rPr lang="en-US" altLang="en-US" spc="0" dirty="0">
                <a:solidFill>
                  <a:schemeClr val="tx1"/>
                </a:solidFill>
                <a:effectLst/>
              </a:rPr>
              <a:t> </a:t>
            </a:r>
            <a:r>
              <a:rPr lang="en-US" altLang="en-US" sz="2000" spc="0" dirty="0" smtClean="0">
                <a:solidFill>
                  <a:schemeClr val="tx1"/>
                </a:solidFill>
                <a:effectLst/>
              </a:rPr>
              <a:t>(2 </a:t>
            </a:r>
            <a:r>
              <a:rPr lang="en-US" altLang="en-US" sz="2000" spc="0" dirty="0">
                <a:solidFill>
                  <a:schemeClr val="tx1"/>
                </a:solidFill>
                <a:effectLst/>
              </a:rPr>
              <a:t>of 3)</a:t>
            </a:r>
            <a:endParaRPr lang="en-IN" sz="2000" dirty="0"/>
          </a:p>
        </p:txBody>
      </p:sp>
      <p:sp>
        <p:nvSpPr>
          <p:cNvPr id="7" name="Text Placeholder 6"/>
          <p:cNvSpPr>
            <a:spLocks noGrp="1"/>
          </p:cNvSpPr>
          <p:nvPr>
            <p:ph type="body" sz="quarter" idx="10"/>
          </p:nvPr>
        </p:nvSpPr>
        <p:spPr>
          <a:xfrm>
            <a:off x="381000" y="1411552"/>
            <a:ext cx="8382000" cy="664797"/>
          </a:xfrm>
        </p:spPr>
        <p:txBody>
          <a:bodyPr/>
          <a:lstStyle/>
          <a:p>
            <a:pPr marL="457200" indent="-457200">
              <a:spcBef>
                <a:spcPts val="1000"/>
              </a:spcBef>
              <a:buClr>
                <a:schemeClr val="tx2"/>
              </a:buClr>
              <a:buFont typeface="+mj-lt"/>
              <a:buAutoNum type="arabicPeriod" startAt="3"/>
            </a:pPr>
            <a:r>
              <a:rPr lang="en-US" altLang="en-US" sz="2400" dirty="0"/>
              <a:t>As this list of nouns builds, refine it. Ask these questions about each noun to help you decide whether you should include it:</a:t>
            </a:r>
            <a:endParaRPr lang="en-IN" sz="2400" dirty="0"/>
          </a:p>
        </p:txBody>
      </p:sp>
      <p:sp>
        <p:nvSpPr>
          <p:cNvPr id="8" name="Content Placeholder 7"/>
          <p:cNvSpPr>
            <a:spLocks noGrp="1"/>
          </p:cNvSpPr>
          <p:nvPr>
            <p:ph sz="quarter" idx="11"/>
          </p:nvPr>
        </p:nvSpPr>
        <p:spPr>
          <a:xfrm>
            <a:off x="381000" y="2171325"/>
            <a:ext cx="8382000" cy="926792"/>
          </a:xfrm>
        </p:spPr>
        <p:txBody>
          <a:bodyPr/>
          <a:lstStyle/>
          <a:p>
            <a:pPr lvl="1">
              <a:lnSpc>
                <a:spcPct val="80000"/>
              </a:lnSpc>
              <a:spcBef>
                <a:spcPts val="1000"/>
              </a:spcBef>
            </a:pPr>
            <a:r>
              <a:rPr lang="en-US" altLang="en-US" sz="1800" dirty="0"/>
              <a:t>Is it a unique thing the system needs to know about?</a:t>
            </a:r>
          </a:p>
          <a:p>
            <a:pPr lvl="1">
              <a:lnSpc>
                <a:spcPct val="80000"/>
              </a:lnSpc>
              <a:spcBef>
                <a:spcPts val="1000"/>
              </a:spcBef>
            </a:pPr>
            <a:r>
              <a:rPr lang="en-US" altLang="en-US" sz="1800" dirty="0"/>
              <a:t>Is it inside the scope of the system I am working on?</a:t>
            </a:r>
          </a:p>
          <a:p>
            <a:pPr lvl="1">
              <a:lnSpc>
                <a:spcPct val="80000"/>
              </a:lnSpc>
              <a:spcBef>
                <a:spcPts val="1000"/>
              </a:spcBef>
            </a:pPr>
            <a:r>
              <a:rPr lang="en-US" altLang="en-US" sz="1800" dirty="0"/>
              <a:t>Does the system need to remember more than one of these items?</a:t>
            </a:r>
            <a:endParaRPr lang="en-IN" sz="1800" dirty="0"/>
          </a:p>
        </p:txBody>
      </p:sp>
      <p:sp>
        <p:nvSpPr>
          <p:cNvPr id="9" name="Content Placeholder 8"/>
          <p:cNvSpPr>
            <a:spLocks noGrp="1"/>
          </p:cNvSpPr>
          <p:nvPr>
            <p:ph sz="quarter" idx="12"/>
          </p:nvPr>
        </p:nvSpPr>
        <p:spPr>
          <a:xfrm>
            <a:off x="380584" y="3185188"/>
            <a:ext cx="8382000" cy="1575175"/>
          </a:xfrm>
        </p:spPr>
        <p:txBody>
          <a:bodyPr/>
          <a:lstStyle/>
          <a:p>
            <a:pPr marL="401638" indent="42863">
              <a:lnSpc>
                <a:spcPct val="80000"/>
              </a:lnSpc>
              <a:buFont typeface="Wingdings" panose="05000000000000000000" pitchFamily="2" charset="2"/>
              <a:buNone/>
            </a:pPr>
            <a:r>
              <a:rPr lang="en-US" altLang="en-US" sz="2400" dirty="0"/>
              <a:t>Ask these questions to decide to exclude it:</a:t>
            </a:r>
          </a:p>
          <a:p>
            <a:pPr lvl="1">
              <a:lnSpc>
                <a:spcPct val="80000"/>
              </a:lnSpc>
            </a:pPr>
            <a:r>
              <a:rPr lang="en-US" altLang="en-US" sz="1800" dirty="0"/>
              <a:t>Is it really a synonym for some other thing I have identified?</a:t>
            </a:r>
          </a:p>
          <a:p>
            <a:pPr lvl="1">
              <a:lnSpc>
                <a:spcPct val="80000"/>
              </a:lnSpc>
            </a:pPr>
            <a:r>
              <a:rPr lang="en-US" altLang="en-US" sz="1800" dirty="0"/>
              <a:t>Is it really just an output of the system produced from other information I have identified?</a:t>
            </a:r>
          </a:p>
          <a:p>
            <a:pPr lvl="1">
              <a:lnSpc>
                <a:spcPct val="80000"/>
              </a:lnSpc>
            </a:pPr>
            <a:r>
              <a:rPr lang="en-US" altLang="en-US" sz="1800" dirty="0"/>
              <a:t>Is it really just an input that results in recording some other information I have identified?</a:t>
            </a:r>
            <a:endParaRPr lang="en-IN" sz="2400" dirty="0"/>
          </a:p>
        </p:txBody>
      </p:sp>
      <p:sp>
        <p:nvSpPr>
          <p:cNvPr id="10" name="Content Placeholder 9"/>
          <p:cNvSpPr>
            <a:spLocks noGrp="1"/>
          </p:cNvSpPr>
          <p:nvPr>
            <p:ph sz="quarter" idx="13"/>
          </p:nvPr>
        </p:nvSpPr>
        <p:spPr>
          <a:xfrm>
            <a:off x="336199" y="4810134"/>
            <a:ext cx="8382000" cy="1076577"/>
          </a:xfrm>
        </p:spPr>
        <p:txBody>
          <a:bodyPr/>
          <a:lstStyle/>
          <a:p>
            <a:pPr marL="401638" indent="42863">
              <a:lnSpc>
                <a:spcPct val="80000"/>
              </a:lnSpc>
              <a:buFont typeface="Wingdings" panose="05000000000000000000" pitchFamily="2" charset="2"/>
              <a:buNone/>
            </a:pPr>
            <a:r>
              <a:rPr lang="en-US" altLang="en-US" sz="2400" dirty="0"/>
              <a:t>Ask these questions to research it:</a:t>
            </a:r>
          </a:p>
          <a:p>
            <a:pPr lvl="1">
              <a:lnSpc>
                <a:spcPct val="80000"/>
              </a:lnSpc>
            </a:pPr>
            <a:r>
              <a:rPr lang="en-US" altLang="en-US" sz="1800" dirty="0"/>
              <a:t>Is it likely to be a specific piece of information (attribute) about some other thing I have identified?</a:t>
            </a:r>
          </a:p>
          <a:p>
            <a:pPr lvl="1">
              <a:lnSpc>
                <a:spcPct val="80000"/>
              </a:lnSpc>
            </a:pPr>
            <a:r>
              <a:rPr lang="en-US" altLang="en-US" sz="1800" dirty="0"/>
              <a:t>Is it something I might need if assumptions change?</a:t>
            </a:r>
            <a:endParaRPr lang="en-IN" sz="1800"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12</a:t>
            </a:fld>
            <a:endParaRPr lang="en-US" altLang="en-US" dirty="0"/>
          </a:p>
        </p:txBody>
      </p:sp>
      <p:sp>
        <p:nvSpPr>
          <p:cNvPr id="5" name="Footer Placeholder 4"/>
          <p:cNvSpPr>
            <a:spLocks noGrp="1"/>
          </p:cNvSpPr>
          <p:nvPr>
            <p:ph type="ftr" sz="quarter" idx="3"/>
          </p:nvPr>
        </p:nvSpPr>
        <p:spPr>
          <a:xfrm>
            <a:off x="0" y="6244046"/>
            <a:ext cx="7848600" cy="291376"/>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366291494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8382000" cy="664797"/>
          </a:xfrm>
        </p:spPr>
        <p:txBody>
          <a:bodyPr/>
          <a:lstStyle/>
          <a:p>
            <a:r>
              <a:rPr lang="en-US" altLang="en-US" sz="3600" spc="0" dirty="0">
                <a:solidFill>
                  <a:schemeClr val="tx1"/>
                </a:solidFill>
                <a:effectLst/>
              </a:rPr>
              <a:t>The Noun Technique: Steps</a:t>
            </a:r>
            <a:r>
              <a:rPr lang="en-US" altLang="en-US" spc="0" dirty="0">
                <a:solidFill>
                  <a:schemeClr val="tx1"/>
                </a:solidFill>
                <a:effectLst/>
              </a:rPr>
              <a:t> </a:t>
            </a:r>
            <a:r>
              <a:rPr lang="en-US" altLang="en-US" sz="2000" spc="0" dirty="0" smtClean="0">
                <a:solidFill>
                  <a:schemeClr val="tx1"/>
                </a:solidFill>
                <a:effectLst/>
              </a:rPr>
              <a:t>(3 </a:t>
            </a:r>
            <a:r>
              <a:rPr lang="en-US" altLang="en-US" sz="2000" spc="0" dirty="0">
                <a:solidFill>
                  <a:schemeClr val="tx1"/>
                </a:solidFill>
                <a:effectLst/>
              </a:rPr>
              <a:t>of 3)</a:t>
            </a:r>
            <a:endParaRPr lang="en-IN" sz="2000" dirty="0"/>
          </a:p>
        </p:txBody>
      </p:sp>
      <p:sp>
        <p:nvSpPr>
          <p:cNvPr id="7" name="Text Placeholder 6"/>
          <p:cNvSpPr>
            <a:spLocks noGrp="1"/>
          </p:cNvSpPr>
          <p:nvPr>
            <p:ph type="body" sz="quarter" idx="10"/>
          </p:nvPr>
        </p:nvSpPr>
        <p:spPr>
          <a:xfrm>
            <a:off x="381000" y="1420430"/>
            <a:ext cx="8382000" cy="1612942"/>
          </a:xfrm>
        </p:spPr>
        <p:txBody>
          <a:bodyPr/>
          <a:lstStyle/>
          <a:p>
            <a:pPr marL="403200" indent="-403200">
              <a:lnSpc>
                <a:spcPct val="80000"/>
              </a:lnSpc>
              <a:spcBef>
                <a:spcPts val="1000"/>
              </a:spcBef>
              <a:buClr>
                <a:schemeClr val="tx2"/>
              </a:buClr>
              <a:buFont typeface="+mj-lt"/>
              <a:buAutoNum type="arabicPeriod" startAt="4"/>
            </a:pPr>
            <a:r>
              <a:rPr lang="en-US" altLang="en-US" sz="2400" dirty="0"/>
              <a:t>Create a master list of all nouns identified and then note whether each one should be included, excluded, or researched further.</a:t>
            </a:r>
          </a:p>
          <a:p>
            <a:pPr marL="403200" indent="-403200">
              <a:lnSpc>
                <a:spcPct val="80000"/>
              </a:lnSpc>
              <a:spcBef>
                <a:spcPts val="1000"/>
              </a:spcBef>
              <a:buClr>
                <a:schemeClr val="tx2"/>
              </a:buClr>
              <a:buFont typeface="+mj-lt"/>
              <a:buAutoNum type="arabicPeriod" startAt="4"/>
            </a:pPr>
            <a:r>
              <a:rPr lang="en-US" altLang="en-US" sz="2400" dirty="0"/>
              <a:t>Review the list with users, stakeholders, and team members and then define the list of things in the problem domain.</a:t>
            </a:r>
            <a:endParaRPr lang="en-GB" altLang="en-US" sz="2400"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13</a:t>
            </a:fld>
            <a:endParaRPr lang="en-US" altLang="en-US" dirty="0"/>
          </a:p>
        </p:txBody>
      </p:sp>
      <p:sp>
        <p:nvSpPr>
          <p:cNvPr id="5" name="Footer Placeholder 4"/>
          <p:cNvSpPr>
            <a:spLocks noGrp="1"/>
          </p:cNvSpPr>
          <p:nvPr>
            <p:ph type="ftr" sz="quarter" idx="3"/>
          </p:nvPr>
        </p:nvSpPr>
        <p:spPr>
          <a:xfrm>
            <a:off x="0" y="6244046"/>
            <a:ext cx="7848600" cy="291376"/>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765477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381000" y="230188"/>
            <a:ext cx="8382000" cy="443198"/>
          </a:xfrm>
        </p:spPr>
        <p:txBody>
          <a:bodyPr/>
          <a:lstStyle/>
          <a:p>
            <a:r>
              <a:rPr lang="en-US" altLang="en-US" sz="3200" spc="0" dirty="0">
                <a:solidFill>
                  <a:schemeClr val="tx1"/>
                </a:solidFill>
                <a:effectLst/>
              </a:rPr>
              <a:t>Partial List of Nouns for </a:t>
            </a:r>
            <a:r>
              <a:rPr lang="en-US" altLang="en-US" sz="3200" spc="0" dirty="0" smtClean="0">
                <a:solidFill>
                  <a:schemeClr val="tx1"/>
                </a:solidFill>
                <a:effectLst/>
              </a:rPr>
              <a:t>R</a:t>
            </a:r>
            <a:r>
              <a:rPr lang="en-US" altLang="en-US" sz="100" spc="0" dirty="0" smtClean="0">
                <a:solidFill>
                  <a:schemeClr val="tx1"/>
                </a:solidFill>
                <a:effectLst/>
              </a:rPr>
              <a:t> </a:t>
            </a:r>
            <a:r>
              <a:rPr lang="en-US" altLang="en-US" sz="3200" spc="0" dirty="0" smtClean="0">
                <a:solidFill>
                  <a:schemeClr val="tx1"/>
                </a:solidFill>
                <a:effectLst/>
              </a:rPr>
              <a:t>M</a:t>
            </a:r>
            <a:r>
              <a:rPr lang="en-US" altLang="en-US" sz="100" spc="0" dirty="0" smtClean="0">
                <a:solidFill>
                  <a:schemeClr val="tx1"/>
                </a:solidFill>
                <a:effectLst/>
              </a:rPr>
              <a:t> </a:t>
            </a:r>
            <a:r>
              <a:rPr lang="en-US" altLang="en-US" sz="3200" spc="0" dirty="0" smtClean="0">
                <a:solidFill>
                  <a:schemeClr val="tx1"/>
                </a:solidFill>
                <a:effectLst/>
              </a:rPr>
              <a:t>O </a:t>
            </a:r>
            <a:r>
              <a:rPr lang="en-US" altLang="en-US" sz="2000" spc="0" dirty="0" smtClean="0">
                <a:solidFill>
                  <a:schemeClr val="tx1"/>
                </a:solidFill>
                <a:effectLst/>
              </a:rPr>
              <a:t>(1 of 2)</a:t>
            </a:r>
            <a:endParaRPr lang="en-US" altLang="en-US" sz="2000" spc="0" dirty="0">
              <a:solidFill>
                <a:schemeClr val="tx1"/>
              </a:solidFill>
              <a:effectLst/>
            </a:endParaRPr>
          </a:p>
        </p:txBody>
      </p:sp>
      <p:sp>
        <p:nvSpPr>
          <p:cNvPr id="2" name="Text Placeholder 1"/>
          <p:cNvSpPr>
            <a:spLocks noGrp="1"/>
          </p:cNvSpPr>
          <p:nvPr>
            <p:ph type="body" sz="quarter" idx="10"/>
          </p:nvPr>
        </p:nvSpPr>
        <p:spPr>
          <a:xfrm>
            <a:off x="363908" y="1227032"/>
            <a:ext cx="8382000" cy="373168"/>
          </a:xfrm>
        </p:spPr>
        <p:txBody>
          <a:bodyPr/>
          <a:lstStyle/>
          <a:p>
            <a:r>
              <a:rPr lang="en-US" altLang="en-US" sz="2000" dirty="0"/>
              <a:t>With notes on whether to include as domain clas</a:t>
            </a:r>
            <a:r>
              <a:rPr lang="en-US" altLang="en-US" sz="2400" dirty="0"/>
              <a:t>s</a:t>
            </a:r>
            <a:endParaRPr lang="en-US" sz="2400" dirty="0"/>
          </a:p>
        </p:txBody>
      </p:sp>
      <p:graphicFrame>
        <p:nvGraphicFramePr>
          <p:cNvPr id="9" name="Content Placeholder 8" descr="Table is accessible to screenreaders"/>
          <p:cNvGraphicFramePr>
            <a:graphicFrameLocks noGrp="1"/>
          </p:cNvGraphicFramePr>
          <p:nvPr>
            <p:ph sz="quarter" idx="11"/>
            <p:extLst>
              <p:ext uri="{D42A27DB-BD31-4B8C-83A1-F6EECF244321}">
                <p14:modId xmlns="" xmlns:p14="http://schemas.microsoft.com/office/powerpoint/2010/main" val="1577993434"/>
              </p:ext>
            </p:extLst>
          </p:nvPr>
        </p:nvGraphicFramePr>
        <p:xfrm>
          <a:off x="381000" y="1744054"/>
          <a:ext cx="8382000" cy="4124960"/>
        </p:xfrm>
        <a:graphic>
          <a:graphicData uri="http://schemas.openxmlformats.org/drawingml/2006/table">
            <a:tbl>
              <a:tblPr firstRow="1" bandRow="1">
                <a:tableStyleId>{5C22544A-7EE6-4342-B048-85BDC9FD1C3A}</a:tableStyleId>
              </a:tblPr>
              <a:tblGrid>
                <a:gridCol w="2667000">
                  <a:extLst>
                    <a:ext uri="{9D8B030D-6E8A-4147-A177-3AD203B41FA5}">
                      <a16:colId xmlns="" xmlns:a16="http://schemas.microsoft.com/office/drawing/2014/main" val="20000"/>
                    </a:ext>
                  </a:extLst>
                </a:gridCol>
                <a:gridCol w="5715000">
                  <a:extLst>
                    <a:ext uri="{9D8B030D-6E8A-4147-A177-3AD203B41FA5}">
                      <a16:colId xmlns="" xmlns:a16="http://schemas.microsoft.com/office/drawing/2014/main" val="20001"/>
                    </a:ext>
                  </a:extLst>
                </a:gridCol>
              </a:tblGrid>
              <a:tr h="370840">
                <a:tc>
                  <a:txBody>
                    <a:bodyPr/>
                    <a:lstStyle/>
                    <a:p>
                      <a:r>
                        <a:rPr lang="en-US" sz="1600" dirty="0" smtClean="0">
                          <a:solidFill>
                            <a:schemeClr val="tx1"/>
                          </a:solidFill>
                        </a:rPr>
                        <a:t>Identified noun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Notes</a:t>
                      </a:r>
                      <a:r>
                        <a:rPr lang="en-US" sz="1600" baseline="0" dirty="0" smtClean="0">
                          <a:solidFill>
                            <a:schemeClr val="tx1"/>
                          </a:solidFill>
                        </a:rPr>
                        <a:t> on including noun as a thing to store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en-US" sz="1600" dirty="0" smtClean="0">
                          <a:solidFill>
                            <a:schemeClr val="tx1"/>
                          </a:solidFill>
                        </a:rPr>
                        <a:t>Accounting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We know</a:t>
                      </a:r>
                      <a:r>
                        <a:rPr lang="en-US" sz="1600" baseline="0" dirty="0" smtClean="0">
                          <a:solidFill>
                            <a:schemeClr val="tx1"/>
                          </a:solidFill>
                        </a:rPr>
                        <a:t> who they are. No need to store it.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en-US" sz="1600" dirty="0" smtClean="0">
                          <a:solidFill>
                            <a:schemeClr val="tx1"/>
                          </a:solidFill>
                        </a:rPr>
                        <a:t>Back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A special type</a:t>
                      </a:r>
                      <a:r>
                        <a:rPr lang="en-US" sz="1600" baseline="0" dirty="0" smtClean="0">
                          <a:solidFill>
                            <a:schemeClr val="tx1"/>
                          </a:solidFill>
                        </a:rPr>
                        <a:t> of order? Or a value of order status? Research.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a:txBody>
                    <a:bodyPr/>
                    <a:lstStyle/>
                    <a:p>
                      <a:r>
                        <a:rPr lang="en-US" sz="1600" dirty="0" smtClean="0">
                          <a:solidFill>
                            <a:schemeClr val="tx1"/>
                          </a:solidFill>
                        </a:rPr>
                        <a:t>Back-order information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An output that can</a:t>
                      </a:r>
                      <a:r>
                        <a:rPr lang="en-US" sz="1600" baseline="0" dirty="0" smtClean="0">
                          <a:solidFill>
                            <a:schemeClr val="tx1"/>
                          </a:solidFill>
                        </a:rPr>
                        <a:t> be produced from other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a:txBody>
                    <a:bodyPr/>
                    <a:lstStyle/>
                    <a:p>
                      <a:r>
                        <a:rPr lang="en-US" sz="1600" dirty="0" smtClean="0">
                          <a:solidFill>
                            <a:schemeClr val="tx1"/>
                          </a:solidFill>
                        </a:rPr>
                        <a:t>Bank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Only one of them.</a:t>
                      </a:r>
                      <a:r>
                        <a:rPr lang="en-US" sz="1600" baseline="0" dirty="0" smtClean="0">
                          <a:solidFill>
                            <a:schemeClr val="tx1"/>
                          </a:solidFill>
                        </a:rPr>
                        <a:t> No need to store.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70840">
                <a:tc>
                  <a:txBody>
                    <a:bodyPr/>
                    <a:lstStyle/>
                    <a:p>
                      <a:r>
                        <a:rPr lang="en-US" sz="1600" dirty="0" smtClean="0">
                          <a:solidFill>
                            <a:schemeClr val="tx1"/>
                          </a:solidFill>
                        </a:rPr>
                        <a:t>Catalog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Yes,</a:t>
                      </a:r>
                      <a:r>
                        <a:rPr lang="en-US" sz="1600" baseline="0" dirty="0" smtClean="0">
                          <a:solidFill>
                            <a:schemeClr val="tx1"/>
                          </a:solidFill>
                        </a:rPr>
                        <a:t> need to recall them, for different seasons and years, Include.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70840">
                <a:tc>
                  <a:txBody>
                    <a:bodyPr/>
                    <a:lstStyle/>
                    <a:p>
                      <a:r>
                        <a:rPr lang="en-US" sz="1600" dirty="0" smtClean="0">
                          <a:solidFill>
                            <a:schemeClr val="tx1"/>
                          </a:solidFill>
                        </a:rPr>
                        <a:t>Catalog activity reports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An output that can be produced from other information, Not stored.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370840">
                <a:tc>
                  <a:txBody>
                    <a:bodyPr/>
                    <a:lstStyle/>
                    <a:p>
                      <a:r>
                        <a:rPr lang="en-US" sz="1600" dirty="0" smtClean="0">
                          <a:solidFill>
                            <a:schemeClr val="tx1"/>
                          </a:solidFill>
                        </a:rPr>
                        <a:t>Catalog details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Same</a:t>
                      </a:r>
                      <a:r>
                        <a:rPr lang="en-US" sz="1600" baseline="0" dirty="0" smtClean="0">
                          <a:solidFill>
                            <a:schemeClr val="tx1"/>
                          </a:solidFill>
                        </a:rPr>
                        <a:t> as catalog? Or the same as product items in the catalog? Research.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70840">
                <a:tc>
                  <a:txBody>
                    <a:bodyPr/>
                    <a:lstStyle/>
                    <a:p>
                      <a:r>
                        <a:rPr lang="en-US" sz="1600" dirty="0" smtClean="0">
                          <a:solidFill>
                            <a:schemeClr val="tx1"/>
                          </a:solidFill>
                        </a:rPr>
                        <a:t>Change request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An input resulting in remembering changes to an order.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370840">
                <a:tc>
                  <a:txBody>
                    <a:bodyPr/>
                    <a:lstStyle/>
                    <a:p>
                      <a:r>
                        <a:rPr lang="en-US" sz="1600" dirty="0" smtClean="0">
                          <a:solidFill>
                            <a:schemeClr val="tx1"/>
                          </a:solidFill>
                        </a:rPr>
                        <a:t>Charge adjustment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An input resulting in a transaction.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bl>
          </a:graphicData>
        </a:graphic>
      </p:graphicFrame>
      <p:sp>
        <p:nvSpPr>
          <p:cNvPr id="5" name="Slide Number Placeholder 5"/>
          <p:cNvSpPr>
            <a:spLocks noGrp="1"/>
          </p:cNvSpPr>
          <p:nvPr>
            <p:ph type="sldNum" sz="quarter" idx="4"/>
          </p:nvPr>
        </p:nvSpPr>
        <p:spPr>
          <a:prstGeom prst="rect">
            <a:avLst/>
          </a:prstGeom>
        </p:spPr>
        <p:txBody>
          <a:bodyPr/>
          <a:lstStyle/>
          <a:p>
            <a:fld id="{29E1C634-B3F3-4A4F-9C9C-F6ED8E5BAB3D}" type="slidenum">
              <a:rPr lang="en-US" altLang="en-US"/>
              <a:pPr/>
              <a:t>14</a:t>
            </a:fld>
            <a:endParaRPr lang="en-US" altLang="en-US"/>
          </a:p>
        </p:txBody>
      </p:sp>
      <p:sp>
        <p:nvSpPr>
          <p:cNvPr id="4" name="Footer Placeholder 4"/>
          <p:cNvSpPr>
            <a:spLocks noGrp="1"/>
          </p:cNvSpPr>
          <p:nvPr>
            <p:ph type="ftr" sz="quarter" idx="3"/>
          </p:nvPr>
        </p:nvSpPr>
        <p:spPr>
          <a:xfrm>
            <a:off x="0" y="6244046"/>
            <a:ext cx="76962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381000" y="230188"/>
            <a:ext cx="8382000" cy="443198"/>
          </a:xfrm>
        </p:spPr>
        <p:txBody>
          <a:bodyPr/>
          <a:lstStyle/>
          <a:p>
            <a:r>
              <a:rPr lang="en-US" altLang="en-US" sz="3200" spc="0" dirty="0">
                <a:solidFill>
                  <a:schemeClr val="tx1"/>
                </a:solidFill>
                <a:effectLst/>
              </a:rPr>
              <a:t>Partial List of Nouns for </a:t>
            </a:r>
            <a:r>
              <a:rPr lang="en-US" altLang="en-US" sz="3200" spc="0" dirty="0" smtClean="0">
                <a:solidFill>
                  <a:schemeClr val="tx1"/>
                </a:solidFill>
                <a:effectLst/>
              </a:rPr>
              <a:t>R</a:t>
            </a:r>
            <a:r>
              <a:rPr lang="en-US" altLang="en-US" sz="100" spc="0" dirty="0" smtClean="0">
                <a:solidFill>
                  <a:schemeClr val="tx1"/>
                </a:solidFill>
                <a:effectLst/>
              </a:rPr>
              <a:t> </a:t>
            </a:r>
            <a:r>
              <a:rPr lang="en-US" altLang="en-US" sz="3200" spc="0" dirty="0" smtClean="0">
                <a:solidFill>
                  <a:schemeClr val="tx1"/>
                </a:solidFill>
                <a:effectLst/>
              </a:rPr>
              <a:t>M</a:t>
            </a:r>
            <a:r>
              <a:rPr lang="en-US" altLang="en-US" sz="100" spc="0" dirty="0" smtClean="0">
                <a:solidFill>
                  <a:schemeClr val="tx1"/>
                </a:solidFill>
                <a:effectLst/>
              </a:rPr>
              <a:t> </a:t>
            </a:r>
            <a:r>
              <a:rPr lang="en-US" altLang="en-US" sz="3200" spc="0" dirty="0" smtClean="0">
                <a:solidFill>
                  <a:schemeClr val="tx1"/>
                </a:solidFill>
                <a:effectLst/>
              </a:rPr>
              <a:t>O </a:t>
            </a:r>
            <a:r>
              <a:rPr lang="en-US" altLang="en-US" sz="2000" spc="0" dirty="0" smtClean="0">
                <a:solidFill>
                  <a:schemeClr val="tx1"/>
                </a:solidFill>
                <a:effectLst/>
              </a:rPr>
              <a:t>(2 of 2)</a:t>
            </a:r>
            <a:endParaRPr lang="en-US" altLang="en-US" sz="2000" spc="0" dirty="0">
              <a:solidFill>
                <a:schemeClr val="tx1"/>
              </a:solidFill>
              <a:effectLst/>
            </a:endParaRPr>
          </a:p>
        </p:txBody>
      </p:sp>
      <p:graphicFrame>
        <p:nvGraphicFramePr>
          <p:cNvPr id="9" name="Content Placeholder 8" descr="Table is accessible to screenreaders"/>
          <p:cNvGraphicFramePr>
            <a:graphicFrameLocks noGrp="1"/>
          </p:cNvGraphicFramePr>
          <p:nvPr>
            <p:ph sz="quarter" idx="11"/>
            <p:extLst>
              <p:ext uri="{D42A27DB-BD31-4B8C-83A1-F6EECF244321}">
                <p14:modId xmlns="" xmlns:p14="http://schemas.microsoft.com/office/powerpoint/2010/main" val="4026666023"/>
              </p:ext>
            </p:extLst>
          </p:nvPr>
        </p:nvGraphicFramePr>
        <p:xfrm>
          <a:off x="381000" y="1295400"/>
          <a:ext cx="8382000" cy="4287520"/>
        </p:xfrm>
        <a:graphic>
          <a:graphicData uri="http://schemas.openxmlformats.org/drawingml/2006/table">
            <a:tbl>
              <a:tblPr firstRow="1" bandRow="1">
                <a:tableStyleId>{5C22544A-7EE6-4342-B048-85BDC9FD1C3A}</a:tableStyleId>
              </a:tblPr>
              <a:tblGrid>
                <a:gridCol w="2667000">
                  <a:extLst>
                    <a:ext uri="{9D8B030D-6E8A-4147-A177-3AD203B41FA5}">
                      <a16:colId xmlns="" xmlns:a16="http://schemas.microsoft.com/office/drawing/2014/main" val="20000"/>
                    </a:ext>
                  </a:extLst>
                </a:gridCol>
                <a:gridCol w="5715000">
                  <a:extLst>
                    <a:ext uri="{9D8B030D-6E8A-4147-A177-3AD203B41FA5}">
                      <a16:colId xmlns="" xmlns:a16="http://schemas.microsoft.com/office/drawing/2014/main" val="20001"/>
                    </a:ext>
                  </a:extLst>
                </a:gridCol>
              </a:tblGrid>
              <a:tr h="370840">
                <a:tc>
                  <a:txBody>
                    <a:bodyPr/>
                    <a:lstStyle/>
                    <a:p>
                      <a:r>
                        <a:rPr lang="en-US" sz="1600" dirty="0" smtClean="0">
                          <a:solidFill>
                            <a:schemeClr val="tx1"/>
                          </a:solidFill>
                        </a:rPr>
                        <a:t>Identified noun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Notes</a:t>
                      </a:r>
                      <a:r>
                        <a:rPr lang="en-US" sz="1600" baseline="0" dirty="0" smtClean="0">
                          <a:solidFill>
                            <a:schemeClr val="tx1"/>
                          </a:solidFill>
                        </a:rPr>
                        <a:t> on including noun as a thing to store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en-US" sz="1600" dirty="0" smtClean="0">
                          <a:solidFill>
                            <a:schemeClr val="tx1"/>
                          </a:solidFill>
                        </a:rPr>
                        <a:t>Color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One piece of information about</a:t>
                      </a:r>
                      <a:r>
                        <a:rPr lang="en-US" sz="1600" baseline="0" dirty="0" smtClean="0">
                          <a:solidFill>
                            <a:schemeClr val="tx1"/>
                          </a:solidFill>
                        </a:rPr>
                        <a:t> a product item.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en-US" sz="1600" dirty="0" smtClean="0">
                          <a:solidFill>
                            <a:schemeClr val="tx1"/>
                          </a:solidFill>
                        </a:rPr>
                        <a:t>Confirmation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An output produced from other information, Not stored.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a:txBody>
                    <a:bodyPr/>
                    <a:lstStyle/>
                    <a:p>
                      <a:r>
                        <a:rPr lang="en-US" sz="1600" dirty="0" smtClean="0">
                          <a:solidFill>
                            <a:schemeClr val="tx1"/>
                          </a:solidFill>
                        </a:rPr>
                        <a:t>Credit card information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Part of an order? Or part of customer information?</a:t>
                      </a:r>
                      <a:r>
                        <a:rPr lang="en-US" sz="1600" baseline="0" dirty="0" smtClean="0">
                          <a:solidFill>
                            <a:schemeClr val="tx1"/>
                          </a:solidFill>
                        </a:rPr>
                        <a:t> Research.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a:txBody>
                    <a:bodyPr/>
                    <a:lstStyle/>
                    <a:p>
                      <a:r>
                        <a:rPr lang="en-US" sz="1600" dirty="0" smtClean="0">
                          <a:solidFill>
                            <a:schemeClr val="tx1"/>
                          </a:solidFill>
                        </a:rPr>
                        <a:t>Customer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Yes, a key thing with lots of details required.</a:t>
                      </a:r>
                      <a:r>
                        <a:rPr lang="en-US" sz="1600" baseline="0" dirty="0" smtClean="0">
                          <a:solidFill>
                            <a:schemeClr val="tx1"/>
                          </a:solidFill>
                        </a:rPr>
                        <a:t> Include.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70840">
                <a:tc>
                  <a:txBody>
                    <a:bodyPr/>
                    <a:lstStyle/>
                    <a:p>
                      <a:r>
                        <a:rPr lang="en-US" sz="1600" dirty="0" smtClean="0">
                          <a:solidFill>
                            <a:schemeClr val="tx1"/>
                          </a:solidFill>
                        </a:rPr>
                        <a:t>Customer</a:t>
                      </a:r>
                      <a:r>
                        <a:rPr lang="en-US" sz="1600" baseline="0" dirty="0" smtClean="0">
                          <a:solidFill>
                            <a:schemeClr val="tx1"/>
                          </a:solidFill>
                        </a:rPr>
                        <a:t> account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Possibly required if an R</a:t>
                      </a:r>
                      <a:r>
                        <a:rPr lang="en-US" sz="100" dirty="0" smtClean="0">
                          <a:solidFill>
                            <a:schemeClr val="tx1"/>
                          </a:solidFill>
                        </a:rPr>
                        <a:t> </a:t>
                      </a:r>
                      <a:r>
                        <a:rPr lang="en-US" sz="1600" dirty="0" smtClean="0">
                          <a:solidFill>
                            <a:schemeClr val="tx1"/>
                          </a:solidFill>
                        </a:rPr>
                        <a:t>M</a:t>
                      </a:r>
                      <a:r>
                        <a:rPr lang="en-US" sz="100" dirty="0" smtClean="0">
                          <a:solidFill>
                            <a:schemeClr val="tx1"/>
                          </a:solidFill>
                        </a:rPr>
                        <a:t> </a:t>
                      </a:r>
                      <a:r>
                        <a:rPr lang="en-US" sz="1600" dirty="0" smtClean="0">
                          <a:solidFill>
                            <a:schemeClr val="tx1"/>
                          </a:solidFill>
                        </a:rPr>
                        <a:t>O payment</a:t>
                      </a:r>
                      <a:r>
                        <a:rPr lang="en-US" sz="1600" baseline="0" dirty="0" smtClean="0">
                          <a:solidFill>
                            <a:schemeClr val="tx1"/>
                          </a:solidFill>
                        </a:rPr>
                        <a:t> plan is included. Research.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70840">
                <a:tc>
                  <a:txBody>
                    <a:bodyPr/>
                    <a:lstStyle/>
                    <a:p>
                      <a:r>
                        <a:rPr lang="en-US" sz="1600" dirty="0" smtClean="0">
                          <a:solidFill>
                            <a:schemeClr val="tx1"/>
                          </a:solidFill>
                        </a:rPr>
                        <a:t>Fulfillment</a:t>
                      </a:r>
                      <a:r>
                        <a:rPr lang="en-US" sz="1600" baseline="0" dirty="0" smtClean="0">
                          <a:solidFill>
                            <a:schemeClr val="tx1"/>
                          </a:solidFill>
                        </a:rPr>
                        <a:t> reports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An output produced from information about shipments. Not stored.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370840">
                <a:tc>
                  <a:txBody>
                    <a:bodyPr/>
                    <a:lstStyle/>
                    <a:p>
                      <a:r>
                        <a:rPr lang="en-US" sz="1600" dirty="0" smtClean="0">
                          <a:solidFill>
                            <a:schemeClr val="tx1"/>
                          </a:solidFill>
                        </a:rPr>
                        <a:t>Inventory quantity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One piece of information about a product item. Research.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70840">
                <a:tc>
                  <a:txBody>
                    <a:bodyPr/>
                    <a:lstStyle/>
                    <a:p>
                      <a:r>
                        <a:rPr lang="en-US" sz="1600" dirty="0" smtClean="0">
                          <a:solidFill>
                            <a:schemeClr val="tx1"/>
                          </a:solidFill>
                        </a:rPr>
                        <a:t>Management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We know who they are. No need to store.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370840">
                <a:tc>
                  <a:txBody>
                    <a:bodyPr/>
                    <a:lstStyle/>
                    <a:p>
                      <a:r>
                        <a:rPr lang="en-US" sz="1600" dirty="0" smtClean="0">
                          <a:solidFill>
                            <a:schemeClr val="tx1"/>
                          </a:solidFill>
                        </a:rPr>
                        <a:t>Marketing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We know who they are. No need to store.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370840">
                <a:tc>
                  <a:txBody>
                    <a:bodyPr/>
                    <a:lstStyle/>
                    <a:p>
                      <a:r>
                        <a:rPr lang="en-US" sz="1600" dirty="0" smtClean="0">
                          <a:solidFill>
                            <a:schemeClr val="tx1"/>
                          </a:solidFill>
                        </a:rPr>
                        <a:t>Merchandising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We know who they are. No need to store.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bl>
          </a:graphicData>
        </a:graphic>
      </p:graphicFrame>
      <p:sp>
        <p:nvSpPr>
          <p:cNvPr id="5" name="Slide Number Placeholder 5"/>
          <p:cNvSpPr>
            <a:spLocks noGrp="1"/>
          </p:cNvSpPr>
          <p:nvPr>
            <p:ph type="sldNum" sz="quarter" idx="4"/>
          </p:nvPr>
        </p:nvSpPr>
        <p:spPr>
          <a:prstGeom prst="rect">
            <a:avLst/>
          </a:prstGeom>
        </p:spPr>
        <p:txBody>
          <a:bodyPr/>
          <a:lstStyle/>
          <a:p>
            <a:fld id="{29E1C634-B3F3-4A4F-9C9C-F6ED8E5BAB3D}" type="slidenum">
              <a:rPr lang="en-US" altLang="en-US"/>
              <a:pPr/>
              <a:t>15</a:t>
            </a:fld>
            <a:endParaRPr lang="en-US" altLang="en-US"/>
          </a:p>
        </p:txBody>
      </p:sp>
      <p:sp>
        <p:nvSpPr>
          <p:cNvPr id="4" name="Footer Placeholder 4"/>
          <p:cNvSpPr>
            <a:spLocks noGrp="1"/>
          </p:cNvSpPr>
          <p:nvPr>
            <p:ph type="ftr" sz="quarter" idx="3"/>
          </p:nvPr>
        </p:nvSpPr>
        <p:spPr>
          <a:xfrm>
            <a:off x="0" y="6244046"/>
            <a:ext cx="76200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192182062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30188"/>
            <a:ext cx="8382000" cy="553998"/>
          </a:xfrm>
        </p:spPr>
        <p:txBody>
          <a:bodyPr/>
          <a:lstStyle/>
          <a:p>
            <a:r>
              <a:rPr lang="en-US" altLang="en-US" sz="3600" spc="0" dirty="0">
                <a:solidFill>
                  <a:schemeClr val="tx1"/>
                </a:solidFill>
                <a:effectLst/>
              </a:rPr>
              <a:t>Details </a:t>
            </a:r>
            <a:r>
              <a:rPr lang="en-US" altLang="en-US" sz="3600" spc="0" dirty="0" smtClean="0">
                <a:solidFill>
                  <a:schemeClr val="tx1"/>
                </a:solidFill>
                <a:effectLst/>
              </a:rPr>
              <a:t>about </a:t>
            </a:r>
            <a:r>
              <a:rPr lang="en-US" altLang="en-US" sz="3600" spc="0" dirty="0">
                <a:solidFill>
                  <a:schemeClr val="tx1"/>
                </a:solidFill>
                <a:effectLst/>
              </a:rPr>
              <a:t>Domain</a:t>
            </a:r>
            <a:r>
              <a:rPr lang="en-US" altLang="en-US" sz="4000" spc="0" dirty="0">
                <a:solidFill>
                  <a:schemeClr val="tx1"/>
                </a:solidFill>
                <a:effectLst/>
              </a:rPr>
              <a:t> Classes</a:t>
            </a:r>
            <a:endParaRPr lang="en-US" altLang="en-US" sz="3200" spc="0" dirty="0">
              <a:solidFill>
                <a:schemeClr val="tx1"/>
              </a:solidFill>
              <a:effectLst/>
            </a:endParaRPr>
          </a:p>
        </p:txBody>
      </p:sp>
      <p:sp>
        <p:nvSpPr>
          <p:cNvPr id="294915" name="Rectangle 3"/>
          <p:cNvSpPr>
            <a:spLocks noGrp="1" noChangeArrowheads="1"/>
          </p:cNvSpPr>
          <p:nvPr>
            <p:ph idx="1"/>
          </p:nvPr>
        </p:nvSpPr>
        <p:spPr>
          <a:xfrm>
            <a:off x="355362" y="1269762"/>
            <a:ext cx="8382000" cy="4225925"/>
          </a:xfrm>
        </p:spPr>
        <p:txBody>
          <a:bodyPr/>
          <a:lstStyle/>
          <a:p>
            <a:pPr>
              <a:lnSpc>
                <a:spcPct val="80000"/>
              </a:lnSpc>
            </a:pPr>
            <a:r>
              <a:rPr lang="en-US" altLang="en-US" sz="2800" dirty="0"/>
              <a:t>Attribute— describes one piece of information about each instance of the class</a:t>
            </a:r>
          </a:p>
          <a:p>
            <a:pPr lvl="1">
              <a:lnSpc>
                <a:spcPct val="80000"/>
              </a:lnSpc>
            </a:pPr>
            <a:r>
              <a:rPr lang="en-US" altLang="en-US" sz="2400" dirty="0"/>
              <a:t>Customer has first name, last name, phone number</a:t>
            </a:r>
          </a:p>
          <a:p>
            <a:pPr>
              <a:lnSpc>
                <a:spcPct val="80000"/>
              </a:lnSpc>
            </a:pPr>
            <a:r>
              <a:rPr lang="en-US" altLang="en-US" sz="2800" dirty="0"/>
              <a:t>Identifier or key</a:t>
            </a:r>
          </a:p>
          <a:p>
            <a:pPr lvl="1">
              <a:lnSpc>
                <a:spcPct val="80000"/>
              </a:lnSpc>
            </a:pPr>
            <a:r>
              <a:rPr lang="en-US" altLang="en-US" sz="2400" dirty="0"/>
              <a:t>One attribute uniquely identifies an instance of the class. Required for data entities, optional for domain classes. Customer </a:t>
            </a:r>
            <a:r>
              <a:rPr lang="en-US" altLang="en-US" sz="2400" dirty="0" smtClean="0"/>
              <a:t>I</a:t>
            </a:r>
            <a:r>
              <a:rPr lang="en-US" altLang="en-US" sz="100" dirty="0" smtClean="0"/>
              <a:t> </a:t>
            </a:r>
            <a:r>
              <a:rPr lang="en-US" altLang="en-US" sz="2400" dirty="0" smtClean="0"/>
              <a:t>D </a:t>
            </a:r>
            <a:r>
              <a:rPr lang="en-US" altLang="en-US" sz="2400" dirty="0"/>
              <a:t>identifies a customer</a:t>
            </a:r>
          </a:p>
          <a:p>
            <a:pPr>
              <a:lnSpc>
                <a:spcPct val="80000"/>
              </a:lnSpc>
            </a:pPr>
            <a:r>
              <a:rPr lang="en-US" altLang="en-US" sz="2800" dirty="0"/>
              <a:t>Compound attribute</a:t>
            </a:r>
          </a:p>
          <a:p>
            <a:pPr lvl="1">
              <a:lnSpc>
                <a:spcPct val="80000"/>
              </a:lnSpc>
            </a:pPr>
            <a:r>
              <a:rPr lang="en-US" altLang="en-US" sz="2400" dirty="0"/>
              <a:t>Two or more attributes combined into one structure to simplify the model. (E.g., address rather than including number, street, city, state, </a:t>
            </a:r>
            <a:r>
              <a:rPr lang="en-US" altLang="en-US" sz="2400" dirty="0" smtClean="0"/>
              <a:t>zip separately</a:t>
            </a:r>
            <a:r>
              <a:rPr lang="en-US" altLang="en-US" sz="2400" dirty="0"/>
              <a:t>). Sometimes an identifier or key is a compound attribute</a:t>
            </a:r>
            <a:r>
              <a:rPr lang="en-US" altLang="en-US" sz="2800" dirty="0"/>
              <a:t>.</a:t>
            </a:r>
            <a:endParaRPr lang="en-GB" altLang="en-US" sz="2400" dirty="0"/>
          </a:p>
        </p:txBody>
      </p:sp>
      <p:sp>
        <p:nvSpPr>
          <p:cNvPr id="5" name="Slide Number Placeholder 6"/>
          <p:cNvSpPr>
            <a:spLocks noGrp="1"/>
          </p:cNvSpPr>
          <p:nvPr>
            <p:ph type="sldNum" sz="quarter" idx="4"/>
          </p:nvPr>
        </p:nvSpPr>
        <p:spPr/>
        <p:txBody>
          <a:bodyPr/>
          <a:lstStyle/>
          <a:p>
            <a:fld id="{491A7825-762B-4ED5-AAF8-110FA503BC73}" type="slidenum">
              <a:rPr lang="en-US" altLang="en-US"/>
              <a:pPr/>
              <a:t>16</a:t>
            </a:fld>
            <a:endParaRPr lang="en-US" altLang="en-US"/>
          </a:p>
        </p:txBody>
      </p:sp>
      <p:sp>
        <p:nvSpPr>
          <p:cNvPr id="4" name="Footer Placeholder 5"/>
          <p:cNvSpPr>
            <a:spLocks noGrp="1"/>
          </p:cNvSpPr>
          <p:nvPr>
            <p:ph type="ftr" sz="quarter" idx="3"/>
          </p:nvPr>
        </p:nvSpPr>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ltLang="en-US" spc="0" dirty="0" smtClean="0">
                <a:solidFill>
                  <a:schemeClr val="tx1"/>
                </a:solidFill>
                <a:effectLst/>
              </a:rPr>
              <a:t>Attributes and Values</a:t>
            </a:r>
            <a:endParaRPr lang="en-US" altLang="en-US" spc="0" dirty="0">
              <a:solidFill>
                <a:schemeClr val="tx1"/>
              </a:solidFill>
              <a:effectLst/>
            </a:endParaRPr>
          </a:p>
        </p:txBody>
      </p:sp>
      <p:sp>
        <p:nvSpPr>
          <p:cNvPr id="2" name="Content Placeholder 1"/>
          <p:cNvSpPr>
            <a:spLocks noGrp="1"/>
          </p:cNvSpPr>
          <p:nvPr>
            <p:ph sz="quarter" idx="12"/>
          </p:nvPr>
        </p:nvSpPr>
        <p:spPr>
          <a:xfrm>
            <a:off x="355362" y="1252670"/>
            <a:ext cx="8382000" cy="664797"/>
          </a:xfrm>
        </p:spPr>
        <p:txBody>
          <a:bodyPr/>
          <a:lstStyle/>
          <a:p>
            <a:r>
              <a:rPr lang="en-US" altLang="en-US" sz="2400" dirty="0"/>
              <a:t>Class is a type of thing. Object is a specific instance of the class. Each instance has its own values for an </a:t>
            </a:r>
            <a:r>
              <a:rPr lang="en-US" altLang="en-US" sz="2400" dirty="0" smtClean="0"/>
              <a:t>attribute</a:t>
            </a:r>
            <a:endParaRPr lang="en-US" altLang="en-US" sz="2400" dirty="0"/>
          </a:p>
        </p:txBody>
      </p:sp>
      <p:graphicFrame>
        <p:nvGraphicFramePr>
          <p:cNvPr id="13" name="Content Placeholder 12" descr="Table is accessible to screenreaders"/>
          <p:cNvGraphicFramePr>
            <a:graphicFrameLocks noGrp="1"/>
          </p:cNvGraphicFramePr>
          <p:nvPr>
            <p:ph sz="quarter" idx="11"/>
            <p:extLst>
              <p:ext uri="{D42A27DB-BD31-4B8C-83A1-F6EECF244321}">
                <p14:modId xmlns="" xmlns:p14="http://schemas.microsoft.com/office/powerpoint/2010/main" val="1663107062"/>
              </p:ext>
            </p:extLst>
          </p:nvPr>
        </p:nvGraphicFramePr>
        <p:xfrm>
          <a:off x="381000" y="2336800"/>
          <a:ext cx="8382000" cy="2768600"/>
        </p:xfrm>
        <a:graphic>
          <a:graphicData uri="http://schemas.openxmlformats.org/drawingml/2006/table">
            <a:tbl>
              <a:tblPr firstRow="1" bandRow="1">
                <a:tableStyleId>{5C22544A-7EE6-4342-B048-85BDC9FD1C3A}</a:tableStyleId>
              </a:tblPr>
              <a:tblGrid>
                <a:gridCol w="37338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752600">
                  <a:extLst>
                    <a:ext uri="{9D8B030D-6E8A-4147-A177-3AD203B41FA5}">
                      <a16:colId xmlns="" xmlns:a16="http://schemas.microsoft.com/office/drawing/2014/main" val="20003"/>
                    </a:ext>
                  </a:extLst>
                </a:gridCol>
              </a:tblGrid>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All customers have</a:t>
                      </a:r>
                      <a:r>
                        <a:rPr lang="en-US" baseline="0" dirty="0" smtClean="0">
                          <a:solidFill>
                            <a:schemeClr val="tx1"/>
                          </a:solidFill>
                        </a:rPr>
                        <a:t> these attributes: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Each customer</a:t>
                      </a:r>
                      <a:r>
                        <a:rPr lang="en-US" baseline="0" dirty="0" smtClean="0">
                          <a:solidFill>
                            <a:schemeClr val="tx1"/>
                          </a:solidFill>
                        </a:rPr>
                        <a:t> </a:t>
                      </a:r>
                      <a:r>
                        <a:rPr lang="en-US" dirty="0" smtClean="0">
                          <a:solidFill>
                            <a:schemeClr val="tx1"/>
                          </a:solidFill>
                        </a:rPr>
                        <a:t>has a value for each</a:t>
                      </a:r>
                      <a:r>
                        <a:rPr lang="en-US" baseline="0" dirty="0" smtClean="0">
                          <a:solidFill>
                            <a:schemeClr val="tx1"/>
                          </a:solidFill>
                        </a:rPr>
                        <a:t> attribute:</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 b="0" dirty="0" smtClean="0">
                          <a:solidFill>
                            <a:srgbClr val="E3E3E3"/>
                          </a:solidFill>
                        </a:rPr>
                        <a:t>Each customer has a value for each</a:t>
                      </a:r>
                      <a:r>
                        <a:rPr lang="en-US" sz="200" b="0" baseline="0" dirty="0" smtClean="0">
                          <a:solidFill>
                            <a:srgbClr val="E3E3E3"/>
                          </a:solidFill>
                        </a:rPr>
                        <a:t> attribute:</a:t>
                      </a:r>
                      <a:endParaRPr lang="en-US" sz="200" b="0" dirty="0" smtClean="0">
                        <a:solidFill>
                          <a:srgbClr val="E3E3E3"/>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 b="0" dirty="0" smtClean="0">
                          <a:solidFill>
                            <a:srgbClr val="E3E3E3"/>
                          </a:solidFill>
                        </a:rPr>
                        <a:t>Each customer has a value for each</a:t>
                      </a:r>
                      <a:r>
                        <a:rPr lang="en-US" sz="200" b="0" baseline="0" dirty="0" smtClean="0">
                          <a:solidFill>
                            <a:srgbClr val="E3E3E3"/>
                          </a:solidFill>
                        </a:rPr>
                        <a:t> attribute:</a:t>
                      </a:r>
                      <a:endParaRPr lang="en-US" sz="200" b="0" dirty="0" smtClean="0">
                        <a:solidFill>
                          <a:srgbClr val="E3E3E3"/>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en-US" dirty="0" smtClean="0">
                          <a:solidFill>
                            <a:schemeClr val="tx1"/>
                          </a:solidFill>
                        </a:rPr>
                        <a:t>Customer I</a:t>
                      </a:r>
                      <a:r>
                        <a:rPr lang="en-US" sz="100" dirty="0" smtClean="0">
                          <a:solidFill>
                            <a:schemeClr val="tx1"/>
                          </a:solidFill>
                        </a:rPr>
                        <a:t> </a:t>
                      </a:r>
                      <a:r>
                        <a:rPr lang="en-US" dirty="0" smtClean="0">
                          <a:solidFill>
                            <a:schemeClr val="tx1"/>
                          </a:solidFill>
                        </a:rPr>
                        <a:t>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101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103</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en-US" dirty="0" smtClean="0">
                          <a:solidFill>
                            <a:schemeClr val="tx1"/>
                          </a:solidFill>
                        </a:rPr>
                        <a:t>First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John</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Mary</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Bill</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a:txBody>
                    <a:bodyPr/>
                    <a:lstStyle/>
                    <a:p>
                      <a:r>
                        <a:rPr lang="en-US" dirty="0" smtClean="0">
                          <a:solidFill>
                            <a:schemeClr val="tx1"/>
                          </a:solidFill>
                        </a:rPr>
                        <a:t>Last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Smith</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Jones</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Casper</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a:txBody>
                    <a:bodyPr/>
                    <a:lstStyle/>
                    <a:p>
                      <a:r>
                        <a:rPr lang="en-US" dirty="0" smtClean="0">
                          <a:solidFill>
                            <a:schemeClr val="tx1"/>
                          </a:solidFill>
                        </a:rPr>
                        <a:t>Home phone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555-9182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423-1298</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874-1297</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70840">
                <a:tc>
                  <a:txBody>
                    <a:bodyPr/>
                    <a:lstStyle/>
                    <a:p>
                      <a:r>
                        <a:rPr lang="en-US" dirty="0" smtClean="0">
                          <a:solidFill>
                            <a:schemeClr val="tx1"/>
                          </a:solidFill>
                        </a:rPr>
                        <a:t>Work phone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555-3425</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423-3419</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874-8546</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bl>
          </a:graphicData>
        </a:graphic>
      </p:graphicFrame>
      <p:sp>
        <p:nvSpPr>
          <p:cNvPr id="6" name="Slide Number Placeholder 5"/>
          <p:cNvSpPr>
            <a:spLocks noGrp="1"/>
          </p:cNvSpPr>
          <p:nvPr>
            <p:ph type="sldNum" sz="quarter" idx="4"/>
          </p:nvPr>
        </p:nvSpPr>
        <p:spPr/>
        <p:txBody>
          <a:bodyPr/>
          <a:lstStyle/>
          <a:p>
            <a:fld id="{F151D93E-CB12-429C-B6B4-5C24B6B0FEF7}" type="slidenum">
              <a:rPr lang="en-US" altLang="en-US" smtClean="0"/>
              <a:pPr/>
              <a:t>17</a:t>
            </a:fld>
            <a:endParaRPr lang="en-US" altLang="en-US"/>
          </a:p>
        </p:txBody>
      </p:sp>
      <p:sp>
        <p:nvSpPr>
          <p:cNvPr id="5" name="Footer Placeholder 4"/>
          <p:cNvSpPr>
            <a:spLocks noGrp="1"/>
          </p:cNvSpPr>
          <p:nvPr>
            <p:ph type="ftr" sz="quarter" idx="3"/>
          </p:nvPr>
        </p:nvSpPr>
        <p:spPr>
          <a:xfrm>
            <a:off x="0" y="6244046"/>
            <a:ext cx="76962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Associations Among Things</a:t>
            </a:r>
          </a:p>
        </p:txBody>
      </p:sp>
      <p:sp>
        <p:nvSpPr>
          <p:cNvPr id="299011" name="Rectangle 3"/>
          <p:cNvSpPr>
            <a:spLocks noGrp="1" noChangeArrowheads="1"/>
          </p:cNvSpPr>
          <p:nvPr>
            <p:ph type="body" sz="half" idx="4294967295"/>
          </p:nvPr>
        </p:nvSpPr>
        <p:spPr>
          <a:xfrm>
            <a:off x="363908" y="1274642"/>
            <a:ext cx="8322892" cy="698012"/>
          </a:xfrm>
        </p:spPr>
        <p:txBody>
          <a:bodyPr/>
          <a:lstStyle/>
          <a:p>
            <a:pPr>
              <a:lnSpc>
                <a:spcPct val="80000"/>
              </a:lnSpc>
            </a:pPr>
            <a:r>
              <a:rPr lang="en-GB" altLang="en-US" sz="2800" dirty="0"/>
              <a:t>Association— a naturally occurring relationship between classes (</a:t>
            </a:r>
            <a:r>
              <a:rPr lang="en-GB" altLang="en-US" sz="2800" dirty="0" smtClean="0"/>
              <a:t>U</a:t>
            </a:r>
            <a:r>
              <a:rPr lang="en-GB" altLang="en-US" sz="100" dirty="0" smtClean="0"/>
              <a:t> </a:t>
            </a:r>
            <a:r>
              <a:rPr lang="en-GB" altLang="en-US" sz="2800" dirty="0" smtClean="0"/>
              <a:t>M</a:t>
            </a:r>
            <a:r>
              <a:rPr lang="en-GB" altLang="en-US" sz="100" dirty="0" smtClean="0"/>
              <a:t> </a:t>
            </a:r>
            <a:r>
              <a:rPr lang="en-GB" altLang="en-US" sz="2800" dirty="0" smtClean="0"/>
              <a:t>L </a:t>
            </a:r>
            <a:r>
              <a:rPr lang="en-GB" altLang="en-US" sz="2800" dirty="0"/>
              <a:t>term)</a:t>
            </a:r>
          </a:p>
        </p:txBody>
      </p:sp>
      <p:pic>
        <p:nvPicPr>
          <p:cNvPr id="8" name="Content Placeholder 7" descr="The diagram shows Mister Smith, with the following associations: 1. Order number 1043 is placed by Mister Smith. 2. Works in accounting department. 3. Contains red shirt size 16 by 32. 4. Contains 401 jeans size 34 long. "/>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222234" y="2133600"/>
            <a:ext cx="6699532" cy="3561463"/>
          </a:xfrm>
          <a:noFill/>
          <a:ln/>
        </p:spPr>
      </p:pic>
      <p:sp>
        <p:nvSpPr>
          <p:cNvPr id="6" name="Slide Number Placeholder 6"/>
          <p:cNvSpPr>
            <a:spLocks noGrp="1"/>
          </p:cNvSpPr>
          <p:nvPr>
            <p:ph type="sldNum" sz="quarter" idx="4"/>
          </p:nvPr>
        </p:nvSpPr>
        <p:spPr/>
        <p:txBody>
          <a:bodyPr/>
          <a:lstStyle/>
          <a:p>
            <a:fld id="{424123EF-11A1-4BB7-B1B5-29A0450DF5B0}" type="slidenum">
              <a:rPr lang="en-US" altLang="en-US"/>
              <a:pPr/>
              <a:t>18</a:t>
            </a:fld>
            <a:endParaRPr lang="en-US" altLang="en-US"/>
          </a:p>
        </p:txBody>
      </p:sp>
      <p:sp>
        <p:nvSpPr>
          <p:cNvPr id="5" name="Footer Placeholder 5"/>
          <p:cNvSpPr>
            <a:spLocks noGrp="1"/>
          </p:cNvSpPr>
          <p:nvPr>
            <p:ph type="ftr" sz="quarter" idx="3"/>
          </p:nvPr>
        </p:nvSpPr>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Just to Clarify…</a:t>
            </a:r>
            <a:endParaRPr lang="en-US" altLang="en-US" sz="3200" spc="0" dirty="0">
              <a:solidFill>
                <a:schemeClr val="tx1"/>
              </a:solidFill>
              <a:effectLst/>
            </a:endParaRPr>
          </a:p>
        </p:txBody>
      </p:sp>
      <p:sp>
        <p:nvSpPr>
          <p:cNvPr id="2" name="Content Placeholder 1"/>
          <p:cNvSpPr>
            <a:spLocks noGrp="1"/>
          </p:cNvSpPr>
          <p:nvPr>
            <p:ph idx="1"/>
          </p:nvPr>
        </p:nvSpPr>
        <p:spPr>
          <a:xfrm>
            <a:off x="363908" y="1236292"/>
            <a:ext cx="8382000" cy="4044184"/>
          </a:xfrm>
        </p:spPr>
        <p:txBody>
          <a:bodyPr/>
          <a:lstStyle/>
          <a:p>
            <a:r>
              <a:rPr lang="en-GB" altLang="en-US" sz="2800" dirty="0"/>
              <a:t>Called </a:t>
            </a:r>
            <a:r>
              <a:rPr lang="en-GB" altLang="en-US" sz="2800" b="1" i="1" dirty="0"/>
              <a:t>association</a:t>
            </a:r>
            <a:r>
              <a:rPr lang="en-GB" altLang="en-US" sz="2800" dirty="0"/>
              <a:t> on class diagram in </a:t>
            </a:r>
            <a:r>
              <a:rPr lang="en-GB" altLang="en-US" sz="2800" dirty="0" smtClean="0"/>
              <a:t>U</a:t>
            </a:r>
            <a:r>
              <a:rPr lang="en-GB" altLang="en-US" sz="100" dirty="0" smtClean="0"/>
              <a:t> </a:t>
            </a:r>
            <a:r>
              <a:rPr lang="en-GB" altLang="en-US" sz="2800" dirty="0" smtClean="0"/>
              <a:t>M</a:t>
            </a:r>
            <a:r>
              <a:rPr lang="en-GB" altLang="en-US" sz="100" dirty="0" smtClean="0"/>
              <a:t> </a:t>
            </a:r>
            <a:r>
              <a:rPr lang="en-GB" altLang="en-US" sz="2800" dirty="0" smtClean="0"/>
              <a:t>L</a:t>
            </a:r>
            <a:endParaRPr lang="en-GB" altLang="en-US" sz="2800" dirty="0"/>
          </a:p>
          <a:p>
            <a:pPr lvl="1"/>
            <a:r>
              <a:rPr lang="en-GB" altLang="en-US" sz="2000" b="1" dirty="0"/>
              <a:t>Multiplicity</a:t>
            </a:r>
            <a:r>
              <a:rPr lang="en-GB" altLang="en-US" sz="2000" dirty="0"/>
              <a:t> is term for the number of associations between classes: 1 to 1 or 1 to </a:t>
            </a:r>
            <a:r>
              <a:rPr lang="en-GB" altLang="en-US" sz="2000" dirty="0" smtClean="0"/>
              <a:t>many (synonym to cardinality)</a:t>
            </a:r>
            <a:endParaRPr lang="en-GB" altLang="en-US" sz="2000" dirty="0"/>
          </a:p>
          <a:p>
            <a:pPr lvl="1"/>
            <a:r>
              <a:rPr lang="en-GB" altLang="en-US" sz="2000" dirty="0" smtClean="0"/>
              <a:t>UML is the primary emphasis of this </a:t>
            </a:r>
            <a:r>
              <a:rPr lang="en-GB" altLang="en-US" sz="2000" dirty="0"/>
              <a:t>text</a:t>
            </a:r>
          </a:p>
          <a:p>
            <a:r>
              <a:rPr lang="en-GB" altLang="en-US" sz="2800" dirty="0"/>
              <a:t>Called </a:t>
            </a:r>
            <a:r>
              <a:rPr lang="en-GB" altLang="en-US" sz="2800" b="1" i="1" dirty="0"/>
              <a:t>relationship</a:t>
            </a:r>
            <a:r>
              <a:rPr lang="en-GB" altLang="en-US" sz="2800" dirty="0"/>
              <a:t> on </a:t>
            </a:r>
            <a:r>
              <a:rPr lang="en-GB" altLang="en-US" sz="2800" dirty="0" smtClean="0"/>
              <a:t>E</a:t>
            </a:r>
            <a:r>
              <a:rPr lang="en-GB" altLang="en-US" sz="100" dirty="0" smtClean="0"/>
              <a:t> </a:t>
            </a:r>
            <a:r>
              <a:rPr lang="en-GB" altLang="en-US" sz="2800" dirty="0" smtClean="0"/>
              <a:t>R</a:t>
            </a:r>
            <a:r>
              <a:rPr lang="en-GB" altLang="en-US" sz="100" dirty="0" smtClean="0"/>
              <a:t> </a:t>
            </a:r>
            <a:r>
              <a:rPr lang="en-GB" altLang="en-US" sz="2800" dirty="0" smtClean="0"/>
              <a:t>D </a:t>
            </a:r>
            <a:r>
              <a:rPr lang="en-GB" altLang="en-US" sz="2800" dirty="0"/>
              <a:t>in database class</a:t>
            </a:r>
          </a:p>
          <a:p>
            <a:pPr lvl="1"/>
            <a:r>
              <a:rPr lang="en-GB" altLang="en-US" sz="2000" b="1" dirty="0"/>
              <a:t>Cardinality</a:t>
            </a:r>
            <a:r>
              <a:rPr lang="en-GB" altLang="en-US" sz="2000" dirty="0"/>
              <a:t> is term for number of relationships in entity relationship diagrams: 1 to 1 or 1 to </a:t>
            </a:r>
            <a:r>
              <a:rPr lang="en-GB" altLang="en-US" sz="2000" dirty="0" smtClean="0"/>
              <a:t>many (synonym to multiplicity)</a:t>
            </a:r>
            <a:endParaRPr lang="en-GB" altLang="en-US" sz="2000" dirty="0"/>
          </a:p>
          <a:p>
            <a:r>
              <a:rPr lang="en-GB" altLang="en-US" sz="2800" dirty="0"/>
              <a:t>Associations and Relationships apply in two directions</a:t>
            </a:r>
          </a:p>
          <a:p>
            <a:pPr lvl="1"/>
            <a:r>
              <a:rPr lang="en-GB" altLang="en-US" sz="2000" dirty="0"/>
              <a:t>Read them separately each way</a:t>
            </a:r>
          </a:p>
          <a:p>
            <a:pPr lvl="1"/>
            <a:r>
              <a:rPr lang="en-GB" altLang="en-US" sz="2000" dirty="0"/>
              <a:t>A customer places an order</a:t>
            </a:r>
          </a:p>
          <a:p>
            <a:pPr lvl="1"/>
            <a:r>
              <a:rPr lang="en-GB" altLang="en-US" sz="2000" dirty="0"/>
              <a:t>An order is placed by a </a:t>
            </a:r>
            <a:r>
              <a:rPr lang="en-GB" altLang="en-US" sz="2000" dirty="0" smtClean="0"/>
              <a:t>customer</a:t>
            </a:r>
            <a:endParaRPr lang="en-GB" altLang="en-US" sz="2000" dirty="0"/>
          </a:p>
        </p:txBody>
      </p:sp>
      <p:sp>
        <p:nvSpPr>
          <p:cNvPr id="5" name="Slide Number Placeholder 5"/>
          <p:cNvSpPr>
            <a:spLocks noGrp="1"/>
          </p:cNvSpPr>
          <p:nvPr>
            <p:ph type="sldNum" sz="quarter" idx="4"/>
          </p:nvPr>
        </p:nvSpPr>
        <p:spPr>
          <a:prstGeom prst="rect">
            <a:avLst/>
          </a:prstGeom>
        </p:spPr>
        <p:txBody>
          <a:bodyPr/>
          <a:lstStyle/>
          <a:p>
            <a:fld id="{1C8B3447-239D-4DEC-B763-C39BFC8C7676}" type="slidenum">
              <a:rPr lang="en-US" altLang="en-US"/>
              <a:pPr/>
              <a:t>19</a:t>
            </a:fld>
            <a:endParaRPr lang="en-US" altLang="en-US"/>
          </a:p>
        </p:txBody>
      </p:sp>
      <p:sp>
        <p:nvSpPr>
          <p:cNvPr id="4" name="Footer Placeholder 4"/>
          <p:cNvSpPr>
            <a:spLocks noGrp="1"/>
          </p:cNvSpPr>
          <p:nvPr>
            <p:ph type="ftr" sz="quarter" idx="3"/>
          </p:nvPr>
        </p:nvSpPr>
        <p:spPr>
          <a:xfrm>
            <a:off x="0" y="6244046"/>
            <a:ext cx="7620000" cy="309154"/>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934377" y="618479"/>
            <a:ext cx="7010400" cy="609600"/>
          </a:xfrm>
        </p:spPr>
        <p:txBody>
          <a:bodyPr/>
          <a:lstStyle/>
          <a:p>
            <a:pPr algn="ctr"/>
            <a:r>
              <a:rPr lang="en-US" altLang="en-US" sz="4000" spc="0" dirty="0" smtClean="0">
                <a:solidFill>
                  <a:schemeClr val="tx1"/>
                </a:solidFill>
                <a:effectLst/>
              </a:rPr>
              <a:t>Domain Modeling</a:t>
            </a:r>
            <a:endParaRPr lang="en-US" altLang="en-US" sz="4000" spc="0" dirty="0">
              <a:solidFill>
                <a:schemeClr val="tx1"/>
              </a:solidFill>
              <a:effectLst/>
            </a:endParaRPr>
          </a:p>
        </p:txBody>
      </p:sp>
      <p:sp>
        <p:nvSpPr>
          <p:cNvPr id="4" name="Content Placeholder 3"/>
          <p:cNvSpPr>
            <a:spLocks noGrp="1"/>
          </p:cNvSpPr>
          <p:nvPr>
            <p:ph sz="quarter" idx="10"/>
          </p:nvPr>
        </p:nvSpPr>
        <p:spPr>
          <a:xfrm>
            <a:off x="996757" y="2016973"/>
            <a:ext cx="6051550" cy="615553"/>
          </a:xfrm>
        </p:spPr>
        <p:txBody>
          <a:bodyPr/>
          <a:lstStyle/>
          <a:p>
            <a:pPr marL="0" lvl="0" indent="0" algn="ctr" defTabSz="914400" fontAlgn="base">
              <a:lnSpc>
                <a:spcPct val="100000"/>
              </a:lnSpc>
              <a:spcBef>
                <a:spcPct val="0"/>
              </a:spcBef>
              <a:spcAft>
                <a:spcPct val="0"/>
              </a:spcAft>
              <a:buNone/>
            </a:pPr>
            <a:r>
              <a:rPr lang="en-US" altLang="en-US" sz="4000" b="1" dirty="0">
                <a:solidFill>
                  <a:schemeClr val="tx2"/>
                </a:solidFill>
                <a:cs typeface="Arial" panose="020B0604020202020204" pitchFamily="34" charset="0"/>
              </a:rPr>
              <a:t>Chapter </a:t>
            </a:r>
            <a:r>
              <a:rPr lang="en-US" altLang="en-US" sz="4000" b="1" dirty="0" smtClean="0">
                <a:solidFill>
                  <a:schemeClr val="tx2"/>
                </a:solidFill>
                <a:cs typeface="Arial" panose="020B0604020202020204" pitchFamily="34" charset="0"/>
              </a:rPr>
              <a:t>4</a:t>
            </a:r>
            <a:endParaRPr lang="en-US" altLang="en-US" sz="4000" b="1" dirty="0">
              <a:solidFill>
                <a:schemeClr val="tx2"/>
              </a:solidFill>
              <a:cs typeface="Arial" panose="020B0604020202020204" pitchFamily="34" charset="0"/>
            </a:endParaRPr>
          </a:p>
        </p:txBody>
      </p:sp>
      <p:sp>
        <p:nvSpPr>
          <p:cNvPr id="67587" name="Rectangle 3"/>
          <p:cNvSpPr>
            <a:spLocks noGrp="1" noChangeArrowheads="1"/>
          </p:cNvSpPr>
          <p:nvPr>
            <p:ph type="subTitle" idx="1"/>
          </p:nvPr>
        </p:nvSpPr>
        <p:spPr>
          <a:xfrm>
            <a:off x="1758796" y="3668066"/>
            <a:ext cx="5114741" cy="1141412"/>
          </a:xfrm>
        </p:spPr>
        <p:txBody>
          <a:bodyPr/>
          <a:lstStyle/>
          <a:p>
            <a:pPr algn="ctr">
              <a:lnSpc>
                <a:spcPct val="80000"/>
              </a:lnSpc>
            </a:pPr>
            <a:r>
              <a:rPr lang="en-US" altLang="en-US" sz="2400" dirty="0" smtClean="0"/>
              <a:t>Systems Analysis and Design in a Changing World 7</a:t>
            </a:r>
            <a:r>
              <a:rPr lang="en-US" altLang="en-US" sz="2400" baseline="30000" dirty="0" smtClean="0"/>
              <a:t>th</a:t>
            </a:r>
            <a:r>
              <a:rPr lang="en-US" altLang="en-US" sz="2400" dirty="0" smtClean="0"/>
              <a:t> Ed</a:t>
            </a:r>
          </a:p>
          <a:p>
            <a:pPr algn="ctr">
              <a:lnSpc>
                <a:spcPct val="80000"/>
              </a:lnSpc>
            </a:pPr>
            <a:r>
              <a:rPr lang="en-US" altLang="en-US" sz="2400" dirty="0" smtClean="0"/>
              <a:t>Satzinger, Jackson &amp; Burd</a:t>
            </a:r>
            <a:endParaRPr lang="en-US" altLang="en-US" sz="2400" dirty="0"/>
          </a:p>
        </p:txBody>
      </p:sp>
      <p:sp>
        <p:nvSpPr>
          <p:cNvPr id="2" name="Footer Placeholder 1"/>
          <p:cNvSpPr>
            <a:spLocks noGrp="1"/>
          </p:cNvSpPr>
          <p:nvPr>
            <p:ph type="ftr" sz="quarter" idx="3"/>
          </p:nvPr>
        </p:nvSpPr>
        <p:spPr>
          <a:xfrm>
            <a:off x="0" y="6244046"/>
            <a:ext cx="7620000" cy="457200"/>
          </a:xfrm>
        </p:spPr>
        <p:txBody>
          <a:bodyPr/>
          <a:lstStyle/>
          <a:p>
            <a:r>
              <a:rPr lang="en-US" altLang="en-US" dirty="0" smtClean="0">
                <a:latin typeface="+mn-lt"/>
              </a:rPr>
              <a:t>Systems Analysis and Design in a Changing World, 7th Edition – Chapter 4 ©2016. Cengage Learning. All rights reserved.</a:t>
            </a:r>
            <a:endParaRPr lang="en-US" altLang="en-US" dirty="0">
              <a:latin typeface="+mn-lt"/>
            </a:endParaRPr>
          </a:p>
        </p:txBody>
      </p:sp>
      <p:sp>
        <p:nvSpPr>
          <p:cNvPr id="3" name="Slide Number Placeholder 2"/>
          <p:cNvSpPr>
            <a:spLocks noGrp="1"/>
          </p:cNvSpPr>
          <p:nvPr>
            <p:ph type="sldNum" sz="quarter" idx="4"/>
          </p:nvPr>
        </p:nvSpPr>
        <p:spPr/>
        <p:txBody>
          <a:bodyPr/>
          <a:lstStyle/>
          <a:p>
            <a:fld id="{009A3541-B7EF-4A1D-9612-A6ED665B4012}" type="slidenum">
              <a:rPr lang="en-US" altLang="en-US" smtClean="0">
                <a:latin typeface="+mn-lt"/>
              </a:rPr>
              <a:pPr/>
              <a:t>2</a:t>
            </a:fld>
            <a:endParaRPr lang="en-US" altLang="en-US">
              <a:latin typeface="+mn-lt"/>
            </a:endParaRPr>
          </a:p>
        </p:txBody>
      </p:sp>
    </p:spTree>
    <p:extLst>
      <p:ext uri="{BB962C8B-B14F-4D97-AF65-F5344CB8AC3E}">
        <p14:creationId xmlns="" xmlns:p14="http://schemas.microsoft.com/office/powerpoint/2010/main" val="3273425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ltLang="en-US" sz="4000" spc="0" dirty="0" smtClean="0">
                <a:solidFill>
                  <a:schemeClr val="tx1"/>
                </a:solidFill>
                <a:effectLst/>
              </a:rPr>
              <a:t>Minimum and Maximum Multiplicity</a:t>
            </a:r>
            <a:endParaRPr lang="en-US" altLang="en-US" sz="4000" spc="0" dirty="0">
              <a:solidFill>
                <a:schemeClr val="tx1"/>
              </a:solidFill>
              <a:effectLst/>
            </a:endParaRPr>
          </a:p>
        </p:txBody>
      </p:sp>
      <p:sp>
        <p:nvSpPr>
          <p:cNvPr id="2" name="Content Placeholder 1"/>
          <p:cNvSpPr>
            <a:spLocks noGrp="1"/>
          </p:cNvSpPr>
          <p:nvPr>
            <p:ph sz="quarter" idx="11"/>
          </p:nvPr>
        </p:nvSpPr>
        <p:spPr>
          <a:xfrm>
            <a:off x="372454" y="1244124"/>
            <a:ext cx="8382000" cy="1064907"/>
          </a:xfrm>
        </p:spPr>
        <p:txBody>
          <a:bodyPr/>
          <a:lstStyle/>
          <a:p>
            <a:r>
              <a:rPr lang="en-US" altLang="en-US" sz="2800" dirty="0"/>
              <a:t>Associations have minimum and maximum constraints</a:t>
            </a:r>
          </a:p>
          <a:p>
            <a:pPr lvl="1"/>
            <a:r>
              <a:rPr lang="en-US" altLang="en-US" sz="2000" dirty="0"/>
              <a:t>minimum is zero, the association is optional</a:t>
            </a:r>
          </a:p>
          <a:p>
            <a:pPr lvl="1"/>
            <a:r>
              <a:rPr lang="en-US" altLang="en-US" sz="2000" dirty="0"/>
              <a:t>If minimum is at least one, the association is </a:t>
            </a:r>
            <a:r>
              <a:rPr lang="en-US" altLang="en-US" sz="2000" dirty="0" smtClean="0"/>
              <a:t>mandatory</a:t>
            </a:r>
            <a:endParaRPr lang="en-GB" altLang="en-US" sz="2000" dirty="0"/>
          </a:p>
        </p:txBody>
      </p:sp>
      <p:pic>
        <p:nvPicPr>
          <p:cNvPr id="10" name="Content Placeholder 9" descr="Associations with Minimum and Maximum Multiplicity are stated with the following: 1. Mister Jones has placed no order yet, but there might be many placed over time. Direction: Mister Jones to order. Multiplicity or cardinality is zero or more, optional relationship. 2. A particular order is placed by Mister Smith. There can’t be an order without stating who the customer is. Reverse direction: order to Mister Smith. Multiplicity or cardinality is one and only one, mandatory relationship. 3. An order contains at least one item, but it could contain many items. Direction: order to order item. Multiplicity or cardinality is one or more, mandatory relationship. "/>
          <p:cNvPicPr>
            <a:picLocks noGrp="1" noChangeAspect="1"/>
          </p:cNvPicPr>
          <p:nvPr>
            <p:ph sz="quarter" idx="12"/>
          </p:nvPr>
        </p:nvPicPr>
        <p:blipFill>
          <a:blip r:embed="rId2" cstate="print"/>
          <a:stretch>
            <a:fillRect/>
          </a:stretch>
        </p:blipFill>
        <p:spPr>
          <a:xfrm>
            <a:off x="502395" y="2739329"/>
            <a:ext cx="8139211" cy="3015778"/>
          </a:xfrm>
          <a:prstGeom prst="rect">
            <a:avLst/>
          </a:prstGeom>
        </p:spPr>
      </p:pic>
      <p:sp>
        <p:nvSpPr>
          <p:cNvPr id="6" name="Slide Number Placeholder 5"/>
          <p:cNvSpPr>
            <a:spLocks noGrp="1"/>
          </p:cNvSpPr>
          <p:nvPr>
            <p:ph type="sldNum" sz="quarter" idx="4"/>
          </p:nvPr>
        </p:nvSpPr>
        <p:spPr/>
        <p:txBody>
          <a:bodyPr/>
          <a:lstStyle/>
          <a:p>
            <a:fld id="{37D3C537-DED1-4190-A05B-08A488B081F9}" type="slidenum">
              <a:rPr lang="en-US" altLang="en-US" smtClean="0"/>
              <a:pPr/>
              <a:t>20</a:t>
            </a:fld>
            <a:endParaRPr lang="en-US" altLang="en-US"/>
          </a:p>
        </p:txBody>
      </p:sp>
      <p:sp>
        <p:nvSpPr>
          <p:cNvPr id="5" name="Footer Placeholder 4"/>
          <p:cNvSpPr>
            <a:spLocks noGrp="1"/>
          </p:cNvSpPr>
          <p:nvPr>
            <p:ph type="ftr" sz="quarter" idx="3"/>
          </p:nvPr>
        </p:nvSpPr>
        <p:spPr>
          <a:xfrm>
            <a:off x="0" y="6244046"/>
            <a:ext cx="76962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Types of Associations</a:t>
            </a:r>
            <a:endParaRPr lang="en-US" altLang="en-US" sz="3200" spc="0" dirty="0">
              <a:solidFill>
                <a:schemeClr val="tx1"/>
              </a:solidFill>
              <a:effectLst/>
            </a:endParaRPr>
          </a:p>
        </p:txBody>
      </p:sp>
      <p:sp>
        <p:nvSpPr>
          <p:cNvPr id="2" name="Content Placeholder 1"/>
          <p:cNvSpPr>
            <a:spLocks noGrp="1"/>
          </p:cNvSpPr>
          <p:nvPr>
            <p:ph idx="1"/>
          </p:nvPr>
        </p:nvSpPr>
        <p:spPr>
          <a:xfrm>
            <a:off x="404091" y="894985"/>
            <a:ext cx="8382000" cy="5029069"/>
          </a:xfrm>
        </p:spPr>
        <p:txBody>
          <a:bodyPr/>
          <a:lstStyle/>
          <a:p>
            <a:pPr marL="403200" indent="-403200"/>
            <a:r>
              <a:rPr lang="en-GB" altLang="en-US" sz="3000" dirty="0"/>
              <a:t>Binary Association</a:t>
            </a:r>
          </a:p>
          <a:p>
            <a:pPr lvl="1"/>
            <a:r>
              <a:rPr lang="en-GB" altLang="en-US" dirty="0"/>
              <a:t>Associations between exactly two different classes</a:t>
            </a:r>
          </a:p>
          <a:p>
            <a:pPr lvl="2"/>
            <a:r>
              <a:rPr lang="en-GB" altLang="en-US" dirty="0"/>
              <a:t>Course Section includes Students</a:t>
            </a:r>
          </a:p>
          <a:p>
            <a:pPr lvl="2"/>
            <a:r>
              <a:rPr lang="en-GB" altLang="en-US" dirty="0"/>
              <a:t>Members join Club </a:t>
            </a:r>
          </a:p>
          <a:p>
            <a:pPr marL="403200" indent="-403200"/>
            <a:r>
              <a:rPr lang="en-GB" altLang="en-US" sz="3000" dirty="0"/>
              <a:t>Unary Association (recursive)</a:t>
            </a:r>
          </a:p>
          <a:p>
            <a:pPr lvl="1"/>
            <a:r>
              <a:rPr lang="en-GB" altLang="en-US" dirty="0"/>
              <a:t>Associations between two instances of the same class</a:t>
            </a:r>
          </a:p>
          <a:p>
            <a:pPr lvl="2"/>
            <a:r>
              <a:rPr lang="en-GB" altLang="en-US" dirty="0"/>
              <a:t>Person married to person</a:t>
            </a:r>
          </a:p>
          <a:p>
            <a:pPr lvl="2"/>
            <a:r>
              <a:rPr lang="en-GB" altLang="en-US" dirty="0"/>
              <a:t>Part is made using parts</a:t>
            </a:r>
          </a:p>
          <a:p>
            <a:pPr marL="403200" indent="-403200"/>
            <a:r>
              <a:rPr lang="en-GB" altLang="en-US" sz="3000" dirty="0"/>
              <a:t>Ternary Association (three)</a:t>
            </a:r>
          </a:p>
          <a:p>
            <a:pPr marL="403200" indent="-403200"/>
            <a:r>
              <a:rPr lang="en-GB" altLang="en-US" sz="3000" dirty="0"/>
              <a:t>N-ary Association (between n</a:t>
            </a:r>
            <a:r>
              <a:rPr lang="en-GB" altLang="en-US" sz="3000" dirty="0" smtClean="0"/>
              <a:t>)</a:t>
            </a:r>
            <a:endParaRPr lang="en-GB" altLang="en-US" sz="3000" dirty="0"/>
          </a:p>
        </p:txBody>
      </p:sp>
      <p:sp>
        <p:nvSpPr>
          <p:cNvPr id="5" name="Slide Number Placeholder 5"/>
          <p:cNvSpPr>
            <a:spLocks noGrp="1"/>
          </p:cNvSpPr>
          <p:nvPr>
            <p:ph type="sldNum" sz="quarter" idx="4"/>
          </p:nvPr>
        </p:nvSpPr>
        <p:spPr>
          <a:prstGeom prst="rect">
            <a:avLst/>
          </a:prstGeom>
        </p:spPr>
        <p:txBody>
          <a:bodyPr/>
          <a:lstStyle/>
          <a:p>
            <a:fld id="{C5D1A91A-6118-49FF-AAD3-6B7AC3CF234A}" type="slidenum">
              <a:rPr lang="en-US" altLang="en-US"/>
              <a:pPr/>
              <a:t>21</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381000" y="230188"/>
            <a:ext cx="8382000" cy="443198"/>
          </a:xfrm>
        </p:spPr>
        <p:txBody>
          <a:bodyPr/>
          <a:lstStyle/>
          <a:p>
            <a:r>
              <a:rPr lang="en-GB" altLang="en-US" sz="3200" spc="0" dirty="0">
                <a:solidFill>
                  <a:schemeClr val="tx1"/>
                </a:solidFill>
                <a:effectLst/>
              </a:rPr>
              <a:t>Entity-Relationship </a:t>
            </a:r>
            <a:r>
              <a:rPr lang="en-GB" altLang="en-US" sz="3200" spc="0" dirty="0" smtClean="0">
                <a:solidFill>
                  <a:schemeClr val="tx1"/>
                </a:solidFill>
                <a:effectLst/>
              </a:rPr>
              <a:t>Diagrams: E</a:t>
            </a:r>
            <a:r>
              <a:rPr lang="en-GB" altLang="en-US" sz="100" spc="0" dirty="0" smtClean="0">
                <a:solidFill>
                  <a:schemeClr val="tx1"/>
                </a:solidFill>
                <a:effectLst/>
              </a:rPr>
              <a:t> </a:t>
            </a:r>
            <a:r>
              <a:rPr lang="en-GB" altLang="en-US" sz="3200" spc="0" dirty="0" smtClean="0">
                <a:solidFill>
                  <a:schemeClr val="tx1"/>
                </a:solidFill>
                <a:effectLst/>
              </a:rPr>
              <a:t>R</a:t>
            </a:r>
            <a:r>
              <a:rPr lang="en-GB" altLang="en-US" sz="100" spc="0" dirty="0" smtClean="0">
                <a:solidFill>
                  <a:schemeClr val="tx1"/>
                </a:solidFill>
                <a:effectLst/>
              </a:rPr>
              <a:t> </a:t>
            </a:r>
            <a:r>
              <a:rPr lang="en-GB" altLang="en-US" sz="3200" spc="0" dirty="0" smtClean="0">
                <a:solidFill>
                  <a:schemeClr val="tx1"/>
                </a:solidFill>
                <a:effectLst/>
              </a:rPr>
              <a:t>D</a:t>
            </a:r>
            <a:endParaRPr lang="en-US" altLang="en-US" sz="2800" spc="0" dirty="0">
              <a:solidFill>
                <a:schemeClr val="tx1"/>
              </a:solidFill>
              <a:effectLst/>
            </a:endParaRPr>
          </a:p>
        </p:txBody>
      </p:sp>
      <p:sp>
        <p:nvSpPr>
          <p:cNvPr id="2" name="Content Placeholder 1"/>
          <p:cNvSpPr>
            <a:spLocks noGrp="1"/>
          </p:cNvSpPr>
          <p:nvPr>
            <p:ph idx="1"/>
          </p:nvPr>
        </p:nvSpPr>
        <p:spPr>
          <a:xfrm>
            <a:off x="355362" y="1244838"/>
            <a:ext cx="8382000" cy="3688189"/>
          </a:xfrm>
        </p:spPr>
        <p:txBody>
          <a:bodyPr/>
          <a:lstStyle/>
          <a:p>
            <a:r>
              <a:rPr lang="en-US" sz="2800" dirty="0" smtClean="0"/>
              <a:t>E</a:t>
            </a:r>
            <a:r>
              <a:rPr lang="en-US" sz="100" dirty="0" smtClean="0"/>
              <a:t> </a:t>
            </a:r>
            <a:r>
              <a:rPr lang="en-US" sz="2800" dirty="0" smtClean="0"/>
              <a:t>R</a:t>
            </a:r>
            <a:r>
              <a:rPr lang="en-US" sz="100" dirty="0" smtClean="0"/>
              <a:t> </a:t>
            </a:r>
            <a:r>
              <a:rPr lang="en-US" sz="2800" dirty="0" smtClean="0"/>
              <a:t>D s have been used for many years to develop data models that are used in database development</a:t>
            </a:r>
          </a:p>
          <a:p>
            <a:r>
              <a:rPr lang="en-US" sz="2800" dirty="0" smtClean="0"/>
              <a:t>The term for “things” in E</a:t>
            </a:r>
            <a:r>
              <a:rPr lang="en-US" sz="100" dirty="0" smtClean="0"/>
              <a:t> </a:t>
            </a:r>
            <a:r>
              <a:rPr lang="en-US" sz="2800" dirty="0" smtClean="0"/>
              <a:t>R</a:t>
            </a:r>
            <a:r>
              <a:rPr lang="en-US" sz="100" dirty="0" smtClean="0"/>
              <a:t> </a:t>
            </a:r>
            <a:r>
              <a:rPr lang="en-US" sz="2800" dirty="0" smtClean="0"/>
              <a:t>D models is </a:t>
            </a:r>
            <a:r>
              <a:rPr lang="en-US" sz="2800" b="1" dirty="0" smtClean="0"/>
              <a:t>data entities</a:t>
            </a:r>
          </a:p>
          <a:p>
            <a:r>
              <a:rPr lang="en-US" sz="2800" dirty="0" smtClean="0"/>
              <a:t>E</a:t>
            </a:r>
            <a:r>
              <a:rPr lang="en-US" sz="100" dirty="0" smtClean="0"/>
              <a:t> </a:t>
            </a:r>
            <a:r>
              <a:rPr lang="en-US" sz="2800" dirty="0" smtClean="0"/>
              <a:t>R</a:t>
            </a:r>
            <a:r>
              <a:rPr lang="en-US" sz="100" dirty="0" smtClean="0"/>
              <a:t> </a:t>
            </a:r>
            <a:r>
              <a:rPr lang="en-US" sz="2800" dirty="0" smtClean="0"/>
              <a:t>D models are not U</a:t>
            </a:r>
            <a:r>
              <a:rPr lang="en-US" sz="100" dirty="0" smtClean="0"/>
              <a:t> </a:t>
            </a:r>
            <a:r>
              <a:rPr lang="en-US" sz="2800" dirty="0" smtClean="0"/>
              <a:t>M</a:t>
            </a:r>
            <a:r>
              <a:rPr lang="en-US" sz="100" dirty="0" smtClean="0"/>
              <a:t> </a:t>
            </a:r>
            <a:r>
              <a:rPr lang="en-US" sz="2800" dirty="0" smtClean="0"/>
              <a:t>L models and do not use standard U</a:t>
            </a:r>
            <a:r>
              <a:rPr lang="en-US" sz="100" dirty="0" smtClean="0"/>
              <a:t> </a:t>
            </a:r>
            <a:r>
              <a:rPr lang="en-US" sz="2800" dirty="0" smtClean="0"/>
              <a:t>M</a:t>
            </a:r>
            <a:r>
              <a:rPr lang="en-US" sz="100" dirty="0" smtClean="0"/>
              <a:t> </a:t>
            </a:r>
            <a:r>
              <a:rPr lang="en-US" sz="2800" dirty="0" smtClean="0"/>
              <a:t>L notation</a:t>
            </a:r>
          </a:p>
          <a:p>
            <a:r>
              <a:rPr lang="en-US" sz="2800" dirty="0" smtClean="0"/>
              <a:t>E</a:t>
            </a:r>
            <a:r>
              <a:rPr lang="en-US" sz="100" dirty="0" smtClean="0"/>
              <a:t> </a:t>
            </a:r>
            <a:r>
              <a:rPr lang="en-US" sz="2800" dirty="0" smtClean="0"/>
              <a:t>R</a:t>
            </a:r>
            <a:r>
              <a:rPr lang="en-US" sz="100" dirty="0" smtClean="0"/>
              <a:t> </a:t>
            </a:r>
            <a:r>
              <a:rPr lang="en-US" sz="2800" dirty="0" smtClean="0"/>
              <a:t>D models are not as expressive as U</a:t>
            </a:r>
            <a:r>
              <a:rPr lang="en-US" sz="100" dirty="0" smtClean="0"/>
              <a:t> </a:t>
            </a:r>
            <a:r>
              <a:rPr lang="en-US" sz="2800" dirty="0" smtClean="0"/>
              <a:t>M</a:t>
            </a:r>
            <a:r>
              <a:rPr lang="en-US" sz="100" dirty="0" smtClean="0"/>
              <a:t> </a:t>
            </a:r>
            <a:r>
              <a:rPr lang="en-US" sz="2800" dirty="0" smtClean="0"/>
              <a:t>L </a:t>
            </a:r>
            <a:r>
              <a:rPr lang="en-US" dirty="0" smtClean="0"/>
              <a:t>models</a:t>
            </a:r>
          </a:p>
          <a:p>
            <a:pPr lvl="1">
              <a:spcBef>
                <a:spcPts val="1000"/>
              </a:spcBef>
            </a:pPr>
            <a:r>
              <a:rPr lang="en-US" sz="2400" dirty="0" smtClean="0"/>
              <a:t>They do not model generalization/specialization well</a:t>
            </a:r>
          </a:p>
          <a:p>
            <a:pPr lvl="1">
              <a:spcBef>
                <a:spcPts val="1000"/>
              </a:spcBef>
            </a:pPr>
            <a:r>
              <a:rPr lang="en-US" sz="2400" dirty="0" smtClean="0"/>
              <a:t>They do not model whole/part well</a:t>
            </a:r>
          </a:p>
        </p:txBody>
      </p:sp>
      <p:sp>
        <p:nvSpPr>
          <p:cNvPr id="5" name="Slide Number Placeholder 5"/>
          <p:cNvSpPr>
            <a:spLocks noGrp="1"/>
          </p:cNvSpPr>
          <p:nvPr>
            <p:ph type="sldNum" sz="quarter" idx="4"/>
          </p:nvPr>
        </p:nvSpPr>
        <p:spPr>
          <a:prstGeom prst="rect">
            <a:avLst/>
          </a:prstGeom>
        </p:spPr>
        <p:txBody>
          <a:bodyPr/>
          <a:lstStyle/>
          <a:p>
            <a:fld id="{36CBF15A-73E0-4ED7-871B-1DF8C3751136}" type="slidenum">
              <a:rPr lang="en-US" altLang="en-US"/>
              <a:pPr/>
              <a:t>22</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sz="3600" spc="0" dirty="0">
                <a:solidFill>
                  <a:schemeClr val="tx1"/>
                </a:solidFill>
                <a:effectLst/>
              </a:rPr>
              <a:t>Example of </a:t>
            </a:r>
            <a:r>
              <a:rPr lang="en-US" altLang="en-US" sz="3600" spc="0" dirty="0" smtClean="0">
                <a:solidFill>
                  <a:schemeClr val="tx1"/>
                </a:solidFill>
                <a:effectLst/>
              </a:rPr>
              <a:t>E</a:t>
            </a:r>
            <a:r>
              <a:rPr lang="en-US" altLang="en-US" sz="100" spc="0" dirty="0" smtClean="0">
                <a:solidFill>
                  <a:schemeClr val="tx1"/>
                </a:solidFill>
                <a:effectLst/>
              </a:rPr>
              <a:t> </a:t>
            </a:r>
            <a:r>
              <a:rPr lang="en-US" altLang="en-US" sz="3600" spc="0" dirty="0" smtClean="0">
                <a:solidFill>
                  <a:schemeClr val="tx1"/>
                </a:solidFill>
                <a:effectLst/>
              </a:rPr>
              <a:t>R</a:t>
            </a:r>
            <a:r>
              <a:rPr lang="en-US" altLang="en-US" sz="100" spc="0" dirty="0" smtClean="0">
                <a:solidFill>
                  <a:schemeClr val="tx1"/>
                </a:solidFill>
                <a:effectLst/>
              </a:rPr>
              <a:t> </a:t>
            </a:r>
            <a:r>
              <a:rPr lang="en-US" altLang="en-US" sz="3600" spc="0" dirty="0" smtClean="0">
                <a:solidFill>
                  <a:schemeClr val="tx1"/>
                </a:solidFill>
                <a:effectLst/>
              </a:rPr>
              <a:t>D </a:t>
            </a:r>
            <a:r>
              <a:rPr lang="en-US" altLang="en-US" sz="3600" spc="0" dirty="0">
                <a:solidFill>
                  <a:schemeClr val="tx1"/>
                </a:solidFill>
                <a:effectLst/>
              </a:rPr>
              <a:t>Notation</a:t>
            </a:r>
          </a:p>
        </p:txBody>
      </p:sp>
      <p:sp>
        <p:nvSpPr>
          <p:cNvPr id="4" name="Content Placeholder 3"/>
          <p:cNvSpPr>
            <a:spLocks noGrp="1"/>
          </p:cNvSpPr>
          <p:nvPr>
            <p:ph sz="quarter" idx="12"/>
          </p:nvPr>
        </p:nvSpPr>
        <p:spPr>
          <a:xfrm>
            <a:off x="363908" y="1236292"/>
            <a:ext cx="8382000" cy="886397"/>
          </a:xfrm>
        </p:spPr>
        <p:txBody>
          <a:bodyPr/>
          <a:lstStyle/>
          <a:p>
            <a:pPr marL="403200" indent="-403200"/>
            <a:r>
              <a:rPr lang="en-US" dirty="0"/>
              <a:t>E</a:t>
            </a:r>
            <a:r>
              <a:rPr lang="en-US" sz="100" dirty="0"/>
              <a:t> </a:t>
            </a:r>
            <a:r>
              <a:rPr lang="en-US" dirty="0"/>
              <a:t>R</a:t>
            </a:r>
            <a:r>
              <a:rPr lang="en-US" sz="100" dirty="0"/>
              <a:t> </a:t>
            </a:r>
            <a:r>
              <a:rPr lang="en-US" dirty="0"/>
              <a:t>D Models normally use “crows feet” notation to show </a:t>
            </a:r>
            <a:r>
              <a:rPr lang="en-US" dirty="0" smtClean="0"/>
              <a:t>cardinality</a:t>
            </a:r>
            <a:endParaRPr lang="en-US" dirty="0"/>
          </a:p>
        </p:txBody>
      </p:sp>
      <p:pic>
        <p:nvPicPr>
          <p:cNvPr id="13" name="Picture 10" descr="An example of an E R D notation is shown. A box with the text customer is connected to another box with the text order. The line that ends toward the side of customer has one small vertical line drawn perpendicular to it, which denotes that an order must be placed by exactly one customer. The other end of the line toward order has a circle with three lines toward the box, like crow’s foot, which denotes that a customer can place zero or more orders. "/>
          <p:cNvPicPr>
            <a:picLocks noGrp="1" noChangeAspect="1" noChangeArrowheads="1"/>
          </p:cNvPicPr>
          <p:nvPr>
            <p:ph sz="quarter" idx="11"/>
          </p:nvPr>
        </p:nvPicPr>
        <p:blipFill>
          <a:blip r:embed="rId2" cstate="print">
            <a:extLst>
              <a:ext uri="{28A0092B-C50C-407E-A947-70E740481C1C}">
                <a14:useLocalDpi xmlns="" xmlns:a14="http://schemas.microsoft.com/office/drawing/2010/main" val="0"/>
              </a:ext>
            </a:extLst>
          </a:blip>
          <a:stretch>
            <a:fillRect/>
          </a:stretch>
        </p:blipFill>
        <p:spPr>
          <a:xfrm>
            <a:off x="1347517" y="2332263"/>
            <a:ext cx="6448967" cy="3506706"/>
          </a:xfrm>
          <a:noFill/>
          <a:ln/>
        </p:spPr>
      </p:pic>
      <p:sp>
        <p:nvSpPr>
          <p:cNvPr id="6" name="Slide Number Placeholder 5"/>
          <p:cNvSpPr>
            <a:spLocks noGrp="1"/>
          </p:cNvSpPr>
          <p:nvPr>
            <p:ph type="sldNum" sz="quarter" idx="4"/>
          </p:nvPr>
        </p:nvSpPr>
        <p:spPr>
          <a:prstGeom prst="rect">
            <a:avLst/>
          </a:prstGeom>
        </p:spPr>
        <p:txBody>
          <a:bodyPr/>
          <a:lstStyle/>
          <a:p>
            <a:fld id="{9C6FEFF6-8BC6-4E52-99E8-9932DC0BB7F0}" type="slidenum">
              <a:rPr lang="en-US" altLang="en-US"/>
              <a:pPr/>
              <a:t>23</a:t>
            </a:fld>
            <a:endParaRPr lang="en-US" altLang="en-US" dirty="0"/>
          </a:p>
        </p:txBody>
      </p:sp>
      <p:sp>
        <p:nvSpPr>
          <p:cNvPr id="5" name="Footer Placeholder 4"/>
          <p:cNvSpPr>
            <a:spLocks noGrp="1"/>
          </p:cNvSpPr>
          <p:nvPr>
            <p:ph type="ftr" sz="quarter" idx="3"/>
          </p:nvPr>
        </p:nvSpPr>
        <p:spPr>
          <a:xfrm>
            <a:off x="0" y="6244046"/>
            <a:ext cx="76200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ltLang="en-US" sz="3600" spc="0" dirty="0" smtClean="0">
                <a:solidFill>
                  <a:schemeClr val="tx1"/>
                </a:solidFill>
                <a:effectLst/>
              </a:rPr>
              <a:t>E</a:t>
            </a:r>
            <a:r>
              <a:rPr lang="en-US" altLang="en-US" sz="100" spc="0" dirty="0" smtClean="0">
                <a:solidFill>
                  <a:schemeClr val="tx1"/>
                </a:solidFill>
                <a:effectLst/>
              </a:rPr>
              <a:t> </a:t>
            </a:r>
            <a:r>
              <a:rPr lang="en-US" altLang="en-US" sz="3600" spc="0" dirty="0" smtClean="0">
                <a:solidFill>
                  <a:schemeClr val="tx1"/>
                </a:solidFill>
                <a:effectLst/>
              </a:rPr>
              <a:t>R</a:t>
            </a:r>
            <a:r>
              <a:rPr lang="en-US" altLang="en-US" sz="100" spc="0" dirty="0" smtClean="0">
                <a:solidFill>
                  <a:schemeClr val="tx1"/>
                </a:solidFill>
                <a:effectLst/>
              </a:rPr>
              <a:t> </a:t>
            </a:r>
            <a:r>
              <a:rPr lang="en-US" altLang="en-US" sz="3600" spc="0" dirty="0" smtClean="0">
                <a:solidFill>
                  <a:schemeClr val="tx1"/>
                </a:solidFill>
                <a:effectLst/>
              </a:rPr>
              <a:t>D </a:t>
            </a:r>
            <a:r>
              <a:rPr lang="en-US" altLang="en-US" sz="3600" spc="0" dirty="0">
                <a:solidFill>
                  <a:schemeClr val="tx1"/>
                </a:solidFill>
                <a:effectLst/>
              </a:rPr>
              <a:t>Cardinality </a:t>
            </a:r>
            <a:r>
              <a:rPr lang="en-US" altLang="en-US" sz="3600" spc="0" dirty="0" smtClean="0">
                <a:solidFill>
                  <a:schemeClr val="tx1"/>
                </a:solidFill>
                <a:effectLst/>
              </a:rPr>
              <a:t>Symbols</a:t>
            </a:r>
            <a:endParaRPr lang="en-US" altLang="en-US" sz="2400" spc="0" dirty="0">
              <a:solidFill>
                <a:schemeClr val="tx1"/>
              </a:solidFill>
              <a:effectLst/>
            </a:endParaRPr>
          </a:p>
        </p:txBody>
      </p:sp>
      <p:sp>
        <p:nvSpPr>
          <p:cNvPr id="6" name="Content Placeholder 5"/>
          <p:cNvSpPr>
            <a:spLocks noGrp="1"/>
          </p:cNvSpPr>
          <p:nvPr>
            <p:ph sz="quarter" idx="12"/>
          </p:nvPr>
        </p:nvSpPr>
        <p:spPr>
          <a:xfrm>
            <a:off x="363908" y="1236292"/>
            <a:ext cx="8382000" cy="886397"/>
          </a:xfrm>
        </p:spPr>
        <p:txBody>
          <a:bodyPr/>
          <a:lstStyle/>
          <a:p>
            <a:pPr marL="403200" indent="-403200"/>
            <a:r>
              <a:rPr lang="en-US" dirty="0" smtClean="0"/>
              <a:t>Examples of crows feet notation for various cardinalities</a:t>
            </a:r>
            <a:endParaRPr lang="en-US" dirty="0"/>
          </a:p>
        </p:txBody>
      </p:sp>
      <p:pic>
        <p:nvPicPr>
          <p:cNvPr id="9" name="Picture 7" descr="The image defines E R D cardinality symbols. 1. A horizontal line has one perpendicular small line drawn across at one end, which denotes exactly one that is mandatory. The other end of the line has a circle and crow’s feet, which denotes zero or more, optional. 2. A horizontal line has one circle and a perpendicular small line drawn across at one end, which denotes zero or one, optional. The other end of the line has a small perpendicular line and crow’s feet, which denotes one or more, mandatory. "/>
          <p:cNvPicPr>
            <a:picLocks noGrp="1" noChangeAspect="1" noChangeArrowheads="1"/>
          </p:cNvPicPr>
          <p:nvPr>
            <p:ph sz="quarter" idx="11"/>
          </p:nvPr>
        </p:nvPicPr>
        <p:blipFill>
          <a:blip r:embed="rId2" cstate="print">
            <a:extLst>
              <a:ext uri="{28A0092B-C50C-407E-A947-70E740481C1C}">
                <a14:useLocalDpi xmlns="" xmlns:a14="http://schemas.microsoft.com/office/drawing/2010/main" val="0"/>
              </a:ext>
            </a:extLst>
          </a:blip>
          <a:stretch>
            <a:fillRect/>
          </a:stretch>
        </p:blipFill>
        <p:spPr>
          <a:xfrm>
            <a:off x="1168552" y="2409148"/>
            <a:ext cx="6806897" cy="3312173"/>
          </a:xfrm>
          <a:noFill/>
          <a:ln/>
        </p:spPr>
      </p:pic>
      <p:sp>
        <p:nvSpPr>
          <p:cNvPr id="5" name="Slide Number Placeholder 5"/>
          <p:cNvSpPr>
            <a:spLocks noGrp="1"/>
          </p:cNvSpPr>
          <p:nvPr>
            <p:ph type="sldNum" sz="quarter" idx="4"/>
          </p:nvPr>
        </p:nvSpPr>
        <p:spPr>
          <a:prstGeom prst="rect">
            <a:avLst/>
          </a:prstGeom>
        </p:spPr>
        <p:txBody>
          <a:bodyPr/>
          <a:lstStyle/>
          <a:p>
            <a:fld id="{341874ED-4FBB-4F92-8C82-1479B2D978C8}" type="slidenum">
              <a:rPr lang="en-US" altLang="en-US"/>
              <a:pPr/>
              <a:t>24</a:t>
            </a:fld>
            <a:endParaRPr lang="en-US" altLang="en-US"/>
          </a:p>
        </p:txBody>
      </p:sp>
      <p:sp>
        <p:nvSpPr>
          <p:cNvPr id="4" name="Footer Placeholder 4"/>
          <p:cNvSpPr>
            <a:spLocks noGrp="1"/>
          </p:cNvSpPr>
          <p:nvPr>
            <p:ph type="ftr" sz="quarter" idx="3"/>
          </p:nvPr>
        </p:nvSpPr>
        <p:spPr>
          <a:xfrm>
            <a:off x="0" y="6244046"/>
            <a:ext cx="76962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en-US" sz="3600" spc="0" dirty="0">
                <a:solidFill>
                  <a:schemeClr val="tx1"/>
                </a:solidFill>
                <a:effectLst/>
              </a:rPr>
              <a:t>Expanded </a:t>
            </a:r>
            <a:r>
              <a:rPr lang="en-US" altLang="en-US" sz="3600" spc="0" dirty="0" smtClean="0">
                <a:solidFill>
                  <a:schemeClr val="tx1"/>
                </a:solidFill>
                <a:effectLst/>
              </a:rPr>
              <a:t>E</a:t>
            </a:r>
            <a:r>
              <a:rPr lang="en-US" altLang="en-US" sz="100" spc="0" dirty="0" smtClean="0">
                <a:solidFill>
                  <a:schemeClr val="tx1"/>
                </a:solidFill>
                <a:effectLst/>
              </a:rPr>
              <a:t> </a:t>
            </a:r>
            <a:r>
              <a:rPr lang="en-US" altLang="en-US" sz="3600" spc="0" dirty="0" smtClean="0">
                <a:solidFill>
                  <a:schemeClr val="tx1"/>
                </a:solidFill>
                <a:effectLst/>
              </a:rPr>
              <a:t>R</a:t>
            </a:r>
            <a:r>
              <a:rPr lang="en-US" altLang="en-US" sz="100" spc="0" dirty="0" smtClean="0">
                <a:solidFill>
                  <a:schemeClr val="tx1"/>
                </a:solidFill>
                <a:effectLst/>
              </a:rPr>
              <a:t> </a:t>
            </a:r>
            <a:r>
              <a:rPr lang="en-US" altLang="en-US" sz="3600" spc="0" dirty="0" smtClean="0">
                <a:solidFill>
                  <a:schemeClr val="tx1"/>
                </a:solidFill>
                <a:effectLst/>
              </a:rPr>
              <a:t>D </a:t>
            </a:r>
            <a:r>
              <a:rPr lang="en-US" altLang="en-US" sz="3600" spc="0" dirty="0">
                <a:solidFill>
                  <a:schemeClr val="tx1"/>
                </a:solidFill>
                <a:effectLst/>
              </a:rPr>
              <a:t>with Attributes</a:t>
            </a:r>
          </a:p>
        </p:txBody>
      </p:sp>
      <p:sp>
        <p:nvSpPr>
          <p:cNvPr id="2" name="Content Placeholder 1"/>
          <p:cNvSpPr>
            <a:spLocks noGrp="1"/>
          </p:cNvSpPr>
          <p:nvPr>
            <p:ph sz="quarter" idx="12"/>
          </p:nvPr>
        </p:nvSpPr>
        <p:spPr>
          <a:xfrm>
            <a:off x="363908" y="1244124"/>
            <a:ext cx="8382000" cy="1807674"/>
          </a:xfrm>
        </p:spPr>
        <p:txBody>
          <a:bodyPr/>
          <a:lstStyle/>
          <a:p>
            <a:pPr marL="403200" indent="-403200"/>
            <a:r>
              <a:rPr lang="en-US" sz="2800" dirty="0"/>
              <a:t>E</a:t>
            </a:r>
            <a:r>
              <a:rPr lang="en-US" sz="100" dirty="0"/>
              <a:t> </a:t>
            </a:r>
            <a:r>
              <a:rPr lang="en-US" sz="2800" dirty="0"/>
              <a:t>R</a:t>
            </a:r>
            <a:r>
              <a:rPr lang="en-US" sz="100" dirty="0"/>
              <a:t> </a:t>
            </a:r>
            <a:r>
              <a:rPr lang="en-US" sz="2800" dirty="0"/>
              <a:t>D with cardinalities and attributes</a:t>
            </a:r>
          </a:p>
          <a:p>
            <a:pPr marL="403200" indent="-403200"/>
            <a:r>
              <a:rPr lang="en-US" sz="2800" dirty="0"/>
              <a:t>There are several different notation methods for attributes in E</a:t>
            </a:r>
            <a:r>
              <a:rPr lang="en-US" sz="100" dirty="0"/>
              <a:t> </a:t>
            </a:r>
            <a:r>
              <a:rPr lang="en-US" sz="2800" dirty="0"/>
              <a:t>R</a:t>
            </a:r>
            <a:r>
              <a:rPr lang="en-US" sz="100" dirty="0"/>
              <a:t> </a:t>
            </a:r>
            <a:r>
              <a:rPr lang="en-US" sz="2800" dirty="0"/>
              <a:t>D models</a:t>
            </a:r>
          </a:p>
          <a:p>
            <a:pPr marL="403200" indent="-403200"/>
            <a:r>
              <a:rPr lang="en-US" sz="2800" dirty="0"/>
              <a:t>This notation places attributes within data </a:t>
            </a:r>
            <a:r>
              <a:rPr lang="en-US" sz="2800" dirty="0" smtClean="0"/>
              <a:t>entities</a:t>
            </a:r>
            <a:endParaRPr lang="en-US" sz="2800" dirty="0"/>
          </a:p>
        </p:txBody>
      </p:sp>
      <p:pic>
        <p:nvPicPr>
          <p:cNvPr id="10" name="Picture 8" descr="Three boxes are linked to one another. Box 1: Customer. Cust number dash P K, name, bill address, home phone, office phone. Box 2: Order. Order I D, order date, amount. Box 3: order item. Item I D dash P K, quantity, price. The line that links box 1 to box 2 has exactly one to the left and zero or more to the right. The line that links box 2 to box 3 has exactly one to the left and one or more to the right. "/>
          <p:cNvPicPr>
            <a:picLocks noGrp="1" noChangeAspect="1" noChangeArrowheads="1"/>
          </p:cNvPicPr>
          <p:nvPr>
            <p:ph sz="quarter" idx="11"/>
          </p:nvPr>
        </p:nvPicPr>
        <p:blipFill>
          <a:blip r:embed="rId2" cstate="print">
            <a:extLst>
              <a:ext uri="{28A0092B-C50C-407E-A947-70E740481C1C}">
                <a14:useLocalDpi xmlns="" xmlns:a14="http://schemas.microsoft.com/office/drawing/2010/main" val="0"/>
              </a:ext>
            </a:extLst>
          </a:blip>
          <a:stretch>
            <a:fillRect/>
          </a:stretch>
        </p:blipFill>
        <p:spPr>
          <a:xfrm>
            <a:off x="577662" y="3454648"/>
            <a:ext cx="7988677" cy="2101218"/>
          </a:xfrm>
          <a:noFill/>
          <a:ln/>
        </p:spPr>
      </p:pic>
      <p:sp>
        <p:nvSpPr>
          <p:cNvPr id="6" name="Slide Number Placeholder 5"/>
          <p:cNvSpPr>
            <a:spLocks noGrp="1"/>
          </p:cNvSpPr>
          <p:nvPr>
            <p:ph type="sldNum" sz="quarter" idx="4"/>
          </p:nvPr>
        </p:nvSpPr>
        <p:spPr>
          <a:prstGeom prst="rect">
            <a:avLst/>
          </a:prstGeom>
        </p:spPr>
        <p:txBody>
          <a:bodyPr/>
          <a:lstStyle/>
          <a:p>
            <a:fld id="{47BBFCF7-6390-48BA-9E2A-C10A50445956}" type="slidenum">
              <a:rPr lang="en-US" altLang="en-US"/>
              <a:pPr/>
              <a:t>25</a:t>
            </a:fld>
            <a:endParaRPr lang="en-US" altLang="en-US"/>
          </a:p>
        </p:txBody>
      </p:sp>
      <p:sp>
        <p:nvSpPr>
          <p:cNvPr id="5" name="Footer Placeholder 4"/>
          <p:cNvSpPr>
            <a:spLocks noGrp="1"/>
          </p:cNvSpPr>
          <p:nvPr>
            <p:ph type="ftr" sz="quarter" idx="3"/>
          </p:nvPr>
        </p:nvSpPr>
        <p:spPr>
          <a:xfrm>
            <a:off x="0" y="6244046"/>
            <a:ext cx="76200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solidFill>
                  <a:schemeClr val="tx1"/>
                </a:solidFill>
                <a:effectLst/>
              </a:rPr>
              <a:t>Semantic Net </a:t>
            </a:r>
            <a:r>
              <a:rPr lang="en-US" sz="2000" spc="0" dirty="0" smtClean="0">
                <a:solidFill>
                  <a:schemeClr val="tx1"/>
                </a:solidFill>
                <a:effectLst/>
              </a:rPr>
              <a:t>(1 of 2)</a:t>
            </a:r>
            <a:endParaRPr lang="en-US" sz="2000" spc="0" dirty="0">
              <a:solidFill>
                <a:schemeClr val="tx1"/>
              </a:solidFill>
              <a:effectLst/>
            </a:endParaRPr>
          </a:p>
        </p:txBody>
      </p:sp>
      <p:sp>
        <p:nvSpPr>
          <p:cNvPr id="3" name="Text Placeholder 2"/>
          <p:cNvSpPr>
            <a:spLocks noGrp="1"/>
          </p:cNvSpPr>
          <p:nvPr>
            <p:ph type="body" sz="quarter" idx="10"/>
          </p:nvPr>
        </p:nvSpPr>
        <p:spPr>
          <a:xfrm>
            <a:off x="355362" y="1227746"/>
            <a:ext cx="8382000" cy="2314480"/>
          </a:xfrm>
        </p:spPr>
        <p:txBody>
          <a:bodyPr/>
          <a:lstStyle/>
          <a:p>
            <a:r>
              <a:rPr lang="en-US" dirty="0" smtClean="0"/>
              <a:t>A </a:t>
            </a:r>
            <a:r>
              <a:rPr lang="en-US" b="1" dirty="0" smtClean="0"/>
              <a:t>semantic net</a:t>
            </a:r>
            <a:r>
              <a:rPr lang="en-US" dirty="0" smtClean="0"/>
              <a:t> is a graphical representation of an individual data entity and its relationship with other individual entities</a:t>
            </a:r>
          </a:p>
          <a:p>
            <a:r>
              <a:rPr lang="en-US" dirty="0" smtClean="0"/>
              <a:t>It is often used to help understand and then develop an E</a:t>
            </a:r>
            <a:r>
              <a:rPr lang="en-US" sz="100" dirty="0" smtClean="0"/>
              <a:t> </a:t>
            </a:r>
            <a:r>
              <a:rPr lang="en-US" dirty="0" smtClean="0"/>
              <a:t>R</a:t>
            </a:r>
            <a:r>
              <a:rPr lang="en-US" sz="100" dirty="0" smtClean="0"/>
              <a:t> </a:t>
            </a:r>
            <a:r>
              <a:rPr lang="en-US" dirty="0" smtClean="0"/>
              <a:t>D model</a:t>
            </a:r>
            <a:endParaRPr lang="en-US"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26</a:t>
            </a:fld>
            <a:endParaRPr lang="en-US" altLang="en-US"/>
          </a:p>
        </p:txBody>
      </p:sp>
      <p:sp>
        <p:nvSpPr>
          <p:cNvPr id="5" name="Footer Placeholder 4"/>
          <p:cNvSpPr>
            <a:spLocks noGrp="1"/>
          </p:cNvSpPr>
          <p:nvPr>
            <p:ph type="ftr" sz="quarter" idx="3"/>
          </p:nvPr>
        </p:nvSpPr>
        <p:spPr>
          <a:xfrm>
            <a:off x="0" y="6244046"/>
            <a:ext cx="76200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318593160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381000" y="230188"/>
            <a:ext cx="8382000" cy="498598"/>
          </a:xfrm>
        </p:spPr>
        <p:txBody>
          <a:bodyPr/>
          <a:lstStyle/>
          <a:p>
            <a:r>
              <a:rPr lang="en-US" sz="3600" spc="0" dirty="0">
                <a:solidFill>
                  <a:schemeClr val="tx1"/>
                </a:solidFill>
                <a:effectLst/>
              </a:rPr>
              <a:t>Semantic Net </a:t>
            </a:r>
            <a:r>
              <a:rPr lang="en-US" sz="1400" spc="0" dirty="0" smtClean="0">
                <a:solidFill>
                  <a:schemeClr val="tx1"/>
                </a:solidFill>
                <a:effectLst/>
              </a:rPr>
              <a:t>(2 </a:t>
            </a:r>
            <a:r>
              <a:rPr lang="en-US" sz="1400" spc="0" dirty="0">
                <a:solidFill>
                  <a:schemeClr val="tx1"/>
                </a:solidFill>
                <a:effectLst/>
              </a:rPr>
              <a:t>of 2)</a:t>
            </a:r>
            <a:endParaRPr lang="en-US" altLang="en-US" sz="1600" spc="0" dirty="0">
              <a:solidFill>
                <a:schemeClr val="tx1"/>
              </a:solidFill>
              <a:effectLst/>
            </a:endParaRPr>
          </a:p>
        </p:txBody>
      </p:sp>
      <p:sp>
        <p:nvSpPr>
          <p:cNvPr id="2" name="Content Placeholder 1"/>
          <p:cNvSpPr>
            <a:spLocks noGrp="1"/>
          </p:cNvSpPr>
          <p:nvPr>
            <p:ph sz="quarter" idx="11"/>
          </p:nvPr>
        </p:nvSpPr>
        <p:spPr>
          <a:xfrm>
            <a:off x="363908" y="1236292"/>
            <a:ext cx="4343400" cy="4602286"/>
          </a:xfrm>
        </p:spPr>
        <p:txBody>
          <a:bodyPr/>
          <a:lstStyle/>
          <a:p>
            <a:r>
              <a:rPr lang="en-US" sz="3000" dirty="0" smtClean="0"/>
              <a:t>This example shows three classes.</a:t>
            </a:r>
          </a:p>
          <a:p>
            <a:r>
              <a:rPr lang="en-US" sz="3000" dirty="0" smtClean="0"/>
              <a:t>Quick quiz</a:t>
            </a:r>
          </a:p>
          <a:p>
            <a:pPr lvl="1">
              <a:spcBef>
                <a:spcPts val="1000"/>
              </a:spcBef>
            </a:pPr>
            <a:r>
              <a:rPr lang="en-US" dirty="0" smtClean="0"/>
              <a:t>What are the classes?</a:t>
            </a:r>
          </a:p>
          <a:p>
            <a:pPr lvl="1">
              <a:spcBef>
                <a:spcPts val="1000"/>
              </a:spcBef>
            </a:pPr>
            <a:r>
              <a:rPr lang="en-US" dirty="0" smtClean="0"/>
              <a:t>How many relationships?</a:t>
            </a:r>
          </a:p>
          <a:p>
            <a:pPr lvl="1">
              <a:spcBef>
                <a:spcPts val="1000"/>
              </a:spcBef>
            </a:pPr>
            <a:r>
              <a:rPr lang="en-US" dirty="0" smtClean="0"/>
              <a:t>What are min and max cardinalities? </a:t>
            </a:r>
            <a:endParaRPr lang="en-US" dirty="0"/>
          </a:p>
          <a:p>
            <a:pPr lvl="1">
              <a:spcBef>
                <a:spcPts val="1000"/>
              </a:spcBef>
            </a:pPr>
            <a:r>
              <a:rPr lang="en-US" dirty="0" smtClean="0"/>
              <a:t>What type of relationships are they?</a:t>
            </a:r>
          </a:p>
        </p:txBody>
      </p:sp>
      <p:pic>
        <p:nvPicPr>
          <p:cNvPr id="11" name="Picture 15" descr="A graphical representation shows three persons and their orders and items with indicated with arrows. 1. John has two orders: order 1, February 4; order 2 March 29. Order 1 has first shirt, second shirt and belt. Order 2 has boots, first sandals and second sandals. 2. Mary: No orders for Mary yet! 3. Sara has 1 order, which is the third order in the series, on March 30. Order 3 has first sandals, second sandals and third sandals. "/>
          <p:cNvPicPr>
            <a:picLocks noGrp="1" noChangeAspect="1" noChangeArrowheads="1"/>
          </p:cNvPicPr>
          <p:nvPr>
            <p:ph sz="quarter" idx="12"/>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42981" y="1361137"/>
            <a:ext cx="4055945" cy="42922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6"/>
          <p:cNvSpPr>
            <a:spLocks noGrp="1"/>
          </p:cNvSpPr>
          <p:nvPr>
            <p:ph type="sldNum" sz="quarter" idx="4"/>
          </p:nvPr>
        </p:nvSpPr>
        <p:spPr/>
        <p:txBody>
          <a:bodyPr/>
          <a:lstStyle/>
          <a:p>
            <a:fld id="{1F4018DB-A74B-48BE-8667-D262CA08BCA2}" type="slidenum">
              <a:rPr lang="en-US" altLang="en-US"/>
              <a:pPr/>
              <a:t>27</a:t>
            </a:fld>
            <a:endParaRPr lang="en-US" altLang="en-US"/>
          </a:p>
        </p:txBody>
      </p:sp>
      <p:sp>
        <p:nvSpPr>
          <p:cNvPr id="4" name="Footer Placeholder 5"/>
          <p:cNvSpPr>
            <a:spLocks noGrp="1"/>
          </p:cNvSpPr>
          <p:nvPr>
            <p:ph type="ftr" sz="quarter" idx="3"/>
          </p:nvPr>
        </p:nvSpPr>
        <p:spPr>
          <a:xfrm>
            <a:off x="0" y="6244046"/>
            <a:ext cx="76962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ltLang="en-US" sz="3600" spc="0" dirty="0">
                <a:solidFill>
                  <a:schemeClr val="tx1"/>
                </a:solidFill>
                <a:effectLst/>
              </a:rPr>
              <a:t>An </a:t>
            </a:r>
            <a:r>
              <a:rPr lang="en-US" altLang="en-US" sz="3600" spc="0" dirty="0" smtClean="0">
                <a:solidFill>
                  <a:schemeClr val="tx1"/>
                </a:solidFill>
                <a:effectLst/>
              </a:rPr>
              <a:t>E</a:t>
            </a:r>
            <a:r>
              <a:rPr lang="en-US" altLang="en-US" sz="100" spc="0" dirty="0" smtClean="0">
                <a:solidFill>
                  <a:schemeClr val="tx1"/>
                </a:solidFill>
                <a:effectLst/>
              </a:rPr>
              <a:t> </a:t>
            </a:r>
            <a:r>
              <a:rPr lang="en-US" altLang="en-US" sz="3600" spc="0" dirty="0" smtClean="0">
                <a:solidFill>
                  <a:schemeClr val="tx1"/>
                </a:solidFill>
                <a:effectLst/>
              </a:rPr>
              <a:t>R</a:t>
            </a:r>
            <a:r>
              <a:rPr lang="en-US" altLang="en-US" sz="100" spc="0" dirty="0" smtClean="0">
                <a:solidFill>
                  <a:schemeClr val="tx1"/>
                </a:solidFill>
                <a:effectLst/>
              </a:rPr>
              <a:t> </a:t>
            </a:r>
            <a:r>
              <a:rPr lang="en-US" altLang="en-US" sz="3600" spc="0" dirty="0" smtClean="0">
                <a:solidFill>
                  <a:schemeClr val="tx1"/>
                </a:solidFill>
                <a:effectLst/>
              </a:rPr>
              <a:t>D </a:t>
            </a:r>
            <a:r>
              <a:rPr lang="en-US" altLang="en-US" sz="3600" spc="0" dirty="0">
                <a:solidFill>
                  <a:schemeClr val="tx1"/>
                </a:solidFill>
                <a:effectLst/>
              </a:rPr>
              <a:t>for a Bank</a:t>
            </a:r>
          </a:p>
        </p:txBody>
      </p:sp>
      <p:sp>
        <p:nvSpPr>
          <p:cNvPr id="2" name="Content Placeholder 1"/>
          <p:cNvSpPr>
            <a:spLocks noGrp="1"/>
          </p:cNvSpPr>
          <p:nvPr>
            <p:ph sz="quarter" idx="11"/>
          </p:nvPr>
        </p:nvSpPr>
        <p:spPr>
          <a:xfrm>
            <a:off x="381000" y="1218486"/>
            <a:ext cx="3581400" cy="4496514"/>
          </a:xfrm>
        </p:spPr>
        <p:txBody>
          <a:bodyPr/>
          <a:lstStyle/>
          <a:p>
            <a:r>
              <a:rPr lang="en-US" dirty="0" smtClean="0"/>
              <a:t>Quick Quiz</a:t>
            </a:r>
          </a:p>
          <a:p>
            <a:pPr lvl="1">
              <a:spcBef>
                <a:spcPts val="1000"/>
              </a:spcBef>
            </a:pPr>
            <a:r>
              <a:rPr lang="en-US" sz="2400" dirty="0" smtClean="0"/>
              <a:t>What are the key fields?</a:t>
            </a:r>
          </a:p>
          <a:p>
            <a:pPr lvl="1">
              <a:spcBef>
                <a:spcPts val="1000"/>
              </a:spcBef>
            </a:pPr>
            <a:r>
              <a:rPr lang="en-US" sz="2400" dirty="0" smtClean="0"/>
              <a:t>How many accounts can a customer have?</a:t>
            </a:r>
          </a:p>
          <a:p>
            <a:pPr lvl="1">
              <a:spcBef>
                <a:spcPts val="1000"/>
              </a:spcBef>
            </a:pPr>
            <a:r>
              <a:rPr lang="en-US" sz="2400" dirty="0" smtClean="0"/>
              <a:t>How many branches can a customer be assigned to?</a:t>
            </a:r>
          </a:p>
          <a:p>
            <a:pPr lvl="1">
              <a:spcBef>
                <a:spcPts val="1000"/>
              </a:spcBef>
            </a:pPr>
            <a:r>
              <a:rPr lang="en-US" sz="2400" dirty="0" smtClean="0"/>
              <a:t>How many customers can a branch have?</a:t>
            </a:r>
            <a:endParaRPr lang="en-US" sz="2400" dirty="0"/>
          </a:p>
        </p:txBody>
      </p:sp>
      <p:pic>
        <p:nvPicPr>
          <p:cNvPr id="9" name="Content Placeholder 8" descr="Four boxes are displayed and linked. The content of the boxes are as follows: 1. Customer, cust number P K, name, bill address, home address, office address. 2. Account, account I D P K, account type, date opened, balance. 3. Branch, branch I D P K, manager name, location, main phone. 4. Transaction, trans I D P K, trans date, trans type, trans amount. Customer is linked to Account. The end of the line toward customer has one line, the other end has a line and crow’s foot. Account is linked to branch. The end of the line toward account has a crow’s foot and a circle, the other end has a line. Account is linked to transaction. The end of the line toward account has one line, the other end has a line and crow’s foot. "/>
          <p:cNvPicPr>
            <a:picLocks noGrp="1" noChangeAspect="1"/>
          </p:cNvPicPr>
          <p:nvPr>
            <p:ph sz="quarter" idx="12"/>
          </p:nvPr>
        </p:nvPicPr>
        <p:blipFill>
          <a:blip r:embed="rId2" cstate="print"/>
          <a:stretch>
            <a:fillRect/>
          </a:stretch>
        </p:blipFill>
        <p:spPr>
          <a:xfrm>
            <a:off x="4203353" y="1928207"/>
            <a:ext cx="4845063" cy="2948593"/>
          </a:xfrm>
          <a:prstGeom prst="rect">
            <a:avLst/>
          </a:prstGeom>
        </p:spPr>
      </p:pic>
      <p:sp>
        <p:nvSpPr>
          <p:cNvPr id="6" name="Slide Number Placeholder 5"/>
          <p:cNvSpPr>
            <a:spLocks noGrp="1"/>
          </p:cNvSpPr>
          <p:nvPr>
            <p:ph type="sldNum" sz="quarter" idx="4"/>
          </p:nvPr>
        </p:nvSpPr>
        <p:spPr>
          <a:prstGeom prst="rect">
            <a:avLst/>
          </a:prstGeom>
        </p:spPr>
        <p:txBody>
          <a:bodyPr/>
          <a:lstStyle/>
          <a:p>
            <a:fld id="{99C6779C-86DB-45EE-910C-464EFBF41C44}" type="slidenum">
              <a:rPr lang="en-US" altLang="en-US"/>
              <a:pPr/>
              <a:t>28</a:t>
            </a:fld>
            <a:endParaRPr lang="en-US" altLang="en-US"/>
          </a:p>
        </p:txBody>
      </p:sp>
      <p:sp>
        <p:nvSpPr>
          <p:cNvPr id="5" name="Footer Placeholder 4"/>
          <p:cNvSpPr>
            <a:spLocks noGrp="1"/>
          </p:cNvSpPr>
          <p:nvPr>
            <p:ph type="ftr" sz="quarter" idx="3"/>
          </p:nvPr>
        </p:nvSpPr>
        <p:spPr>
          <a:xfrm>
            <a:off x="0" y="6244046"/>
            <a:ext cx="76200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The Domain Model Class Diagram</a:t>
            </a:r>
            <a:endParaRPr lang="en-US" altLang="en-US" sz="3200" spc="0" dirty="0">
              <a:solidFill>
                <a:schemeClr val="tx1"/>
              </a:solidFill>
              <a:effectLst/>
            </a:endParaRPr>
          </a:p>
        </p:txBody>
      </p:sp>
      <p:sp>
        <p:nvSpPr>
          <p:cNvPr id="2" name="Content Placeholder 1"/>
          <p:cNvSpPr>
            <a:spLocks noGrp="1"/>
          </p:cNvSpPr>
          <p:nvPr>
            <p:ph idx="1"/>
          </p:nvPr>
        </p:nvSpPr>
        <p:spPr>
          <a:xfrm>
            <a:off x="366217" y="1245552"/>
            <a:ext cx="8608291" cy="4664867"/>
          </a:xfrm>
        </p:spPr>
        <p:txBody>
          <a:bodyPr/>
          <a:lstStyle/>
          <a:p>
            <a:r>
              <a:rPr lang="en-GB" altLang="en-US" dirty="0"/>
              <a:t>Class</a:t>
            </a:r>
          </a:p>
          <a:p>
            <a:pPr lvl="1">
              <a:spcBef>
                <a:spcPts val="1000"/>
              </a:spcBef>
            </a:pPr>
            <a:r>
              <a:rPr lang="en-GB" altLang="en-US" sz="2400" dirty="0"/>
              <a:t>A </a:t>
            </a:r>
            <a:r>
              <a:rPr lang="en-GB" altLang="en-US" sz="2400" dirty="0" smtClean="0"/>
              <a:t>type </a:t>
            </a:r>
            <a:r>
              <a:rPr lang="en-GB" altLang="en-US" sz="2400" dirty="0"/>
              <a:t>of classification used to describe a collection of objects</a:t>
            </a:r>
          </a:p>
          <a:p>
            <a:r>
              <a:rPr lang="en-GB" altLang="en-US" dirty="0"/>
              <a:t>Domain Class</a:t>
            </a:r>
          </a:p>
          <a:p>
            <a:pPr lvl="1">
              <a:spcBef>
                <a:spcPts val="1000"/>
              </a:spcBef>
            </a:pPr>
            <a:r>
              <a:rPr lang="en-GB" altLang="en-US" sz="2400" dirty="0"/>
              <a:t>Classes that describe objects in the problem domain</a:t>
            </a:r>
          </a:p>
          <a:p>
            <a:r>
              <a:rPr lang="en-GB" altLang="en-US" dirty="0"/>
              <a:t>Class Diagram</a:t>
            </a:r>
          </a:p>
          <a:p>
            <a:pPr lvl="1">
              <a:spcBef>
                <a:spcPts val="1000"/>
              </a:spcBef>
            </a:pPr>
            <a:r>
              <a:rPr lang="en-GB" altLang="en-US" sz="2400" dirty="0"/>
              <a:t>A </a:t>
            </a:r>
            <a:r>
              <a:rPr lang="en-GB" altLang="en-US" sz="2400" dirty="0" smtClean="0"/>
              <a:t>U</a:t>
            </a:r>
            <a:r>
              <a:rPr lang="en-GB" altLang="en-US" sz="100" dirty="0" smtClean="0"/>
              <a:t> </a:t>
            </a:r>
            <a:r>
              <a:rPr lang="en-GB" altLang="en-US" sz="2400" dirty="0" smtClean="0"/>
              <a:t>M</a:t>
            </a:r>
            <a:r>
              <a:rPr lang="en-GB" altLang="en-US" sz="100" dirty="0" smtClean="0"/>
              <a:t> </a:t>
            </a:r>
            <a:r>
              <a:rPr lang="en-GB" altLang="en-US" sz="2400" dirty="0" smtClean="0"/>
              <a:t>L </a:t>
            </a:r>
            <a:r>
              <a:rPr lang="en-GB" altLang="en-US" sz="2400" dirty="0"/>
              <a:t>diagram that shows classes with attributes and associations (plus methods if it models software classes)</a:t>
            </a:r>
          </a:p>
          <a:p>
            <a:r>
              <a:rPr lang="en-GB" altLang="en-US" dirty="0"/>
              <a:t>Domain Model Class Diagram</a:t>
            </a:r>
          </a:p>
          <a:p>
            <a:pPr lvl="1">
              <a:spcBef>
                <a:spcPts val="1000"/>
              </a:spcBef>
            </a:pPr>
            <a:r>
              <a:rPr lang="en-GB" altLang="en-US" sz="2400" dirty="0"/>
              <a:t>A class diagram that only includes classes from the problem domain, not software classes so no </a:t>
            </a:r>
            <a:r>
              <a:rPr lang="en-GB" altLang="en-US" sz="2400" dirty="0" smtClean="0"/>
              <a:t>methods</a:t>
            </a:r>
            <a:endParaRPr lang="en-GB" altLang="en-US" sz="2400" dirty="0"/>
          </a:p>
        </p:txBody>
      </p:sp>
      <p:sp>
        <p:nvSpPr>
          <p:cNvPr id="5" name="Slide Number Placeholder 5"/>
          <p:cNvSpPr>
            <a:spLocks noGrp="1"/>
          </p:cNvSpPr>
          <p:nvPr>
            <p:ph type="sldNum" sz="quarter" idx="4"/>
          </p:nvPr>
        </p:nvSpPr>
        <p:spPr>
          <a:prstGeom prst="rect">
            <a:avLst/>
          </a:prstGeom>
        </p:spPr>
        <p:txBody>
          <a:bodyPr/>
          <a:lstStyle/>
          <a:p>
            <a:fld id="{546E24E1-5F88-4F54-8068-24F3F5DE8B07}" type="slidenum">
              <a:rPr lang="en-US" altLang="en-US"/>
              <a:pPr/>
              <a:t>29</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spc="0" dirty="0" smtClean="0">
                <a:solidFill>
                  <a:schemeClr val="tx1"/>
                </a:solidFill>
                <a:effectLst/>
              </a:rPr>
              <a:t>Chapter 4: Outline</a:t>
            </a:r>
            <a:endParaRPr lang="en-US" altLang="en-US" spc="0" dirty="0">
              <a:solidFill>
                <a:schemeClr val="tx1"/>
              </a:solidFill>
              <a:effectLst/>
            </a:endParaRPr>
          </a:p>
        </p:txBody>
      </p:sp>
      <p:sp>
        <p:nvSpPr>
          <p:cNvPr id="74755" name="Rectangle 3"/>
          <p:cNvSpPr>
            <a:spLocks noGrp="1" noChangeArrowheads="1"/>
          </p:cNvSpPr>
          <p:nvPr>
            <p:ph type="body" sz="quarter" idx="10"/>
          </p:nvPr>
        </p:nvSpPr>
        <p:spPr>
          <a:xfrm>
            <a:off x="381000" y="1411552"/>
            <a:ext cx="8382000" cy="2474648"/>
          </a:xfrm>
        </p:spPr>
        <p:txBody>
          <a:bodyPr/>
          <a:lstStyle/>
          <a:p>
            <a:r>
              <a:rPr lang="en-US" altLang="en-US" dirty="0" smtClean="0"/>
              <a:t>“Things” in the Problem Domain</a:t>
            </a:r>
          </a:p>
          <a:p>
            <a:r>
              <a:rPr lang="en-US" altLang="en-US" dirty="0" smtClean="0"/>
              <a:t>The Entity-Relationship Diagram</a:t>
            </a:r>
          </a:p>
          <a:p>
            <a:r>
              <a:rPr lang="en-US" altLang="en-US" dirty="0" smtClean="0"/>
              <a:t>The Domain Model Class Diagram</a:t>
            </a:r>
          </a:p>
          <a:p>
            <a:r>
              <a:rPr lang="en-US" altLang="en-US" dirty="0" smtClean="0"/>
              <a:t>The State Machine Diagram – Identifying Object Behavior</a:t>
            </a:r>
          </a:p>
        </p:txBody>
      </p:sp>
      <p:sp>
        <p:nvSpPr>
          <p:cNvPr id="5" name="Slide Number Placeholder 5"/>
          <p:cNvSpPr>
            <a:spLocks noGrp="1"/>
          </p:cNvSpPr>
          <p:nvPr>
            <p:ph type="sldNum" sz="quarter" idx="4"/>
          </p:nvPr>
        </p:nvSpPr>
        <p:spPr/>
        <p:txBody>
          <a:bodyPr/>
          <a:lstStyle/>
          <a:p>
            <a:fld id="{627B9071-409B-483F-A93C-5B28EBAF1D42}" type="slidenum">
              <a:rPr lang="en-US" altLang="en-US" smtClean="0"/>
              <a:pPr/>
              <a:t>3</a:t>
            </a:fld>
            <a:endParaRPr lang="en-US" altLang="en-US" dirty="0"/>
          </a:p>
        </p:txBody>
      </p:sp>
      <p:sp>
        <p:nvSpPr>
          <p:cNvPr id="18" name="Footer Placeholder 17"/>
          <p:cNvSpPr>
            <a:spLocks noGrp="1"/>
          </p:cNvSpPr>
          <p:nvPr>
            <p:ph type="ftr" sz="quarter" idx="3"/>
          </p:nvPr>
        </p:nvSpPr>
        <p:spPr>
          <a:xfrm>
            <a:off x="0" y="6244046"/>
            <a:ext cx="76200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ltLang="en-US" sz="3600" spc="0" dirty="0" smtClean="0">
                <a:solidFill>
                  <a:schemeClr val="tx1"/>
                </a:solidFill>
                <a:effectLst/>
              </a:rPr>
              <a:t>U</a:t>
            </a:r>
            <a:r>
              <a:rPr lang="en-US" altLang="en-US" sz="100" spc="0" dirty="0" smtClean="0">
                <a:solidFill>
                  <a:schemeClr val="tx1"/>
                </a:solidFill>
                <a:effectLst/>
              </a:rPr>
              <a:t> </a:t>
            </a:r>
            <a:r>
              <a:rPr lang="en-US" altLang="en-US" sz="3600" spc="0" dirty="0" smtClean="0">
                <a:solidFill>
                  <a:schemeClr val="tx1"/>
                </a:solidFill>
                <a:effectLst/>
              </a:rPr>
              <a:t>M</a:t>
            </a:r>
            <a:r>
              <a:rPr lang="en-US" altLang="en-US" sz="100" spc="0" dirty="0" smtClean="0">
                <a:solidFill>
                  <a:schemeClr val="tx1"/>
                </a:solidFill>
                <a:effectLst/>
              </a:rPr>
              <a:t> </a:t>
            </a:r>
            <a:r>
              <a:rPr lang="en-US" altLang="en-US" sz="3600" spc="0" dirty="0" smtClean="0">
                <a:solidFill>
                  <a:schemeClr val="tx1"/>
                </a:solidFill>
                <a:effectLst/>
              </a:rPr>
              <a:t>L Domain </a:t>
            </a:r>
            <a:r>
              <a:rPr lang="en-US" altLang="en-US" sz="3600" spc="0" dirty="0">
                <a:solidFill>
                  <a:schemeClr val="tx1"/>
                </a:solidFill>
                <a:effectLst/>
              </a:rPr>
              <a:t>Class Notation</a:t>
            </a:r>
            <a:endParaRPr lang="en-US" altLang="en-US" sz="3200" spc="0" dirty="0">
              <a:solidFill>
                <a:schemeClr val="tx1"/>
              </a:solidFill>
              <a:effectLst/>
            </a:endParaRPr>
          </a:p>
        </p:txBody>
      </p:sp>
      <p:sp>
        <p:nvSpPr>
          <p:cNvPr id="3" name="Content Placeholder 2"/>
          <p:cNvSpPr>
            <a:spLocks noGrp="1"/>
          </p:cNvSpPr>
          <p:nvPr>
            <p:ph sz="quarter" idx="12"/>
          </p:nvPr>
        </p:nvSpPr>
        <p:spPr>
          <a:xfrm>
            <a:off x="363908" y="1278308"/>
            <a:ext cx="8382000" cy="2461571"/>
          </a:xfrm>
        </p:spPr>
        <p:txBody>
          <a:bodyPr/>
          <a:lstStyle/>
          <a:p>
            <a:pPr marL="352800" indent="-352800">
              <a:lnSpc>
                <a:spcPct val="80000"/>
              </a:lnSpc>
            </a:pPr>
            <a:r>
              <a:rPr lang="en-GB" altLang="en-US" sz="2800" dirty="0"/>
              <a:t>Domain class a name and attributes (no methods)</a:t>
            </a:r>
          </a:p>
          <a:p>
            <a:pPr marL="352800" indent="-352800">
              <a:lnSpc>
                <a:spcPct val="80000"/>
              </a:lnSpc>
            </a:pPr>
            <a:r>
              <a:rPr lang="en-GB" altLang="en-US" sz="2800" dirty="0"/>
              <a:t>Class name is always capitalized</a:t>
            </a:r>
          </a:p>
          <a:p>
            <a:pPr marL="352800" indent="-352800">
              <a:lnSpc>
                <a:spcPct val="80000"/>
              </a:lnSpc>
            </a:pPr>
            <a:r>
              <a:rPr lang="en-GB" altLang="en-US" sz="2800" dirty="0"/>
              <a:t>Attribute names are not capitalized and use </a:t>
            </a:r>
            <a:r>
              <a:rPr lang="en-GB" altLang="en-US" sz="2800" b="1" dirty="0"/>
              <a:t>camelback notation </a:t>
            </a:r>
            <a:r>
              <a:rPr lang="en-GB" altLang="en-US" sz="2800" dirty="0"/>
              <a:t>(words run together and second word is capitalized)</a:t>
            </a:r>
          </a:p>
          <a:p>
            <a:pPr marL="352800" indent="-352800">
              <a:lnSpc>
                <a:spcPct val="80000"/>
              </a:lnSpc>
            </a:pPr>
            <a:r>
              <a:rPr lang="en-GB" altLang="en-US" sz="2800" dirty="0"/>
              <a:t>Compound class names also use camelback </a:t>
            </a:r>
            <a:r>
              <a:rPr lang="en-GB" altLang="en-US" sz="2800" dirty="0" smtClean="0"/>
              <a:t>notation</a:t>
            </a:r>
            <a:endParaRPr lang="en-GB" altLang="en-US" sz="2800" dirty="0"/>
          </a:p>
        </p:txBody>
      </p:sp>
      <p:pic>
        <p:nvPicPr>
          <p:cNvPr id="11" name="Picture 8" descr="A square box is shown with the word customer on top, which is the name of the class. Divided by a horizontal line, several other words are listed below: cust number, name, bill address, home phone, office phone. The items listed below are attributes. All these objects in the class have a value for each of these. "/>
          <p:cNvPicPr>
            <a:picLocks noGrp="1" noChangeAspect="1" noChangeArrowheads="1"/>
          </p:cNvPicPr>
          <p:nvPr>
            <p:ph sz="quarter" idx="11"/>
          </p:nvPr>
        </p:nvPicPr>
        <p:blipFill>
          <a:blip r:embed="rId2" cstate="print">
            <a:extLst>
              <a:ext uri="{28A0092B-C50C-407E-A947-70E740481C1C}">
                <a14:useLocalDpi xmlns="" xmlns:a14="http://schemas.microsoft.com/office/drawing/2010/main" val="0"/>
              </a:ext>
            </a:extLst>
          </a:blip>
          <a:stretch>
            <a:fillRect/>
          </a:stretch>
        </p:blipFill>
        <p:spPr>
          <a:xfrm>
            <a:off x="2133600" y="3778355"/>
            <a:ext cx="4479231" cy="2146809"/>
          </a:xfrm>
          <a:noFill/>
          <a:ln/>
        </p:spPr>
      </p:pic>
      <p:sp>
        <p:nvSpPr>
          <p:cNvPr id="7" name="Slide Number Placeholder 5"/>
          <p:cNvSpPr>
            <a:spLocks noGrp="1"/>
          </p:cNvSpPr>
          <p:nvPr>
            <p:ph type="sldNum" sz="quarter" idx="4"/>
          </p:nvPr>
        </p:nvSpPr>
        <p:spPr>
          <a:prstGeom prst="rect">
            <a:avLst/>
          </a:prstGeom>
        </p:spPr>
        <p:txBody>
          <a:bodyPr/>
          <a:lstStyle/>
          <a:p>
            <a:fld id="{796F185A-CB06-4F3F-9D70-79CFDD371CC7}" type="slidenum">
              <a:rPr lang="en-US" altLang="en-US"/>
              <a:pPr/>
              <a:t>30</a:t>
            </a:fld>
            <a:endParaRPr lang="en-US" altLang="en-US"/>
          </a:p>
        </p:txBody>
      </p:sp>
      <p:sp>
        <p:nvSpPr>
          <p:cNvPr id="6" name="Footer Placeholder 4"/>
          <p:cNvSpPr>
            <a:spLocks noGrp="1"/>
          </p:cNvSpPr>
          <p:nvPr>
            <p:ph type="ftr" sz="quarter" idx="3"/>
          </p:nvPr>
        </p:nvSpPr>
        <p:spPr>
          <a:xfrm>
            <a:off x="0" y="6244046"/>
            <a:ext cx="76200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en-US" sz="3600" spc="0" dirty="0">
                <a:solidFill>
                  <a:schemeClr val="tx1"/>
                </a:solidFill>
                <a:effectLst/>
              </a:rPr>
              <a:t>A Simple Domain Model Class Diagram</a:t>
            </a:r>
            <a:endParaRPr lang="en-US" altLang="en-US" sz="3200" spc="0" dirty="0">
              <a:solidFill>
                <a:schemeClr val="tx1"/>
              </a:solidFill>
              <a:effectLst/>
            </a:endParaRPr>
          </a:p>
        </p:txBody>
      </p:sp>
      <p:pic>
        <p:nvPicPr>
          <p:cNvPr id="11" name="Picture 9" descr=" The image shows a Simple Domain Model Class Diagram. Box 1. Class name: customer; attributes: cust number, name, bill address, home address, office phone. Box 2. Class name: order; Attributes: order I D, order date, amount. Box 3. Class name: order item; attributes: item I D, quantity, price. Box 1 is linked to box 2 with 1 at one end and 0 dot dot star at the other end. Box 2 is linked to box 3 with 1 at one end and 1 dot dot star at the other end. One customer places zero or more orders. One order consists of 1 or more order items. "/>
          <p:cNvPicPr>
            <a:picLocks noGrp="1" noChangeAspect="1" noChangeArrowheads="1"/>
          </p:cNvPicPr>
          <p:nvPr>
            <p:ph sz="quarter" idx="11"/>
          </p:nvPr>
        </p:nvPicPr>
        <p:blipFill>
          <a:blip r:embed="rId2" cstate="print">
            <a:extLst>
              <a:ext uri="{28A0092B-C50C-407E-A947-70E740481C1C}">
                <a14:useLocalDpi xmlns="" xmlns:a14="http://schemas.microsoft.com/office/drawing/2010/main" val="0"/>
              </a:ext>
            </a:extLst>
          </a:blip>
          <a:stretch>
            <a:fillRect/>
          </a:stretch>
        </p:blipFill>
        <p:spPr>
          <a:xfrm>
            <a:off x="941441" y="1266459"/>
            <a:ext cx="7261117" cy="1864727"/>
          </a:xfrm>
          <a:noFill/>
          <a:ln/>
        </p:spPr>
      </p:pic>
      <p:sp>
        <p:nvSpPr>
          <p:cNvPr id="3" name="Content Placeholder 2"/>
          <p:cNvSpPr>
            <a:spLocks noGrp="1"/>
          </p:cNvSpPr>
          <p:nvPr>
            <p:ph sz="quarter" idx="12"/>
          </p:nvPr>
        </p:nvSpPr>
        <p:spPr>
          <a:xfrm>
            <a:off x="372454" y="3466743"/>
            <a:ext cx="8382000" cy="2400657"/>
          </a:xfrm>
        </p:spPr>
        <p:txBody>
          <a:bodyPr/>
          <a:lstStyle/>
          <a:p>
            <a:r>
              <a:rPr lang="en-GB" altLang="en-US" sz="2800" dirty="0"/>
              <a:t>Note: This diagram matches the semantic net shown previously</a:t>
            </a:r>
          </a:p>
          <a:p>
            <a:pPr lvl="1"/>
            <a:r>
              <a:rPr lang="en-GB" altLang="en-US" sz="2400" dirty="0"/>
              <a:t>A customer places zero or more orders</a:t>
            </a:r>
          </a:p>
          <a:p>
            <a:pPr lvl="1"/>
            <a:r>
              <a:rPr lang="en-GB" altLang="en-US" sz="2400" dirty="0"/>
              <a:t>An order is placed by exactly one customer</a:t>
            </a:r>
          </a:p>
          <a:p>
            <a:pPr lvl="1"/>
            <a:r>
              <a:rPr lang="en-GB" altLang="en-US" sz="2400" dirty="0"/>
              <a:t>An order consists of one or more order items</a:t>
            </a:r>
          </a:p>
          <a:p>
            <a:pPr lvl="1"/>
            <a:r>
              <a:rPr lang="en-GB" altLang="en-US" sz="2400" dirty="0"/>
              <a:t>An order item is part of exactly one </a:t>
            </a:r>
            <a:r>
              <a:rPr lang="en-GB" altLang="en-US" sz="2400" dirty="0" smtClean="0"/>
              <a:t>order</a:t>
            </a:r>
            <a:endParaRPr lang="en-GB" altLang="en-US" sz="2400" dirty="0"/>
          </a:p>
        </p:txBody>
      </p:sp>
      <p:sp>
        <p:nvSpPr>
          <p:cNvPr id="7" name="Slide Number Placeholder 5"/>
          <p:cNvSpPr>
            <a:spLocks noGrp="1"/>
          </p:cNvSpPr>
          <p:nvPr>
            <p:ph type="sldNum" sz="quarter" idx="4"/>
          </p:nvPr>
        </p:nvSpPr>
        <p:spPr>
          <a:prstGeom prst="rect">
            <a:avLst/>
          </a:prstGeom>
        </p:spPr>
        <p:txBody>
          <a:bodyPr/>
          <a:lstStyle/>
          <a:p>
            <a:fld id="{3E5EEE24-7CD3-49AA-B505-F14D9CD80D2D}" type="slidenum">
              <a:rPr lang="en-US" altLang="en-US"/>
              <a:pPr/>
              <a:t>31</a:t>
            </a:fld>
            <a:endParaRPr lang="en-US" altLang="en-US"/>
          </a:p>
        </p:txBody>
      </p:sp>
      <p:sp>
        <p:nvSpPr>
          <p:cNvPr id="6" name="Footer Placeholder 4"/>
          <p:cNvSpPr>
            <a:spLocks noGrp="1"/>
          </p:cNvSpPr>
          <p:nvPr>
            <p:ph type="ftr" sz="quarter" idx="3"/>
          </p:nvPr>
        </p:nvSpPr>
        <p:spPr>
          <a:xfrm>
            <a:off x="0" y="6244046"/>
            <a:ext cx="76200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57200" y="122238"/>
            <a:ext cx="7543800" cy="498598"/>
          </a:xfrm>
        </p:spPr>
        <p:txBody>
          <a:bodyPr/>
          <a:lstStyle/>
          <a:p>
            <a:r>
              <a:rPr lang="en-US" altLang="en-US" sz="3600" spc="0" dirty="0" smtClean="0">
                <a:solidFill>
                  <a:schemeClr val="tx1"/>
                </a:solidFill>
                <a:effectLst/>
              </a:rPr>
              <a:t>U</a:t>
            </a:r>
            <a:r>
              <a:rPr lang="en-US" altLang="en-US" sz="100" spc="0" dirty="0" smtClean="0">
                <a:solidFill>
                  <a:schemeClr val="tx1"/>
                </a:solidFill>
                <a:effectLst/>
              </a:rPr>
              <a:t> </a:t>
            </a:r>
            <a:r>
              <a:rPr lang="en-US" altLang="en-US" sz="3600" spc="0" dirty="0" smtClean="0">
                <a:solidFill>
                  <a:schemeClr val="tx1"/>
                </a:solidFill>
                <a:effectLst/>
              </a:rPr>
              <a:t>M</a:t>
            </a:r>
            <a:r>
              <a:rPr lang="en-US" altLang="en-US" sz="100" spc="0" dirty="0" smtClean="0">
                <a:solidFill>
                  <a:schemeClr val="tx1"/>
                </a:solidFill>
                <a:effectLst/>
              </a:rPr>
              <a:t> </a:t>
            </a:r>
            <a:r>
              <a:rPr lang="en-US" altLang="en-US" sz="3600" spc="0" dirty="0" smtClean="0">
                <a:solidFill>
                  <a:schemeClr val="tx1"/>
                </a:solidFill>
                <a:effectLst/>
              </a:rPr>
              <a:t>L </a:t>
            </a:r>
            <a:r>
              <a:rPr lang="en-US" altLang="en-US" sz="3600" spc="0" dirty="0">
                <a:solidFill>
                  <a:schemeClr val="tx1"/>
                </a:solidFill>
                <a:effectLst/>
              </a:rPr>
              <a:t>Notation for Multiplicity</a:t>
            </a:r>
            <a:endParaRPr lang="en-US" altLang="en-US" sz="3200" spc="0" dirty="0">
              <a:solidFill>
                <a:schemeClr val="tx1"/>
              </a:solidFill>
              <a:effectLst/>
            </a:endParaRPr>
          </a:p>
        </p:txBody>
      </p:sp>
      <p:pic>
        <p:nvPicPr>
          <p:cNvPr id="314378" name="Picture 10" descr="The image shows U M L Notation for Multiplicity. 0 dot dot 1 denotes zero or one, optional. 1 denotes one and only one, mandatory. 1 dot dot 1 denotes one and only one alternate, mandatory. 0 dot dot star denotes zero or more, optional. Star denotes zero or more alternate, optional. 1 dot dot star denotes one or more, mandatory."/>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90600" y="2057400"/>
            <a:ext cx="7209436" cy="3352800"/>
          </a:xfrm>
          <a:noFill/>
          <a:ln/>
        </p:spPr>
      </p:pic>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B60E64EE-6B47-4FC0-91BA-4F8844E15B6F}" type="slidenum">
              <a:rPr lang="en-US" altLang="en-US"/>
              <a:pPr/>
              <a:t>32</a:t>
            </a:fld>
            <a:endParaRPr lang="en-US" altLang="en-US"/>
          </a:p>
        </p:txBody>
      </p:sp>
      <p:sp>
        <p:nvSpPr>
          <p:cNvPr id="4" name="Footer Placeholder 4"/>
          <p:cNvSpPr>
            <a:spLocks noGrp="1"/>
          </p:cNvSpPr>
          <p:nvPr>
            <p:ph type="ftr" sz="quarter" idx="3"/>
          </p:nvPr>
        </p:nvSpPr>
        <p:spPr>
          <a:xfrm>
            <a:off x="0" y="6248400"/>
            <a:ext cx="76962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Domain Model Class </a:t>
            </a:r>
            <a:r>
              <a:rPr lang="en-US" altLang="en-US" sz="3600" spc="0" dirty="0" smtClean="0">
                <a:solidFill>
                  <a:schemeClr val="tx1"/>
                </a:solidFill>
                <a:effectLst/>
              </a:rPr>
              <a:t>Diagram </a:t>
            </a:r>
            <a:r>
              <a:rPr lang="en-US" altLang="en-US" sz="2000" spc="0" dirty="0" smtClean="0">
                <a:solidFill>
                  <a:schemeClr val="tx1"/>
                </a:solidFill>
                <a:effectLst/>
              </a:rPr>
              <a:t>(1 of 2)</a:t>
            </a:r>
            <a:endParaRPr lang="en-US" altLang="en-US" sz="2000" spc="0" dirty="0">
              <a:solidFill>
                <a:schemeClr val="tx1"/>
              </a:solidFill>
              <a:effectLst/>
            </a:endParaRPr>
          </a:p>
        </p:txBody>
      </p:sp>
      <p:sp>
        <p:nvSpPr>
          <p:cNvPr id="2" name="Content Placeholder 1"/>
          <p:cNvSpPr>
            <a:spLocks noGrp="1"/>
          </p:cNvSpPr>
          <p:nvPr>
            <p:ph sz="quarter" idx="12"/>
          </p:nvPr>
        </p:nvSpPr>
        <p:spPr>
          <a:xfrm>
            <a:off x="363908" y="1244838"/>
            <a:ext cx="8382000" cy="1606594"/>
          </a:xfrm>
        </p:spPr>
        <p:txBody>
          <a:bodyPr/>
          <a:lstStyle/>
          <a:p>
            <a:pPr marL="352800" indent="-352800"/>
            <a:r>
              <a:rPr lang="en-US" sz="2800" dirty="0"/>
              <a:t>Bank with many branches as show previously in E</a:t>
            </a:r>
            <a:r>
              <a:rPr lang="en-US" sz="100" dirty="0"/>
              <a:t> </a:t>
            </a:r>
            <a:r>
              <a:rPr lang="en-US" sz="2800" dirty="0"/>
              <a:t>R</a:t>
            </a:r>
            <a:r>
              <a:rPr lang="en-US" sz="100" dirty="0"/>
              <a:t> </a:t>
            </a:r>
            <a:r>
              <a:rPr lang="en-US" sz="2800" dirty="0"/>
              <a:t>D</a:t>
            </a:r>
          </a:p>
          <a:p>
            <a:pPr lvl="1" indent="-291600">
              <a:spcBef>
                <a:spcPts val="500"/>
              </a:spcBef>
            </a:pPr>
            <a:r>
              <a:rPr lang="en-US" sz="2400" dirty="0"/>
              <a:t>Note notation for the key</a:t>
            </a:r>
          </a:p>
          <a:p>
            <a:pPr lvl="1" indent="-291600">
              <a:spcBef>
                <a:spcPts val="500"/>
              </a:spcBef>
            </a:pPr>
            <a:r>
              <a:rPr lang="en-US" sz="2400" dirty="0"/>
              <a:t>Note the precise notation for the attributes (camelback)</a:t>
            </a:r>
          </a:p>
          <a:p>
            <a:pPr lvl="1" indent="-291600">
              <a:spcBef>
                <a:spcPts val="500"/>
              </a:spcBef>
            </a:pPr>
            <a:r>
              <a:rPr lang="en-US" sz="2400" dirty="0"/>
              <a:t>Note the multiplicity </a:t>
            </a:r>
            <a:r>
              <a:rPr lang="en-US" sz="2400" dirty="0" smtClean="0"/>
              <a:t>notation</a:t>
            </a:r>
            <a:endParaRPr lang="en-US" sz="2400" dirty="0"/>
          </a:p>
        </p:txBody>
      </p:sp>
      <p:pic>
        <p:nvPicPr>
          <p:cNvPr id="10" name="Picture 7" descr="Four boxes are displayed and linked. The content of the boxes are as follows: 1. Customer, cust number open curly bracket key close curly bracket, full name, bill address, home address, office address. 2. Account, account I D open curly bracket key close curly bracket, account type, date opened, balance. 3. Branch, branch I D open curly bracket key close curly bracket, manager name, location, main phone. 4. Transaction, trans I D open curly bracket key close curly bracket, trans date, trans type, trans amount. Customer is linked to Account. The end of the line toward customer has 1, the other end has 1 dot sot star. Account is linked to branch. The end of the line toward account has 0 dot dot star, the other end has 1. Account is linked to transaction. The end of the line toward account has 1, the other end has 1 dot dot star. "/>
          <p:cNvPicPr>
            <a:picLocks noGrp="1" noChangeAspect="1" noChangeArrowheads="1"/>
          </p:cNvPicPr>
          <p:nvPr>
            <p:ph sz="quarter" idx="11"/>
          </p:nvPr>
        </p:nvPicPr>
        <p:blipFill>
          <a:blip r:embed="rId2" cstate="print">
            <a:extLst>
              <a:ext uri="{28A0092B-C50C-407E-A947-70E740481C1C}">
                <a14:useLocalDpi xmlns="" xmlns:a14="http://schemas.microsoft.com/office/drawing/2010/main" val="0"/>
              </a:ext>
            </a:extLst>
          </a:blip>
          <a:stretch>
            <a:fillRect/>
          </a:stretch>
        </p:blipFill>
        <p:spPr>
          <a:xfrm>
            <a:off x="2209800" y="2876453"/>
            <a:ext cx="4770262" cy="3003159"/>
          </a:xfrm>
          <a:noFill/>
          <a:ln/>
        </p:spPr>
      </p:pic>
      <p:sp>
        <p:nvSpPr>
          <p:cNvPr id="5" name="Slide Number Placeholder 5"/>
          <p:cNvSpPr>
            <a:spLocks noGrp="1"/>
          </p:cNvSpPr>
          <p:nvPr>
            <p:ph type="sldNum" sz="quarter" idx="4"/>
          </p:nvPr>
        </p:nvSpPr>
        <p:spPr>
          <a:prstGeom prst="rect">
            <a:avLst/>
          </a:prstGeom>
        </p:spPr>
        <p:txBody>
          <a:bodyPr/>
          <a:lstStyle/>
          <a:p>
            <a:fld id="{08084AEE-DFCE-4234-9532-E80BDE062949}" type="slidenum">
              <a:rPr lang="en-US" altLang="en-US"/>
              <a:pPr/>
              <a:t>33</a:t>
            </a:fld>
            <a:endParaRPr lang="en-US" altLang="en-US"/>
          </a:p>
        </p:txBody>
      </p:sp>
      <p:sp>
        <p:nvSpPr>
          <p:cNvPr id="4" name="Footer Placeholder 4"/>
          <p:cNvSpPr>
            <a:spLocks noGrp="1"/>
          </p:cNvSpPr>
          <p:nvPr>
            <p:ph type="ftr" sz="quarter" idx="3"/>
          </p:nvPr>
        </p:nvSpPr>
        <p:spPr>
          <a:xfrm>
            <a:off x="0" y="6244046"/>
            <a:ext cx="76200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Domain Model Class </a:t>
            </a:r>
            <a:r>
              <a:rPr lang="en-US" altLang="en-US" sz="3600" spc="0" dirty="0" smtClean="0">
                <a:solidFill>
                  <a:schemeClr val="tx1"/>
                </a:solidFill>
                <a:effectLst/>
              </a:rPr>
              <a:t>Diagram </a:t>
            </a:r>
            <a:r>
              <a:rPr lang="en-US" altLang="en-US" sz="2000" spc="0" dirty="0" smtClean="0">
                <a:solidFill>
                  <a:schemeClr val="tx1"/>
                </a:solidFill>
                <a:effectLst/>
              </a:rPr>
              <a:t>(2 of 2)</a:t>
            </a:r>
            <a:endParaRPr lang="en-US" altLang="en-US" sz="2000" spc="0" dirty="0">
              <a:solidFill>
                <a:schemeClr val="tx1"/>
              </a:solidFill>
              <a:effectLst/>
            </a:endParaRPr>
          </a:p>
        </p:txBody>
      </p:sp>
      <p:sp>
        <p:nvSpPr>
          <p:cNvPr id="2" name="Content Placeholder 1"/>
          <p:cNvSpPr>
            <a:spLocks noGrp="1"/>
          </p:cNvSpPr>
          <p:nvPr>
            <p:ph sz="half" idx="2"/>
          </p:nvPr>
        </p:nvSpPr>
        <p:spPr>
          <a:xfrm>
            <a:off x="372454" y="1244710"/>
            <a:ext cx="3894746" cy="4667945"/>
          </a:xfrm>
        </p:spPr>
        <p:txBody>
          <a:bodyPr/>
          <a:lstStyle/>
          <a:p>
            <a:pPr>
              <a:spcBef>
                <a:spcPts val="1000"/>
              </a:spcBef>
            </a:pPr>
            <a:r>
              <a:rPr lang="en-US" dirty="0" smtClean="0"/>
              <a:t>Course Enrollment at a University </a:t>
            </a:r>
          </a:p>
          <a:p>
            <a:pPr>
              <a:spcBef>
                <a:spcPts val="1000"/>
              </a:spcBef>
            </a:pPr>
            <a:r>
              <a:rPr lang="en-US" dirty="0" smtClean="0"/>
              <a:t>A Course has many CourseSections</a:t>
            </a:r>
          </a:p>
          <a:p>
            <a:pPr>
              <a:spcBef>
                <a:spcPts val="1000"/>
              </a:spcBef>
            </a:pPr>
            <a:r>
              <a:rPr lang="en-US" dirty="0" smtClean="0"/>
              <a:t>A CourseSection has many Students and a Student is registered in many CourseSections</a:t>
            </a:r>
          </a:p>
          <a:p>
            <a:pPr>
              <a:spcBef>
                <a:spcPts val="1000"/>
              </a:spcBef>
            </a:pPr>
            <a:r>
              <a:rPr lang="en-US" dirty="0" smtClean="0"/>
              <a:t>Problem</a:t>
            </a:r>
          </a:p>
          <a:p>
            <a:pPr lvl="1">
              <a:spcBef>
                <a:spcPts val="1000"/>
              </a:spcBef>
            </a:pPr>
            <a:r>
              <a:rPr lang="en-US" dirty="0" smtClean="0"/>
              <a:t>How/where to capture student grades? </a:t>
            </a:r>
            <a:endParaRPr lang="en-US" dirty="0"/>
          </a:p>
        </p:txBody>
      </p:sp>
      <p:pic>
        <p:nvPicPr>
          <p:cNvPr id="316424" name="Picture 8" descr="Three boxes are linked. Box 1. Class name: course. Attributes: course number, title, credit hours. Box 2. Class name: course section. Attributes: section number, start time, room number. Box 3. Class name: Student. Attributes: student I D, name, major. Box 1 is linked to box 2. The line ending toward box 1 has 1 and the other end has 0 dot dot star. Box 2 is linked to box 3. The line ending toward box 2 has 0 dot dot star and the other end has 0 dot dot star. "/>
          <p:cNvPicPr>
            <a:picLocks noGrp="1" noChangeAspect="1" noChangeArrowheads="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4572000" y="1240161"/>
            <a:ext cx="4403090" cy="3984156"/>
          </a:xfrm>
          <a:noFill/>
          <a:ln/>
        </p:spPr>
      </p:pic>
      <p:sp>
        <p:nvSpPr>
          <p:cNvPr id="6" name="Slide Number Placeholder 5"/>
          <p:cNvSpPr>
            <a:spLocks noGrp="1"/>
          </p:cNvSpPr>
          <p:nvPr>
            <p:ph type="sldNum" sz="quarter" idx="4"/>
          </p:nvPr>
        </p:nvSpPr>
        <p:spPr>
          <a:prstGeom prst="rect">
            <a:avLst/>
          </a:prstGeom>
        </p:spPr>
        <p:txBody>
          <a:bodyPr/>
          <a:lstStyle/>
          <a:p>
            <a:fld id="{F057258A-1EDF-4621-802D-4545CE986D67}" type="slidenum">
              <a:rPr lang="en-US" altLang="en-US"/>
              <a:pPr/>
              <a:t>34</a:t>
            </a:fld>
            <a:endParaRPr lang="en-US" altLang="en-US"/>
          </a:p>
        </p:txBody>
      </p:sp>
      <p:sp>
        <p:nvSpPr>
          <p:cNvPr id="5" name="Footer Placeholder 4"/>
          <p:cNvSpPr>
            <a:spLocks noGrp="1"/>
          </p:cNvSpPr>
          <p:nvPr>
            <p:ph type="ftr" sz="quarter" idx="3"/>
          </p:nvPr>
        </p:nvSpPr>
        <p:spPr>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381000" y="230188"/>
            <a:ext cx="8382000" cy="775597"/>
          </a:xfrm>
        </p:spPr>
        <p:txBody>
          <a:bodyPr/>
          <a:lstStyle/>
          <a:p>
            <a:r>
              <a:rPr lang="en-US" altLang="en-US" sz="3200" spc="0" dirty="0">
                <a:solidFill>
                  <a:schemeClr val="tx1"/>
                </a:solidFill>
                <a:effectLst/>
              </a:rPr>
              <a:t>Refined Course Enrollment </a:t>
            </a:r>
            <a:r>
              <a:rPr lang="en-US" altLang="en-US" sz="3200" spc="0" dirty="0" smtClean="0">
                <a:solidFill>
                  <a:schemeClr val="tx1"/>
                </a:solidFill>
                <a:effectLst/>
              </a:rPr>
              <a:t>Model </a:t>
            </a:r>
            <a:r>
              <a:rPr lang="en-US" altLang="en-US" sz="2400" spc="0" dirty="0" smtClean="0">
                <a:solidFill>
                  <a:schemeClr val="tx1"/>
                </a:solidFill>
                <a:effectLst/>
              </a:rPr>
              <a:t>with </a:t>
            </a:r>
            <a:r>
              <a:rPr lang="en-US" altLang="en-US" sz="2400" spc="0" dirty="0">
                <a:solidFill>
                  <a:schemeClr val="tx1"/>
                </a:solidFill>
                <a:effectLst/>
              </a:rPr>
              <a:t>an Association Class CourseEnrollment</a:t>
            </a:r>
          </a:p>
        </p:txBody>
      </p:sp>
      <p:sp>
        <p:nvSpPr>
          <p:cNvPr id="2" name="Text Placeholder 1"/>
          <p:cNvSpPr>
            <a:spLocks noGrp="1"/>
          </p:cNvSpPr>
          <p:nvPr>
            <p:ph type="body" sz="quarter" idx="10"/>
          </p:nvPr>
        </p:nvSpPr>
        <p:spPr>
          <a:xfrm>
            <a:off x="363908" y="1244838"/>
            <a:ext cx="8382000" cy="1163395"/>
          </a:xfrm>
        </p:spPr>
        <p:txBody>
          <a:bodyPr/>
          <a:lstStyle/>
          <a:p>
            <a:pPr marL="352800" indent="-352800"/>
            <a:r>
              <a:rPr lang="en-GB" altLang="en-US" sz="2800" b="1" dirty="0"/>
              <a:t>Association class</a:t>
            </a:r>
            <a:r>
              <a:rPr lang="en-GB" altLang="en-US" sz="2800" dirty="0"/>
              <a:t>— an association that is treated as a class in a many to many association because it has attributes that need to be </a:t>
            </a:r>
            <a:r>
              <a:rPr lang="en-GB" altLang="en-US" sz="2800" dirty="0" smtClean="0"/>
              <a:t>remembered (such </a:t>
            </a:r>
            <a:r>
              <a:rPr lang="en-GB" altLang="en-US" sz="2800" dirty="0"/>
              <a:t>as </a:t>
            </a:r>
            <a:r>
              <a:rPr lang="en-GB" altLang="en-US" sz="2800" dirty="0" smtClean="0"/>
              <a:t>grade)</a:t>
            </a:r>
            <a:endParaRPr lang="en-GB" altLang="en-US" sz="2800" dirty="0"/>
          </a:p>
        </p:txBody>
      </p:sp>
      <p:pic>
        <p:nvPicPr>
          <p:cNvPr id="9" name="Picture 6" descr="The image shows a Refined Course Enrollment Model with an Association Class Course Enrollment. Three boxes are linked. Box 1. Class name: course. Attributes: course number, title, credit hours. Box 2. Class name: course section. Attributes: section number, start time, room number. Box 3. Class name: Student. Attributes: student I D, name, major. Box 4. Associate class name: Course enrollment. Attributes: grade. Box 1 is linked to box 2. The line ending toward box 1 has 1 and the other end has 0 dot dot star. Box 2 is linked to box 3. The line ending toward box 2 has 0 dot dot star and the other end has 0 dot dot star. Box 4 is linked with a dashed line, to the line that links box 2 and box 3. "/>
          <p:cNvPicPr>
            <a:picLocks noGrp="1" noChangeAspect="1" noChangeArrowheads="1"/>
          </p:cNvPicPr>
          <p:nvPr>
            <p:ph sz="quarter" idx="12"/>
          </p:nvPr>
        </p:nvPicPr>
        <p:blipFill>
          <a:blip r:embed="rId2" cstate="print">
            <a:extLst>
              <a:ext uri="{28A0092B-C50C-407E-A947-70E740481C1C}">
                <a14:useLocalDpi xmlns="" xmlns:a14="http://schemas.microsoft.com/office/drawing/2010/main" val="0"/>
              </a:ext>
            </a:extLst>
          </a:blip>
          <a:stretch>
            <a:fillRect/>
          </a:stretch>
        </p:blipFill>
        <p:spPr>
          <a:xfrm>
            <a:off x="1570618" y="2529901"/>
            <a:ext cx="6002764" cy="3359355"/>
          </a:xfrm>
          <a:noFill/>
          <a:ln/>
        </p:spPr>
      </p:pic>
      <p:sp>
        <p:nvSpPr>
          <p:cNvPr id="6" name="Slide Number Placeholder 5"/>
          <p:cNvSpPr>
            <a:spLocks noGrp="1"/>
          </p:cNvSpPr>
          <p:nvPr>
            <p:ph type="sldNum" sz="quarter" idx="4"/>
          </p:nvPr>
        </p:nvSpPr>
        <p:spPr>
          <a:prstGeom prst="rect">
            <a:avLst/>
          </a:prstGeom>
        </p:spPr>
        <p:txBody>
          <a:bodyPr/>
          <a:lstStyle/>
          <a:p>
            <a:fld id="{12F101D2-C343-4125-8789-5F91740ED802}" type="slidenum">
              <a:rPr lang="en-US" altLang="en-US"/>
              <a:pPr/>
              <a:t>35</a:t>
            </a:fld>
            <a:endParaRPr lang="en-US" altLang="en-US"/>
          </a:p>
        </p:txBody>
      </p:sp>
      <p:sp>
        <p:nvSpPr>
          <p:cNvPr id="5" name="Footer Placeholder 4"/>
          <p:cNvSpPr>
            <a:spLocks noGrp="1"/>
          </p:cNvSpPr>
          <p:nvPr>
            <p:ph type="ftr" sz="quarter" idx="3"/>
          </p:nvPr>
        </p:nvSpPr>
        <p:spPr>
          <a:xfrm>
            <a:off x="0" y="6244046"/>
            <a:ext cx="76200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solidFill>
                  <a:schemeClr val="tx1"/>
                </a:solidFill>
                <a:effectLst/>
              </a:rPr>
              <a:t>Association Class Properties</a:t>
            </a:r>
            <a:endParaRPr lang="en-US" spc="0" dirty="0">
              <a:solidFill>
                <a:schemeClr val="tx1"/>
              </a:solidFill>
              <a:effectLst/>
            </a:endParaRPr>
          </a:p>
        </p:txBody>
      </p:sp>
      <p:sp>
        <p:nvSpPr>
          <p:cNvPr id="3" name="Text Placeholder 2"/>
          <p:cNvSpPr>
            <a:spLocks noGrp="1"/>
          </p:cNvSpPr>
          <p:nvPr>
            <p:ph type="body" sz="quarter" idx="10"/>
          </p:nvPr>
        </p:nvSpPr>
        <p:spPr>
          <a:xfrm>
            <a:off x="372454" y="1244838"/>
            <a:ext cx="8382000" cy="4723344"/>
          </a:xfrm>
        </p:spPr>
        <p:txBody>
          <a:bodyPr/>
          <a:lstStyle/>
          <a:p>
            <a:pPr marL="291600" indent="-291600">
              <a:spcBef>
                <a:spcPts val="1000"/>
              </a:spcBef>
            </a:pPr>
            <a:r>
              <a:rPr lang="en-US" sz="2800" dirty="0" smtClean="0"/>
              <a:t>The association class </a:t>
            </a:r>
            <a:r>
              <a:rPr lang="en-US" sz="2800" b="1" dirty="0" smtClean="0"/>
              <a:t>is</a:t>
            </a:r>
            <a:r>
              <a:rPr lang="en-US" sz="2800" dirty="0" smtClean="0"/>
              <a:t> the same “thing” as the association itself</a:t>
            </a:r>
          </a:p>
          <a:p>
            <a:pPr marL="291600" indent="-291600">
              <a:spcBef>
                <a:spcPts val="1000"/>
              </a:spcBef>
            </a:pPr>
            <a:r>
              <a:rPr lang="en-US" sz="2800" dirty="0" smtClean="0"/>
              <a:t>The unique identifier (key) for the association class is the concatenation of the keys of the attached classes</a:t>
            </a:r>
          </a:p>
          <a:p>
            <a:pPr lvl="1">
              <a:spcBef>
                <a:spcPts val="1000"/>
              </a:spcBef>
            </a:pPr>
            <a:r>
              <a:rPr lang="en-US" sz="2400" dirty="0" smtClean="0"/>
              <a:t>In the previous example the key for CourseSection is CourseNumber+SectionNumber</a:t>
            </a:r>
            <a:endParaRPr lang="en-US" sz="2400" dirty="0"/>
          </a:p>
          <a:p>
            <a:pPr lvl="1">
              <a:spcBef>
                <a:spcPts val="1000"/>
              </a:spcBef>
            </a:pPr>
            <a:r>
              <a:rPr lang="en-US" sz="2400" dirty="0" smtClean="0"/>
              <a:t>Hence the key for CourseEnrollment is CourseNumber+SectionNumber+Student</a:t>
            </a:r>
            <a:r>
              <a:rPr lang="en-US" sz="100" dirty="0" smtClean="0"/>
              <a:t> </a:t>
            </a:r>
            <a:r>
              <a:rPr lang="en-US" sz="2400" dirty="0" smtClean="0"/>
              <a:t>I</a:t>
            </a:r>
            <a:r>
              <a:rPr lang="en-US" sz="100" dirty="0" smtClean="0"/>
              <a:t> </a:t>
            </a:r>
            <a:r>
              <a:rPr lang="en-US" sz="2400" dirty="0" smtClean="0"/>
              <a:t>D</a:t>
            </a:r>
          </a:p>
          <a:p>
            <a:pPr lvl="1">
              <a:spcBef>
                <a:spcPts val="1000"/>
              </a:spcBef>
            </a:pPr>
            <a:r>
              <a:rPr lang="en-US" sz="2400" dirty="0" smtClean="0"/>
              <a:t>Note: If more information is required to uniquely identify instances of the association class, then the model is incorrect, i.e., if the key cannot be formed by the concatenation of the endpoint keys, it is in error. </a:t>
            </a:r>
            <a:endParaRPr lang="en-US" sz="2400"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36</a:t>
            </a:fld>
            <a:endParaRPr lang="en-US" altLang="en-US"/>
          </a:p>
        </p:txBody>
      </p:sp>
      <p:sp>
        <p:nvSpPr>
          <p:cNvPr id="5" name="Footer Placeholder 4"/>
          <p:cNvSpPr>
            <a:spLocks noGrp="1"/>
          </p:cNvSpPr>
          <p:nvPr>
            <p:ph type="ftr" sz="quarter" idx="3"/>
          </p:nvPr>
        </p:nvSpPr>
        <p:spPr>
          <a:xfrm>
            <a:off x="0" y="6244046"/>
            <a:ext cx="76200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358063640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spc="0" dirty="0" smtClean="0">
                <a:solidFill>
                  <a:schemeClr val="tx1"/>
                </a:solidFill>
                <a:effectLst/>
              </a:rPr>
              <a:t>Band with members and concerts</a:t>
            </a:r>
            <a:endParaRPr lang="en-US" sz="4400" spc="0" dirty="0">
              <a:solidFill>
                <a:schemeClr val="tx1"/>
              </a:solidFill>
              <a:effectLst/>
            </a:endParaRPr>
          </a:p>
        </p:txBody>
      </p:sp>
      <p:sp>
        <p:nvSpPr>
          <p:cNvPr id="3" name="Text Placeholder 2"/>
          <p:cNvSpPr>
            <a:spLocks noGrp="1"/>
          </p:cNvSpPr>
          <p:nvPr>
            <p:ph type="body" sz="quarter" idx="10"/>
          </p:nvPr>
        </p:nvSpPr>
        <p:spPr>
          <a:xfrm>
            <a:off x="372454" y="1261930"/>
            <a:ext cx="3763972" cy="4557145"/>
          </a:xfrm>
        </p:spPr>
        <p:txBody>
          <a:bodyPr/>
          <a:lstStyle/>
          <a:p>
            <a:r>
              <a:rPr lang="en-US" sz="2800" dirty="0" smtClean="0"/>
              <a:t>Quick Quiz</a:t>
            </a:r>
          </a:p>
          <a:p>
            <a:pPr lvl="1">
              <a:spcBef>
                <a:spcPts val="1000"/>
              </a:spcBef>
            </a:pPr>
            <a:r>
              <a:rPr lang="en-US" sz="2400" dirty="0" smtClean="0"/>
              <a:t>How many bands can a person play in?</a:t>
            </a:r>
          </a:p>
          <a:p>
            <a:pPr lvl="1">
              <a:spcBef>
                <a:spcPts val="1000"/>
              </a:spcBef>
            </a:pPr>
            <a:r>
              <a:rPr lang="en-US" sz="2400" dirty="0" smtClean="0"/>
              <a:t>For a band, how many concerts can it play in? </a:t>
            </a:r>
            <a:endParaRPr lang="en-US" sz="2400" dirty="0"/>
          </a:p>
          <a:p>
            <a:pPr lvl="1">
              <a:spcBef>
                <a:spcPts val="1000"/>
              </a:spcBef>
            </a:pPr>
            <a:r>
              <a:rPr lang="en-US" sz="2400" dirty="0" smtClean="0"/>
              <a:t>For a concert, how many bands may be playing? </a:t>
            </a:r>
          </a:p>
          <a:p>
            <a:pPr lvl="1">
              <a:spcBef>
                <a:spcPts val="1000"/>
              </a:spcBef>
            </a:pPr>
            <a:r>
              <a:rPr lang="en-US" sz="2400" dirty="0" smtClean="0"/>
              <a:t>What attributes can you use for keys? Do you need to add “key” attributes? </a:t>
            </a:r>
            <a:endParaRPr lang="en-US" sz="2400" dirty="0"/>
          </a:p>
        </p:txBody>
      </p:sp>
      <p:pic>
        <p:nvPicPr>
          <p:cNvPr id="9" name="Content Placeholder 8" descr="The image shows a Model diagram of Band with members and concerts. Three boxes are linked. Box 1. Class name: band member. Attributes: member name, years in band, instrument. Box 2. Class name: band. Attributes: band name, style, year formed. Box 3. Class name: concert. Attributes: concert date, location, audience capacity, start time, price range. Box 1 is linked to box 2. The line ending toward box has 1 dot dot star and the other end has 1 dot dot 1. Box 2 is linked to box 3. The line ending toward box 2 has 1 dot dot star and the other end has 0 dot dot star. "/>
          <p:cNvPicPr>
            <a:picLocks noGrp="1" noChangeAspect="1"/>
          </p:cNvPicPr>
          <p:nvPr>
            <p:ph sz="quarter" idx="11"/>
          </p:nvPr>
        </p:nvPicPr>
        <p:blipFill>
          <a:blip r:embed="rId2" cstate="print"/>
          <a:stretch>
            <a:fillRect/>
          </a:stretch>
        </p:blipFill>
        <p:spPr>
          <a:xfrm>
            <a:off x="4419600" y="1524000"/>
            <a:ext cx="4539453" cy="4101092"/>
          </a:xfrm>
          <a:prstGeom prst="rect">
            <a:avLst/>
          </a:prstGeom>
        </p:spPr>
      </p:pic>
      <p:sp>
        <p:nvSpPr>
          <p:cNvPr id="4" name="Slide Number Placeholder 3"/>
          <p:cNvSpPr>
            <a:spLocks noGrp="1"/>
          </p:cNvSpPr>
          <p:nvPr>
            <p:ph type="sldNum" sz="quarter" idx="4"/>
          </p:nvPr>
        </p:nvSpPr>
        <p:spPr/>
        <p:txBody>
          <a:bodyPr/>
          <a:lstStyle/>
          <a:p>
            <a:fld id="{009A3541-B7EF-4A1D-9612-A6ED665B4012}" type="slidenum">
              <a:rPr lang="en-US" altLang="en-US" smtClean="0"/>
              <a:pPr/>
              <a:t>37</a:t>
            </a:fld>
            <a:endParaRPr lang="en-US" altLang="en-US"/>
          </a:p>
        </p:txBody>
      </p:sp>
      <p:sp>
        <p:nvSpPr>
          <p:cNvPr id="5" name="Footer Placeholder 4"/>
          <p:cNvSpPr>
            <a:spLocks noGrp="1"/>
          </p:cNvSpPr>
          <p:nvPr>
            <p:ph type="ftr" sz="quarter" idx="3"/>
          </p:nvPr>
        </p:nvSpPr>
        <p:spPr>
          <a:xfrm>
            <a:off x="0" y="6244046"/>
            <a:ext cx="76200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411997029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64908" cy="553998"/>
          </a:xfrm>
        </p:spPr>
        <p:txBody>
          <a:bodyPr/>
          <a:lstStyle/>
          <a:p>
            <a:r>
              <a:rPr lang="en-US" sz="4000" spc="0" dirty="0" smtClean="0">
                <a:solidFill>
                  <a:schemeClr val="tx1"/>
                </a:solidFill>
                <a:effectLst/>
              </a:rPr>
              <a:t>Band with Concert Booking Information</a:t>
            </a:r>
            <a:endParaRPr lang="en-US" sz="4000" spc="0" dirty="0">
              <a:solidFill>
                <a:schemeClr val="tx1"/>
              </a:solidFill>
              <a:effectLst/>
            </a:endParaRPr>
          </a:p>
        </p:txBody>
      </p:sp>
      <p:sp>
        <p:nvSpPr>
          <p:cNvPr id="3" name="Text Placeholder 2"/>
          <p:cNvSpPr>
            <a:spLocks noGrp="1"/>
          </p:cNvSpPr>
          <p:nvPr>
            <p:ph type="body" sz="quarter" idx="10"/>
          </p:nvPr>
        </p:nvSpPr>
        <p:spPr>
          <a:xfrm>
            <a:off x="363908" y="1267698"/>
            <a:ext cx="8382000" cy="1407848"/>
          </a:xfrm>
        </p:spPr>
        <p:txBody>
          <a:bodyPr/>
          <a:lstStyle/>
          <a:p>
            <a:r>
              <a:rPr lang="en-US" sz="2400" dirty="0" smtClean="0"/>
              <a:t>Note: The association class (Booking) also provides a name and meaning for the association</a:t>
            </a:r>
          </a:p>
          <a:p>
            <a:r>
              <a:rPr lang="en-US" sz="2400" dirty="0" smtClean="0"/>
              <a:t>Given the keys you identified, what is the key for the Booking class? Does it uniquely identify instances?</a:t>
            </a:r>
          </a:p>
        </p:txBody>
      </p:sp>
      <p:pic>
        <p:nvPicPr>
          <p:cNvPr id="9" name="Content Placeholder 8" descr="The image shows a Model diagram of Band with members and concerts with an associate class. Three boxes are linked. Box 1. Class name: band member. Attributes: member name, years in band, instrument. Box 2. Class name: band. Attributes: band name, style, year formed. Box 3. Class name: concert. Attributes: concert date, location, audience capacity, start time, price range. Box 4: Associate class name: booking. Attributes: date booked, performance order, base pay. Box 1 is linked to box 2. The line ending toward box has 1 dot dot star and the other end has 1 dot dot 1. Box 2 is linked to box 3. The line ending toward box 2 has 1 dot dot star and the other end has 0 dot dot star. Box 4 is linked with a dashed line, to the line that links box 2 and box 3."/>
          <p:cNvPicPr>
            <a:picLocks noGrp="1" noChangeAspect="1"/>
          </p:cNvPicPr>
          <p:nvPr>
            <p:ph sz="quarter" idx="11"/>
          </p:nvPr>
        </p:nvPicPr>
        <p:blipFill>
          <a:blip r:embed="rId2" cstate="print"/>
          <a:stretch>
            <a:fillRect/>
          </a:stretch>
        </p:blipFill>
        <p:spPr>
          <a:xfrm>
            <a:off x="2195875" y="2816545"/>
            <a:ext cx="4752250" cy="3081211"/>
          </a:xfrm>
          <a:prstGeom prst="rect">
            <a:avLst/>
          </a:prstGeom>
        </p:spPr>
      </p:pic>
      <p:sp>
        <p:nvSpPr>
          <p:cNvPr id="4" name="Slide Number Placeholder 3"/>
          <p:cNvSpPr>
            <a:spLocks noGrp="1"/>
          </p:cNvSpPr>
          <p:nvPr>
            <p:ph type="sldNum" sz="quarter" idx="4"/>
          </p:nvPr>
        </p:nvSpPr>
        <p:spPr/>
        <p:txBody>
          <a:bodyPr/>
          <a:lstStyle/>
          <a:p>
            <a:fld id="{009A3541-B7EF-4A1D-9612-A6ED665B4012}" type="slidenum">
              <a:rPr lang="en-US" altLang="en-US" smtClean="0"/>
              <a:pPr/>
              <a:t>38</a:t>
            </a:fld>
            <a:endParaRPr lang="en-US" altLang="en-US" dirty="0"/>
          </a:p>
        </p:txBody>
      </p:sp>
      <p:sp>
        <p:nvSpPr>
          <p:cNvPr id="5" name="Footer Placeholder 4"/>
          <p:cNvSpPr>
            <a:spLocks noGrp="1"/>
          </p:cNvSpPr>
          <p:nvPr>
            <p:ph type="ftr" sz="quarter" idx="3"/>
          </p:nvPr>
        </p:nvSpPr>
        <p:spPr>
          <a:xfrm>
            <a:off x="0" y="6244046"/>
            <a:ext cx="7696200" cy="309154"/>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303883391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381000" y="230188"/>
            <a:ext cx="8382000" cy="775597"/>
          </a:xfrm>
        </p:spPr>
        <p:txBody>
          <a:bodyPr/>
          <a:lstStyle/>
          <a:p>
            <a:r>
              <a:rPr lang="en-US" altLang="en-US" sz="3200" spc="0" dirty="0">
                <a:solidFill>
                  <a:schemeClr val="tx1"/>
                </a:solidFill>
                <a:effectLst/>
              </a:rPr>
              <a:t>More Complex Issues about </a:t>
            </a:r>
            <a:r>
              <a:rPr lang="en-US" altLang="en-US" sz="3200" spc="0" dirty="0" smtClean="0">
                <a:solidFill>
                  <a:schemeClr val="tx1"/>
                </a:solidFill>
                <a:effectLst/>
              </a:rPr>
              <a:t>Classes: </a:t>
            </a:r>
            <a:r>
              <a:rPr lang="en-US" altLang="en-US" sz="2400" spc="0" dirty="0" smtClean="0">
                <a:solidFill>
                  <a:schemeClr val="tx1"/>
                </a:solidFill>
                <a:effectLst/>
              </a:rPr>
              <a:t>Generalization/Specialization </a:t>
            </a:r>
            <a:r>
              <a:rPr lang="en-US" altLang="en-US" sz="2400" spc="0" dirty="0">
                <a:solidFill>
                  <a:schemeClr val="tx1"/>
                </a:solidFill>
                <a:effectLst/>
              </a:rPr>
              <a:t>Relationships</a:t>
            </a:r>
          </a:p>
        </p:txBody>
      </p:sp>
      <p:sp>
        <p:nvSpPr>
          <p:cNvPr id="2" name="Text Placeholder 1"/>
          <p:cNvSpPr>
            <a:spLocks noGrp="1"/>
          </p:cNvSpPr>
          <p:nvPr>
            <p:ph type="body" sz="quarter" idx="10"/>
          </p:nvPr>
        </p:nvSpPr>
        <p:spPr>
          <a:xfrm>
            <a:off x="363908" y="1252670"/>
            <a:ext cx="8382000" cy="4443268"/>
          </a:xfrm>
        </p:spPr>
        <p:txBody>
          <a:bodyPr/>
          <a:lstStyle/>
          <a:p>
            <a:pPr marL="291600" indent="-291600">
              <a:spcBef>
                <a:spcPts val="1000"/>
              </a:spcBef>
            </a:pPr>
            <a:r>
              <a:rPr lang="en-GB" altLang="en-US" sz="2400" dirty="0"/>
              <a:t>Generalization/Specialization</a:t>
            </a:r>
          </a:p>
          <a:p>
            <a:pPr lvl="1">
              <a:spcBef>
                <a:spcPts val="1000"/>
              </a:spcBef>
            </a:pPr>
            <a:r>
              <a:rPr lang="en-GB" altLang="en-US" sz="2000" dirty="0"/>
              <a:t>A hierarchical relationship where subordinate classes are special types of the superior classes. Often called an Inheritance Hierarchy</a:t>
            </a:r>
          </a:p>
          <a:p>
            <a:pPr marL="291600" indent="-291600">
              <a:spcBef>
                <a:spcPts val="1000"/>
              </a:spcBef>
            </a:pPr>
            <a:r>
              <a:rPr lang="en-GB" altLang="en-US" sz="2400" dirty="0"/>
              <a:t>Superclass</a:t>
            </a:r>
          </a:p>
          <a:p>
            <a:pPr lvl="1">
              <a:spcBef>
                <a:spcPts val="1000"/>
              </a:spcBef>
            </a:pPr>
            <a:r>
              <a:rPr lang="en-GB" altLang="en-US" sz="2000" dirty="0"/>
              <a:t>the superior or more general class in a generalization/specialization hierarchy</a:t>
            </a:r>
          </a:p>
          <a:p>
            <a:pPr marL="291600" indent="-291600">
              <a:spcBef>
                <a:spcPts val="1000"/>
              </a:spcBef>
            </a:pPr>
            <a:r>
              <a:rPr lang="en-GB" altLang="en-US" sz="2400" dirty="0" smtClean="0"/>
              <a:t>Subclass</a:t>
            </a:r>
            <a:endParaRPr lang="en-GB" altLang="en-US" sz="2400" dirty="0"/>
          </a:p>
          <a:p>
            <a:pPr lvl="1">
              <a:spcBef>
                <a:spcPts val="1000"/>
              </a:spcBef>
            </a:pPr>
            <a:r>
              <a:rPr lang="en-GB" altLang="en-US" sz="2000" dirty="0"/>
              <a:t>the subordinate or more specialized class in a generalization/specialization hierarchy</a:t>
            </a:r>
          </a:p>
          <a:p>
            <a:pPr marL="291600" indent="-291600">
              <a:spcBef>
                <a:spcPts val="1000"/>
              </a:spcBef>
            </a:pPr>
            <a:r>
              <a:rPr lang="en-GB" altLang="en-US" sz="2400" dirty="0"/>
              <a:t>Inheritance </a:t>
            </a:r>
          </a:p>
          <a:p>
            <a:pPr lvl="1">
              <a:spcBef>
                <a:spcPts val="1000"/>
              </a:spcBef>
            </a:pPr>
            <a:r>
              <a:rPr lang="en-GB" altLang="en-US" sz="2000" dirty="0"/>
              <a:t>the concept that subclasses classes inherit characteristics of the more general </a:t>
            </a:r>
            <a:r>
              <a:rPr lang="en-GB" altLang="en-US" sz="2000" dirty="0" smtClean="0"/>
              <a:t>superclass</a:t>
            </a:r>
            <a:endParaRPr lang="en-GB" altLang="en-US" sz="2000" dirty="0"/>
          </a:p>
        </p:txBody>
      </p:sp>
      <p:sp>
        <p:nvSpPr>
          <p:cNvPr id="5" name="Slide Number Placeholder 5"/>
          <p:cNvSpPr>
            <a:spLocks noGrp="1"/>
          </p:cNvSpPr>
          <p:nvPr>
            <p:ph type="sldNum" sz="quarter" idx="4"/>
          </p:nvPr>
        </p:nvSpPr>
        <p:spPr>
          <a:prstGeom prst="rect">
            <a:avLst/>
          </a:prstGeom>
        </p:spPr>
        <p:txBody>
          <a:bodyPr/>
          <a:lstStyle/>
          <a:p>
            <a:fld id="{D15A47D4-D33A-473F-98F2-3E2F6D39853C}" type="slidenum">
              <a:rPr lang="en-US" altLang="en-US"/>
              <a:pPr/>
              <a:t>39</a:t>
            </a:fld>
            <a:endParaRPr lang="en-US" altLang="en-US"/>
          </a:p>
        </p:txBody>
      </p:sp>
      <p:sp>
        <p:nvSpPr>
          <p:cNvPr id="4" name="Footer Placeholder 4"/>
          <p:cNvSpPr>
            <a:spLocks noGrp="1"/>
          </p:cNvSpPr>
          <p:nvPr>
            <p:ph type="ftr" sz="quarter" idx="3"/>
          </p:nvPr>
        </p:nvSpPr>
        <p:spPr>
          <a:xfrm>
            <a:off x="0" y="6244046"/>
            <a:ext cx="76962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122238"/>
            <a:ext cx="7543800" cy="664797"/>
          </a:xfrm>
        </p:spPr>
        <p:txBody>
          <a:bodyPr/>
          <a:lstStyle/>
          <a:p>
            <a:r>
              <a:rPr lang="en-US" altLang="en-US" spc="0" dirty="0">
                <a:solidFill>
                  <a:schemeClr val="tx1"/>
                </a:solidFill>
                <a:effectLst/>
              </a:rPr>
              <a:t>Learning Objectives</a:t>
            </a:r>
          </a:p>
        </p:txBody>
      </p:sp>
      <p:sp>
        <p:nvSpPr>
          <p:cNvPr id="192516" name="Rectangle 4"/>
          <p:cNvSpPr>
            <a:spLocks noGrp="1" noChangeArrowheads="1"/>
          </p:cNvSpPr>
          <p:nvPr>
            <p:ph idx="1"/>
          </p:nvPr>
        </p:nvSpPr>
        <p:spPr>
          <a:xfrm>
            <a:off x="363908" y="1261930"/>
            <a:ext cx="8305800" cy="3962400"/>
          </a:xfrm>
        </p:spPr>
        <p:txBody>
          <a:bodyPr/>
          <a:lstStyle/>
          <a:p>
            <a:r>
              <a:rPr lang="en-US" altLang="zh-CN" sz="2400" dirty="0">
                <a:ea typeface="宋体" panose="02010600030101010101" pitchFamily="2" charset="-122"/>
              </a:rPr>
              <a:t>Explain how the concept of “things” in the problem domain also define requirements</a:t>
            </a:r>
          </a:p>
          <a:p>
            <a:r>
              <a:rPr lang="en-US" altLang="zh-CN" sz="2400" dirty="0">
                <a:ea typeface="宋体" panose="02010600030101010101" pitchFamily="2" charset="-122"/>
              </a:rPr>
              <a:t>Identify and analyze data entities and domain classes needed in the system</a:t>
            </a:r>
          </a:p>
          <a:p>
            <a:r>
              <a:rPr lang="en-US" altLang="zh-CN" sz="2400" dirty="0">
                <a:ea typeface="宋体" panose="02010600030101010101" pitchFamily="2" charset="-122"/>
              </a:rPr>
              <a:t>Read, interpret, and create an entity-relationship diagram</a:t>
            </a:r>
          </a:p>
          <a:p>
            <a:r>
              <a:rPr lang="en-US" altLang="zh-CN" sz="2400" dirty="0">
                <a:ea typeface="宋体" panose="02010600030101010101" pitchFamily="2" charset="-122"/>
              </a:rPr>
              <a:t>Read, interpret, and create a domain model class diagram</a:t>
            </a:r>
          </a:p>
          <a:p>
            <a:r>
              <a:rPr lang="en-US" altLang="zh-CN" sz="2400" dirty="0">
                <a:ea typeface="宋体" panose="02010600030101010101" pitchFamily="2" charset="-122"/>
              </a:rPr>
              <a:t>Understand the domain model class diagram for the </a:t>
            </a:r>
            <a:r>
              <a:rPr lang="en-US" altLang="zh-CN" sz="2400" dirty="0" smtClean="0">
                <a:ea typeface="宋体" panose="02010600030101010101" pitchFamily="2" charset="-122"/>
              </a:rPr>
              <a:t>R</a:t>
            </a:r>
            <a:r>
              <a:rPr lang="en-US" altLang="zh-CN" sz="100" dirty="0" smtClean="0">
                <a:ea typeface="宋体" panose="02010600030101010101" pitchFamily="2" charset="-122"/>
              </a:rPr>
              <a:t> </a:t>
            </a:r>
            <a:r>
              <a:rPr lang="en-US" altLang="zh-CN" sz="2400" dirty="0" smtClean="0">
                <a:ea typeface="宋体" panose="02010600030101010101" pitchFamily="2" charset="-122"/>
              </a:rPr>
              <a:t>M</a:t>
            </a:r>
            <a:r>
              <a:rPr lang="en-US" altLang="zh-CN" sz="100" dirty="0" smtClean="0">
                <a:ea typeface="宋体" panose="02010600030101010101" pitchFamily="2" charset="-122"/>
              </a:rPr>
              <a:t> </a:t>
            </a:r>
            <a:r>
              <a:rPr lang="en-US" altLang="zh-CN" sz="2400" dirty="0" smtClean="0">
                <a:ea typeface="宋体" panose="02010600030101010101" pitchFamily="2" charset="-122"/>
              </a:rPr>
              <a:t>O </a:t>
            </a:r>
            <a:r>
              <a:rPr lang="en-US" altLang="zh-CN" sz="2400" dirty="0">
                <a:ea typeface="宋体" panose="02010600030101010101" pitchFamily="2" charset="-122"/>
              </a:rPr>
              <a:t>Consolidated Sales and Marketing </a:t>
            </a:r>
            <a:r>
              <a:rPr lang="en-US" altLang="zh-CN" sz="2400" dirty="0" smtClean="0">
                <a:ea typeface="宋体" panose="02010600030101010101" pitchFamily="2" charset="-122"/>
              </a:rPr>
              <a:t>System</a:t>
            </a:r>
          </a:p>
          <a:p>
            <a:r>
              <a:rPr lang="en-US" altLang="zh-CN" sz="2400" dirty="0" smtClean="0">
                <a:ea typeface="宋体" panose="02010600030101010101" pitchFamily="2" charset="-122"/>
              </a:rPr>
              <a:t>Read, interpret, and create a state machine diagram that models object behavior</a:t>
            </a:r>
            <a:endParaRPr lang="en-US" altLang="zh-CN" sz="2400" dirty="0">
              <a:ea typeface="宋体" panose="02010600030101010101" pitchFamily="2" charset="-122"/>
            </a:endParaRPr>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2CD806F4-244E-4B12-A41A-28229064DAB0}" type="slidenum">
              <a:rPr lang="en-US" altLang="en-US"/>
              <a:pPr/>
              <a:t>4</a:t>
            </a:fld>
            <a:endParaRPr lang="en-US" altLang="en-US"/>
          </a:p>
        </p:txBody>
      </p:sp>
      <p:sp>
        <p:nvSpPr>
          <p:cNvPr id="4" name="Footer Placeholder 4"/>
          <p:cNvSpPr>
            <a:spLocks noGrp="1"/>
          </p:cNvSpPr>
          <p:nvPr>
            <p:ph type="ftr" sz="quarter" idx="3"/>
          </p:nvPr>
        </p:nvSpPr>
        <p:spPr>
          <a:xfrm>
            <a:off x="0" y="6248400"/>
            <a:ext cx="7620000" cy="3048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381000" y="230189"/>
            <a:ext cx="8382000" cy="503136"/>
          </a:xfrm>
        </p:spPr>
        <p:txBody>
          <a:bodyPr/>
          <a:lstStyle/>
          <a:p>
            <a:r>
              <a:rPr lang="en-US" altLang="en-US" sz="3200" spc="0" dirty="0" smtClean="0">
                <a:solidFill>
                  <a:schemeClr val="tx1"/>
                </a:solidFill>
                <a:effectLst/>
              </a:rPr>
              <a:t>Generalization/Specialization</a:t>
            </a:r>
            <a:endParaRPr lang="en-US" altLang="en-US" sz="2400" spc="0" dirty="0">
              <a:solidFill>
                <a:schemeClr val="tx1"/>
              </a:solidFill>
              <a:effectLst/>
            </a:endParaRPr>
          </a:p>
        </p:txBody>
      </p:sp>
      <p:pic>
        <p:nvPicPr>
          <p:cNvPr id="12" name="Content Placeholder 11" descr="A diagram shows a hierarchical representation generalization and specialization. A box on top reads Motor vehicle. It is connected to three boxes below that read truck, car and tractor. A label says trucks, cars and tractors are special types of motor vehicles. Car is further connected to three boxes below it, sports car, Sedan and Sports utility. A label says sports cars, Sedans and Sports utilities are special types of cars."/>
          <p:cNvPicPr>
            <a:picLocks noGrp="1" noChangeAspect="1"/>
          </p:cNvPicPr>
          <p:nvPr>
            <p:ph sz="quarter" idx="11"/>
          </p:nvPr>
        </p:nvPicPr>
        <p:blipFill>
          <a:blip r:embed="rId2" cstate="print"/>
          <a:stretch>
            <a:fillRect/>
          </a:stretch>
        </p:blipFill>
        <p:spPr>
          <a:xfrm>
            <a:off x="990600" y="1219200"/>
            <a:ext cx="7219630" cy="4504148"/>
          </a:xfrm>
          <a:prstGeom prst="rect">
            <a:avLst/>
          </a:prstGeom>
        </p:spPr>
      </p:pic>
      <p:sp>
        <p:nvSpPr>
          <p:cNvPr id="6" name="Slide Number Placeholder 5"/>
          <p:cNvSpPr>
            <a:spLocks noGrp="1"/>
          </p:cNvSpPr>
          <p:nvPr>
            <p:ph type="sldNum" sz="quarter" idx="4"/>
          </p:nvPr>
        </p:nvSpPr>
        <p:spPr>
          <a:prstGeom prst="rect">
            <a:avLst/>
          </a:prstGeom>
        </p:spPr>
        <p:txBody>
          <a:bodyPr/>
          <a:lstStyle/>
          <a:p>
            <a:fld id="{33045792-45B2-4BB4-9CB2-D70B0F337346}" type="slidenum">
              <a:rPr lang="en-US" altLang="en-US"/>
              <a:pPr/>
              <a:t>40</a:t>
            </a:fld>
            <a:endParaRPr lang="en-US" altLang="en-US"/>
          </a:p>
        </p:txBody>
      </p:sp>
      <p:sp>
        <p:nvSpPr>
          <p:cNvPr id="5" name="Footer Placeholder 4"/>
          <p:cNvSpPr>
            <a:spLocks noGrp="1"/>
          </p:cNvSpPr>
          <p:nvPr>
            <p:ph type="ftr" sz="quarter" idx="3"/>
          </p:nvPr>
        </p:nvSpPr>
        <p:spPr>
          <a:xfrm>
            <a:off x="0" y="6244046"/>
            <a:ext cx="77724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381000" y="230188"/>
            <a:ext cx="8382000" cy="775597"/>
          </a:xfrm>
        </p:spPr>
        <p:txBody>
          <a:bodyPr/>
          <a:lstStyle/>
          <a:p>
            <a:r>
              <a:rPr lang="en-US" altLang="en-US" sz="3200" spc="0" dirty="0" smtClean="0">
                <a:solidFill>
                  <a:schemeClr val="tx1"/>
                </a:solidFill>
                <a:effectLst/>
              </a:rPr>
              <a:t>Generalization/Specialization:</a:t>
            </a:r>
            <a:r>
              <a:rPr lang="en-US" altLang="en-US" sz="3200" spc="0" dirty="0">
                <a:solidFill>
                  <a:schemeClr val="tx1"/>
                </a:solidFill>
                <a:effectLst/>
              </a:rPr>
              <a:t> </a:t>
            </a:r>
            <a:r>
              <a:rPr lang="en-US" altLang="en-US" sz="2400" spc="0" dirty="0" smtClean="0">
                <a:solidFill>
                  <a:schemeClr val="tx1"/>
                </a:solidFill>
                <a:effectLst/>
              </a:rPr>
              <a:t>Inheritance </a:t>
            </a:r>
            <a:r>
              <a:rPr lang="en-US" altLang="en-US" sz="2400" spc="0" dirty="0">
                <a:solidFill>
                  <a:schemeClr val="tx1"/>
                </a:solidFill>
                <a:effectLst/>
              </a:rPr>
              <a:t>for </a:t>
            </a:r>
            <a:r>
              <a:rPr lang="en-US" altLang="en-US" sz="2400" spc="0" dirty="0" smtClean="0">
                <a:solidFill>
                  <a:schemeClr val="tx1"/>
                </a:solidFill>
                <a:effectLst/>
              </a:rPr>
              <a:t>R</a:t>
            </a:r>
            <a:r>
              <a:rPr lang="en-US" altLang="en-US" sz="100" spc="0" dirty="0" smtClean="0">
                <a:solidFill>
                  <a:schemeClr val="tx1"/>
                </a:solidFill>
                <a:effectLst/>
              </a:rPr>
              <a:t> </a:t>
            </a:r>
            <a:r>
              <a:rPr lang="en-US" altLang="en-US" sz="2400" spc="0" dirty="0" smtClean="0">
                <a:solidFill>
                  <a:schemeClr val="tx1"/>
                </a:solidFill>
                <a:effectLst/>
              </a:rPr>
              <a:t>M</a:t>
            </a:r>
            <a:r>
              <a:rPr lang="en-US" altLang="en-US" sz="100" spc="0" dirty="0" smtClean="0">
                <a:solidFill>
                  <a:schemeClr val="tx1"/>
                </a:solidFill>
                <a:effectLst/>
              </a:rPr>
              <a:t> </a:t>
            </a:r>
            <a:r>
              <a:rPr lang="en-US" altLang="en-US" sz="2400" spc="0" dirty="0" smtClean="0">
                <a:solidFill>
                  <a:schemeClr val="tx1"/>
                </a:solidFill>
                <a:effectLst/>
              </a:rPr>
              <a:t>O </a:t>
            </a:r>
            <a:r>
              <a:rPr lang="en-US" altLang="en-US" sz="2400" spc="0" dirty="0">
                <a:solidFill>
                  <a:schemeClr val="tx1"/>
                </a:solidFill>
                <a:effectLst/>
              </a:rPr>
              <a:t>Three Types of Sales</a:t>
            </a:r>
          </a:p>
        </p:txBody>
      </p:sp>
      <p:sp>
        <p:nvSpPr>
          <p:cNvPr id="2" name="Text Placeholder 1"/>
          <p:cNvSpPr>
            <a:spLocks noGrp="1"/>
          </p:cNvSpPr>
          <p:nvPr>
            <p:ph type="body" sz="quarter" idx="10"/>
          </p:nvPr>
        </p:nvSpPr>
        <p:spPr>
          <a:xfrm>
            <a:off x="372454" y="1250606"/>
            <a:ext cx="8382000" cy="1949794"/>
          </a:xfrm>
        </p:spPr>
        <p:txBody>
          <a:bodyPr/>
          <a:lstStyle/>
          <a:p>
            <a:r>
              <a:rPr lang="en-GB" altLang="en-US" sz="2400" dirty="0"/>
              <a:t>Abstract class— a class that allow subclasses to inherit characteristics but never gets instantiated. In Italics (</a:t>
            </a:r>
            <a:r>
              <a:rPr lang="en-GB" altLang="en-US" sz="2400" i="1" dirty="0" smtClean="0"/>
              <a:t>Sale</a:t>
            </a:r>
            <a:r>
              <a:rPr lang="en-GB" altLang="en-US" sz="2400" dirty="0" smtClean="0"/>
              <a:t>)</a:t>
            </a:r>
            <a:endParaRPr lang="en-GB" altLang="en-US" sz="2400" dirty="0"/>
          </a:p>
          <a:p>
            <a:r>
              <a:rPr lang="en-GB" altLang="en-US" sz="2400" dirty="0"/>
              <a:t>Concrete class— a class that can have </a:t>
            </a:r>
            <a:r>
              <a:rPr lang="en-GB" altLang="en-US" sz="2400" dirty="0" smtClean="0"/>
              <a:t>instances</a:t>
            </a:r>
          </a:p>
          <a:p>
            <a:r>
              <a:rPr lang="en-GB" altLang="en-US" sz="2400" dirty="0" smtClean="0"/>
              <a:t>Inheritance – Attributes of OnlineSale are: </a:t>
            </a:r>
          </a:p>
          <a:p>
            <a:pPr lvl="1"/>
            <a:r>
              <a:rPr lang="en-GB" altLang="en-US" sz="2000" dirty="0" smtClean="0"/>
              <a:t>timeOnSite, chatUse, saleDateTime, priorityCode, S&amp;H, tax, totalAmt…</a:t>
            </a:r>
            <a:endParaRPr lang="en-GB" altLang="en-US" sz="2000" dirty="0"/>
          </a:p>
        </p:txBody>
      </p:sp>
      <p:pic>
        <p:nvPicPr>
          <p:cNvPr id="10" name="Content Placeholder 9" descr="The image shows a diagram of Specialization for three types of sales. Box 1. Class name: Sale; attributes: sale date time, priority code, S and H, tax, total amount, mountain bucks. Box 2. Class name: in store Sale; attributes: store I D, register I D, clerk I D. Box 3. Class name: online Sale; attributes: time on site, chat use. Box 4. Class name: telephone sale; attributes: clerk I D, length of call. Box 1 is connected to Boxes 2, 3 and 4 placed below it."/>
          <p:cNvPicPr>
            <a:picLocks noGrp="1" noChangeAspect="1"/>
          </p:cNvPicPr>
          <p:nvPr>
            <p:ph sz="quarter" idx="11"/>
          </p:nvPr>
        </p:nvPicPr>
        <p:blipFill>
          <a:blip r:embed="rId2" cstate="print"/>
          <a:stretch>
            <a:fillRect/>
          </a:stretch>
        </p:blipFill>
        <p:spPr>
          <a:xfrm>
            <a:off x="2057400" y="3352800"/>
            <a:ext cx="4964146" cy="2546455"/>
          </a:xfrm>
          <a:prstGeom prst="rect">
            <a:avLst/>
          </a:prstGeom>
        </p:spPr>
      </p:pic>
      <p:sp>
        <p:nvSpPr>
          <p:cNvPr id="7" name="Slide Number Placeholder 5"/>
          <p:cNvSpPr>
            <a:spLocks noGrp="1"/>
          </p:cNvSpPr>
          <p:nvPr>
            <p:ph type="sldNum" sz="quarter" idx="4"/>
          </p:nvPr>
        </p:nvSpPr>
        <p:spPr>
          <a:prstGeom prst="rect">
            <a:avLst/>
          </a:prstGeom>
        </p:spPr>
        <p:txBody>
          <a:bodyPr/>
          <a:lstStyle/>
          <a:p>
            <a:fld id="{E5E8C225-C8F2-4AFB-AFA7-620748900439}" type="slidenum">
              <a:rPr lang="en-US" altLang="en-US"/>
              <a:pPr/>
              <a:t>41</a:t>
            </a:fld>
            <a:endParaRPr lang="en-US" altLang="en-US"/>
          </a:p>
        </p:txBody>
      </p:sp>
      <p:sp>
        <p:nvSpPr>
          <p:cNvPr id="6" name="Footer Placeholder 4"/>
          <p:cNvSpPr>
            <a:spLocks noGrp="1"/>
          </p:cNvSpPr>
          <p:nvPr>
            <p:ph type="ftr" sz="quarter" idx="3"/>
          </p:nvPr>
        </p:nvSpPr>
        <p:spPr>
          <a:xfrm>
            <a:off x="0" y="6244046"/>
            <a:ext cx="76962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381000" y="230188"/>
            <a:ext cx="8382000" cy="775597"/>
          </a:xfrm>
        </p:spPr>
        <p:txBody>
          <a:bodyPr/>
          <a:lstStyle/>
          <a:p>
            <a:r>
              <a:rPr lang="en-US" altLang="en-US" sz="3200" spc="0" dirty="0" smtClean="0">
                <a:solidFill>
                  <a:schemeClr val="tx1"/>
                </a:solidFill>
                <a:effectLst/>
              </a:rPr>
              <a:t>Generalization/Specialization:</a:t>
            </a:r>
            <a:r>
              <a:rPr lang="en-US" altLang="en-US" sz="2800" spc="0" dirty="0">
                <a:solidFill>
                  <a:schemeClr val="tx1"/>
                </a:solidFill>
                <a:effectLst/>
              </a:rPr>
              <a:t> </a:t>
            </a:r>
            <a:r>
              <a:rPr lang="en-US" altLang="en-US" sz="2400" spc="0" dirty="0" smtClean="0">
                <a:solidFill>
                  <a:schemeClr val="tx1"/>
                </a:solidFill>
                <a:effectLst/>
              </a:rPr>
              <a:t>Inheritance </a:t>
            </a:r>
            <a:r>
              <a:rPr lang="en-US" altLang="en-US" sz="2400" spc="0" dirty="0">
                <a:solidFill>
                  <a:schemeClr val="tx1"/>
                </a:solidFill>
                <a:effectLst/>
              </a:rPr>
              <a:t>for the Bank with Special Types of Accounts</a:t>
            </a:r>
          </a:p>
        </p:txBody>
      </p:sp>
      <p:sp>
        <p:nvSpPr>
          <p:cNvPr id="4" name="Content Placeholder 3"/>
          <p:cNvSpPr>
            <a:spLocks noGrp="1"/>
          </p:cNvSpPr>
          <p:nvPr>
            <p:ph sz="quarter" idx="11"/>
          </p:nvPr>
        </p:nvSpPr>
        <p:spPr>
          <a:xfrm>
            <a:off x="372454" y="1261930"/>
            <a:ext cx="3666146" cy="2167070"/>
          </a:xfrm>
        </p:spPr>
        <p:txBody>
          <a:bodyPr/>
          <a:lstStyle/>
          <a:p>
            <a:r>
              <a:rPr lang="en-GB" altLang="en-US" sz="2200" dirty="0"/>
              <a:t>A SavingsAccount has 4 attributes</a:t>
            </a:r>
          </a:p>
          <a:p>
            <a:r>
              <a:rPr lang="en-GB" altLang="en-US" sz="2200" dirty="0"/>
              <a:t>A CheckingAccount </a:t>
            </a:r>
            <a:r>
              <a:rPr lang="en-GB" altLang="en-US" sz="2200" dirty="0" smtClean="0"/>
              <a:t>has </a:t>
            </a:r>
            <a:r>
              <a:rPr lang="en-GB" altLang="en-US" sz="2200" dirty="0"/>
              <a:t>5 attributes </a:t>
            </a:r>
          </a:p>
          <a:p>
            <a:r>
              <a:rPr lang="en-GB" altLang="en-US" sz="2200" dirty="0"/>
              <a:t>Note: the subclasses inherit the </a:t>
            </a:r>
            <a:r>
              <a:rPr lang="en-GB" altLang="en-US" sz="2200" dirty="0" smtClean="0"/>
              <a:t>associations too</a:t>
            </a:r>
            <a:endParaRPr lang="en-GB" altLang="en-US" sz="2200" dirty="0"/>
          </a:p>
        </p:txBody>
      </p:sp>
      <p:pic>
        <p:nvPicPr>
          <p:cNvPr id="10" name="Content Placeholder 9" descr="The image shows a diagram of Specialization for special types of accounts. Box 1. Class name: transaction; attributes: trans I D open curly bracket key close curly bracket, trans date, trans type, trans amount. Box 2. Class name: customer; attributes: cust number open curly bracket key close curly bracket, full name, bill address, home phone, office phone. Box 3. Class name: account; attributes: account I D open curly bracket key close curly bracket, date opened, balance. Box 4. Class name: branch I D open curly bracket key close curly bracket, manager name, branch location, main phone. Box 1 is connected to Boxes 2, 3 and 4 placed below it. The line that links box 1 to box 3 has 1 dot dot star at the start and 1 at the end. The line that links box 2 to box 3 has 1 at the start and 1 dot dot star that the end. The line that links box 3 to box 4 has 0 dot dot star at start and 1 at the end. Box 5. Class name: savings account; attributes: interest rate. Box 6. Class name: checking account; attributes: checking style, minimum balance. Boxes 5 and 6 are connected to box 3, they are placed below it."/>
          <p:cNvPicPr>
            <a:picLocks noGrp="1" noChangeAspect="1"/>
          </p:cNvPicPr>
          <p:nvPr>
            <p:ph sz="quarter" idx="12"/>
          </p:nvPr>
        </p:nvPicPr>
        <p:blipFill>
          <a:blip r:embed="rId2" cstate="print"/>
          <a:stretch>
            <a:fillRect/>
          </a:stretch>
        </p:blipFill>
        <p:spPr>
          <a:xfrm>
            <a:off x="4359871" y="1131383"/>
            <a:ext cx="4576779" cy="4667426"/>
          </a:xfrm>
          <a:prstGeom prst="rect">
            <a:avLst/>
          </a:prstGeom>
        </p:spPr>
      </p:pic>
      <p:sp>
        <p:nvSpPr>
          <p:cNvPr id="7" name="Slide Number Placeholder 5"/>
          <p:cNvSpPr>
            <a:spLocks noGrp="1"/>
          </p:cNvSpPr>
          <p:nvPr>
            <p:ph type="sldNum" sz="quarter" idx="4"/>
          </p:nvPr>
        </p:nvSpPr>
        <p:spPr>
          <a:prstGeom prst="rect">
            <a:avLst/>
          </a:prstGeom>
        </p:spPr>
        <p:txBody>
          <a:bodyPr/>
          <a:lstStyle/>
          <a:p>
            <a:fld id="{732B46ED-0576-483D-BCB3-D47E0E751764}" type="slidenum">
              <a:rPr lang="en-US" altLang="en-US"/>
              <a:pPr/>
              <a:t>42</a:t>
            </a:fld>
            <a:endParaRPr lang="en-US" altLang="en-US"/>
          </a:p>
        </p:txBody>
      </p:sp>
      <p:sp>
        <p:nvSpPr>
          <p:cNvPr id="6" name="Footer Placeholder 4"/>
          <p:cNvSpPr>
            <a:spLocks noGrp="1"/>
          </p:cNvSpPr>
          <p:nvPr>
            <p:ph type="ftr" sz="quarter" idx="3"/>
          </p:nvPr>
        </p:nvSpPr>
        <p:spPr>
          <a:xfrm>
            <a:off x="0" y="6244046"/>
            <a:ext cx="76962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381000" y="230188"/>
            <a:ext cx="8382000" cy="836612"/>
          </a:xfrm>
        </p:spPr>
        <p:txBody>
          <a:bodyPr/>
          <a:lstStyle/>
          <a:p>
            <a:r>
              <a:rPr lang="en-US" altLang="en-US" sz="3200" spc="0" dirty="0">
                <a:solidFill>
                  <a:schemeClr val="tx1"/>
                </a:solidFill>
                <a:effectLst/>
              </a:rPr>
              <a:t>More Complex Issues about </a:t>
            </a:r>
            <a:r>
              <a:rPr lang="en-US" altLang="en-US" sz="3200" spc="0" dirty="0" smtClean="0">
                <a:solidFill>
                  <a:schemeClr val="tx1"/>
                </a:solidFill>
                <a:effectLst/>
              </a:rPr>
              <a:t>Classes: </a:t>
            </a:r>
            <a:r>
              <a:rPr lang="en-US" altLang="en-US" sz="2800" spc="0" dirty="0" smtClean="0">
                <a:solidFill>
                  <a:schemeClr val="tx1"/>
                </a:solidFill>
                <a:effectLst/>
              </a:rPr>
              <a:t>Whole </a:t>
            </a:r>
            <a:r>
              <a:rPr lang="en-US" altLang="en-US" sz="2800" spc="0" dirty="0">
                <a:solidFill>
                  <a:schemeClr val="tx1"/>
                </a:solidFill>
                <a:effectLst/>
              </a:rPr>
              <a:t>Part Relationships</a:t>
            </a:r>
          </a:p>
        </p:txBody>
      </p:sp>
      <p:sp>
        <p:nvSpPr>
          <p:cNvPr id="2" name="Content Placeholder 1"/>
          <p:cNvSpPr>
            <a:spLocks noGrp="1"/>
          </p:cNvSpPr>
          <p:nvPr>
            <p:ph idx="1"/>
          </p:nvPr>
        </p:nvSpPr>
        <p:spPr>
          <a:xfrm>
            <a:off x="372454" y="1253384"/>
            <a:ext cx="8382000" cy="4481227"/>
          </a:xfrm>
        </p:spPr>
        <p:txBody>
          <a:bodyPr/>
          <a:lstStyle/>
          <a:p>
            <a:r>
              <a:rPr lang="en-GB" altLang="en-US" sz="2400" dirty="0"/>
              <a:t>Whole-part relationship— a relationship between classes where one class is part of or a component portion of another class</a:t>
            </a:r>
            <a:endParaRPr lang="en-GB" altLang="en-US" sz="2800" dirty="0"/>
          </a:p>
          <a:p>
            <a:r>
              <a:rPr lang="en-GB" altLang="en-US" sz="2400" dirty="0"/>
              <a:t>Aggregation— a whole part relationship where the component part exists separately and can be removed and replaced (</a:t>
            </a:r>
            <a:r>
              <a:rPr lang="en-GB" altLang="en-US" sz="2400" dirty="0" smtClean="0"/>
              <a:t>U</a:t>
            </a:r>
            <a:r>
              <a:rPr lang="en-GB" altLang="en-US" sz="100" dirty="0" smtClean="0"/>
              <a:t> </a:t>
            </a:r>
            <a:r>
              <a:rPr lang="en-GB" altLang="en-US" sz="2400" dirty="0" smtClean="0"/>
              <a:t>M</a:t>
            </a:r>
            <a:r>
              <a:rPr lang="en-GB" altLang="en-US" sz="100" dirty="0" smtClean="0"/>
              <a:t> </a:t>
            </a:r>
            <a:r>
              <a:rPr lang="en-GB" altLang="en-US" sz="2400" dirty="0" smtClean="0"/>
              <a:t>L </a:t>
            </a:r>
            <a:r>
              <a:rPr lang="en-GB" altLang="en-US" sz="2400" dirty="0"/>
              <a:t>diamond </a:t>
            </a:r>
            <a:r>
              <a:rPr lang="en-GB" altLang="en-US" sz="2400" dirty="0" smtClean="0"/>
              <a:t>symbol on </a:t>
            </a:r>
            <a:r>
              <a:rPr lang="en-GB" altLang="en-US" sz="2400" dirty="0"/>
              <a:t>next slide)</a:t>
            </a:r>
          </a:p>
          <a:p>
            <a:pPr lvl="1">
              <a:spcBef>
                <a:spcPts val="1000"/>
              </a:spcBef>
            </a:pPr>
            <a:r>
              <a:rPr lang="en-GB" altLang="en-US" sz="2000" dirty="0"/>
              <a:t>Computer has disk storage </a:t>
            </a:r>
            <a:r>
              <a:rPr lang="en-GB" altLang="en-US" sz="2000" dirty="0" smtClean="0"/>
              <a:t>devices (storage devices exist apart from computer)</a:t>
            </a:r>
            <a:endParaRPr lang="en-GB" altLang="en-US" sz="2000" dirty="0"/>
          </a:p>
          <a:p>
            <a:pPr lvl="1">
              <a:spcBef>
                <a:spcPts val="1000"/>
              </a:spcBef>
            </a:pPr>
            <a:r>
              <a:rPr lang="en-GB" altLang="en-US" sz="2000" dirty="0"/>
              <a:t>Car has </a:t>
            </a:r>
            <a:r>
              <a:rPr lang="en-GB" altLang="en-US" sz="2000" dirty="0" smtClean="0"/>
              <a:t>wheels (wheels can be removed and still be wheels)</a:t>
            </a:r>
            <a:endParaRPr lang="en-GB" altLang="en-US" sz="2000" dirty="0"/>
          </a:p>
          <a:p>
            <a:r>
              <a:rPr lang="en-GB" altLang="en-US" sz="2400" dirty="0"/>
              <a:t>Composition— a whole part relationship where the parts </a:t>
            </a:r>
            <a:r>
              <a:rPr lang="en-GB" altLang="en-US" sz="2400" dirty="0" smtClean="0"/>
              <a:t>cannot be </a:t>
            </a:r>
            <a:r>
              <a:rPr lang="en-GB" altLang="en-US" sz="2400" dirty="0"/>
              <a:t>removed (filled in diamond symbol)</a:t>
            </a:r>
          </a:p>
          <a:p>
            <a:pPr lvl="1">
              <a:spcBef>
                <a:spcPts val="1000"/>
              </a:spcBef>
            </a:pPr>
            <a:r>
              <a:rPr lang="en-GB" altLang="en-US" sz="2000" dirty="0" smtClean="0"/>
              <a:t>OrderItem on an Order (without the Order, there are no OrderIterms)</a:t>
            </a:r>
            <a:endParaRPr lang="en-GB" altLang="en-US" sz="2000" dirty="0"/>
          </a:p>
          <a:p>
            <a:pPr lvl="1">
              <a:spcBef>
                <a:spcPts val="1000"/>
              </a:spcBef>
            </a:pPr>
            <a:r>
              <a:rPr lang="en-GB" altLang="en-US" sz="2000" dirty="0"/>
              <a:t>Chip has circuits </a:t>
            </a:r>
            <a:r>
              <a:rPr lang="en-GB" altLang="en-US" sz="2000" dirty="0" smtClean="0"/>
              <a:t>(without the chip, there are no circuits)</a:t>
            </a:r>
            <a:endParaRPr lang="en-GB" altLang="en-US" sz="2000" dirty="0"/>
          </a:p>
        </p:txBody>
      </p:sp>
      <p:sp>
        <p:nvSpPr>
          <p:cNvPr id="5" name="Slide Number Placeholder 5"/>
          <p:cNvSpPr>
            <a:spLocks noGrp="1"/>
          </p:cNvSpPr>
          <p:nvPr>
            <p:ph type="sldNum" sz="quarter" idx="4"/>
          </p:nvPr>
        </p:nvSpPr>
        <p:spPr>
          <a:prstGeom prst="rect">
            <a:avLst/>
          </a:prstGeom>
        </p:spPr>
        <p:txBody>
          <a:bodyPr/>
          <a:lstStyle/>
          <a:p>
            <a:fld id="{A812E272-91DF-417A-A46B-54880740457B}" type="slidenum">
              <a:rPr lang="en-US" altLang="en-US"/>
              <a:pPr/>
              <a:t>43</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381000" y="230188"/>
            <a:ext cx="8382000" cy="443198"/>
          </a:xfrm>
        </p:spPr>
        <p:txBody>
          <a:bodyPr/>
          <a:lstStyle/>
          <a:p>
            <a:r>
              <a:rPr lang="en-US" altLang="en-US" sz="3200" spc="0" dirty="0">
                <a:solidFill>
                  <a:schemeClr val="tx1"/>
                </a:solidFill>
                <a:effectLst/>
              </a:rPr>
              <a:t>Whole Part </a:t>
            </a:r>
            <a:r>
              <a:rPr lang="en-US" altLang="en-US" sz="3200" spc="0" dirty="0" smtClean="0">
                <a:solidFill>
                  <a:schemeClr val="tx1"/>
                </a:solidFill>
                <a:effectLst/>
              </a:rPr>
              <a:t>Relationships</a:t>
            </a:r>
            <a:r>
              <a:rPr lang="en-US" altLang="en-US" sz="2800" spc="0" dirty="0" smtClean="0">
                <a:solidFill>
                  <a:schemeClr val="tx1"/>
                </a:solidFill>
                <a:effectLst/>
              </a:rPr>
              <a:t>: Computer </a:t>
            </a:r>
            <a:r>
              <a:rPr lang="en-US" altLang="en-US" sz="2800" spc="0" dirty="0">
                <a:solidFill>
                  <a:schemeClr val="tx1"/>
                </a:solidFill>
                <a:effectLst/>
              </a:rPr>
              <a:t>and its Parts</a:t>
            </a:r>
            <a:endParaRPr lang="en-US" altLang="en-US" sz="2000" spc="0" dirty="0">
              <a:solidFill>
                <a:schemeClr val="tx1"/>
              </a:solidFill>
              <a:effectLst/>
            </a:endParaRPr>
          </a:p>
        </p:txBody>
      </p:sp>
      <p:sp>
        <p:nvSpPr>
          <p:cNvPr id="2" name="Content Placeholder 1"/>
          <p:cNvSpPr>
            <a:spLocks noGrp="1"/>
          </p:cNvSpPr>
          <p:nvPr>
            <p:ph sz="quarter" idx="11"/>
          </p:nvPr>
        </p:nvSpPr>
        <p:spPr>
          <a:xfrm>
            <a:off x="363908" y="1268505"/>
            <a:ext cx="3124200" cy="1651734"/>
          </a:xfrm>
        </p:spPr>
        <p:txBody>
          <a:bodyPr/>
          <a:lstStyle/>
          <a:p>
            <a:r>
              <a:rPr lang="en-GB" altLang="en-US" sz="2200" dirty="0"/>
              <a:t>Note: this is </a:t>
            </a:r>
            <a:r>
              <a:rPr lang="en-GB" altLang="en-US" sz="2200" dirty="0" smtClean="0"/>
              <a:t>a</a:t>
            </a:r>
            <a:r>
              <a:rPr lang="en-GB" altLang="en-US" sz="2000" dirty="0" smtClean="0"/>
              <a:t>ggregation</a:t>
            </a:r>
            <a:r>
              <a:rPr lang="en-GB" altLang="en-US" sz="2200" dirty="0" smtClean="0"/>
              <a:t>, </a:t>
            </a:r>
            <a:r>
              <a:rPr lang="en-GB" altLang="en-US" sz="2200" dirty="0"/>
              <a:t>with diamond symbol. </a:t>
            </a:r>
          </a:p>
          <a:p>
            <a:r>
              <a:rPr lang="en-GB" altLang="en-US" sz="2200" dirty="0"/>
              <a:t>Whole part can have multiplicity symbols, too (not shown</a:t>
            </a:r>
            <a:r>
              <a:rPr lang="en-GB" altLang="en-US" sz="2200" dirty="0" smtClean="0"/>
              <a:t>)\</a:t>
            </a:r>
            <a:endParaRPr lang="en-GB" altLang="en-US" sz="2200" dirty="0"/>
          </a:p>
        </p:txBody>
      </p:sp>
      <p:pic>
        <p:nvPicPr>
          <p:cNvPr id="12" name="Content Placeholder 11" descr="A diagram gives an example of Whole Part Relationships with Computer and its Parts. A box with class name computer is linked to the following boxes with the given class names: processor, main memory, input device, storage, and monitor. Each of the linking lines has 1 dot dot 1 at the start and 1 dot dot star at the end. A label reads processor, main memory, input device, storage, and monitor are parts of a computer."/>
          <p:cNvPicPr>
            <a:picLocks noGrp="1" noChangeAspect="1"/>
          </p:cNvPicPr>
          <p:nvPr>
            <p:ph sz="quarter" idx="12"/>
          </p:nvPr>
        </p:nvPicPr>
        <p:blipFill>
          <a:blip r:embed="rId2" cstate="print"/>
          <a:stretch>
            <a:fillRect/>
          </a:stretch>
        </p:blipFill>
        <p:spPr>
          <a:xfrm>
            <a:off x="3733800" y="1268505"/>
            <a:ext cx="5247746" cy="4037175"/>
          </a:xfrm>
          <a:prstGeom prst="rect">
            <a:avLst/>
          </a:prstGeom>
        </p:spPr>
      </p:pic>
      <p:sp>
        <p:nvSpPr>
          <p:cNvPr id="7" name="Slide Number Placeholder 5"/>
          <p:cNvSpPr>
            <a:spLocks noGrp="1"/>
          </p:cNvSpPr>
          <p:nvPr>
            <p:ph type="sldNum" sz="quarter" idx="4"/>
          </p:nvPr>
        </p:nvSpPr>
        <p:spPr>
          <a:prstGeom prst="rect">
            <a:avLst/>
          </a:prstGeom>
        </p:spPr>
        <p:txBody>
          <a:bodyPr/>
          <a:lstStyle/>
          <a:p>
            <a:fld id="{234BCE85-C2C7-4172-A778-2B5DC2334EF2}" type="slidenum">
              <a:rPr lang="en-US" altLang="en-US"/>
              <a:pPr/>
              <a:t>44</a:t>
            </a:fld>
            <a:endParaRPr lang="en-US" altLang="en-US"/>
          </a:p>
        </p:txBody>
      </p:sp>
      <p:sp>
        <p:nvSpPr>
          <p:cNvPr id="6" name="Footer Placeholder 4"/>
          <p:cNvSpPr>
            <a:spLocks noGrp="1"/>
          </p:cNvSpPr>
          <p:nvPr>
            <p:ph type="ftr" sz="quarter" idx="3"/>
          </p:nvPr>
        </p:nvSpPr>
        <p:spPr>
          <a:xfrm>
            <a:off x="0" y="6244046"/>
            <a:ext cx="76200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81000" y="230188"/>
            <a:ext cx="8382000" cy="498598"/>
          </a:xfrm>
        </p:spPr>
        <p:txBody>
          <a:bodyPr/>
          <a:lstStyle/>
          <a:p>
            <a:r>
              <a:rPr lang="en-GB" altLang="en-US" sz="3600" spc="0" dirty="0">
                <a:solidFill>
                  <a:schemeClr val="tx1"/>
                </a:solidFill>
                <a:effectLst/>
              </a:rPr>
              <a:t>More on </a:t>
            </a:r>
            <a:r>
              <a:rPr lang="en-GB" altLang="en-US" sz="3600" spc="0" dirty="0" smtClean="0">
                <a:solidFill>
                  <a:schemeClr val="tx1"/>
                </a:solidFill>
                <a:effectLst/>
              </a:rPr>
              <a:t>U</a:t>
            </a:r>
            <a:r>
              <a:rPr lang="en-GB" altLang="en-US" sz="100" spc="0" dirty="0" smtClean="0">
                <a:solidFill>
                  <a:schemeClr val="tx1"/>
                </a:solidFill>
                <a:effectLst/>
              </a:rPr>
              <a:t> </a:t>
            </a:r>
            <a:r>
              <a:rPr lang="en-GB" altLang="en-US" sz="3600" spc="0" dirty="0" smtClean="0">
                <a:solidFill>
                  <a:schemeClr val="tx1"/>
                </a:solidFill>
                <a:effectLst/>
              </a:rPr>
              <a:t>M</a:t>
            </a:r>
            <a:r>
              <a:rPr lang="en-GB" altLang="en-US" sz="100" spc="0" dirty="0" smtClean="0">
                <a:solidFill>
                  <a:schemeClr val="tx1"/>
                </a:solidFill>
                <a:effectLst/>
              </a:rPr>
              <a:t> </a:t>
            </a:r>
            <a:r>
              <a:rPr lang="en-GB" altLang="en-US" sz="3600" spc="0" dirty="0" smtClean="0">
                <a:solidFill>
                  <a:schemeClr val="tx1"/>
                </a:solidFill>
                <a:effectLst/>
              </a:rPr>
              <a:t>L </a:t>
            </a:r>
            <a:r>
              <a:rPr lang="en-GB" altLang="en-US" sz="3600" spc="0" dirty="0">
                <a:solidFill>
                  <a:schemeClr val="tx1"/>
                </a:solidFill>
                <a:effectLst/>
              </a:rPr>
              <a:t>Relationships</a:t>
            </a:r>
            <a:endParaRPr lang="en-US" altLang="en-US" sz="3600" spc="0" dirty="0">
              <a:solidFill>
                <a:schemeClr val="tx1"/>
              </a:solidFill>
              <a:effectLst/>
            </a:endParaRPr>
          </a:p>
        </p:txBody>
      </p:sp>
      <p:sp>
        <p:nvSpPr>
          <p:cNvPr id="2" name="Content Placeholder 1"/>
          <p:cNvSpPr>
            <a:spLocks noGrp="1"/>
          </p:cNvSpPr>
          <p:nvPr>
            <p:ph idx="1"/>
          </p:nvPr>
        </p:nvSpPr>
        <p:spPr>
          <a:xfrm>
            <a:off x="355362" y="1246141"/>
            <a:ext cx="8610600" cy="4720267"/>
          </a:xfrm>
        </p:spPr>
        <p:txBody>
          <a:bodyPr/>
          <a:lstStyle/>
          <a:p>
            <a:pPr marL="352800" indent="-352800"/>
            <a:r>
              <a:rPr lang="en-GB" altLang="en-US" dirty="0"/>
              <a:t>There are actually three types of </a:t>
            </a:r>
            <a:r>
              <a:rPr lang="en-GB" altLang="en-US" b="1" i="1" dirty="0"/>
              <a:t>relationships</a:t>
            </a:r>
            <a:r>
              <a:rPr lang="en-GB" altLang="en-US" dirty="0"/>
              <a:t> in class diagrams</a:t>
            </a:r>
          </a:p>
          <a:p>
            <a:pPr lvl="1">
              <a:spcBef>
                <a:spcPts val="1000"/>
              </a:spcBef>
            </a:pPr>
            <a:r>
              <a:rPr lang="en-GB" altLang="en-US" dirty="0"/>
              <a:t>Association Relationships</a:t>
            </a:r>
          </a:p>
          <a:p>
            <a:pPr lvl="2">
              <a:spcBef>
                <a:spcPts val="1000"/>
              </a:spcBef>
            </a:pPr>
            <a:r>
              <a:rPr lang="en-GB" altLang="en-US" dirty="0"/>
              <a:t>These are associations discussed previously, just like ERD relationships</a:t>
            </a:r>
          </a:p>
          <a:p>
            <a:pPr lvl="1">
              <a:spcBef>
                <a:spcPts val="1000"/>
              </a:spcBef>
            </a:pPr>
            <a:r>
              <a:rPr lang="en-GB" altLang="en-US" dirty="0"/>
              <a:t>Whole Part Relationships</a:t>
            </a:r>
          </a:p>
          <a:p>
            <a:pPr lvl="2">
              <a:spcBef>
                <a:spcPts val="1000"/>
              </a:spcBef>
            </a:pPr>
            <a:r>
              <a:rPr lang="en-GB" altLang="en-US" dirty="0"/>
              <a:t>One class is a component or part of another class</a:t>
            </a:r>
          </a:p>
          <a:p>
            <a:pPr lvl="1">
              <a:spcBef>
                <a:spcPts val="1000"/>
              </a:spcBef>
            </a:pPr>
            <a:r>
              <a:rPr lang="en-GB" altLang="en-US" dirty="0"/>
              <a:t>Generalizations/Specialization Relationships</a:t>
            </a:r>
          </a:p>
          <a:p>
            <a:pPr lvl="2">
              <a:spcBef>
                <a:spcPts val="1000"/>
              </a:spcBef>
            </a:pPr>
            <a:r>
              <a:rPr lang="en-GB" altLang="en-US" dirty="0"/>
              <a:t>Inheritance</a:t>
            </a:r>
          </a:p>
          <a:p>
            <a:pPr marL="352800" indent="-352800"/>
            <a:r>
              <a:rPr lang="en-GB" altLang="en-US" dirty="0"/>
              <a:t>T</a:t>
            </a:r>
            <a:r>
              <a:rPr lang="en-GB" altLang="en-US" dirty="0" smtClean="0"/>
              <a:t>ry </a:t>
            </a:r>
            <a:r>
              <a:rPr lang="en-GB" altLang="en-US" dirty="0"/>
              <a:t>not to confuse relationship with </a:t>
            </a:r>
            <a:r>
              <a:rPr lang="en-GB" altLang="en-US" dirty="0" smtClean="0"/>
              <a:t>association</a:t>
            </a:r>
            <a:endParaRPr lang="en-GB" altLang="en-US" dirty="0"/>
          </a:p>
        </p:txBody>
      </p:sp>
      <p:sp>
        <p:nvSpPr>
          <p:cNvPr id="5" name="Slide Number Placeholder 5"/>
          <p:cNvSpPr>
            <a:spLocks noGrp="1"/>
          </p:cNvSpPr>
          <p:nvPr>
            <p:ph type="sldNum" sz="quarter" idx="4"/>
          </p:nvPr>
        </p:nvSpPr>
        <p:spPr>
          <a:prstGeom prst="rect">
            <a:avLst/>
          </a:prstGeom>
        </p:spPr>
        <p:txBody>
          <a:bodyPr/>
          <a:lstStyle/>
          <a:p>
            <a:fld id="{3C747777-97A4-4E71-BE7F-652B2A6473D3}" type="slidenum">
              <a:rPr lang="en-US" altLang="en-US"/>
              <a:pPr/>
              <a:t>45</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lang="en-US" sz="4000" spc="0" dirty="0" smtClean="0">
                <a:solidFill>
                  <a:schemeClr val="tx1"/>
                </a:solidFill>
                <a:effectLst/>
              </a:rPr>
              <a:t>Object Behavior – </a:t>
            </a:r>
            <a:r>
              <a:rPr lang="en-US" sz="2800" spc="0" dirty="0" smtClean="0">
                <a:solidFill>
                  <a:schemeClr val="tx1"/>
                </a:solidFill>
                <a:effectLst/>
              </a:rPr>
              <a:t>State Machine Diagram</a:t>
            </a:r>
            <a:endParaRPr lang="en-US" sz="2800" spc="0" dirty="0">
              <a:solidFill>
                <a:schemeClr val="tx1"/>
              </a:solidFill>
              <a:effectLst/>
            </a:endParaRPr>
          </a:p>
        </p:txBody>
      </p:sp>
      <p:sp>
        <p:nvSpPr>
          <p:cNvPr id="3" name="Text Placeholder 2"/>
          <p:cNvSpPr>
            <a:spLocks noGrp="1"/>
          </p:cNvSpPr>
          <p:nvPr>
            <p:ph type="body" sz="quarter" idx="10"/>
          </p:nvPr>
        </p:nvSpPr>
        <p:spPr>
          <a:xfrm>
            <a:off x="363908" y="1236292"/>
            <a:ext cx="8382000" cy="4373505"/>
          </a:xfrm>
        </p:spPr>
        <p:txBody>
          <a:bodyPr/>
          <a:lstStyle/>
          <a:p>
            <a:pPr marL="403200" indent="-403200">
              <a:spcBef>
                <a:spcPts val="1000"/>
              </a:spcBef>
            </a:pPr>
            <a:r>
              <a:rPr lang="en-US" dirty="0" smtClean="0"/>
              <a:t>Each class has objects that may have status conditions or “states”</a:t>
            </a:r>
          </a:p>
          <a:p>
            <a:pPr marL="403200" indent="-403200">
              <a:spcBef>
                <a:spcPts val="1000"/>
              </a:spcBef>
            </a:pPr>
            <a:r>
              <a:rPr lang="en-US" dirty="0" smtClean="0"/>
              <a:t>Object behavior consists of the various states and the movement between these states</a:t>
            </a:r>
          </a:p>
          <a:p>
            <a:pPr marL="403200" indent="-403200">
              <a:spcBef>
                <a:spcPts val="1000"/>
              </a:spcBef>
            </a:pPr>
            <a:r>
              <a:rPr lang="en-US" b="1" dirty="0" smtClean="0"/>
              <a:t>State</a:t>
            </a:r>
            <a:r>
              <a:rPr lang="en-US" dirty="0" smtClean="0"/>
              <a:t> – a condition during an object’s life when it satisfies some criterion, performs an action, or waits for an event</a:t>
            </a:r>
          </a:p>
          <a:p>
            <a:pPr marL="403200" indent="-403200">
              <a:spcBef>
                <a:spcPts val="1000"/>
              </a:spcBef>
            </a:pPr>
            <a:r>
              <a:rPr lang="en-US" b="1" dirty="0" smtClean="0"/>
              <a:t>Transition</a:t>
            </a:r>
            <a:r>
              <a:rPr lang="en-US" dirty="0" smtClean="0"/>
              <a:t> – the movement of an object from one state to another</a:t>
            </a:r>
            <a:endParaRPr lang="en-US"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46</a:t>
            </a:fld>
            <a:endParaRPr lang="en-US" altLang="en-US"/>
          </a:p>
        </p:txBody>
      </p:sp>
      <p:sp>
        <p:nvSpPr>
          <p:cNvPr id="5" name="Footer Placeholder 4"/>
          <p:cNvSpPr>
            <a:spLocks noGrp="1"/>
          </p:cNvSpPr>
          <p:nvPr>
            <p:ph type="ftr" sz="quarter" idx="3"/>
          </p:nvPr>
        </p:nvSpPr>
        <p:spPr>
          <a:xfrm>
            <a:off x="0" y="6244046"/>
            <a:ext cx="78486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10667646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State Machine Diagram</a:t>
            </a:r>
            <a:endParaRPr lang="en-US" sz="4400" spc="0" dirty="0">
              <a:solidFill>
                <a:schemeClr val="tx1"/>
              </a:solidFill>
              <a:effectLst/>
            </a:endParaRPr>
          </a:p>
        </p:txBody>
      </p:sp>
      <p:sp>
        <p:nvSpPr>
          <p:cNvPr id="3" name="Text Placeholder 2"/>
          <p:cNvSpPr>
            <a:spLocks noGrp="1"/>
          </p:cNvSpPr>
          <p:nvPr>
            <p:ph type="body" sz="quarter" idx="10"/>
          </p:nvPr>
        </p:nvSpPr>
        <p:spPr>
          <a:xfrm>
            <a:off x="372454" y="1246500"/>
            <a:ext cx="8382000" cy="4629985"/>
          </a:xfrm>
        </p:spPr>
        <p:txBody>
          <a:bodyPr/>
          <a:lstStyle/>
          <a:p>
            <a:pPr marL="291600" indent="-291600">
              <a:spcBef>
                <a:spcPts val="1000"/>
              </a:spcBef>
            </a:pPr>
            <a:r>
              <a:rPr lang="en-US" sz="2400" b="1" dirty="0" smtClean="0"/>
              <a:t>State Machine Diagram </a:t>
            </a:r>
            <a:r>
              <a:rPr lang="en-US" sz="2400" dirty="0" smtClean="0"/>
              <a:t>– a diagram which shows the life of an object in states and transitions</a:t>
            </a:r>
          </a:p>
          <a:p>
            <a:pPr marL="291600" indent="-291600">
              <a:spcBef>
                <a:spcPts val="1000"/>
              </a:spcBef>
            </a:pPr>
            <a:r>
              <a:rPr lang="en-US" sz="2400" b="1" dirty="0" smtClean="0"/>
              <a:t>Origin state </a:t>
            </a:r>
            <a:r>
              <a:rPr lang="en-US" sz="2400" dirty="0" smtClean="0"/>
              <a:t>– the original state of an object before it begins a transition</a:t>
            </a:r>
          </a:p>
          <a:p>
            <a:pPr marL="291600" indent="-291600">
              <a:spcBef>
                <a:spcPts val="1000"/>
              </a:spcBef>
            </a:pPr>
            <a:r>
              <a:rPr lang="en-US" sz="2400" b="1" dirty="0" smtClean="0"/>
              <a:t>Destination state </a:t>
            </a:r>
            <a:r>
              <a:rPr lang="en-US" sz="2400" dirty="0" smtClean="0"/>
              <a:t>– the state to which an object moves after completing a transition</a:t>
            </a:r>
          </a:p>
          <a:p>
            <a:pPr marL="291600" indent="-291600">
              <a:spcBef>
                <a:spcPts val="1000"/>
              </a:spcBef>
            </a:pPr>
            <a:r>
              <a:rPr lang="en-US" sz="2400" b="1" dirty="0"/>
              <a:t>p</a:t>
            </a:r>
            <a:r>
              <a:rPr lang="en-US" sz="2400" b="1" dirty="0" smtClean="0"/>
              <a:t>seudostate</a:t>
            </a:r>
            <a:r>
              <a:rPr lang="en-US" sz="2400" dirty="0" smtClean="0"/>
              <a:t> – the starting point in a state machine diagram. Noted by a black circle.</a:t>
            </a:r>
          </a:p>
          <a:p>
            <a:pPr marL="291600" indent="-291600">
              <a:spcBef>
                <a:spcPts val="1000"/>
              </a:spcBef>
            </a:pPr>
            <a:r>
              <a:rPr lang="en-US" sz="2400" b="1" dirty="0" smtClean="0"/>
              <a:t>action-expression</a:t>
            </a:r>
            <a:r>
              <a:rPr lang="en-US" sz="2400" dirty="0" smtClean="0"/>
              <a:t> – some activity that must be completed as part of a transition</a:t>
            </a:r>
          </a:p>
          <a:p>
            <a:pPr marL="291600" indent="-291600">
              <a:spcBef>
                <a:spcPts val="1000"/>
              </a:spcBef>
            </a:pPr>
            <a:r>
              <a:rPr lang="en-US" sz="2400" b="1" dirty="0" smtClean="0"/>
              <a:t>guard-condition</a:t>
            </a:r>
            <a:r>
              <a:rPr lang="en-US" sz="2400" dirty="0" smtClean="0"/>
              <a:t> – a true/false test to see whether a transition can fire</a:t>
            </a:r>
            <a:endParaRPr lang="en-US" sz="2400"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47</a:t>
            </a:fld>
            <a:endParaRPr lang="en-US" altLang="en-US"/>
          </a:p>
        </p:txBody>
      </p:sp>
      <p:sp>
        <p:nvSpPr>
          <p:cNvPr id="5" name="Footer Placeholder 4"/>
          <p:cNvSpPr>
            <a:spLocks noGrp="1"/>
          </p:cNvSpPr>
          <p:nvPr>
            <p:ph type="ftr" sz="quarter" idx="3"/>
          </p:nvPr>
        </p:nvSpPr>
        <p:spPr>
          <a:xfrm>
            <a:off x="0" y="6244046"/>
            <a:ext cx="76962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7651460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solidFill>
                  <a:schemeClr val="tx1"/>
                </a:solidFill>
                <a:effectLst/>
              </a:rPr>
              <a:t>State Machine for a Printer</a:t>
            </a:r>
            <a:endParaRPr lang="en-US" spc="0" dirty="0">
              <a:solidFill>
                <a:schemeClr val="tx1"/>
              </a:solidFill>
              <a:effectLst/>
            </a:endParaRPr>
          </a:p>
        </p:txBody>
      </p:sp>
      <p:pic>
        <p:nvPicPr>
          <p:cNvPr id="10" name="Content Placeholder 9" descr="The diagram shows the State Machine for a Printer. A dot: the beginning pseudostate denotes the start of the state machine behavior for this object. Off: A state indicates a state of being of the object. Name it as a condition or a verb phrase. An arrow goes toward on. On button pushed, safety cover closed run start-up: Transition name can have a trigger, a guard and an action expression. On; A backward arrow goes back to off: Off button pushed: A transition moves to the object from the origin state to the destination state. "/>
          <p:cNvPicPr>
            <a:picLocks noGrp="1" noChangeAspect="1"/>
          </p:cNvPicPr>
          <p:nvPr>
            <p:ph sz="quarter" idx="12"/>
          </p:nvPr>
        </p:nvPicPr>
        <p:blipFill>
          <a:blip r:embed="rId2" cstate="print"/>
          <a:stretch>
            <a:fillRect/>
          </a:stretch>
        </p:blipFill>
        <p:spPr>
          <a:xfrm>
            <a:off x="1196661" y="1030713"/>
            <a:ext cx="6750676" cy="4037175"/>
          </a:xfrm>
          <a:prstGeom prst="rect">
            <a:avLst/>
          </a:prstGeom>
        </p:spPr>
      </p:pic>
      <p:sp>
        <p:nvSpPr>
          <p:cNvPr id="7" name="Content Placeholder 6"/>
          <p:cNvSpPr>
            <a:spLocks noGrp="1"/>
          </p:cNvSpPr>
          <p:nvPr>
            <p:ph sz="quarter" idx="11"/>
          </p:nvPr>
        </p:nvSpPr>
        <p:spPr>
          <a:xfrm>
            <a:off x="381000" y="5182048"/>
            <a:ext cx="8382000" cy="788186"/>
          </a:xfrm>
        </p:spPr>
        <p:txBody>
          <a:bodyPr/>
          <a:lstStyle/>
          <a:p>
            <a:r>
              <a:rPr lang="en-US" dirty="0"/>
              <a:t>Syntax of transition statement</a:t>
            </a:r>
          </a:p>
          <a:p>
            <a:pPr lvl="1">
              <a:lnSpc>
                <a:spcPct val="40000"/>
              </a:lnSpc>
              <a:spcBef>
                <a:spcPts val="1000"/>
              </a:spcBef>
            </a:pPr>
            <a:r>
              <a:rPr lang="en-US" sz="2000" i="1" dirty="0"/>
              <a:t>transition-name (parameters, …) [guard-condition] / </a:t>
            </a:r>
            <a:r>
              <a:rPr lang="en-US" sz="2000" i="1" dirty="0" smtClean="0"/>
              <a:t>action-expression</a:t>
            </a:r>
            <a:endParaRPr lang="en-US" sz="2000"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48</a:t>
            </a:fld>
            <a:endParaRPr lang="en-US" altLang="en-US"/>
          </a:p>
        </p:txBody>
      </p:sp>
      <p:sp>
        <p:nvSpPr>
          <p:cNvPr id="5" name="Footer Placeholder 4"/>
          <p:cNvSpPr>
            <a:spLocks noGrp="1"/>
          </p:cNvSpPr>
          <p:nvPr>
            <p:ph type="ftr" sz="quarter" idx="3"/>
          </p:nvPr>
        </p:nvSpPr>
        <p:spPr>
          <a:xfrm>
            <a:off x="0" y="6244046"/>
            <a:ext cx="7689068"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299608426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lang="en-US" sz="4000" spc="0" dirty="0" smtClean="0">
                <a:solidFill>
                  <a:schemeClr val="tx1"/>
                </a:solidFill>
                <a:effectLst/>
              </a:rPr>
              <a:t>Concurrency in a State Machine Diagram</a:t>
            </a:r>
            <a:endParaRPr lang="en-US" sz="4000" spc="0" dirty="0">
              <a:solidFill>
                <a:schemeClr val="tx1"/>
              </a:solidFill>
              <a:effectLst/>
            </a:endParaRPr>
          </a:p>
        </p:txBody>
      </p:sp>
      <p:sp>
        <p:nvSpPr>
          <p:cNvPr id="3" name="Text Placeholder 2"/>
          <p:cNvSpPr>
            <a:spLocks noGrp="1"/>
          </p:cNvSpPr>
          <p:nvPr>
            <p:ph type="body" sz="quarter" idx="10"/>
          </p:nvPr>
        </p:nvSpPr>
        <p:spPr>
          <a:xfrm>
            <a:off x="363908" y="1236292"/>
            <a:ext cx="8382000" cy="3802066"/>
          </a:xfrm>
        </p:spPr>
        <p:txBody>
          <a:bodyPr/>
          <a:lstStyle/>
          <a:p>
            <a:pPr marL="352800" indent="-352800">
              <a:spcBef>
                <a:spcPts val="1000"/>
              </a:spcBef>
            </a:pPr>
            <a:r>
              <a:rPr lang="en-US" b="1" dirty="0"/>
              <a:t>Concurrent states </a:t>
            </a:r>
            <a:r>
              <a:rPr lang="en-US" dirty="0"/>
              <a:t>– when an object is in one or more states at the same time</a:t>
            </a:r>
          </a:p>
          <a:p>
            <a:pPr marL="352800" indent="-352800">
              <a:spcBef>
                <a:spcPts val="1000"/>
              </a:spcBef>
            </a:pPr>
            <a:r>
              <a:rPr lang="en-US" b="1" dirty="0" smtClean="0"/>
              <a:t>Path </a:t>
            </a:r>
            <a:r>
              <a:rPr lang="en-US" dirty="0" smtClean="0"/>
              <a:t>– a sequential set of connected states and transitions</a:t>
            </a:r>
          </a:p>
          <a:p>
            <a:pPr marL="352800" indent="-352800">
              <a:spcBef>
                <a:spcPts val="1000"/>
              </a:spcBef>
            </a:pPr>
            <a:r>
              <a:rPr lang="en-US" b="1" dirty="0" smtClean="0"/>
              <a:t>Concurrent paths </a:t>
            </a:r>
            <a:r>
              <a:rPr lang="en-US" dirty="0" smtClean="0"/>
              <a:t>– when multiple paths are being followed concurrently, i.e. when one or more states in one path are parallel to states in another path</a:t>
            </a:r>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49</a:t>
            </a:fld>
            <a:endParaRPr lang="en-US" altLang="en-US"/>
          </a:p>
        </p:txBody>
      </p:sp>
      <p:sp>
        <p:nvSpPr>
          <p:cNvPr id="5" name="Footer Placeholder 4"/>
          <p:cNvSpPr>
            <a:spLocks noGrp="1"/>
          </p:cNvSpPr>
          <p:nvPr>
            <p:ph type="ftr" sz="quarter" idx="3"/>
          </p:nvPr>
        </p:nvSpPr>
        <p:spPr>
          <a:xfrm>
            <a:off x="0" y="6244046"/>
            <a:ext cx="76962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23415167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122238"/>
            <a:ext cx="7543800" cy="664797"/>
          </a:xfrm>
        </p:spPr>
        <p:txBody>
          <a:bodyPr/>
          <a:lstStyle/>
          <a:p>
            <a:r>
              <a:rPr lang="en-US" altLang="en-US" spc="0" dirty="0">
                <a:solidFill>
                  <a:schemeClr val="tx1"/>
                </a:solidFill>
                <a:effectLst/>
              </a:rPr>
              <a:t>Overview</a:t>
            </a:r>
          </a:p>
        </p:txBody>
      </p:sp>
      <p:sp>
        <p:nvSpPr>
          <p:cNvPr id="132099" name="Rectangle 3"/>
          <p:cNvSpPr>
            <a:spLocks noGrp="1" noChangeArrowheads="1"/>
          </p:cNvSpPr>
          <p:nvPr>
            <p:ph idx="1"/>
          </p:nvPr>
        </p:nvSpPr>
        <p:spPr>
          <a:xfrm>
            <a:off x="355362" y="1244838"/>
            <a:ext cx="8229600" cy="3746667"/>
          </a:xfrm>
        </p:spPr>
        <p:txBody>
          <a:bodyPr/>
          <a:lstStyle/>
          <a:p>
            <a:pPr>
              <a:lnSpc>
                <a:spcPct val="90000"/>
              </a:lnSpc>
            </a:pPr>
            <a:r>
              <a:rPr lang="en-GB" altLang="en-US" sz="2800" dirty="0" smtClean="0"/>
              <a:t>This </a:t>
            </a:r>
            <a:r>
              <a:rPr lang="en-GB" altLang="en-US" sz="2800" dirty="0"/>
              <a:t>chapter focuses on another key </a:t>
            </a:r>
            <a:r>
              <a:rPr lang="en-GB" altLang="en-US" sz="2800" dirty="0" smtClean="0"/>
              <a:t>concept </a:t>
            </a:r>
            <a:r>
              <a:rPr lang="en-GB" altLang="en-US" sz="2800" dirty="0"/>
              <a:t>for defining requirements— data entities or domain classes</a:t>
            </a:r>
          </a:p>
          <a:p>
            <a:pPr>
              <a:lnSpc>
                <a:spcPct val="90000"/>
              </a:lnSpc>
            </a:pPr>
            <a:r>
              <a:rPr lang="en-GB" altLang="en-US" sz="2800" dirty="0"/>
              <a:t>In the </a:t>
            </a:r>
            <a:r>
              <a:rPr lang="en-GB" altLang="en-US" sz="2800" dirty="0" smtClean="0"/>
              <a:t>R</a:t>
            </a:r>
            <a:r>
              <a:rPr lang="en-GB" altLang="en-US" sz="100" dirty="0" smtClean="0"/>
              <a:t> </a:t>
            </a:r>
            <a:r>
              <a:rPr lang="en-GB" altLang="en-US" sz="2800" dirty="0" smtClean="0"/>
              <a:t>M</a:t>
            </a:r>
            <a:r>
              <a:rPr lang="en-GB" altLang="en-US" sz="100" dirty="0" smtClean="0"/>
              <a:t> </a:t>
            </a:r>
            <a:r>
              <a:rPr lang="en-GB" altLang="en-US" sz="2800" dirty="0" smtClean="0"/>
              <a:t>O </a:t>
            </a:r>
            <a:r>
              <a:rPr lang="en-GB" altLang="en-US" sz="2800" dirty="0"/>
              <a:t>Tradeshow System from Chapter 1, some domain classes are Supplier, Product, and Contact</a:t>
            </a:r>
            <a:endParaRPr lang="en-GB" altLang="en-US" sz="2800" i="1" dirty="0"/>
          </a:p>
          <a:p>
            <a:pPr>
              <a:lnSpc>
                <a:spcPct val="90000"/>
              </a:lnSpc>
            </a:pPr>
            <a:r>
              <a:rPr lang="en-GB" altLang="en-US" sz="2800" dirty="0"/>
              <a:t>In this chapter’s opening case Waiters on Call, examples of domain classes are Restaurants</a:t>
            </a:r>
            <a:r>
              <a:rPr lang="en-GB" altLang="en-US" sz="2800" dirty="0" smtClean="0"/>
              <a:t>, Menu Items, Customers</a:t>
            </a:r>
            <a:r>
              <a:rPr lang="en-GB" altLang="en-US" sz="2800" dirty="0"/>
              <a:t>, Orders, Drivers</a:t>
            </a:r>
            <a:r>
              <a:rPr lang="en-GB" altLang="en-US" sz="2800" dirty="0" smtClean="0"/>
              <a:t>, </a:t>
            </a:r>
            <a:r>
              <a:rPr lang="en-GB" altLang="en-US" sz="2800" dirty="0"/>
              <a:t>Routes, and Payments</a:t>
            </a:r>
            <a:endParaRPr lang="en-GB" altLang="en-US" sz="2800" i="1" dirty="0"/>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E1A8AB10-79D7-4297-A5E8-58D4C0FFBD5E}" type="slidenum">
              <a:rPr lang="en-US" altLang="en-US"/>
              <a:pPr/>
              <a:t>5</a:t>
            </a:fld>
            <a:endParaRPr lang="en-US" altLang="en-US"/>
          </a:p>
        </p:txBody>
      </p:sp>
      <p:sp>
        <p:nvSpPr>
          <p:cNvPr id="4" name="Footer Placeholder 4"/>
          <p:cNvSpPr>
            <a:spLocks noGrp="1"/>
          </p:cNvSpPr>
          <p:nvPr>
            <p:ph type="ftr" sz="quarter" idx="3"/>
          </p:nvPr>
        </p:nvSpPr>
        <p:spPr>
          <a:xfrm>
            <a:off x="0" y="6248400"/>
            <a:ext cx="7696200" cy="3048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solidFill>
                  <a:schemeClr val="tx1"/>
                </a:solidFill>
                <a:effectLst/>
              </a:rPr>
              <a:t>Printer with Concurrent Paths</a:t>
            </a:r>
            <a:endParaRPr lang="en-US" spc="0" dirty="0">
              <a:solidFill>
                <a:schemeClr val="tx1"/>
              </a:solidFill>
              <a:effectLst/>
            </a:endParaRPr>
          </a:p>
        </p:txBody>
      </p:sp>
      <p:pic>
        <p:nvPicPr>
          <p:cNvPr id="10" name="Content Placeholder 9" descr="The path of the printer is shown with concurrent paths. Start; off; on button pushed, safety cover closed; run start up; synchronization bar, split. 1. Idle; print request doc, Printing; back arrow to Idle. Idle, Printing and On button join at one synchronization bar.  forward arrow to synchrnization bar join' Off button pushed, back arrow to off. "/>
          <p:cNvPicPr>
            <a:picLocks noGrp="1" noChangeAspect="1"/>
          </p:cNvPicPr>
          <p:nvPr>
            <p:ph sz="quarter" idx="12"/>
          </p:nvPr>
        </p:nvPicPr>
        <p:blipFill>
          <a:blip r:embed="rId2" cstate="print"/>
          <a:stretch>
            <a:fillRect/>
          </a:stretch>
        </p:blipFill>
        <p:spPr>
          <a:xfrm>
            <a:off x="1307176" y="1279022"/>
            <a:ext cx="6959784" cy="2801101"/>
          </a:xfrm>
          <a:prstGeom prst="rect">
            <a:avLst/>
          </a:prstGeom>
        </p:spPr>
      </p:pic>
      <p:sp>
        <p:nvSpPr>
          <p:cNvPr id="7" name="Content Placeholder 6"/>
          <p:cNvSpPr>
            <a:spLocks noGrp="1"/>
          </p:cNvSpPr>
          <p:nvPr>
            <p:ph sz="quarter" idx="11"/>
          </p:nvPr>
        </p:nvSpPr>
        <p:spPr>
          <a:xfrm>
            <a:off x="372454" y="4253048"/>
            <a:ext cx="8382000" cy="1586075"/>
          </a:xfrm>
        </p:spPr>
        <p:txBody>
          <a:bodyPr/>
          <a:lstStyle/>
          <a:p>
            <a:r>
              <a:rPr lang="en-US" sz="2400" dirty="0"/>
              <a:t>Concurrent paths often shown by synchronization bars (same as Activity Diagram)</a:t>
            </a:r>
          </a:p>
          <a:p>
            <a:r>
              <a:rPr lang="en-US" sz="2400" dirty="0"/>
              <a:t>Multiple exits from a state is an “OR” condition</a:t>
            </a:r>
            <a:r>
              <a:rPr lang="en-US" sz="2400" dirty="0" smtClean="0"/>
              <a:t>.</a:t>
            </a:r>
            <a:endParaRPr lang="en-US" sz="2400" dirty="0"/>
          </a:p>
          <a:p>
            <a:r>
              <a:rPr lang="en-US" sz="2400" dirty="0"/>
              <a:t>Multiple exits from a synchronization bar is an “AND” condition</a:t>
            </a:r>
            <a:r>
              <a:rPr lang="en-US" sz="2400" dirty="0" smtClean="0"/>
              <a:t>.</a:t>
            </a:r>
            <a:endParaRPr lang="en-US" sz="2400"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50</a:t>
            </a:fld>
            <a:endParaRPr lang="en-US" altLang="en-US"/>
          </a:p>
        </p:txBody>
      </p:sp>
      <p:sp>
        <p:nvSpPr>
          <p:cNvPr id="5" name="Footer Placeholder 4"/>
          <p:cNvSpPr>
            <a:spLocks noGrp="1"/>
          </p:cNvSpPr>
          <p:nvPr>
            <p:ph type="ftr" sz="quarter" idx="3"/>
          </p:nvPr>
        </p:nvSpPr>
        <p:spPr>
          <a:xfrm>
            <a:off x="0" y="6244046"/>
            <a:ext cx="76200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44925755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001000" cy="1143000"/>
          </a:xfrm>
        </p:spPr>
        <p:txBody>
          <a:bodyPr/>
          <a:lstStyle/>
          <a:p>
            <a:r>
              <a:rPr lang="en-US" sz="4000" spc="0" dirty="0" smtClean="0">
                <a:solidFill>
                  <a:schemeClr val="tx1"/>
                </a:solidFill>
                <a:effectLst/>
              </a:rPr>
              <a:t>Creating a State Machine Diagram:</a:t>
            </a:r>
            <a:r>
              <a:rPr lang="en-US" sz="4800" spc="0" baseline="0" dirty="0" smtClean="0">
                <a:solidFill>
                  <a:schemeClr val="tx1"/>
                </a:solidFill>
                <a:effectLst/>
              </a:rPr>
              <a:t> </a:t>
            </a:r>
            <a:r>
              <a:rPr lang="en-US" sz="3200" spc="0" dirty="0" smtClean="0">
                <a:solidFill>
                  <a:schemeClr val="tx1"/>
                </a:solidFill>
                <a:effectLst/>
              </a:rPr>
              <a:t>Steps </a:t>
            </a:r>
            <a:r>
              <a:rPr lang="en-US" sz="2000" spc="0" dirty="0" smtClean="0">
                <a:solidFill>
                  <a:schemeClr val="tx1"/>
                </a:solidFill>
                <a:effectLst/>
              </a:rPr>
              <a:t>(1 of 2)</a:t>
            </a:r>
            <a:endParaRPr lang="en-US" sz="2000" spc="0" dirty="0">
              <a:solidFill>
                <a:schemeClr val="tx1"/>
              </a:solidFill>
              <a:effectLst/>
            </a:endParaRPr>
          </a:p>
        </p:txBody>
      </p:sp>
      <p:sp>
        <p:nvSpPr>
          <p:cNvPr id="3" name="Text Placeholder 2"/>
          <p:cNvSpPr>
            <a:spLocks noGrp="1"/>
          </p:cNvSpPr>
          <p:nvPr>
            <p:ph idx="1"/>
          </p:nvPr>
        </p:nvSpPr>
        <p:spPr>
          <a:xfrm>
            <a:off x="381000" y="1412874"/>
            <a:ext cx="8382000" cy="3768725"/>
          </a:xfrm>
        </p:spPr>
        <p:txBody>
          <a:bodyPr/>
          <a:lstStyle/>
          <a:p>
            <a:pPr marL="403200" indent="-403200">
              <a:spcBef>
                <a:spcPts val="1000"/>
              </a:spcBef>
              <a:buClr>
                <a:schemeClr val="tx2"/>
              </a:buClr>
              <a:buFont typeface="Wingdings" panose="05000000000000000000" pitchFamily="2" charset="2"/>
              <a:buAutoNum type="arabicPeriod"/>
            </a:pPr>
            <a:r>
              <a:rPr lang="en-GB" altLang="en-US" sz="2400" dirty="0"/>
              <a:t>Review the class diagram and select classes that might require state machine diagrams</a:t>
            </a:r>
          </a:p>
          <a:p>
            <a:pPr marL="403200" indent="-403200">
              <a:spcBef>
                <a:spcPts val="1000"/>
              </a:spcBef>
              <a:buClr>
                <a:schemeClr val="tx2"/>
              </a:buClr>
              <a:buFont typeface="Wingdings" panose="05000000000000000000" pitchFamily="2" charset="2"/>
              <a:buAutoNum type="arabicPeriod"/>
            </a:pPr>
            <a:r>
              <a:rPr lang="en-GB" altLang="en-US" sz="2400" dirty="0"/>
              <a:t>For each class, make a list of status conditions (states) you can identify</a:t>
            </a:r>
          </a:p>
          <a:p>
            <a:pPr marL="403200" indent="-403200">
              <a:spcBef>
                <a:spcPts val="1000"/>
              </a:spcBef>
              <a:buClr>
                <a:schemeClr val="tx2"/>
              </a:buClr>
              <a:buFont typeface="Wingdings" panose="05000000000000000000" pitchFamily="2" charset="2"/>
              <a:buAutoNum type="arabicPeriod"/>
            </a:pPr>
            <a:r>
              <a:rPr lang="en-GB" altLang="en-US" sz="2400" dirty="0"/>
              <a:t>Begin building diagram fragments by identifying transitions that cause an object to leave the identified state</a:t>
            </a:r>
          </a:p>
          <a:p>
            <a:pPr marL="403200" indent="-403200">
              <a:spcBef>
                <a:spcPts val="1000"/>
              </a:spcBef>
              <a:buClr>
                <a:schemeClr val="tx2"/>
              </a:buClr>
              <a:buFont typeface="Wingdings" panose="05000000000000000000" pitchFamily="2" charset="2"/>
              <a:buAutoNum type="arabicPeriod"/>
            </a:pPr>
            <a:r>
              <a:rPr lang="en-GB" altLang="en-US" sz="2400" dirty="0"/>
              <a:t>Sequence these states in the correct order and aggregate combinations into larger fragments</a:t>
            </a:r>
          </a:p>
          <a:p>
            <a:pPr marL="403200" indent="-403200">
              <a:spcBef>
                <a:spcPts val="1000"/>
              </a:spcBef>
              <a:buClr>
                <a:schemeClr val="tx2"/>
              </a:buClr>
              <a:buFont typeface="Wingdings" panose="05000000000000000000" pitchFamily="2" charset="2"/>
              <a:buAutoNum type="arabicPeriod"/>
            </a:pPr>
            <a:r>
              <a:rPr lang="en-GB" altLang="en-US" sz="2400" dirty="0"/>
              <a:t>Review paths and look for independent, concurrent </a:t>
            </a:r>
            <a:r>
              <a:rPr lang="en-GB" altLang="en-US" sz="2400" dirty="0" smtClean="0"/>
              <a:t>paths</a:t>
            </a:r>
            <a:endParaRPr lang="en-GB" altLang="en-US" sz="2400"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51</a:t>
            </a:fld>
            <a:endParaRPr lang="en-US" altLang="en-US"/>
          </a:p>
        </p:txBody>
      </p:sp>
      <p:sp>
        <p:nvSpPr>
          <p:cNvPr id="5" name="Footer Placeholder 4"/>
          <p:cNvSpPr>
            <a:spLocks noGrp="1"/>
          </p:cNvSpPr>
          <p:nvPr>
            <p:ph type="ftr" sz="quarter" idx="3"/>
          </p:nvPr>
        </p:nvSpPr>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303475769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152400"/>
            <a:ext cx="8001000" cy="1143000"/>
          </a:xfrm>
        </p:spPr>
        <p:txBody>
          <a:bodyPr/>
          <a:lstStyle/>
          <a:p>
            <a:r>
              <a:rPr lang="en-US" sz="4000" spc="0" dirty="0" smtClean="0">
                <a:solidFill>
                  <a:schemeClr val="tx1"/>
                </a:solidFill>
                <a:effectLst/>
              </a:rPr>
              <a:t>Creating a State Machine Diagram:</a:t>
            </a:r>
            <a:r>
              <a:rPr lang="en-US" sz="4800" spc="0" baseline="0" dirty="0" smtClean="0">
                <a:solidFill>
                  <a:schemeClr val="tx1"/>
                </a:solidFill>
                <a:effectLst/>
              </a:rPr>
              <a:t> </a:t>
            </a:r>
            <a:r>
              <a:rPr lang="en-US" sz="3200" spc="0" dirty="0" smtClean="0">
                <a:solidFill>
                  <a:schemeClr val="tx1"/>
                </a:solidFill>
                <a:effectLst/>
              </a:rPr>
              <a:t>Steps </a:t>
            </a:r>
            <a:r>
              <a:rPr lang="en-US" sz="2000" spc="0" dirty="0" smtClean="0">
                <a:solidFill>
                  <a:schemeClr val="tx1"/>
                </a:solidFill>
                <a:effectLst/>
              </a:rPr>
              <a:t>(2 of 2)</a:t>
            </a:r>
            <a:endParaRPr lang="en-US" sz="2000" spc="0" dirty="0">
              <a:solidFill>
                <a:schemeClr val="tx1"/>
              </a:solidFill>
              <a:effectLst/>
            </a:endParaRPr>
          </a:p>
        </p:txBody>
      </p:sp>
      <p:sp>
        <p:nvSpPr>
          <p:cNvPr id="3" name="Text Placeholder 2"/>
          <p:cNvSpPr>
            <a:spLocks noGrp="1"/>
          </p:cNvSpPr>
          <p:nvPr>
            <p:ph sz="half" idx="1"/>
          </p:nvPr>
        </p:nvSpPr>
        <p:spPr>
          <a:xfrm>
            <a:off x="381000" y="1411553"/>
            <a:ext cx="7924800" cy="1586075"/>
          </a:xfrm>
        </p:spPr>
        <p:txBody>
          <a:bodyPr/>
          <a:lstStyle/>
          <a:p>
            <a:pPr marL="403200" indent="-403200">
              <a:spcBef>
                <a:spcPts val="1000"/>
              </a:spcBef>
              <a:buClr>
                <a:schemeClr val="tx2"/>
              </a:buClr>
              <a:buFont typeface="Wingdings" panose="05000000000000000000" pitchFamily="2" charset="2"/>
              <a:buAutoNum type="arabicPeriod" startAt="6"/>
            </a:pPr>
            <a:r>
              <a:rPr lang="en-GB" altLang="en-US" sz="2400" dirty="0"/>
              <a:t>Look for additional transitions and test both directions</a:t>
            </a:r>
          </a:p>
          <a:p>
            <a:pPr marL="403200" indent="-403200">
              <a:spcBef>
                <a:spcPts val="1000"/>
              </a:spcBef>
              <a:buClr>
                <a:schemeClr val="tx2"/>
              </a:buClr>
              <a:buFont typeface="Wingdings" panose="05000000000000000000" pitchFamily="2" charset="2"/>
              <a:buAutoNum type="arabicPeriod" startAt="6"/>
            </a:pPr>
            <a:r>
              <a:rPr lang="en-GB" altLang="en-US" sz="2400" dirty="0"/>
              <a:t>Expand each transition with appropriate message event, guard condition, and action expression</a:t>
            </a:r>
          </a:p>
          <a:p>
            <a:pPr marL="403200" indent="-403200">
              <a:spcBef>
                <a:spcPts val="1000"/>
              </a:spcBef>
              <a:buClr>
                <a:schemeClr val="tx2"/>
              </a:buClr>
              <a:buFont typeface="Wingdings" panose="05000000000000000000" pitchFamily="2" charset="2"/>
              <a:buAutoNum type="arabicPeriod" startAt="6"/>
            </a:pPr>
            <a:r>
              <a:rPr lang="en-GB" altLang="en-US" sz="2400" dirty="0"/>
              <a:t>Review and test the state machine diagram for the </a:t>
            </a:r>
            <a:r>
              <a:rPr lang="en-GB" altLang="en-US" sz="2400" dirty="0" smtClean="0"/>
              <a:t>class</a:t>
            </a:r>
            <a:endParaRPr lang="en-GB" altLang="en-US" sz="2000" dirty="0"/>
          </a:p>
        </p:txBody>
      </p:sp>
      <p:sp>
        <p:nvSpPr>
          <p:cNvPr id="6" name="Content Placeholder 5"/>
          <p:cNvSpPr>
            <a:spLocks noGrp="1"/>
          </p:cNvSpPr>
          <p:nvPr>
            <p:ph sz="half" idx="2"/>
          </p:nvPr>
        </p:nvSpPr>
        <p:spPr>
          <a:xfrm>
            <a:off x="424649" y="3113101"/>
            <a:ext cx="8001000" cy="1650809"/>
          </a:xfrm>
        </p:spPr>
        <p:txBody>
          <a:bodyPr/>
          <a:lstStyle/>
          <a:p>
            <a:pPr marL="763588" lvl="1" indent="-419100"/>
            <a:r>
              <a:rPr lang="en-GB" altLang="en-US" sz="2000" dirty="0"/>
              <a:t>Make sure state are really state for the object in the class</a:t>
            </a:r>
          </a:p>
          <a:p>
            <a:pPr marL="763588" lvl="1" indent="-419100"/>
            <a:r>
              <a:rPr lang="en-GB" altLang="en-US" sz="2000" dirty="0"/>
              <a:t>Follow the life cycle of an object coming into existence and being deleted</a:t>
            </a:r>
          </a:p>
          <a:p>
            <a:pPr marL="763588" lvl="1" indent="-419100"/>
            <a:r>
              <a:rPr lang="en-GB" altLang="en-US" sz="2000" dirty="0"/>
              <a:t>Be sure the diagram covers all exception condition</a:t>
            </a:r>
          </a:p>
          <a:p>
            <a:pPr marL="763588" lvl="1" indent="-419100"/>
            <a:r>
              <a:rPr lang="en-GB" altLang="en-US" sz="2000" dirty="0"/>
              <a:t>Look again for concurrent paths and composite states</a:t>
            </a:r>
            <a:endParaRPr lang="en-IN"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52</a:t>
            </a:fld>
            <a:endParaRPr lang="en-US" altLang="en-US"/>
          </a:p>
        </p:txBody>
      </p:sp>
      <p:sp>
        <p:nvSpPr>
          <p:cNvPr id="5" name="Footer Placeholder 4"/>
          <p:cNvSpPr>
            <a:spLocks noGrp="1"/>
          </p:cNvSpPr>
          <p:nvPr>
            <p:ph type="ftr" sz="quarter" idx="3"/>
          </p:nvPr>
        </p:nvSpPr>
        <p:spPr>
          <a:xfrm>
            <a:off x="0" y="6244046"/>
            <a:ext cx="7696200" cy="232954"/>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423987386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941796"/>
          </a:xfrm>
        </p:spPr>
        <p:txBody>
          <a:bodyPr/>
          <a:lstStyle/>
          <a:p>
            <a:r>
              <a:rPr lang="en-US" sz="3600" spc="0" dirty="0" smtClean="0">
                <a:solidFill>
                  <a:schemeClr val="tx1"/>
                </a:solidFill>
                <a:effectLst/>
              </a:rPr>
              <a:t>R</a:t>
            </a:r>
            <a:r>
              <a:rPr lang="en-US" sz="100" spc="0" dirty="0" smtClean="0">
                <a:solidFill>
                  <a:schemeClr val="tx1"/>
                </a:solidFill>
                <a:effectLst/>
              </a:rPr>
              <a:t> </a:t>
            </a:r>
            <a:r>
              <a:rPr lang="en-US" sz="3600" spc="0" dirty="0" smtClean="0">
                <a:solidFill>
                  <a:schemeClr val="tx1"/>
                </a:solidFill>
                <a:effectLst/>
              </a:rPr>
              <a:t>M</a:t>
            </a:r>
            <a:r>
              <a:rPr lang="en-US" sz="100" spc="0" dirty="0" smtClean="0">
                <a:solidFill>
                  <a:schemeClr val="tx1"/>
                </a:solidFill>
                <a:effectLst/>
              </a:rPr>
              <a:t> </a:t>
            </a:r>
            <a:r>
              <a:rPr lang="en-US" sz="3600" spc="0" dirty="0" smtClean="0">
                <a:solidFill>
                  <a:schemeClr val="tx1"/>
                </a:solidFill>
                <a:effectLst/>
              </a:rPr>
              <a:t>O – Creating a State Machine Diagram:</a:t>
            </a:r>
            <a:r>
              <a:rPr lang="en-US" sz="4000" spc="0" baseline="0" dirty="0" smtClean="0">
                <a:solidFill>
                  <a:schemeClr val="tx1"/>
                </a:solidFill>
                <a:effectLst/>
              </a:rPr>
              <a:t> </a:t>
            </a:r>
            <a:r>
              <a:rPr lang="en-US" sz="3200" spc="0" dirty="0" smtClean="0">
                <a:solidFill>
                  <a:schemeClr val="tx1"/>
                </a:solidFill>
                <a:effectLst/>
              </a:rPr>
              <a:t>Steps – SaleItem </a:t>
            </a:r>
            <a:r>
              <a:rPr lang="en-US" sz="2000" spc="0" dirty="0" smtClean="0">
                <a:solidFill>
                  <a:schemeClr val="tx1"/>
                </a:solidFill>
                <a:effectLst/>
              </a:rPr>
              <a:t>(1 of 3)</a:t>
            </a:r>
            <a:endParaRPr lang="en-US" sz="2000" spc="0" dirty="0">
              <a:solidFill>
                <a:schemeClr val="tx1"/>
              </a:solidFill>
              <a:effectLst/>
            </a:endParaRPr>
          </a:p>
        </p:txBody>
      </p:sp>
      <p:sp>
        <p:nvSpPr>
          <p:cNvPr id="2" name="Text Placeholder 1"/>
          <p:cNvSpPr>
            <a:spLocks noGrp="1"/>
          </p:cNvSpPr>
          <p:nvPr>
            <p:ph type="body" sz="quarter" idx="10"/>
          </p:nvPr>
        </p:nvSpPr>
        <p:spPr>
          <a:xfrm>
            <a:off x="381000" y="1411552"/>
            <a:ext cx="8382000" cy="1125436"/>
          </a:xfrm>
        </p:spPr>
        <p:txBody>
          <a:bodyPr/>
          <a:lstStyle/>
          <a:p>
            <a:pPr marL="403200" indent="-403200">
              <a:buClr>
                <a:schemeClr val="tx2"/>
              </a:buClr>
              <a:buFont typeface="+mj-lt"/>
              <a:buAutoNum type="arabicPeriod"/>
            </a:pPr>
            <a:r>
              <a:rPr lang="en-US" sz="2400" dirty="0"/>
              <a:t>Choose SaleItem. It has status conditions that need to be tracked</a:t>
            </a:r>
          </a:p>
          <a:p>
            <a:pPr marL="403200" indent="-403200">
              <a:buClr>
                <a:schemeClr val="tx2"/>
              </a:buClr>
              <a:buFont typeface="+mj-lt"/>
              <a:buAutoNum type="arabicPeriod"/>
            </a:pPr>
            <a:r>
              <a:rPr lang="en-US" sz="2400" dirty="0"/>
              <a:t>List the states and exit </a:t>
            </a:r>
            <a:r>
              <a:rPr lang="en-US" sz="2400" dirty="0" smtClean="0"/>
              <a:t>transitions</a:t>
            </a:r>
            <a:endParaRPr lang="en-IN" sz="2400" dirty="0"/>
          </a:p>
        </p:txBody>
      </p:sp>
      <p:graphicFrame>
        <p:nvGraphicFramePr>
          <p:cNvPr id="10" name="Content Placeholder 9" descr="Table is accessible to screenreaders"/>
          <p:cNvGraphicFramePr>
            <a:graphicFrameLocks noGrp="1"/>
          </p:cNvGraphicFramePr>
          <p:nvPr>
            <p:ph sz="quarter" idx="12"/>
            <p:extLst>
              <p:ext uri="{D42A27DB-BD31-4B8C-83A1-F6EECF244321}">
                <p14:modId xmlns="" xmlns:p14="http://schemas.microsoft.com/office/powerpoint/2010/main" val="3696072946"/>
              </p:ext>
            </p:extLst>
          </p:nvPr>
        </p:nvGraphicFramePr>
        <p:xfrm>
          <a:off x="838200" y="2848251"/>
          <a:ext cx="7086600" cy="2150469"/>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4038600">
                  <a:extLst>
                    <a:ext uri="{9D8B030D-6E8A-4147-A177-3AD203B41FA5}">
                      <a16:colId xmlns="" xmlns:a16="http://schemas.microsoft.com/office/drawing/2014/main" val="20001"/>
                    </a:ext>
                  </a:extLst>
                </a:gridCol>
              </a:tblGrid>
              <a:tr h="370840">
                <a:tc>
                  <a:txBody>
                    <a:bodyPr/>
                    <a:lstStyle/>
                    <a:p>
                      <a:r>
                        <a:rPr lang="en-US" sz="2200" dirty="0" smtClean="0">
                          <a:solidFill>
                            <a:schemeClr val="tx1"/>
                          </a:solidFill>
                        </a:rPr>
                        <a:t>State</a:t>
                      </a:r>
                      <a:endParaRPr lang="en-US" sz="2200" dirty="0">
                        <a:solidFill>
                          <a:schemeClr val="tx1"/>
                        </a:solidFill>
                      </a:endParaRPr>
                    </a:p>
                  </a:txBody>
                  <a:tcPr marL="147918" marR="1479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smtClean="0">
                          <a:solidFill>
                            <a:schemeClr val="tx1"/>
                          </a:solidFill>
                        </a:rPr>
                        <a:t>Transition causing exit</a:t>
                      </a:r>
                      <a:endParaRPr lang="en-US" sz="2200" dirty="0">
                        <a:solidFill>
                          <a:schemeClr val="tx1"/>
                        </a:solidFill>
                      </a:endParaRPr>
                    </a:p>
                  </a:txBody>
                  <a:tcPr marL="147918" marR="1479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en-US" sz="2200" dirty="0" smtClean="0">
                          <a:solidFill>
                            <a:schemeClr val="tx1"/>
                          </a:solidFill>
                        </a:rPr>
                        <a:t>Open</a:t>
                      </a:r>
                      <a:endParaRPr lang="en-US" sz="2200" dirty="0">
                        <a:solidFill>
                          <a:schemeClr val="tx1"/>
                        </a:solidFill>
                      </a:endParaRPr>
                    </a:p>
                  </a:txBody>
                  <a:tcPr marL="147918" marR="1479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smtClean="0">
                          <a:solidFill>
                            <a:schemeClr val="tx1"/>
                          </a:solidFill>
                        </a:rPr>
                        <a:t>saleComplete</a:t>
                      </a:r>
                      <a:endParaRPr lang="en-US" sz="2200" dirty="0">
                        <a:solidFill>
                          <a:schemeClr val="tx1"/>
                        </a:solidFill>
                      </a:endParaRPr>
                    </a:p>
                  </a:txBody>
                  <a:tcPr marL="147918" marR="1479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en-US" sz="2200" dirty="0" smtClean="0">
                          <a:solidFill>
                            <a:schemeClr val="tx1"/>
                          </a:solidFill>
                        </a:rPr>
                        <a:t>Ready to Ship</a:t>
                      </a:r>
                      <a:endParaRPr lang="en-US" sz="2200" dirty="0">
                        <a:solidFill>
                          <a:schemeClr val="tx1"/>
                        </a:solidFill>
                      </a:endParaRPr>
                    </a:p>
                  </a:txBody>
                  <a:tcPr marL="147918" marR="1479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smtClean="0">
                          <a:solidFill>
                            <a:schemeClr val="tx1"/>
                          </a:solidFill>
                        </a:rPr>
                        <a:t>shipItem</a:t>
                      </a:r>
                      <a:endParaRPr lang="en-US" sz="2200" dirty="0">
                        <a:solidFill>
                          <a:schemeClr val="tx1"/>
                        </a:solidFill>
                      </a:endParaRPr>
                    </a:p>
                  </a:txBody>
                  <a:tcPr marL="147918" marR="1479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443589">
                <a:tc>
                  <a:txBody>
                    <a:bodyPr/>
                    <a:lstStyle/>
                    <a:p>
                      <a:r>
                        <a:rPr lang="en-US" sz="2200" dirty="0" smtClean="0">
                          <a:solidFill>
                            <a:schemeClr val="tx1"/>
                          </a:solidFill>
                        </a:rPr>
                        <a:t>On back order</a:t>
                      </a:r>
                      <a:endParaRPr lang="en-US" sz="2200" dirty="0">
                        <a:solidFill>
                          <a:schemeClr val="tx1"/>
                        </a:solidFill>
                      </a:endParaRPr>
                    </a:p>
                  </a:txBody>
                  <a:tcPr marL="147918" marR="1479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smtClean="0">
                          <a:solidFill>
                            <a:schemeClr val="tx1"/>
                          </a:solidFill>
                        </a:rPr>
                        <a:t>itemArrived</a:t>
                      </a:r>
                      <a:endParaRPr lang="en-US" sz="2200" dirty="0">
                        <a:solidFill>
                          <a:schemeClr val="tx1"/>
                        </a:solidFill>
                      </a:endParaRPr>
                    </a:p>
                  </a:txBody>
                  <a:tcPr marL="147918" marR="1479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a:txBody>
                    <a:bodyPr/>
                    <a:lstStyle/>
                    <a:p>
                      <a:r>
                        <a:rPr lang="en-US" sz="2200" dirty="0" smtClean="0">
                          <a:solidFill>
                            <a:schemeClr val="tx1"/>
                          </a:solidFill>
                        </a:rPr>
                        <a:t>Shipped</a:t>
                      </a:r>
                      <a:endParaRPr lang="en-US" sz="2200" dirty="0">
                        <a:solidFill>
                          <a:schemeClr val="tx1"/>
                        </a:solidFill>
                      </a:endParaRPr>
                    </a:p>
                  </a:txBody>
                  <a:tcPr marL="147918" marR="1479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smtClean="0">
                          <a:solidFill>
                            <a:schemeClr val="tx1"/>
                          </a:solidFill>
                        </a:rPr>
                        <a:t>No exit transition defined</a:t>
                      </a:r>
                      <a:endParaRPr lang="en-US" sz="2200" dirty="0">
                        <a:solidFill>
                          <a:schemeClr val="tx1"/>
                        </a:solidFill>
                      </a:endParaRPr>
                    </a:p>
                  </a:txBody>
                  <a:tcPr marL="147918" marR="1479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sp>
        <p:nvSpPr>
          <p:cNvPr id="3" name="Slide Number Placeholder 2"/>
          <p:cNvSpPr>
            <a:spLocks noGrp="1"/>
          </p:cNvSpPr>
          <p:nvPr>
            <p:ph type="sldNum" sz="quarter" idx="4"/>
          </p:nvPr>
        </p:nvSpPr>
        <p:spPr/>
        <p:txBody>
          <a:bodyPr/>
          <a:lstStyle/>
          <a:p>
            <a:fld id="{009A3541-B7EF-4A1D-9612-A6ED665B4012}" type="slidenum">
              <a:rPr lang="en-US" altLang="en-US" smtClean="0"/>
              <a:pPr/>
              <a:t>53</a:t>
            </a:fld>
            <a:endParaRPr lang="en-US" altLang="en-US"/>
          </a:p>
        </p:txBody>
      </p:sp>
      <p:sp>
        <p:nvSpPr>
          <p:cNvPr id="4" name="Footer Placeholder 3"/>
          <p:cNvSpPr>
            <a:spLocks noGrp="1"/>
          </p:cNvSpPr>
          <p:nvPr>
            <p:ph type="ftr" sz="quarter" idx="3"/>
          </p:nvPr>
        </p:nvSpPr>
        <p:spPr>
          <a:xfrm>
            <a:off x="0" y="6244046"/>
            <a:ext cx="7620000" cy="309154"/>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240016296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41796"/>
          </a:xfrm>
        </p:spPr>
        <p:txBody>
          <a:bodyPr/>
          <a:lstStyle/>
          <a:p>
            <a:r>
              <a:rPr lang="en-US" sz="3600" spc="0" dirty="0">
                <a:solidFill>
                  <a:schemeClr val="tx1"/>
                </a:solidFill>
                <a:effectLst/>
              </a:rPr>
              <a:t>R</a:t>
            </a:r>
            <a:r>
              <a:rPr lang="en-US" sz="100" spc="0" dirty="0">
                <a:solidFill>
                  <a:schemeClr val="tx1"/>
                </a:solidFill>
                <a:effectLst/>
              </a:rPr>
              <a:t> </a:t>
            </a:r>
            <a:r>
              <a:rPr lang="en-US" sz="3600" spc="0" dirty="0">
                <a:solidFill>
                  <a:schemeClr val="tx1"/>
                </a:solidFill>
                <a:effectLst/>
              </a:rPr>
              <a:t>M</a:t>
            </a:r>
            <a:r>
              <a:rPr lang="en-US" sz="100" spc="0" dirty="0">
                <a:solidFill>
                  <a:schemeClr val="tx1"/>
                </a:solidFill>
                <a:effectLst/>
              </a:rPr>
              <a:t> </a:t>
            </a:r>
            <a:r>
              <a:rPr lang="en-US" sz="3600" spc="0" dirty="0">
                <a:solidFill>
                  <a:schemeClr val="tx1"/>
                </a:solidFill>
                <a:effectLst/>
              </a:rPr>
              <a:t>O – Creating a State Machine </a:t>
            </a:r>
            <a:r>
              <a:rPr lang="en-US" sz="3600" spc="0" dirty="0" smtClean="0">
                <a:solidFill>
                  <a:schemeClr val="tx1"/>
                </a:solidFill>
                <a:effectLst/>
              </a:rPr>
              <a:t>Diagram:</a:t>
            </a:r>
            <a:r>
              <a:rPr lang="en-US" sz="4000" spc="0" baseline="0" dirty="0">
                <a:solidFill>
                  <a:schemeClr val="tx1"/>
                </a:solidFill>
                <a:effectLst/>
              </a:rPr>
              <a:t> </a:t>
            </a:r>
            <a:r>
              <a:rPr lang="en-US" sz="3200" spc="0" dirty="0" smtClean="0">
                <a:solidFill>
                  <a:schemeClr val="tx1"/>
                </a:solidFill>
                <a:effectLst/>
              </a:rPr>
              <a:t>Steps </a:t>
            </a:r>
            <a:r>
              <a:rPr lang="en-US" sz="3200" spc="0" dirty="0">
                <a:solidFill>
                  <a:schemeClr val="tx1"/>
                </a:solidFill>
                <a:effectLst/>
              </a:rPr>
              <a:t>– SaleItem </a:t>
            </a:r>
            <a:r>
              <a:rPr lang="en-US" sz="2000" spc="0" dirty="0" smtClean="0">
                <a:solidFill>
                  <a:schemeClr val="tx1"/>
                </a:solidFill>
                <a:effectLst/>
              </a:rPr>
              <a:t>(2 </a:t>
            </a:r>
            <a:r>
              <a:rPr lang="en-US" sz="2000" spc="0" dirty="0">
                <a:solidFill>
                  <a:schemeClr val="tx1"/>
                </a:solidFill>
                <a:effectLst/>
              </a:rPr>
              <a:t>of </a:t>
            </a:r>
            <a:r>
              <a:rPr lang="en-US" sz="2000" spc="0" dirty="0" smtClean="0">
                <a:solidFill>
                  <a:schemeClr val="tx1"/>
                </a:solidFill>
                <a:effectLst/>
              </a:rPr>
              <a:t>3)</a:t>
            </a:r>
            <a:endParaRPr lang="en-US" sz="3200" spc="0" dirty="0">
              <a:solidFill>
                <a:schemeClr val="tx1"/>
              </a:solidFill>
              <a:effectLst/>
            </a:endParaRPr>
          </a:p>
        </p:txBody>
      </p:sp>
      <p:sp>
        <p:nvSpPr>
          <p:cNvPr id="6" name="Text Placeholder 5"/>
          <p:cNvSpPr>
            <a:spLocks noGrp="1"/>
          </p:cNvSpPr>
          <p:nvPr>
            <p:ph type="body" sz="quarter" idx="10"/>
          </p:nvPr>
        </p:nvSpPr>
        <p:spPr>
          <a:xfrm>
            <a:off x="381000" y="1411552"/>
            <a:ext cx="8382000" cy="1253677"/>
          </a:xfrm>
        </p:spPr>
        <p:txBody>
          <a:bodyPr/>
          <a:lstStyle/>
          <a:p>
            <a:pPr marL="403200" indent="-403200">
              <a:buClr>
                <a:schemeClr val="tx2"/>
              </a:buClr>
              <a:buFont typeface="+mj-lt"/>
              <a:buAutoNum type="arabicPeriod" startAt="3"/>
            </a:pPr>
            <a:r>
              <a:rPr lang="en-US" sz="2400" dirty="0"/>
              <a:t>Build fragments – see figure below</a:t>
            </a:r>
          </a:p>
          <a:p>
            <a:pPr marL="403200" indent="-403200">
              <a:buClr>
                <a:schemeClr val="tx2"/>
              </a:buClr>
              <a:buFont typeface="+mj-lt"/>
              <a:buAutoNum type="arabicPeriod" startAt="3"/>
            </a:pPr>
            <a:r>
              <a:rPr lang="en-US" sz="2400" dirty="0"/>
              <a:t>Sequence in correct order – see figure below</a:t>
            </a:r>
          </a:p>
          <a:p>
            <a:pPr marL="403200" indent="-403200">
              <a:buClr>
                <a:schemeClr val="tx2"/>
              </a:buClr>
              <a:buFont typeface="+mj-lt"/>
              <a:buAutoNum type="arabicPeriod" startAt="3"/>
            </a:pPr>
            <a:r>
              <a:rPr lang="en-US" sz="2400" dirty="0"/>
              <a:t>Look for concurrent paths – </a:t>
            </a:r>
            <a:r>
              <a:rPr lang="en-US" sz="2400" dirty="0" smtClean="0"/>
              <a:t>none</a:t>
            </a:r>
            <a:endParaRPr lang="en-IN" sz="2400" dirty="0"/>
          </a:p>
        </p:txBody>
      </p:sp>
      <p:pic>
        <p:nvPicPr>
          <p:cNvPr id="9" name="Content Placeholder 8" descr="A state machine diagram shows the following states and transitions. On back order; item arrived; ready to ship; Another state: Open; sale complete; ready to ship; ship item; shipped."/>
          <p:cNvPicPr>
            <a:picLocks noGrp="1" noChangeAspect="1"/>
          </p:cNvPicPr>
          <p:nvPr>
            <p:ph sz="quarter" idx="12"/>
          </p:nvPr>
        </p:nvPicPr>
        <p:blipFill>
          <a:blip r:embed="rId2" cstate="print"/>
          <a:stretch>
            <a:fillRect/>
          </a:stretch>
        </p:blipFill>
        <p:spPr>
          <a:xfrm>
            <a:off x="678237" y="3070524"/>
            <a:ext cx="7521304" cy="2645422"/>
          </a:xfrm>
          <a:prstGeom prst="rect">
            <a:avLst/>
          </a:prstGeom>
        </p:spPr>
      </p:pic>
      <p:sp>
        <p:nvSpPr>
          <p:cNvPr id="3" name="Slide Number Placeholder 2"/>
          <p:cNvSpPr>
            <a:spLocks noGrp="1"/>
          </p:cNvSpPr>
          <p:nvPr>
            <p:ph type="sldNum" sz="quarter" idx="4"/>
          </p:nvPr>
        </p:nvSpPr>
        <p:spPr/>
        <p:txBody>
          <a:bodyPr/>
          <a:lstStyle/>
          <a:p>
            <a:fld id="{009A3541-B7EF-4A1D-9612-A6ED665B4012}" type="slidenum">
              <a:rPr lang="en-US" altLang="en-US" smtClean="0"/>
              <a:pPr/>
              <a:t>54</a:t>
            </a:fld>
            <a:endParaRPr lang="en-US" altLang="en-US"/>
          </a:p>
        </p:txBody>
      </p:sp>
      <p:sp>
        <p:nvSpPr>
          <p:cNvPr id="4" name="Footer Placeholder 3"/>
          <p:cNvSpPr>
            <a:spLocks noGrp="1"/>
          </p:cNvSpPr>
          <p:nvPr>
            <p:ph type="ftr" sz="quarter" idx="3"/>
          </p:nvPr>
        </p:nvSpPr>
        <p:spPr>
          <a:xfrm>
            <a:off x="0" y="6244046"/>
            <a:ext cx="7772400" cy="309154"/>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129229255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578"/>
            <a:ext cx="8382000" cy="941796"/>
          </a:xfrm>
        </p:spPr>
        <p:txBody>
          <a:bodyPr/>
          <a:lstStyle/>
          <a:p>
            <a:r>
              <a:rPr lang="en-US" sz="3600" spc="0" dirty="0" smtClean="0">
                <a:solidFill>
                  <a:schemeClr val="tx1"/>
                </a:solidFill>
                <a:effectLst/>
              </a:rPr>
              <a:t>R</a:t>
            </a:r>
            <a:r>
              <a:rPr lang="en-US" sz="100" spc="0" dirty="0" smtClean="0">
                <a:solidFill>
                  <a:schemeClr val="tx1"/>
                </a:solidFill>
                <a:effectLst/>
              </a:rPr>
              <a:t> </a:t>
            </a:r>
            <a:r>
              <a:rPr lang="en-US" sz="3600" spc="0" dirty="0" smtClean="0">
                <a:solidFill>
                  <a:schemeClr val="tx1"/>
                </a:solidFill>
                <a:effectLst/>
              </a:rPr>
              <a:t>M</a:t>
            </a:r>
            <a:r>
              <a:rPr lang="en-US" sz="100" spc="0" dirty="0" smtClean="0">
                <a:solidFill>
                  <a:schemeClr val="tx1"/>
                </a:solidFill>
                <a:effectLst/>
              </a:rPr>
              <a:t> </a:t>
            </a:r>
            <a:r>
              <a:rPr lang="en-US" sz="3600" spc="0" dirty="0" smtClean="0">
                <a:solidFill>
                  <a:schemeClr val="tx1"/>
                </a:solidFill>
                <a:effectLst/>
              </a:rPr>
              <a:t>O – Creating a State Machine Diagram:</a:t>
            </a:r>
            <a:r>
              <a:rPr lang="en-US" sz="3600" spc="0" baseline="0" dirty="0" smtClean="0">
                <a:solidFill>
                  <a:schemeClr val="tx1"/>
                </a:solidFill>
                <a:effectLst/>
              </a:rPr>
              <a:t> </a:t>
            </a:r>
            <a:r>
              <a:rPr lang="en-US" sz="3200" spc="0" dirty="0" smtClean="0">
                <a:solidFill>
                  <a:schemeClr val="tx1"/>
                </a:solidFill>
                <a:effectLst/>
              </a:rPr>
              <a:t>Steps – SaleItem </a:t>
            </a:r>
            <a:r>
              <a:rPr lang="en-US" sz="2000" spc="0" dirty="0" smtClean="0">
                <a:solidFill>
                  <a:schemeClr val="tx1"/>
                </a:solidFill>
                <a:effectLst/>
              </a:rPr>
              <a:t>(3 of 3)</a:t>
            </a:r>
            <a:endParaRPr lang="en-US" sz="2000" spc="0" dirty="0">
              <a:solidFill>
                <a:schemeClr val="tx1"/>
              </a:solidFill>
              <a:effectLst/>
            </a:endParaRPr>
          </a:p>
        </p:txBody>
      </p:sp>
      <p:sp>
        <p:nvSpPr>
          <p:cNvPr id="13" name="Text Placeholder 12"/>
          <p:cNvSpPr>
            <a:spLocks noGrp="1"/>
          </p:cNvSpPr>
          <p:nvPr>
            <p:ph type="body" sz="quarter" idx="10"/>
          </p:nvPr>
        </p:nvSpPr>
        <p:spPr>
          <a:xfrm>
            <a:off x="381000" y="1411552"/>
            <a:ext cx="8382000" cy="1253677"/>
          </a:xfrm>
        </p:spPr>
        <p:txBody>
          <a:bodyPr/>
          <a:lstStyle/>
          <a:p>
            <a:pPr marL="403200" indent="-403200">
              <a:spcBef>
                <a:spcPts val="1000"/>
              </a:spcBef>
              <a:buClr>
                <a:schemeClr val="tx2"/>
              </a:buClr>
              <a:buFont typeface="+mj-lt"/>
              <a:buAutoNum type="arabicPeriod" startAt="6"/>
            </a:pPr>
            <a:r>
              <a:rPr lang="en-US" sz="2400" dirty="0"/>
              <a:t>Add other required transitions</a:t>
            </a:r>
          </a:p>
          <a:p>
            <a:pPr marL="403200" indent="-403200">
              <a:spcBef>
                <a:spcPts val="1000"/>
              </a:spcBef>
              <a:buClr>
                <a:schemeClr val="tx2"/>
              </a:buClr>
              <a:buFont typeface="+mj-lt"/>
              <a:buAutoNum type="arabicPeriod" startAt="6"/>
            </a:pPr>
            <a:r>
              <a:rPr lang="en-US" sz="2400" dirty="0"/>
              <a:t>Expand with guard, action-expressions etc.</a:t>
            </a:r>
          </a:p>
          <a:p>
            <a:pPr marL="403200" indent="-403200">
              <a:spcBef>
                <a:spcPts val="1000"/>
              </a:spcBef>
              <a:buClr>
                <a:schemeClr val="tx2"/>
              </a:buClr>
              <a:buFont typeface="+mj-lt"/>
              <a:buAutoNum type="arabicPeriod" startAt="6"/>
            </a:pPr>
            <a:r>
              <a:rPr lang="en-US" sz="2400" dirty="0"/>
              <a:t>Review and test</a:t>
            </a:r>
            <a:endParaRPr lang="en-IN" sz="2400" dirty="0"/>
          </a:p>
        </p:txBody>
      </p:sp>
      <p:sp>
        <p:nvSpPr>
          <p:cNvPr id="9" name="Content Placeholder 8"/>
          <p:cNvSpPr>
            <a:spLocks noGrp="1"/>
          </p:cNvSpPr>
          <p:nvPr>
            <p:ph sz="quarter" idx="11"/>
          </p:nvPr>
        </p:nvSpPr>
        <p:spPr>
          <a:xfrm>
            <a:off x="381000" y="2854909"/>
            <a:ext cx="8382000" cy="332399"/>
          </a:xfrm>
        </p:spPr>
        <p:txBody>
          <a:bodyPr/>
          <a:lstStyle/>
          <a:p>
            <a:pPr marL="0" indent="0">
              <a:buNone/>
            </a:pPr>
            <a:r>
              <a:rPr lang="en-US" sz="2400" dirty="0" smtClean="0"/>
              <a:t>Below is the final State Machine Diagram</a:t>
            </a:r>
            <a:endParaRPr lang="en-US" sz="2400" dirty="0"/>
          </a:p>
        </p:txBody>
      </p:sp>
      <p:pic>
        <p:nvPicPr>
          <p:cNvPr id="17" name="Content Placeholder 16" descr="A state machine diagram showsthe following. Start; add item; open; order item; on back order; item arrives; ready to ship. Open, sale complete; ready to ship; ship item; shipped; archive; end."/>
          <p:cNvPicPr>
            <a:picLocks noGrp="1" noChangeAspect="1"/>
          </p:cNvPicPr>
          <p:nvPr>
            <p:ph sz="quarter" idx="12"/>
          </p:nvPr>
        </p:nvPicPr>
        <p:blipFill>
          <a:blip r:embed="rId2" cstate="print"/>
          <a:stretch>
            <a:fillRect/>
          </a:stretch>
        </p:blipFill>
        <p:spPr>
          <a:xfrm>
            <a:off x="603294" y="3367823"/>
            <a:ext cx="7953288" cy="2510662"/>
          </a:xfrm>
          <a:prstGeom prst="rect">
            <a:avLst/>
          </a:prstGeom>
        </p:spPr>
      </p:pic>
      <p:sp>
        <p:nvSpPr>
          <p:cNvPr id="4" name="Slide Number Placeholder 3"/>
          <p:cNvSpPr>
            <a:spLocks noGrp="1"/>
          </p:cNvSpPr>
          <p:nvPr>
            <p:ph type="sldNum" sz="quarter" idx="4"/>
          </p:nvPr>
        </p:nvSpPr>
        <p:spPr/>
        <p:txBody>
          <a:bodyPr/>
          <a:lstStyle/>
          <a:p>
            <a:fld id="{009A3541-B7EF-4A1D-9612-A6ED665B4012}" type="slidenum">
              <a:rPr lang="en-US" altLang="en-US" smtClean="0"/>
              <a:pPr/>
              <a:t>55</a:t>
            </a:fld>
            <a:endParaRPr lang="en-US" altLang="en-US"/>
          </a:p>
        </p:txBody>
      </p:sp>
      <p:sp>
        <p:nvSpPr>
          <p:cNvPr id="5" name="Footer Placeholder 4"/>
          <p:cNvSpPr>
            <a:spLocks noGrp="1"/>
          </p:cNvSpPr>
          <p:nvPr>
            <p:ph type="ftr" sz="quarter" idx="3"/>
          </p:nvPr>
        </p:nvSpPr>
        <p:spPr>
          <a:xfrm>
            <a:off x="0" y="6244046"/>
            <a:ext cx="7696200" cy="309154"/>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239499581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941796"/>
          </a:xfrm>
        </p:spPr>
        <p:txBody>
          <a:bodyPr/>
          <a:lstStyle/>
          <a:p>
            <a:r>
              <a:rPr lang="en-US" sz="3600" spc="0" dirty="0">
                <a:solidFill>
                  <a:schemeClr val="tx1"/>
                </a:solidFill>
                <a:effectLst/>
              </a:rPr>
              <a:t>R</a:t>
            </a:r>
            <a:r>
              <a:rPr lang="en-US" sz="100" spc="0" dirty="0">
                <a:solidFill>
                  <a:schemeClr val="tx1"/>
                </a:solidFill>
                <a:effectLst/>
              </a:rPr>
              <a:t> </a:t>
            </a:r>
            <a:r>
              <a:rPr lang="en-US" sz="3600" spc="0" dirty="0">
                <a:solidFill>
                  <a:schemeClr val="tx1"/>
                </a:solidFill>
                <a:effectLst/>
              </a:rPr>
              <a:t>M</a:t>
            </a:r>
            <a:r>
              <a:rPr lang="en-US" sz="100" spc="0" dirty="0">
                <a:solidFill>
                  <a:schemeClr val="tx1"/>
                </a:solidFill>
                <a:effectLst/>
              </a:rPr>
              <a:t> </a:t>
            </a:r>
            <a:r>
              <a:rPr lang="en-US" sz="3600" spc="0" dirty="0">
                <a:solidFill>
                  <a:schemeClr val="tx1"/>
                </a:solidFill>
                <a:effectLst/>
              </a:rPr>
              <a:t>O – Creating a State Machine </a:t>
            </a:r>
            <a:r>
              <a:rPr lang="en-US" sz="3600" spc="0" dirty="0" smtClean="0">
                <a:solidFill>
                  <a:schemeClr val="tx1"/>
                </a:solidFill>
                <a:effectLst/>
              </a:rPr>
              <a:t>Diagram:</a:t>
            </a:r>
            <a:r>
              <a:rPr lang="en-US" sz="4000" spc="0" baseline="0" dirty="0">
                <a:solidFill>
                  <a:schemeClr val="tx1"/>
                </a:solidFill>
                <a:effectLst/>
              </a:rPr>
              <a:t> </a:t>
            </a:r>
            <a:r>
              <a:rPr lang="en-US" sz="3200" spc="0" dirty="0" smtClean="0">
                <a:solidFill>
                  <a:schemeClr val="tx1"/>
                </a:solidFill>
                <a:effectLst/>
              </a:rPr>
              <a:t>Steps – InventoryItem </a:t>
            </a:r>
            <a:r>
              <a:rPr lang="en-US" sz="2000" spc="0" dirty="0" smtClean="0">
                <a:solidFill>
                  <a:schemeClr val="tx1"/>
                </a:solidFill>
                <a:effectLst/>
              </a:rPr>
              <a:t>(1 of 3)</a:t>
            </a:r>
            <a:endParaRPr lang="en-US" sz="2000" spc="0" dirty="0">
              <a:solidFill>
                <a:schemeClr val="tx1"/>
              </a:solidFill>
              <a:effectLst/>
            </a:endParaRPr>
          </a:p>
        </p:txBody>
      </p:sp>
      <p:sp>
        <p:nvSpPr>
          <p:cNvPr id="6" name="Content Placeholder 5"/>
          <p:cNvSpPr>
            <a:spLocks noGrp="1"/>
          </p:cNvSpPr>
          <p:nvPr>
            <p:ph sz="quarter" idx="11"/>
          </p:nvPr>
        </p:nvSpPr>
        <p:spPr>
          <a:xfrm>
            <a:off x="381000" y="1374968"/>
            <a:ext cx="8382000" cy="1125436"/>
          </a:xfrm>
        </p:spPr>
        <p:txBody>
          <a:bodyPr/>
          <a:lstStyle/>
          <a:p>
            <a:pPr marL="403200" indent="-403200">
              <a:buClr>
                <a:schemeClr val="tx2"/>
              </a:buClr>
              <a:buFont typeface="+mj-lt"/>
              <a:buAutoNum type="arabicPeriod"/>
            </a:pPr>
            <a:r>
              <a:rPr lang="en-US" sz="2400" dirty="0"/>
              <a:t>Choose InventoryItem. It has status conditions that need to be tracked</a:t>
            </a:r>
          </a:p>
          <a:p>
            <a:pPr marL="403200" indent="-403200">
              <a:buClr>
                <a:schemeClr val="tx2"/>
              </a:buClr>
              <a:buFont typeface="+mj-lt"/>
              <a:buAutoNum type="arabicPeriod"/>
            </a:pPr>
            <a:r>
              <a:rPr lang="en-US" sz="2400" dirty="0"/>
              <a:t>List the states and exit transitions</a:t>
            </a:r>
          </a:p>
        </p:txBody>
      </p:sp>
      <p:graphicFrame>
        <p:nvGraphicFramePr>
          <p:cNvPr id="10" name="Content Placeholder 9" descr="Table is accessible to screenreaders"/>
          <p:cNvGraphicFramePr>
            <a:graphicFrameLocks noGrp="1"/>
          </p:cNvGraphicFramePr>
          <p:nvPr>
            <p:ph sz="quarter" idx="12"/>
            <p:extLst>
              <p:ext uri="{D42A27DB-BD31-4B8C-83A1-F6EECF244321}">
                <p14:modId xmlns="" xmlns:p14="http://schemas.microsoft.com/office/powerpoint/2010/main" val="1009907004"/>
              </p:ext>
            </p:extLst>
          </p:nvPr>
        </p:nvGraphicFramePr>
        <p:xfrm>
          <a:off x="1160385" y="2889679"/>
          <a:ext cx="6591300" cy="2560320"/>
        </p:xfrm>
        <a:graphic>
          <a:graphicData uri="http://schemas.openxmlformats.org/drawingml/2006/table">
            <a:tbl>
              <a:tblPr firstRow="1" bandRow="1">
                <a:tableStyleId>{5C22544A-7EE6-4342-B048-85BDC9FD1C3A}</a:tableStyleId>
              </a:tblPr>
              <a:tblGrid>
                <a:gridCol w="2781300">
                  <a:extLst>
                    <a:ext uri="{9D8B030D-6E8A-4147-A177-3AD203B41FA5}">
                      <a16:colId xmlns="" xmlns:a16="http://schemas.microsoft.com/office/drawing/2014/main" val="20000"/>
                    </a:ext>
                  </a:extLst>
                </a:gridCol>
                <a:gridCol w="3810000">
                  <a:extLst>
                    <a:ext uri="{9D8B030D-6E8A-4147-A177-3AD203B41FA5}">
                      <a16:colId xmlns="" xmlns:a16="http://schemas.microsoft.com/office/drawing/2014/main" val="20001"/>
                    </a:ext>
                  </a:extLst>
                </a:gridCol>
              </a:tblGrid>
              <a:tr h="370840">
                <a:tc>
                  <a:txBody>
                    <a:bodyPr/>
                    <a:lstStyle/>
                    <a:p>
                      <a:r>
                        <a:rPr lang="en-US" sz="2200" dirty="0" smtClean="0">
                          <a:solidFill>
                            <a:schemeClr val="tx1"/>
                          </a:solidFill>
                        </a:rPr>
                        <a:t>State</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smtClean="0">
                          <a:solidFill>
                            <a:schemeClr val="tx1"/>
                          </a:solidFill>
                        </a:rPr>
                        <a:t>Transition causing exit</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en-US" sz="2200" dirty="0" smtClean="0">
                          <a:solidFill>
                            <a:schemeClr val="tx1"/>
                          </a:solidFill>
                        </a:rPr>
                        <a:t>Normal stock</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smtClean="0">
                          <a:solidFill>
                            <a:schemeClr val="tx1"/>
                          </a:solidFill>
                        </a:rPr>
                        <a:t>reduceInventory</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en-US" sz="2200" dirty="0" smtClean="0">
                          <a:solidFill>
                            <a:schemeClr val="tx1"/>
                          </a:solidFill>
                        </a:rPr>
                        <a:t>Low stock</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solidFill>
                            <a:schemeClr val="tx1"/>
                          </a:solidFill>
                        </a:rPr>
                        <a:t>reduceInventory</a:t>
                      </a:r>
                      <a:r>
                        <a:rPr lang="en-US" sz="2200" baseline="0" dirty="0" smtClean="0">
                          <a:solidFill>
                            <a:schemeClr val="tx1"/>
                          </a:solidFill>
                        </a:rPr>
                        <a:t> OR restock</a:t>
                      </a:r>
                      <a:endParaRPr lang="en-US" sz="2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a:txBody>
                    <a:bodyPr/>
                    <a:lstStyle/>
                    <a:p>
                      <a:r>
                        <a:rPr lang="en-US" sz="2200" dirty="0" smtClean="0">
                          <a:solidFill>
                            <a:schemeClr val="tx1"/>
                          </a:solidFill>
                        </a:rPr>
                        <a:t>Zero stock</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smtClean="0">
                          <a:solidFill>
                            <a:schemeClr val="tx1"/>
                          </a:solidFill>
                        </a:rPr>
                        <a:t>removeItem</a:t>
                      </a:r>
                      <a:r>
                        <a:rPr lang="en-US" sz="2200" baseline="0" dirty="0" smtClean="0">
                          <a:solidFill>
                            <a:schemeClr val="tx1"/>
                          </a:solidFill>
                        </a:rPr>
                        <a:t> OR restock</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a:txBody>
                    <a:bodyPr/>
                    <a:lstStyle/>
                    <a:p>
                      <a:r>
                        <a:rPr lang="en-US" sz="2200" dirty="0" smtClean="0">
                          <a:solidFill>
                            <a:schemeClr val="tx1"/>
                          </a:solidFill>
                        </a:rPr>
                        <a:t>On order</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smtClean="0">
                          <a:solidFill>
                            <a:schemeClr val="tx1"/>
                          </a:solidFill>
                        </a:rPr>
                        <a:t>itemArrives</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solidFill>
                            <a:schemeClr val="tx1"/>
                          </a:solidFill>
                        </a:rPr>
                        <a:t>Not on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smtClean="0">
                          <a:solidFill>
                            <a:schemeClr val="tx1"/>
                          </a:solidFill>
                        </a:rPr>
                        <a:t>orderItem</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bl>
          </a:graphicData>
        </a:graphic>
      </p:graphicFrame>
      <p:sp>
        <p:nvSpPr>
          <p:cNvPr id="3" name="Slide Number Placeholder 2"/>
          <p:cNvSpPr>
            <a:spLocks noGrp="1"/>
          </p:cNvSpPr>
          <p:nvPr>
            <p:ph type="sldNum" sz="quarter" idx="4"/>
          </p:nvPr>
        </p:nvSpPr>
        <p:spPr/>
        <p:txBody>
          <a:bodyPr/>
          <a:lstStyle/>
          <a:p>
            <a:fld id="{009A3541-B7EF-4A1D-9612-A6ED665B4012}" type="slidenum">
              <a:rPr lang="en-US" altLang="en-US" smtClean="0"/>
              <a:pPr/>
              <a:t>56</a:t>
            </a:fld>
            <a:endParaRPr lang="en-US" altLang="en-US"/>
          </a:p>
        </p:txBody>
      </p:sp>
      <p:sp>
        <p:nvSpPr>
          <p:cNvPr id="4" name="Footer Placeholder 3"/>
          <p:cNvSpPr>
            <a:spLocks noGrp="1"/>
          </p:cNvSpPr>
          <p:nvPr>
            <p:ph type="ftr" sz="quarter" idx="3"/>
          </p:nvPr>
        </p:nvSpPr>
        <p:spPr>
          <a:xfrm>
            <a:off x="0" y="6244046"/>
            <a:ext cx="76200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1888218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41796"/>
          </a:xfrm>
        </p:spPr>
        <p:txBody>
          <a:bodyPr/>
          <a:lstStyle/>
          <a:p>
            <a:r>
              <a:rPr lang="en-US" sz="3600" spc="0" dirty="0">
                <a:solidFill>
                  <a:schemeClr val="tx1"/>
                </a:solidFill>
                <a:effectLst/>
              </a:rPr>
              <a:t>R</a:t>
            </a:r>
            <a:r>
              <a:rPr lang="en-US" sz="100" spc="0" dirty="0">
                <a:solidFill>
                  <a:schemeClr val="tx1"/>
                </a:solidFill>
                <a:effectLst/>
              </a:rPr>
              <a:t> </a:t>
            </a:r>
            <a:r>
              <a:rPr lang="en-US" sz="3600" spc="0" dirty="0">
                <a:solidFill>
                  <a:schemeClr val="tx1"/>
                </a:solidFill>
                <a:effectLst/>
              </a:rPr>
              <a:t>M</a:t>
            </a:r>
            <a:r>
              <a:rPr lang="en-US" sz="100" spc="0" dirty="0">
                <a:solidFill>
                  <a:schemeClr val="tx1"/>
                </a:solidFill>
                <a:effectLst/>
              </a:rPr>
              <a:t> </a:t>
            </a:r>
            <a:r>
              <a:rPr lang="en-US" sz="3600" spc="0" dirty="0">
                <a:solidFill>
                  <a:schemeClr val="tx1"/>
                </a:solidFill>
                <a:effectLst/>
              </a:rPr>
              <a:t>O – Creating a State Machine </a:t>
            </a:r>
            <a:r>
              <a:rPr lang="en-US" sz="3600" spc="0" dirty="0" smtClean="0">
                <a:solidFill>
                  <a:schemeClr val="tx1"/>
                </a:solidFill>
                <a:effectLst/>
              </a:rPr>
              <a:t>Diagram:</a:t>
            </a:r>
            <a:r>
              <a:rPr lang="en-US" sz="4000" spc="0" baseline="0" dirty="0">
                <a:solidFill>
                  <a:schemeClr val="tx1"/>
                </a:solidFill>
                <a:effectLst/>
              </a:rPr>
              <a:t> </a:t>
            </a:r>
            <a:r>
              <a:rPr lang="en-US" sz="3200" spc="0" dirty="0" smtClean="0">
                <a:solidFill>
                  <a:schemeClr val="tx1"/>
                </a:solidFill>
                <a:effectLst/>
              </a:rPr>
              <a:t>Steps </a:t>
            </a:r>
            <a:r>
              <a:rPr lang="en-US" sz="3200" spc="0" dirty="0">
                <a:solidFill>
                  <a:schemeClr val="tx1"/>
                </a:solidFill>
                <a:effectLst/>
              </a:rPr>
              <a:t>– InventoryItem </a:t>
            </a:r>
            <a:r>
              <a:rPr lang="en-US" sz="2000" spc="0" dirty="0" smtClean="0">
                <a:solidFill>
                  <a:schemeClr val="tx1"/>
                </a:solidFill>
                <a:effectLst/>
              </a:rPr>
              <a:t>(2 </a:t>
            </a:r>
            <a:r>
              <a:rPr lang="en-US" sz="2000" spc="0" dirty="0">
                <a:solidFill>
                  <a:schemeClr val="tx1"/>
                </a:solidFill>
                <a:effectLst/>
              </a:rPr>
              <a:t>of </a:t>
            </a:r>
            <a:r>
              <a:rPr lang="en-US" sz="2000" spc="0" dirty="0" smtClean="0">
                <a:solidFill>
                  <a:schemeClr val="tx1"/>
                </a:solidFill>
                <a:effectLst/>
              </a:rPr>
              <a:t>3)</a:t>
            </a:r>
            <a:endParaRPr lang="en-US" sz="3200" spc="0" dirty="0">
              <a:solidFill>
                <a:schemeClr val="tx1"/>
              </a:solidFill>
              <a:effectLst/>
            </a:endParaRPr>
          </a:p>
        </p:txBody>
      </p:sp>
      <p:sp>
        <p:nvSpPr>
          <p:cNvPr id="8" name="Content Placeholder 7"/>
          <p:cNvSpPr>
            <a:spLocks noGrp="1"/>
          </p:cNvSpPr>
          <p:nvPr>
            <p:ph sz="quarter" idx="12"/>
          </p:nvPr>
        </p:nvSpPr>
        <p:spPr>
          <a:xfrm>
            <a:off x="381000" y="1383844"/>
            <a:ext cx="8382000" cy="1253677"/>
          </a:xfrm>
        </p:spPr>
        <p:txBody>
          <a:bodyPr/>
          <a:lstStyle/>
          <a:p>
            <a:pPr marL="403200" indent="-403200">
              <a:buClr>
                <a:schemeClr val="tx2"/>
              </a:buClr>
              <a:buFont typeface="+mj-lt"/>
              <a:buAutoNum type="arabicPeriod" startAt="3"/>
            </a:pPr>
            <a:r>
              <a:rPr lang="en-US" sz="2400" dirty="0"/>
              <a:t>Build fragments – see figure below</a:t>
            </a:r>
          </a:p>
          <a:p>
            <a:pPr marL="403200" indent="-403200">
              <a:buClr>
                <a:schemeClr val="tx2"/>
              </a:buClr>
              <a:buFont typeface="+mj-lt"/>
              <a:buAutoNum type="arabicPeriod" startAt="3"/>
            </a:pPr>
            <a:r>
              <a:rPr lang="en-US" sz="2400" dirty="0"/>
              <a:t>Sequence in correct order – see figure below</a:t>
            </a:r>
          </a:p>
          <a:p>
            <a:pPr marL="403200" indent="-403200">
              <a:buClr>
                <a:schemeClr val="tx2"/>
              </a:buClr>
              <a:buFont typeface="+mj-lt"/>
              <a:buAutoNum type="arabicPeriod" startAt="3"/>
            </a:pPr>
            <a:r>
              <a:rPr lang="en-US" sz="2400" dirty="0"/>
              <a:t>Look for concurrent paths – see figure below</a:t>
            </a:r>
          </a:p>
        </p:txBody>
      </p:sp>
      <p:pic>
        <p:nvPicPr>
          <p:cNvPr id="9" name="Content Placeholder 8" descr="A state machine diagram shows the following. Not on order; item arrives; on order. Not on order; order item; on order. Another diagram shows: Normal stock; reduce inventory; low stock; reduce inventory; zero stock; restock to normal stock. Low stock restock to normal stock."/>
          <p:cNvPicPr>
            <a:picLocks noGrp="1" noChangeAspect="1"/>
          </p:cNvPicPr>
          <p:nvPr>
            <p:ph sz="quarter" idx="11"/>
          </p:nvPr>
        </p:nvPicPr>
        <p:blipFill>
          <a:blip r:embed="rId2" cstate="print"/>
          <a:stretch>
            <a:fillRect/>
          </a:stretch>
        </p:blipFill>
        <p:spPr>
          <a:xfrm>
            <a:off x="1342267" y="2906772"/>
            <a:ext cx="6459466" cy="3000636"/>
          </a:xfrm>
          <a:prstGeom prst="rect">
            <a:avLst/>
          </a:prstGeom>
        </p:spPr>
      </p:pic>
      <p:sp>
        <p:nvSpPr>
          <p:cNvPr id="3" name="Slide Number Placeholder 2"/>
          <p:cNvSpPr>
            <a:spLocks noGrp="1"/>
          </p:cNvSpPr>
          <p:nvPr>
            <p:ph type="sldNum" sz="quarter" idx="4"/>
          </p:nvPr>
        </p:nvSpPr>
        <p:spPr/>
        <p:txBody>
          <a:bodyPr/>
          <a:lstStyle/>
          <a:p>
            <a:fld id="{009A3541-B7EF-4A1D-9612-A6ED665B4012}" type="slidenum">
              <a:rPr lang="en-US" altLang="en-US" smtClean="0"/>
              <a:pPr/>
              <a:t>57</a:t>
            </a:fld>
            <a:endParaRPr lang="en-US" altLang="en-US"/>
          </a:p>
        </p:txBody>
      </p:sp>
      <p:sp>
        <p:nvSpPr>
          <p:cNvPr id="4" name="Footer Placeholder 3"/>
          <p:cNvSpPr>
            <a:spLocks noGrp="1"/>
          </p:cNvSpPr>
          <p:nvPr>
            <p:ph type="ftr" sz="quarter" idx="3"/>
          </p:nvPr>
        </p:nvSpPr>
        <p:spPr>
          <a:xfrm>
            <a:off x="0" y="6244046"/>
            <a:ext cx="76962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13893111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81000" y="230188"/>
            <a:ext cx="8382000" cy="997196"/>
          </a:xfrm>
        </p:spPr>
        <p:txBody>
          <a:bodyPr/>
          <a:lstStyle/>
          <a:p>
            <a:r>
              <a:rPr lang="en-US" sz="3600" spc="0" dirty="0">
                <a:solidFill>
                  <a:schemeClr val="tx1"/>
                </a:solidFill>
                <a:effectLst/>
              </a:rPr>
              <a:t>R</a:t>
            </a:r>
            <a:r>
              <a:rPr lang="en-US" sz="100" spc="0" dirty="0">
                <a:solidFill>
                  <a:schemeClr val="tx1"/>
                </a:solidFill>
                <a:effectLst/>
              </a:rPr>
              <a:t> </a:t>
            </a:r>
            <a:r>
              <a:rPr lang="en-US" sz="3600" spc="0" dirty="0">
                <a:solidFill>
                  <a:schemeClr val="tx1"/>
                </a:solidFill>
                <a:effectLst/>
              </a:rPr>
              <a:t>M</a:t>
            </a:r>
            <a:r>
              <a:rPr lang="en-US" sz="100" spc="0" dirty="0">
                <a:solidFill>
                  <a:schemeClr val="tx1"/>
                </a:solidFill>
                <a:effectLst/>
              </a:rPr>
              <a:t> </a:t>
            </a:r>
            <a:r>
              <a:rPr lang="en-US" sz="3600" spc="0" dirty="0">
                <a:solidFill>
                  <a:schemeClr val="tx1"/>
                </a:solidFill>
                <a:effectLst/>
              </a:rPr>
              <a:t>O – Creating a State Machine </a:t>
            </a:r>
            <a:r>
              <a:rPr lang="en-US" sz="3600" spc="0" dirty="0" smtClean="0">
                <a:solidFill>
                  <a:schemeClr val="tx1"/>
                </a:solidFill>
                <a:effectLst/>
              </a:rPr>
              <a:t>Diagram:</a:t>
            </a:r>
            <a:r>
              <a:rPr lang="en-US" sz="4000" spc="0" baseline="0" dirty="0">
                <a:solidFill>
                  <a:schemeClr val="tx1"/>
                </a:solidFill>
                <a:effectLst/>
              </a:rPr>
              <a:t> </a:t>
            </a:r>
            <a:r>
              <a:rPr lang="en-US" sz="3200" spc="0" dirty="0" smtClean="0">
                <a:solidFill>
                  <a:schemeClr val="tx1"/>
                </a:solidFill>
                <a:effectLst/>
              </a:rPr>
              <a:t>Steps </a:t>
            </a:r>
            <a:r>
              <a:rPr lang="en-US" sz="3200" spc="0" dirty="0">
                <a:solidFill>
                  <a:schemeClr val="tx1"/>
                </a:solidFill>
                <a:effectLst/>
              </a:rPr>
              <a:t>– InventoryItem </a:t>
            </a:r>
            <a:r>
              <a:rPr lang="en-US" sz="2000" spc="0" dirty="0" smtClean="0">
                <a:solidFill>
                  <a:schemeClr val="tx1"/>
                </a:solidFill>
                <a:effectLst/>
              </a:rPr>
              <a:t>(3 </a:t>
            </a:r>
            <a:r>
              <a:rPr lang="en-US" sz="2000" spc="0" dirty="0">
                <a:solidFill>
                  <a:schemeClr val="tx1"/>
                </a:solidFill>
                <a:effectLst/>
              </a:rPr>
              <a:t>of </a:t>
            </a:r>
            <a:r>
              <a:rPr lang="en-US" sz="2000" spc="0" dirty="0" smtClean="0">
                <a:solidFill>
                  <a:schemeClr val="tx1"/>
                </a:solidFill>
                <a:effectLst/>
              </a:rPr>
              <a:t>3)</a:t>
            </a:r>
            <a:endParaRPr lang="en-US" sz="3200" spc="0" dirty="0">
              <a:solidFill>
                <a:schemeClr val="tx1"/>
              </a:solidFill>
              <a:effectLst/>
            </a:endParaRPr>
          </a:p>
        </p:txBody>
      </p:sp>
      <p:sp>
        <p:nvSpPr>
          <p:cNvPr id="13" name="Text Placeholder 12"/>
          <p:cNvSpPr>
            <a:spLocks noGrp="1"/>
          </p:cNvSpPr>
          <p:nvPr>
            <p:ph type="body" sz="quarter" idx="10"/>
          </p:nvPr>
        </p:nvSpPr>
        <p:spPr>
          <a:xfrm>
            <a:off x="381000" y="1393796"/>
            <a:ext cx="8382000" cy="1253677"/>
          </a:xfrm>
        </p:spPr>
        <p:txBody>
          <a:bodyPr/>
          <a:lstStyle/>
          <a:p>
            <a:pPr marL="403200" indent="-403200">
              <a:spcBef>
                <a:spcPts val="1000"/>
              </a:spcBef>
              <a:buClr>
                <a:schemeClr val="tx2"/>
              </a:buClr>
              <a:buFont typeface="+mj-lt"/>
              <a:buAutoNum type="arabicPeriod" startAt="6"/>
            </a:pPr>
            <a:r>
              <a:rPr lang="en-US" sz="2400" dirty="0"/>
              <a:t>Add other required transitions</a:t>
            </a:r>
          </a:p>
          <a:p>
            <a:pPr marL="403200" indent="-403200">
              <a:spcBef>
                <a:spcPts val="1000"/>
              </a:spcBef>
              <a:buClr>
                <a:schemeClr val="tx2"/>
              </a:buClr>
              <a:buFont typeface="+mj-lt"/>
              <a:buAutoNum type="arabicPeriod" startAt="6"/>
            </a:pPr>
            <a:r>
              <a:rPr lang="en-US" sz="2400" dirty="0"/>
              <a:t>Expand with guard, action-expressions etc.</a:t>
            </a:r>
          </a:p>
          <a:p>
            <a:pPr marL="403200" indent="-403200">
              <a:spcBef>
                <a:spcPts val="1000"/>
              </a:spcBef>
              <a:buClr>
                <a:schemeClr val="tx2"/>
              </a:buClr>
              <a:buFont typeface="+mj-lt"/>
              <a:buAutoNum type="arabicPeriod" startAt="6"/>
            </a:pPr>
            <a:r>
              <a:rPr lang="en-US" sz="2400" dirty="0"/>
              <a:t>Review and test</a:t>
            </a:r>
            <a:endParaRPr lang="en-IN" sz="2400" dirty="0"/>
          </a:p>
        </p:txBody>
      </p:sp>
      <p:sp>
        <p:nvSpPr>
          <p:cNvPr id="9" name="Content Placeholder 8"/>
          <p:cNvSpPr>
            <a:spLocks noGrp="1"/>
          </p:cNvSpPr>
          <p:nvPr>
            <p:ph sz="quarter" idx="11"/>
          </p:nvPr>
        </p:nvSpPr>
        <p:spPr>
          <a:xfrm>
            <a:off x="381000" y="2828275"/>
            <a:ext cx="8382000" cy="332399"/>
          </a:xfrm>
        </p:spPr>
        <p:txBody>
          <a:bodyPr/>
          <a:lstStyle/>
          <a:p>
            <a:pPr marL="0" indent="0">
              <a:buNone/>
            </a:pPr>
            <a:r>
              <a:rPr lang="en-US" sz="2400" dirty="0" smtClean="0"/>
              <a:t>Below is the final State Machine Diagram</a:t>
            </a:r>
            <a:endParaRPr lang="en-US" sz="2400" dirty="0"/>
          </a:p>
        </p:txBody>
      </p:sp>
      <p:pic>
        <p:nvPicPr>
          <p:cNvPr id="12" name="Content Placeholder 11" descr="A state machine diagram shows the following. Start; create item; Not on order; item arrives; on order. Not on order; order item; on order. Not on order; delete item; end. Start; create item; Normal stock; reduce inventory; low stock; reduce inventory; zero stock; restock to normal stock. Low stock restock to normal stock. Zero stock; delete item; end. "/>
          <p:cNvPicPr>
            <a:picLocks noGrp="1" noChangeAspect="1"/>
          </p:cNvPicPr>
          <p:nvPr>
            <p:ph sz="quarter" idx="12"/>
          </p:nvPr>
        </p:nvPicPr>
        <p:blipFill>
          <a:blip r:embed="rId2" cstate="print"/>
          <a:stretch>
            <a:fillRect/>
          </a:stretch>
        </p:blipFill>
        <p:spPr>
          <a:xfrm>
            <a:off x="1280386" y="3200400"/>
            <a:ext cx="6510322" cy="2586738"/>
          </a:xfrm>
          <a:prstGeom prst="rect">
            <a:avLst/>
          </a:prstGeom>
        </p:spPr>
      </p:pic>
      <p:sp>
        <p:nvSpPr>
          <p:cNvPr id="4" name="Slide Number Placeholder 3"/>
          <p:cNvSpPr>
            <a:spLocks noGrp="1"/>
          </p:cNvSpPr>
          <p:nvPr>
            <p:ph type="sldNum" sz="quarter" idx="4"/>
          </p:nvPr>
        </p:nvSpPr>
        <p:spPr/>
        <p:txBody>
          <a:bodyPr/>
          <a:lstStyle/>
          <a:p>
            <a:fld id="{009A3541-B7EF-4A1D-9612-A6ED665B4012}" type="slidenum">
              <a:rPr lang="en-US" altLang="en-US" smtClean="0"/>
              <a:pPr/>
              <a:t>58</a:t>
            </a:fld>
            <a:endParaRPr lang="en-US" altLang="en-US"/>
          </a:p>
        </p:txBody>
      </p:sp>
      <p:sp>
        <p:nvSpPr>
          <p:cNvPr id="5" name="Footer Placeholder 4"/>
          <p:cNvSpPr>
            <a:spLocks noGrp="1"/>
          </p:cNvSpPr>
          <p:nvPr>
            <p:ph type="ftr" sz="quarter" idx="3"/>
          </p:nvPr>
        </p:nvSpPr>
        <p:spPr>
          <a:xfrm>
            <a:off x="0" y="6244046"/>
            <a:ext cx="7696200" cy="309154"/>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6408833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457200" y="101838"/>
            <a:ext cx="8382000" cy="609398"/>
          </a:xfrm>
        </p:spPr>
        <p:txBody>
          <a:bodyPr/>
          <a:lstStyle/>
          <a:p>
            <a:r>
              <a:rPr lang="en-US" altLang="en-US" sz="4400" spc="0" dirty="0" smtClean="0">
                <a:solidFill>
                  <a:schemeClr val="tx1"/>
                </a:solidFill>
                <a:effectLst/>
              </a:rPr>
              <a:t>Summary </a:t>
            </a:r>
            <a:r>
              <a:rPr lang="en-US" altLang="en-US" sz="2000" spc="0" dirty="0" smtClean="0">
                <a:solidFill>
                  <a:schemeClr val="tx1"/>
                </a:solidFill>
                <a:effectLst/>
              </a:rPr>
              <a:t>(1 of 4)</a:t>
            </a:r>
            <a:endParaRPr lang="en-US" altLang="en-US" sz="2000" spc="0" dirty="0">
              <a:solidFill>
                <a:schemeClr val="tx1"/>
              </a:solidFill>
              <a:effectLst/>
            </a:endParaRPr>
          </a:p>
        </p:txBody>
      </p:sp>
      <p:sp>
        <p:nvSpPr>
          <p:cNvPr id="2" name="Content Placeholder 1"/>
          <p:cNvSpPr>
            <a:spLocks noGrp="1"/>
          </p:cNvSpPr>
          <p:nvPr>
            <p:ph sz="half" idx="2"/>
          </p:nvPr>
        </p:nvSpPr>
        <p:spPr>
          <a:xfrm>
            <a:off x="372454" y="1236612"/>
            <a:ext cx="8382000" cy="4113947"/>
          </a:xfrm>
        </p:spPr>
        <p:txBody>
          <a:bodyPr/>
          <a:lstStyle/>
          <a:p>
            <a:pPr marL="352800" indent="-352800">
              <a:spcBef>
                <a:spcPts val="1000"/>
              </a:spcBef>
            </a:pPr>
            <a:r>
              <a:rPr lang="en-GB" altLang="en-US" sz="2600" dirty="0"/>
              <a:t>This chapter focuses on modeling functional requirements as a part of systems analysis</a:t>
            </a:r>
          </a:p>
          <a:p>
            <a:pPr marL="352800" indent="-352800">
              <a:spcBef>
                <a:spcPts val="1000"/>
              </a:spcBef>
            </a:pPr>
            <a:r>
              <a:rPr lang="en-GB" altLang="en-US" sz="2600" dirty="0"/>
              <a:t>“Things” in the problem domain are identified and modeled, called domain classes or data entities</a:t>
            </a:r>
          </a:p>
          <a:p>
            <a:pPr marL="352800" indent="-352800">
              <a:spcBef>
                <a:spcPts val="1000"/>
              </a:spcBef>
            </a:pPr>
            <a:r>
              <a:rPr lang="en-GB" altLang="en-US" sz="2600" dirty="0"/>
              <a:t>Two techniques for identifying domain classes/data entities are the brainstorming technique and the noun technique</a:t>
            </a:r>
          </a:p>
          <a:p>
            <a:pPr marL="352800" indent="-352800">
              <a:spcBef>
                <a:spcPts val="1000"/>
              </a:spcBef>
            </a:pPr>
            <a:r>
              <a:rPr lang="en-GB" altLang="en-US" sz="2600" dirty="0"/>
              <a:t>Domain classes have attributes and associations</a:t>
            </a:r>
          </a:p>
          <a:p>
            <a:pPr marL="352800" indent="-352800">
              <a:spcBef>
                <a:spcPts val="1000"/>
              </a:spcBef>
            </a:pPr>
            <a:r>
              <a:rPr lang="en-GB" altLang="en-US" sz="2600" dirty="0"/>
              <a:t>Associations are naturally occurring relationships among classes, and associations have minimum and maximum </a:t>
            </a:r>
            <a:r>
              <a:rPr lang="en-GB" altLang="en-US" sz="2600" dirty="0" smtClean="0"/>
              <a:t>multiplicity</a:t>
            </a:r>
            <a:endParaRPr lang="en-GB" altLang="en-US" sz="2600" dirty="0"/>
          </a:p>
        </p:txBody>
      </p:sp>
      <p:sp>
        <p:nvSpPr>
          <p:cNvPr id="6" name="Slide Number Placeholder 5"/>
          <p:cNvSpPr>
            <a:spLocks noGrp="1"/>
          </p:cNvSpPr>
          <p:nvPr>
            <p:ph type="sldNum" sz="quarter" idx="4"/>
          </p:nvPr>
        </p:nvSpPr>
        <p:spPr>
          <a:prstGeom prst="rect">
            <a:avLst/>
          </a:prstGeom>
        </p:spPr>
        <p:txBody>
          <a:bodyPr/>
          <a:lstStyle/>
          <a:p>
            <a:fld id="{E59C170C-9135-4BBD-BEEA-24C3BA1E13BE}" type="slidenum">
              <a:rPr lang="en-US" altLang="en-US"/>
              <a:pPr/>
              <a:t>59</a:t>
            </a:fld>
            <a:endParaRPr lang="en-US" altLang="en-US"/>
          </a:p>
        </p:txBody>
      </p:sp>
      <p:sp>
        <p:nvSpPr>
          <p:cNvPr id="5" name="Footer Placeholder 4"/>
          <p:cNvSpPr>
            <a:spLocks noGrp="1"/>
          </p:cNvSpPr>
          <p:nvPr>
            <p:ph type="ftr" sz="quarter" idx="3"/>
          </p:nvPr>
        </p:nvSpPr>
        <p:spPr>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457200" y="122238"/>
            <a:ext cx="7543800" cy="498598"/>
          </a:xfrm>
        </p:spPr>
        <p:txBody>
          <a:bodyPr/>
          <a:lstStyle/>
          <a:p>
            <a:r>
              <a:rPr lang="en-US" altLang="en-US" sz="3600" spc="0" dirty="0">
                <a:solidFill>
                  <a:schemeClr val="tx1"/>
                </a:solidFill>
                <a:effectLst/>
              </a:rPr>
              <a:t>Things in the Problem Domain</a:t>
            </a:r>
          </a:p>
        </p:txBody>
      </p:sp>
      <p:sp>
        <p:nvSpPr>
          <p:cNvPr id="282627" name="Rectangle 3"/>
          <p:cNvSpPr>
            <a:spLocks noGrp="1" noChangeArrowheads="1"/>
          </p:cNvSpPr>
          <p:nvPr>
            <p:ph idx="1"/>
          </p:nvPr>
        </p:nvSpPr>
        <p:spPr>
          <a:xfrm>
            <a:off x="359302" y="1273683"/>
            <a:ext cx="8229600" cy="4313360"/>
          </a:xfrm>
        </p:spPr>
        <p:txBody>
          <a:bodyPr/>
          <a:lstStyle/>
          <a:p>
            <a:pPr marL="352800" indent="-352800">
              <a:lnSpc>
                <a:spcPct val="80000"/>
              </a:lnSpc>
            </a:pPr>
            <a:r>
              <a:rPr lang="en-US" altLang="en-US" sz="2800" dirty="0"/>
              <a:t>Problem domain—the specific area (or domain) of the users’ business need that is within the scope of the new system.</a:t>
            </a:r>
          </a:p>
          <a:p>
            <a:pPr marL="352800" indent="-352800">
              <a:lnSpc>
                <a:spcPct val="80000"/>
              </a:lnSpc>
            </a:pPr>
            <a:r>
              <a:rPr lang="en-US" altLang="en-US" sz="2800" dirty="0"/>
              <a:t>“Things” are those items users work with when accomplishing tasks that need to be remembered</a:t>
            </a:r>
          </a:p>
          <a:p>
            <a:pPr marL="352800" indent="-352800">
              <a:lnSpc>
                <a:spcPct val="80000"/>
              </a:lnSpc>
            </a:pPr>
            <a:r>
              <a:rPr lang="en-US" altLang="en-US" sz="2800" dirty="0"/>
              <a:t>Examples of “Things” are products, sales, shippers, customers, invoices, payments, etc.</a:t>
            </a:r>
          </a:p>
          <a:p>
            <a:pPr marL="352800" indent="-352800">
              <a:lnSpc>
                <a:spcPct val="80000"/>
              </a:lnSpc>
            </a:pPr>
            <a:r>
              <a:rPr lang="en-US" altLang="en-US" sz="2800" dirty="0"/>
              <a:t>These “Things” are modeled as domain classes or data entities</a:t>
            </a:r>
          </a:p>
          <a:p>
            <a:pPr marL="352800" indent="-352800">
              <a:lnSpc>
                <a:spcPct val="80000"/>
              </a:lnSpc>
            </a:pPr>
            <a:r>
              <a:rPr lang="en-US" altLang="en-US" sz="2800" dirty="0"/>
              <a:t>In this course, we will call them domain classes. In database class you </a:t>
            </a:r>
            <a:r>
              <a:rPr lang="en-US" altLang="en-US" sz="2800" dirty="0" smtClean="0"/>
              <a:t>may call </a:t>
            </a:r>
            <a:r>
              <a:rPr lang="en-US" altLang="en-US" sz="2800" dirty="0"/>
              <a:t>them data entities</a:t>
            </a:r>
            <a:endParaRPr lang="en-GB" altLang="en-US" sz="2800" dirty="0"/>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312211F6-E108-4643-8890-D5A2B80F6704}" type="slidenum">
              <a:rPr lang="en-US" altLang="en-US"/>
              <a:pPr/>
              <a:t>6</a:t>
            </a:fld>
            <a:endParaRPr lang="en-US" altLang="en-US"/>
          </a:p>
        </p:txBody>
      </p:sp>
      <p:sp>
        <p:nvSpPr>
          <p:cNvPr id="4" name="Footer Placeholder 4"/>
          <p:cNvSpPr>
            <a:spLocks noGrp="1"/>
          </p:cNvSpPr>
          <p:nvPr>
            <p:ph type="ftr" sz="quarter" idx="3"/>
          </p:nvPr>
        </p:nvSpPr>
        <p:spPr>
          <a:xfrm>
            <a:off x="0" y="6248400"/>
            <a:ext cx="7620000" cy="2286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457200" y="96268"/>
            <a:ext cx="7543800" cy="609398"/>
          </a:xfrm>
        </p:spPr>
        <p:txBody>
          <a:bodyPr/>
          <a:lstStyle/>
          <a:p>
            <a:r>
              <a:rPr lang="en-US" altLang="en-US" sz="4400" spc="0" dirty="0">
                <a:solidFill>
                  <a:schemeClr val="tx1"/>
                </a:solidFill>
                <a:effectLst/>
              </a:rPr>
              <a:t>Summary </a:t>
            </a:r>
            <a:r>
              <a:rPr lang="en-US" altLang="en-US" sz="2000" spc="0" dirty="0" smtClean="0">
                <a:solidFill>
                  <a:schemeClr val="tx1"/>
                </a:solidFill>
                <a:effectLst/>
              </a:rPr>
              <a:t>(2 </a:t>
            </a:r>
            <a:r>
              <a:rPr lang="en-US" altLang="en-US" sz="2000" spc="0" dirty="0">
                <a:solidFill>
                  <a:schemeClr val="tx1"/>
                </a:solidFill>
                <a:effectLst/>
              </a:rPr>
              <a:t>of 4)</a:t>
            </a:r>
            <a:endParaRPr lang="en-US" altLang="en-US" sz="4400" spc="0" dirty="0">
              <a:solidFill>
                <a:schemeClr val="tx1"/>
              </a:solidFill>
              <a:effectLst/>
            </a:endParaRPr>
          </a:p>
        </p:txBody>
      </p:sp>
      <p:sp>
        <p:nvSpPr>
          <p:cNvPr id="342019" name="Rectangle 3"/>
          <p:cNvSpPr>
            <a:spLocks noGrp="1" noChangeArrowheads="1"/>
          </p:cNvSpPr>
          <p:nvPr>
            <p:ph idx="1"/>
          </p:nvPr>
        </p:nvSpPr>
        <p:spPr>
          <a:xfrm>
            <a:off x="363908" y="1235960"/>
            <a:ext cx="8229600" cy="3137269"/>
          </a:xfrm>
        </p:spPr>
        <p:txBody>
          <a:bodyPr/>
          <a:lstStyle/>
          <a:p>
            <a:pPr marL="352800" indent="-352800"/>
            <a:r>
              <a:rPr lang="en-GB" altLang="en-US" sz="2600" dirty="0"/>
              <a:t>Entity-relationship diagrams (</a:t>
            </a:r>
            <a:r>
              <a:rPr lang="en-GB" altLang="en-US" sz="2600" dirty="0" smtClean="0"/>
              <a:t>E</a:t>
            </a:r>
            <a:r>
              <a:rPr lang="en-GB" altLang="en-US" sz="100" dirty="0" smtClean="0"/>
              <a:t> </a:t>
            </a:r>
            <a:r>
              <a:rPr lang="en-GB" altLang="en-US" sz="2600" dirty="0" smtClean="0"/>
              <a:t>R</a:t>
            </a:r>
            <a:r>
              <a:rPr lang="en-GB" altLang="en-US" sz="100" dirty="0" smtClean="0"/>
              <a:t> </a:t>
            </a:r>
            <a:r>
              <a:rPr lang="en-GB" altLang="en-US" sz="2600" dirty="0" smtClean="0"/>
              <a:t>D</a:t>
            </a:r>
            <a:r>
              <a:rPr lang="en-GB" altLang="en-US" sz="100" dirty="0" smtClean="0"/>
              <a:t> </a:t>
            </a:r>
            <a:r>
              <a:rPr lang="en-GB" altLang="en-US" sz="2600" dirty="0" smtClean="0"/>
              <a:t>s</a:t>
            </a:r>
            <a:r>
              <a:rPr lang="en-GB" altLang="en-US" sz="2600" dirty="0"/>
              <a:t>) show the information about data entities</a:t>
            </a:r>
          </a:p>
          <a:p>
            <a:pPr marL="352800" indent="-352800"/>
            <a:r>
              <a:rPr lang="en-GB" altLang="en-US" sz="2600" dirty="0" smtClean="0"/>
              <a:t>E</a:t>
            </a:r>
            <a:r>
              <a:rPr lang="en-GB" altLang="en-US" sz="100" dirty="0" smtClean="0"/>
              <a:t> </a:t>
            </a:r>
            <a:r>
              <a:rPr lang="en-GB" altLang="en-US" sz="2600" dirty="0" smtClean="0"/>
              <a:t>R</a:t>
            </a:r>
            <a:r>
              <a:rPr lang="en-GB" altLang="en-US" sz="100" dirty="0" smtClean="0"/>
              <a:t> </a:t>
            </a:r>
            <a:r>
              <a:rPr lang="en-GB" altLang="en-US" sz="2600" dirty="0" smtClean="0"/>
              <a:t>D s </a:t>
            </a:r>
            <a:r>
              <a:rPr lang="en-GB" altLang="en-US" sz="2600" dirty="0"/>
              <a:t>are often preferred by database analysts and are widely used</a:t>
            </a:r>
          </a:p>
          <a:p>
            <a:pPr marL="352800" indent="-352800"/>
            <a:r>
              <a:rPr lang="en-GB" altLang="en-US" sz="2600" dirty="0" smtClean="0"/>
              <a:t>E</a:t>
            </a:r>
            <a:r>
              <a:rPr lang="en-GB" altLang="en-US" sz="100" dirty="0" smtClean="0"/>
              <a:t> </a:t>
            </a:r>
            <a:r>
              <a:rPr lang="en-GB" altLang="en-US" sz="2600" dirty="0" smtClean="0"/>
              <a:t>R</a:t>
            </a:r>
            <a:r>
              <a:rPr lang="en-GB" altLang="en-US" sz="100" dirty="0" smtClean="0"/>
              <a:t> </a:t>
            </a:r>
            <a:r>
              <a:rPr lang="en-GB" altLang="en-US" sz="2600" dirty="0" smtClean="0"/>
              <a:t>D s </a:t>
            </a:r>
            <a:r>
              <a:rPr lang="en-GB" altLang="en-US" sz="2600" dirty="0"/>
              <a:t>are not </a:t>
            </a:r>
            <a:r>
              <a:rPr lang="en-GB" altLang="en-US" sz="2600" dirty="0" smtClean="0"/>
              <a:t>U</a:t>
            </a:r>
            <a:r>
              <a:rPr lang="en-GB" altLang="en-US" sz="100" dirty="0" smtClean="0"/>
              <a:t> </a:t>
            </a:r>
            <a:r>
              <a:rPr lang="en-GB" altLang="en-US" sz="2600" dirty="0" smtClean="0"/>
              <a:t>M</a:t>
            </a:r>
            <a:r>
              <a:rPr lang="en-GB" altLang="en-US" sz="100" dirty="0" smtClean="0"/>
              <a:t> </a:t>
            </a:r>
            <a:r>
              <a:rPr lang="en-GB" altLang="en-US" sz="2600" dirty="0" smtClean="0"/>
              <a:t>L </a:t>
            </a:r>
            <a:r>
              <a:rPr lang="en-GB" altLang="en-US" sz="2600" dirty="0"/>
              <a:t>diagrams, and an association is called a relationship, multiplicity is called cardinality, and generalization/specialization (inheritance) and whole part relationships are usually not </a:t>
            </a:r>
            <a:r>
              <a:rPr lang="en-GB" altLang="en-US" sz="2600" dirty="0" smtClean="0"/>
              <a:t>shown</a:t>
            </a:r>
          </a:p>
        </p:txBody>
      </p:sp>
      <p:sp>
        <p:nvSpPr>
          <p:cNvPr id="6" name="Slide Number Placeholder 5"/>
          <p:cNvSpPr>
            <a:spLocks noGrp="1"/>
          </p:cNvSpPr>
          <p:nvPr>
            <p:ph type="sldNum" sz="quarter" idx="4"/>
          </p:nvPr>
        </p:nvSpPr>
        <p:spPr>
          <a:xfrm>
            <a:off x="8001000" y="6248400"/>
            <a:ext cx="1143000" cy="457200"/>
          </a:xfrm>
          <a:prstGeom prst="rect">
            <a:avLst/>
          </a:prstGeom>
        </p:spPr>
        <p:txBody>
          <a:bodyPr/>
          <a:lstStyle/>
          <a:p>
            <a:fld id="{9B712976-430E-4571-B9C4-34B496DFF6E4}" type="slidenum">
              <a:rPr lang="en-US" altLang="en-US"/>
              <a:pPr/>
              <a:t>60</a:t>
            </a:fld>
            <a:endParaRPr lang="en-US" altLang="en-US"/>
          </a:p>
        </p:txBody>
      </p:sp>
      <p:sp>
        <p:nvSpPr>
          <p:cNvPr id="5" name="Footer Placeholder 4"/>
          <p:cNvSpPr>
            <a:spLocks noGrp="1"/>
          </p:cNvSpPr>
          <p:nvPr>
            <p:ph type="ftr" sz="quarter" idx="3"/>
          </p:nvPr>
        </p:nvSpPr>
        <p:spPr>
          <a:xfrm>
            <a:off x="0" y="6248400"/>
            <a:ext cx="76962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457200" y="96268"/>
            <a:ext cx="7543800" cy="609398"/>
          </a:xfrm>
        </p:spPr>
        <p:txBody>
          <a:bodyPr/>
          <a:lstStyle/>
          <a:p>
            <a:r>
              <a:rPr lang="en-US" altLang="en-US" sz="4400" spc="0" dirty="0">
                <a:solidFill>
                  <a:schemeClr val="tx1"/>
                </a:solidFill>
                <a:effectLst/>
              </a:rPr>
              <a:t>Summary </a:t>
            </a:r>
            <a:r>
              <a:rPr lang="en-US" altLang="en-US" sz="2000" spc="0" dirty="0" smtClean="0">
                <a:solidFill>
                  <a:schemeClr val="tx1"/>
                </a:solidFill>
                <a:effectLst/>
              </a:rPr>
              <a:t>(3 </a:t>
            </a:r>
            <a:r>
              <a:rPr lang="en-US" altLang="en-US" sz="2000" spc="0" dirty="0">
                <a:solidFill>
                  <a:schemeClr val="tx1"/>
                </a:solidFill>
                <a:effectLst/>
              </a:rPr>
              <a:t>of 4)</a:t>
            </a:r>
            <a:endParaRPr lang="en-US" altLang="en-US" sz="4400" spc="0" dirty="0">
              <a:solidFill>
                <a:schemeClr val="tx1"/>
              </a:solidFill>
              <a:effectLst/>
            </a:endParaRPr>
          </a:p>
        </p:txBody>
      </p:sp>
      <p:sp>
        <p:nvSpPr>
          <p:cNvPr id="340995" name="Rectangle 3"/>
          <p:cNvSpPr>
            <a:spLocks noGrp="1" noChangeArrowheads="1"/>
          </p:cNvSpPr>
          <p:nvPr>
            <p:ph idx="1"/>
          </p:nvPr>
        </p:nvSpPr>
        <p:spPr>
          <a:xfrm>
            <a:off x="372454" y="1252974"/>
            <a:ext cx="8619146" cy="4522264"/>
          </a:xfrm>
        </p:spPr>
        <p:txBody>
          <a:bodyPr/>
          <a:lstStyle/>
          <a:p>
            <a:pPr marL="352800" indent="-352800"/>
            <a:r>
              <a:rPr lang="en-GB" altLang="en-US" sz="2800" dirty="0" smtClean="0"/>
              <a:t>The U</a:t>
            </a:r>
            <a:r>
              <a:rPr lang="en-GB" altLang="en-US" sz="100" dirty="0" smtClean="0"/>
              <a:t> </a:t>
            </a:r>
            <a:r>
              <a:rPr lang="en-GB" altLang="en-US" sz="2800" dirty="0" smtClean="0"/>
              <a:t>M</a:t>
            </a:r>
            <a:r>
              <a:rPr lang="en-GB" altLang="en-US" sz="100" dirty="0" smtClean="0"/>
              <a:t> </a:t>
            </a:r>
            <a:r>
              <a:rPr lang="en-GB" altLang="en-US" sz="2800" dirty="0" smtClean="0"/>
              <a:t>L </a:t>
            </a:r>
            <a:r>
              <a:rPr lang="en-GB" altLang="en-US" sz="2800" dirty="0"/>
              <a:t>class diagram notation is used to create a domain model class diagram for a system. The domain model classes do not have methods because they are not yet software classes</a:t>
            </a:r>
            <a:r>
              <a:rPr lang="en-GB" altLang="en-US" sz="2800" dirty="0" smtClean="0"/>
              <a:t>.</a:t>
            </a:r>
            <a:endParaRPr lang="en-GB" altLang="en-US" sz="2800" dirty="0"/>
          </a:p>
          <a:p>
            <a:pPr marL="352800" indent="-352800"/>
            <a:r>
              <a:rPr lang="en-GB" altLang="en-US" sz="2800" dirty="0"/>
              <a:t>There are actually three </a:t>
            </a:r>
            <a:r>
              <a:rPr lang="en-GB" altLang="en-US" sz="2800" dirty="0" smtClean="0"/>
              <a:t>U</a:t>
            </a:r>
            <a:r>
              <a:rPr lang="en-GB" altLang="en-US" sz="100" dirty="0" smtClean="0"/>
              <a:t> </a:t>
            </a:r>
            <a:r>
              <a:rPr lang="en-GB" altLang="en-US" sz="2800" dirty="0" smtClean="0"/>
              <a:t>M</a:t>
            </a:r>
            <a:r>
              <a:rPr lang="en-GB" altLang="en-US" sz="100" dirty="0" smtClean="0"/>
              <a:t> </a:t>
            </a:r>
            <a:r>
              <a:rPr lang="en-GB" altLang="en-US" sz="2800" dirty="0" smtClean="0"/>
              <a:t>L </a:t>
            </a:r>
            <a:r>
              <a:rPr lang="en-GB" altLang="en-US" sz="2800" dirty="0"/>
              <a:t>class diagram relationships: association relationships, generalization/specialization (inheritance) relationships, and whole part relationships</a:t>
            </a:r>
          </a:p>
          <a:p>
            <a:pPr marL="352800" indent="-352800"/>
            <a:r>
              <a:rPr lang="en-GB" altLang="en-US" sz="2800" dirty="0"/>
              <a:t>Other class diagram concepts are abstract versus concrete classes, compound attributes, composition and aggregation, association classes, super classes and </a:t>
            </a:r>
            <a:r>
              <a:rPr lang="en-GB" altLang="en-US" sz="2800" dirty="0" smtClean="0"/>
              <a:t>subclasses</a:t>
            </a:r>
            <a:endParaRPr lang="en-GB" altLang="en-US" sz="2800" dirty="0"/>
          </a:p>
        </p:txBody>
      </p:sp>
      <p:sp>
        <p:nvSpPr>
          <p:cNvPr id="6" name="Slide Number Placeholder 5"/>
          <p:cNvSpPr>
            <a:spLocks noGrp="1"/>
          </p:cNvSpPr>
          <p:nvPr>
            <p:ph type="sldNum" sz="quarter" idx="4"/>
          </p:nvPr>
        </p:nvSpPr>
        <p:spPr>
          <a:xfrm>
            <a:off x="8001000" y="6248400"/>
            <a:ext cx="1143000" cy="457200"/>
          </a:xfrm>
          <a:prstGeom prst="rect">
            <a:avLst/>
          </a:prstGeom>
        </p:spPr>
        <p:txBody>
          <a:bodyPr/>
          <a:lstStyle/>
          <a:p>
            <a:fld id="{7FC513CD-63EE-4F1C-B022-BA76668C6F75}" type="slidenum">
              <a:rPr lang="en-US" altLang="en-US"/>
              <a:pPr/>
              <a:t>61</a:t>
            </a:fld>
            <a:endParaRPr lang="en-US" altLang="en-US"/>
          </a:p>
        </p:txBody>
      </p:sp>
      <p:sp>
        <p:nvSpPr>
          <p:cNvPr id="5" name="Footer Placeholder 4"/>
          <p:cNvSpPr>
            <a:spLocks noGrp="1"/>
          </p:cNvSpPr>
          <p:nvPr>
            <p:ph type="ftr" sz="quarter" idx="3"/>
          </p:nvPr>
        </p:nvSpPr>
        <p:spPr>
          <a:xfrm>
            <a:off x="0" y="6248400"/>
            <a:ext cx="76962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838"/>
            <a:ext cx="8382000" cy="609398"/>
          </a:xfrm>
        </p:spPr>
        <p:txBody>
          <a:bodyPr/>
          <a:lstStyle/>
          <a:p>
            <a:r>
              <a:rPr lang="en-US" altLang="en-US" sz="4400" spc="0" dirty="0">
                <a:solidFill>
                  <a:schemeClr val="tx1"/>
                </a:solidFill>
                <a:effectLst/>
              </a:rPr>
              <a:t>Summary </a:t>
            </a:r>
            <a:r>
              <a:rPr lang="en-US" altLang="en-US" sz="2000" spc="0" dirty="0" smtClean="0">
                <a:solidFill>
                  <a:schemeClr val="tx1"/>
                </a:solidFill>
                <a:effectLst/>
              </a:rPr>
              <a:t>(4 </a:t>
            </a:r>
            <a:r>
              <a:rPr lang="en-US" altLang="en-US" sz="2000" spc="0" dirty="0">
                <a:solidFill>
                  <a:schemeClr val="tx1"/>
                </a:solidFill>
                <a:effectLst/>
              </a:rPr>
              <a:t>of 4)</a:t>
            </a:r>
            <a:endParaRPr lang="en-US" sz="4400" spc="0" dirty="0">
              <a:solidFill>
                <a:schemeClr val="tx1"/>
              </a:solidFill>
              <a:effectLst/>
            </a:endParaRPr>
          </a:p>
        </p:txBody>
      </p:sp>
      <p:sp>
        <p:nvSpPr>
          <p:cNvPr id="3" name="Text Placeholder 2"/>
          <p:cNvSpPr>
            <a:spLocks noGrp="1"/>
          </p:cNvSpPr>
          <p:nvPr>
            <p:ph type="body" sz="quarter" idx="10"/>
          </p:nvPr>
        </p:nvSpPr>
        <p:spPr>
          <a:xfrm>
            <a:off x="355362" y="1228407"/>
            <a:ext cx="8382000" cy="4638994"/>
          </a:xfrm>
        </p:spPr>
        <p:txBody>
          <a:bodyPr/>
          <a:lstStyle/>
          <a:p>
            <a:pPr marL="352800" indent="-352800">
              <a:spcBef>
                <a:spcPts val="1000"/>
              </a:spcBef>
            </a:pPr>
            <a:r>
              <a:rPr lang="en-US" sz="3000" dirty="0" smtClean="0"/>
              <a:t>Some objects have a life cycle with status conditions that change and should be tracked</a:t>
            </a:r>
          </a:p>
          <a:p>
            <a:pPr marL="352800" indent="-352800">
              <a:spcBef>
                <a:spcPts val="1000"/>
              </a:spcBef>
            </a:pPr>
            <a:r>
              <a:rPr lang="en-US" sz="3000" dirty="0" smtClean="0"/>
              <a:t>A State Machine Diagram tracks the behavior of these objects with states and transitions</a:t>
            </a:r>
          </a:p>
          <a:p>
            <a:pPr marL="352800" indent="-352800">
              <a:spcBef>
                <a:spcPts val="1000"/>
              </a:spcBef>
            </a:pPr>
            <a:r>
              <a:rPr lang="en-US" sz="3000" dirty="0" smtClean="0"/>
              <a:t>To develop a State Machine Diagram</a:t>
            </a:r>
          </a:p>
          <a:p>
            <a:pPr lvl="1"/>
            <a:r>
              <a:rPr lang="en-US" dirty="0" smtClean="0"/>
              <a:t>Choose a single object class.</a:t>
            </a:r>
          </a:p>
          <a:p>
            <a:pPr lvl="1"/>
            <a:r>
              <a:rPr lang="en-US" dirty="0" smtClean="0"/>
              <a:t>Identify the states and exit transitions</a:t>
            </a:r>
          </a:p>
          <a:p>
            <a:pPr lvl="1"/>
            <a:r>
              <a:rPr lang="en-US" dirty="0" smtClean="0"/>
              <a:t>Identify concurrent paths</a:t>
            </a:r>
          </a:p>
          <a:p>
            <a:pPr lvl="1"/>
            <a:r>
              <a:rPr lang="en-US" dirty="0" smtClean="0"/>
              <a:t>Identify additional paths</a:t>
            </a:r>
          </a:p>
          <a:p>
            <a:pPr lvl="1"/>
            <a:r>
              <a:rPr lang="en-US" dirty="0" smtClean="0"/>
              <a:t>Build the State Machine Diagram</a:t>
            </a:r>
            <a:endParaRPr lang="en-US"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62</a:t>
            </a:fld>
            <a:endParaRPr lang="en-US" altLang="en-US"/>
          </a:p>
        </p:txBody>
      </p:sp>
      <p:sp>
        <p:nvSpPr>
          <p:cNvPr id="5" name="Footer Placeholder 4"/>
          <p:cNvSpPr>
            <a:spLocks noGrp="1"/>
          </p:cNvSpPr>
          <p:nvPr>
            <p:ph type="ftr" sz="quarter" idx="3"/>
          </p:nvPr>
        </p:nvSpPr>
        <p:spPr>
          <a:xfrm>
            <a:off x="0" y="6244046"/>
            <a:ext cx="76200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extLst>
      <p:ext uri="{BB962C8B-B14F-4D97-AF65-F5344CB8AC3E}">
        <p14:creationId xmlns="" xmlns:p14="http://schemas.microsoft.com/office/powerpoint/2010/main" val="230792403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457200" y="122238"/>
            <a:ext cx="7543800" cy="886397"/>
          </a:xfrm>
        </p:spPr>
        <p:txBody>
          <a:bodyPr/>
          <a:lstStyle/>
          <a:p>
            <a:r>
              <a:rPr lang="en-US" altLang="en-US" sz="3600" spc="0" dirty="0">
                <a:solidFill>
                  <a:schemeClr val="tx1"/>
                </a:solidFill>
                <a:effectLst/>
              </a:rPr>
              <a:t>Things in the Problem </a:t>
            </a:r>
            <a:r>
              <a:rPr lang="en-US" altLang="en-US" sz="3600" spc="0" dirty="0" smtClean="0">
                <a:solidFill>
                  <a:schemeClr val="tx1"/>
                </a:solidFill>
                <a:effectLst/>
              </a:rPr>
              <a:t>Domain: </a:t>
            </a:r>
            <a:r>
              <a:rPr lang="en-US" altLang="en-US" sz="2800" spc="0" dirty="0" smtClean="0">
                <a:solidFill>
                  <a:schemeClr val="tx1"/>
                </a:solidFill>
                <a:effectLst/>
              </a:rPr>
              <a:t>Two </a:t>
            </a:r>
            <a:r>
              <a:rPr lang="en-US" altLang="en-US" sz="2800" spc="0" dirty="0">
                <a:solidFill>
                  <a:schemeClr val="tx1"/>
                </a:solidFill>
                <a:effectLst/>
              </a:rPr>
              <a:t>Techniques for Identifying </a:t>
            </a:r>
            <a:r>
              <a:rPr lang="en-US" altLang="en-US" sz="2800" spc="0" dirty="0" smtClean="0">
                <a:solidFill>
                  <a:schemeClr val="tx1"/>
                </a:solidFill>
                <a:effectLst/>
              </a:rPr>
              <a:t>Them</a:t>
            </a:r>
            <a:endParaRPr lang="en-US" altLang="en-US" sz="2800" spc="0" dirty="0">
              <a:solidFill>
                <a:schemeClr val="tx1"/>
              </a:solidFill>
              <a:effectLst/>
            </a:endParaRPr>
          </a:p>
        </p:txBody>
      </p:sp>
      <p:sp>
        <p:nvSpPr>
          <p:cNvPr id="283651" name="Rectangle 3"/>
          <p:cNvSpPr>
            <a:spLocks noGrp="1" noChangeArrowheads="1"/>
          </p:cNvSpPr>
          <p:nvPr>
            <p:ph idx="1"/>
          </p:nvPr>
        </p:nvSpPr>
        <p:spPr>
          <a:xfrm>
            <a:off x="355362" y="1227746"/>
            <a:ext cx="8229600" cy="3871829"/>
          </a:xfrm>
        </p:spPr>
        <p:txBody>
          <a:bodyPr/>
          <a:lstStyle/>
          <a:p>
            <a:pPr marL="352800" indent="-352800"/>
            <a:r>
              <a:rPr lang="en-US" altLang="en-US" dirty="0"/>
              <a:t>Brainstorming Technique</a:t>
            </a:r>
          </a:p>
          <a:p>
            <a:pPr lvl="1"/>
            <a:r>
              <a:rPr lang="en-US" altLang="en-US" dirty="0"/>
              <a:t>Use a checklist of all of the usual types of things typically found and brainstorm to identify domain classes of each type</a:t>
            </a:r>
          </a:p>
          <a:p>
            <a:pPr marL="352800" indent="-352800"/>
            <a:r>
              <a:rPr lang="en-US" altLang="en-US" dirty="0"/>
              <a:t>Noun Technique</a:t>
            </a:r>
          </a:p>
          <a:p>
            <a:pPr lvl="1"/>
            <a:r>
              <a:rPr lang="en-US" altLang="en-US" dirty="0"/>
              <a:t>Identify all of the nouns that come up when the system is described and determine if each is a domain class, an attribute, or not something we need to </a:t>
            </a:r>
            <a:r>
              <a:rPr lang="en-US" altLang="en-US" dirty="0" smtClean="0"/>
              <a:t>remember</a:t>
            </a:r>
            <a:endParaRPr lang="en-US" altLang="en-US" dirty="0"/>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46935FC1-2C5D-4235-A631-E8712CF16A87}" type="slidenum">
              <a:rPr lang="en-US" altLang="en-US"/>
              <a:pPr/>
              <a:t>7</a:t>
            </a:fld>
            <a:endParaRPr lang="en-US" altLang="en-US"/>
          </a:p>
        </p:txBody>
      </p:sp>
      <p:sp>
        <p:nvSpPr>
          <p:cNvPr id="4" name="Footer Placeholder 4"/>
          <p:cNvSpPr>
            <a:spLocks noGrp="1"/>
          </p:cNvSpPr>
          <p:nvPr>
            <p:ph type="ftr" sz="quarter" idx="3"/>
          </p:nvPr>
        </p:nvSpPr>
        <p:spPr>
          <a:xfrm>
            <a:off x="0" y="6248400"/>
            <a:ext cx="7772400" cy="457200"/>
          </a:xfrm>
          <a:prstGeom prst="rect">
            <a:avLst/>
          </a:prstGeo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en-US" spc="0" dirty="0" smtClean="0">
                <a:solidFill>
                  <a:schemeClr val="tx1"/>
                </a:solidFill>
                <a:effectLst/>
              </a:rPr>
              <a:t>Brainstorming Technique</a:t>
            </a:r>
            <a:endParaRPr lang="en-US" altLang="en-US" spc="0" dirty="0">
              <a:solidFill>
                <a:schemeClr val="tx1"/>
              </a:solidFill>
              <a:effectLst/>
            </a:endParaRPr>
          </a:p>
        </p:txBody>
      </p:sp>
      <p:sp>
        <p:nvSpPr>
          <p:cNvPr id="284675" name="Rectangle 3"/>
          <p:cNvSpPr>
            <a:spLocks noGrp="1" noChangeArrowheads="1"/>
          </p:cNvSpPr>
          <p:nvPr>
            <p:ph type="body" sz="quarter" idx="10"/>
          </p:nvPr>
        </p:nvSpPr>
        <p:spPr>
          <a:xfrm>
            <a:off x="363908" y="1252670"/>
            <a:ext cx="8382000" cy="950648"/>
          </a:xfrm>
        </p:spPr>
        <p:txBody>
          <a:bodyPr/>
          <a:lstStyle/>
          <a:p>
            <a:r>
              <a:rPr lang="en-US" altLang="en-US" sz="2400" dirty="0" smtClean="0"/>
              <a:t>Are there any tangible things? Are there any organizational units? Sites/locations? Are there incidents or events that need to be recorded?</a:t>
            </a:r>
            <a:endParaRPr lang="en-GB" altLang="en-US" sz="2400" dirty="0"/>
          </a:p>
        </p:txBody>
      </p:sp>
      <p:pic>
        <p:nvPicPr>
          <p:cNvPr id="10" name="Picture 7" descr="The image shows things listed out as a result of brainstorming. Things: tangible things: airplane, book, vehicle, document, worksheet. Roles played: customer, employee, doctor, patient, end user, system administrator. Organizational units: division, department, section, task force, workgroup. Devices: sensor, timer, controller, assembly line, production machine, sorter, printer, inventory bin. Sites and locations: warehouse, branch office, factory, retail store, desktop. Incidents, events, or interactions: flight, service call, logon, logoff, contract, purchase, order, payment."/>
          <p:cNvPicPr>
            <a:picLocks noGrp="1" noChangeAspect="1" noChangeArrowheads="1"/>
          </p:cNvPicPr>
          <p:nvPr>
            <p:ph sz="quarter" idx="11"/>
          </p:nvPr>
        </p:nvPicPr>
        <p:blipFill>
          <a:blip r:embed="rId2" cstate="print">
            <a:extLst>
              <a:ext uri="{28A0092B-C50C-407E-A947-70E740481C1C}">
                <a14:useLocalDpi xmlns="" xmlns:a14="http://schemas.microsoft.com/office/drawing/2010/main" val="0"/>
              </a:ext>
            </a:extLst>
          </a:blip>
          <a:stretch>
            <a:fillRect/>
          </a:stretch>
        </p:blipFill>
        <p:spPr>
          <a:xfrm>
            <a:off x="904778" y="2401868"/>
            <a:ext cx="7334444" cy="3389332"/>
          </a:xfrm>
        </p:spPr>
      </p:pic>
      <p:sp>
        <p:nvSpPr>
          <p:cNvPr id="6" name="Slide Number Placeholder 6"/>
          <p:cNvSpPr>
            <a:spLocks noGrp="1"/>
          </p:cNvSpPr>
          <p:nvPr>
            <p:ph type="sldNum" sz="quarter" idx="4"/>
          </p:nvPr>
        </p:nvSpPr>
        <p:spPr/>
        <p:txBody>
          <a:bodyPr/>
          <a:lstStyle/>
          <a:p>
            <a:fld id="{3559374B-8424-444A-A9A3-CDC2DB2CCDE6}" type="slidenum">
              <a:rPr lang="en-US" altLang="en-US" smtClean="0"/>
              <a:pPr/>
              <a:t>8</a:t>
            </a:fld>
            <a:endParaRPr lang="en-US" altLang="en-US"/>
          </a:p>
        </p:txBody>
      </p:sp>
      <p:sp>
        <p:nvSpPr>
          <p:cNvPr id="5" name="Footer Placeholder 5"/>
          <p:cNvSpPr>
            <a:spLocks noGrp="1"/>
          </p:cNvSpPr>
          <p:nvPr>
            <p:ph type="ftr" sz="quarter" idx="3"/>
          </p:nvPr>
        </p:nvSpPr>
        <p:spPr>
          <a:xfrm>
            <a:off x="0" y="6244046"/>
            <a:ext cx="7620000" cy="457200"/>
          </a:xfrm>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Brainstorming </a:t>
            </a:r>
            <a:r>
              <a:rPr lang="en-US" altLang="en-US" sz="3600" spc="0" dirty="0" smtClean="0">
                <a:solidFill>
                  <a:schemeClr val="tx1"/>
                </a:solidFill>
                <a:effectLst/>
              </a:rPr>
              <a:t>Technique: Steps</a:t>
            </a:r>
            <a:endParaRPr lang="en-US" altLang="en-US" sz="2800" spc="0" dirty="0">
              <a:solidFill>
                <a:schemeClr val="tx1"/>
              </a:solidFill>
              <a:effectLst/>
            </a:endParaRPr>
          </a:p>
        </p:txBody>
      </p:sp>
      <p:sp>
        <p:nvSpPr>
          <p:cNvPr id="287747" name="Rectangle 3"/>
          <p:cNvSpPr>
            <a:spLocks noGrp="1" noChangeArrowheads="1"/>
          </p:cNvSpPr>
          <p:nvPr>
            <p:ph idx="1"/>
          </p:nvPr>
        </p:nvSpPr>
        <p:spPr>
          <a:xfrm>
            <a:off x="381000" y="1286854"/>
            <a:ext cx="8382000" cy="4361387"/>
          </a:xfrm>
        </p:spPr>
        <p:txBody>
          <a:bodyPr/>
          <a:lstStyle/>
          <a:p>
            <a:pPr marL="403200" indent="-403200">
              <a:lnSpc>
                <a:spcPct val="80000"/>
              </a:lnSpc>
              <a:buClr>
                <a:schemeClr val="tx2"/>
              </a:buClr>
              <a:buFont typeface="Wingdings" panose="05000000000000000000" pitchFamily="2" charset="2"/>
              <a:buAutoNum type="arabicPeriod"/>
            </a:pPr>
            <a:r>
              <a:rPr lang="en-US" altLang="en-US" sz="2400" dirty="0"/>
              <a:t>Identify a user and a set of use cases</a:t>
            </a:r>
          </a:p>
          <a:p>
            <a:pPr marL="403200" indent="-403200">
              <a:lnSpc>
                <a:spcPct val="80000"/>
              </a:lnSpc>
              <a:buClr>
                <a:schemeClr val="tx2"/>
              </a:buClr>
              <a:buFont typeface="Wingdings" panose="05000000000000000000" pitchFamily="2" charset="2"/>
              <a:buAutoNum type="arabicPeriod"/>
            </a:pPr>
            <a:r>
              <a:rPr lang="en-US" altLang="en-US" sz="2400" dirty="0"/>
              <a:t>Brainstorm with the user to identify things involved when carrying out the use case—that is, things about which information should be captured by the system.</a:t>
            </a:r>
          </a:p>
          <a:p>
            <a:pPr marL="403200" indent="-403200">
              <a:lnSpc>
                <a:spcPct val="80000"/>
              </a:lnSpc>
              <a:buClr>
                <a:schemeClr val="tx2"/>
              </a:buClr>
              <a:buFont typeface="Wingdings" panose="05000000000000000000" pitchFamily="2" charset="2"/>
              <a:buAutoNum type="arabicPeriod"/>
            </a:pPr>
            <a:r>
              <a:rPr lang="en-US" altLang="en-US" sz="2400" dirty="0"/>
              <a:t>Use the types of things (categories) to systematically ask questions about potential things, such as the following: Are there any tangible things you store information about? Are there any locations involved? Are there roles played by people that you need to remember?</a:t>
            </a:r>
          </a:p>
          <a:p>
            <a:pPr marL="403200" indent="-403200">
              <a:lnSpc>
                <a:spcPct val="80000"/>
              </a:lnSpc>
              <a:buClr>
                <a:schemeClr val="tx2"/>
              </a:buClr>
              <a:buFont typeface="Wingdings" panose="05000000000000000000" pitchFamily="2" charset="2"/>
              <a:buAutoNum type="arabicPeriod"/>
            </a:pPr>
            <a:r>
              <a:rPr lang="en-US" altLang="en-US" sz="2400" dirty="0"/>
              <a:t>Continue to work with all types of users and stakeholders to expand the brainstorming list</a:t>
            </a:r>
          </a:p>
          <a:p>
            <a:pPr marL="403200" indent="-403200">
              <a:lnSpc>
                <a:spcPct val="80000"/>
              </a:lnSpc>
              <a:buClr>
                <a:schemeClr val="tx2"/>
              </a:buClr>
              <a:buFont typeface="Wingdings" panose="05000000000000000000" pitchFamily="2" charset="2"/>
              <a:buAutoNum type="arabicPeriod"/>
            </a:pPr>
            <a:r>
              <a:rPr lang="en-US" altLang="en-US" sz="2400" dirty="0"/>
              <a:t>Merge the results, eliminate any duplicates, and compile an initial </a:t>
            </a:r>
            <a:r>
              <a:rPr lang="en-US" altLang="en-US" sz="2400" dirty="0" smtClean="0"/>
              <a:t>list</a:t>
            </a:r>
            <a:endParaRPr lang="en-GB" altLang="en-US" sz="1700" dirty="0"/>
          </a:p>
        </p:txBody>
      </p:sp>
      <p:sp>
        <p:nvSpPr>
          <p:cNvPr id="5" name="Slide Number Placeholder 6"/>
          <p:cNvSpPr>
            <a:spLocks noGrp="1"/>
          </p:cNvSpPr>
          <p:nvPr>
            <p:ph type="sldNum" sz="quarter" idx="4"/>
          </p:nvPr>
        </p:nvSpPr>
        <p:spPr/>
        <p:txBody>
          <a:bodyPr/>
          <a:lstStyle/>
          <a:p>
            <a:fld id="{41750625-35D4-4A08-997D-2A8FA84207BF}" type="slidenum">
              <a:rPr lang="en-US" altLang="en-US"/>
              <a:pPr/>
              <a:t>9</a:t>
            </a:fld>
            <a:endParaRPr lang="en-US" altLang="en-US"/>
          </a:p>
        </p:txBody>
      </p:sp>
      <p:sp>
        <p:nvSpPr>
          <p:cNvPr id="4" name="Footer Placeholder 5"/>
          <p:cNvSpPr>
            <a:spLocks noGrp="1"/>
          </p:cNvSpPr>
          <p:nvPr>
            <p:ph type="ftr" sz="quarter" idx="3"/>
          </p:nvPr>
        </p:nvSpPr>
        <p:spPr/>
        <p:txBody>
          <a:bodyPr/>
          <a:lstStyle/>
          <a:p>
            <a:r>
              <a:rPr lang="en-US" altLang="en-US" dirty="0" smtClean="0"/>
              <a:t>Systems Analysis and Design in a Changing World, 7th Edition – Chapter 4 ©2016. Cengage Learning. All rights reserved.</a:t>
            </a:r>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BlueShadeWithBar">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 xmlns:thm15="http://schemas.microsoft.com/office/thememl/2012/main" name="BlueShadeWithBar" id="{04066C2A-6173-4F54-AD2B-AFDA31B2A820}" vid="{70AC8400-E288-4A32-931A-110C32A5F7D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BlueShadeWithBar</Template>
  <TotalTime>5663</TotalTime>
  <Words>5327</Words>
  <Application>Microsoft Office PowerPoint</Application>
  <PresentationFormat>On-screen Show (4:3)</PresentationFormat>
  <Paragraphs>521</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BlueShadeWithBar</vt:lpstr>
      <vt:lpstr>Chapter 4</vt:lpstr>
      <vt:lpstr>Domain Modeling</vt:lpstr>
      <vt:lpstr>Chapter 4: Outline</vt:lpstr>
      <vt:lpstr>Learning Objectives</vt:lpstr>
      <vt:lpstr>Overview</vt:lpstr>
      <vt:lpstr>Things in the Problem Domain</vt:lpstr>
      <vt:lpstr>Things in the Problem Domain: Two Techniques for Identifying Them</vt:lpstr>
      <vt:lpstr>Brainstorming Technique</vt:lpstr>
      <vt:lpstr>Brainstorming Technique: Steps</vt:lpstr>
      <vt:lpstr>The Noun Technique</vt:lpstr>
      <vt:lpstr>The Noun Technique: Steps (1 of 3)</vt:lpstr>
      <vt:lpstr>The Noun Technique: Steps (2 of 3)</vt:lpstr>
      <vt:lpstr>The Noun Technique: Steps (3 of 3)</vt:lpstr>
      <vt:lpstr>Partial List of Nouns for R M O (1 of 2)</vt:lpstr>
      <vt:lpstr>Partial List of Nouns for R M O (2 of 2)</vt:lpstr>
      <vt:lpstr>Details about Domain Classes</vt:lpstr>
      <vt:lpstr>Attributes and Values</vt:lpstr>
      <vt:lpstr>Associations Among Things</vt:lpstr>
      <vt:lpstr>Just to Clarify…</vt:lpstr>
      <vt:lpstr>Minimum and Maximum Multiplicity</vt:lpstr>
      <vt:lpstr>Types of Associations</vt:lpstr>
      <vt:lpstr>Entity-Relationship Diagrams: E R D</vt:lpstr>
      <vt:lpstr>Example of E R D Notation</vt:lpstr>
      <vt:lpstr>E R D Cardinality Symbols</vt:lpstr>
      <vt:lpstr>Expanded E R D with Attributes</vt:lpstr>
      <vt:lpstr>Semantic Net (1 of 2)</vt:lpstr>
      <vt:lpstr>Semantic Net (2 of 2)</vt:lpstr>
      <vt:lpstr>An E R D for a Bank</vt:lpstr>
      <vt:lpstr>The Domain Model Class Diagram</vt:lpstr>
      <vt:lpstr>U M L Domain Class Notation</vt:lpstr>
      <vt:lpstr>A Simple Domain Model Class Diagram</vt:lpstr>
      <vt:lpstr>U M L Notation for Multiplicity</vt:lpstr>
      <vt:lpstr>Domain Model Class Diagram (1 of 2)</vt:lpstr>
      <vt:lpstr>Domain Model Class Diagram (2 of 2)</vt:lpstr>
      <vt:lpstr>Refined Course Enrollment Model with an Association Class CourseEnrollment</vt:lpstr>
      <vt:lpstr>Association Class Properties</vt:lpstr>
      <vt:lpstr>Band with members and concerts</vt:lpstr>
      <vt:lpstr>Band with Concert Booking Information</vt:lpstr>
      <vt:lpstr>More Complex Issues about Classes: Generalization/Specialization Relationships</vt:lpstr>
      <vt:lpstr>Generalization/Specialization</vt:lpstr>
      <vt:lpstr>Generalization/Specialization: Inheritance for R M O Three Types of Sales</vt:lpstr>
      <vt:lpstr>Generalization/Specialization: Inheritance for the Bank with Special Types of Accounts</vt:lpstr>
      <vt:lpstr>More Complex Issues about Classes: Whole Part Relationships</vt:lpstr>
      <vt:lpstr>Whole Part Relationships: Computer and its Parts</vt:lpstr>
      <vt:lpstr>More on U M L Relationships</vt:lpstr>
      <vt:lpstr>Object Behavior – State Machine Diagram</vt:lpstr>
      <vt:lpstr>State Machine Diagram</vt:lpstr>
      <vt:lpstr>State Machine for a Printer</vt:lpstr>
      <vt:lpstr>Concurrency in a State Machine Diagram</vt:lpstr>
      <vt:lpstr>Printer with Concurrent Paths</vt:lpstr>
      <vt:lpstr>Creating a State Machine Diagram: Steps (1 of 2)</vt:lpstr>
      <vt:lpstr>Creating a State Machine Diagram: Steps (2 of 2)</vt:lpstr>
      <vt:lpstr>R M O – Creating a State Machine Diagram: Steps – SaleItem (1 of 3)</vt:lpstr>
      <vt:lpstr>R M O – Creating a State Machine Diagram: Steps – SaleItem (2 of 3)</vt:lpstr>
      <vt:lpstr>R M O – Creating a State Machine Diagram: Steps – SaleItem (3 of 3)</vt:lpstr>
      <vt:lpstr>R M O – Creating a State Machine Diagram: Steps – InventoryItem (1 of 3)</vt:lpstr>
      <vt:lpstr>R M O – Creating a State Machine Diagram: Steps – InventoryItem (2 of 3)</vt:lpstr>
      <vt:lpstr>R M O – Creating a State Machine Diagram: Steps – InventoryItem (3 of 3)</vt:lpstr>
      <vt:lpstr>Summary (1 of 4)</vt:lpstr>
      <vt:lpstr>Summary (2 of 4)</vt:lpstr>
      <vt:lpstr>Summary (3 of 4)</vt:lpstr>
      <vt:lpstr>Summary (4 of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From bla to bla</dc:title>
  <dc:creator>John</dc:creator>
  <cp:lastModifiedBy>Karas</cp:lastModifiedBy>
  <cp:revision>245</cp:revision>
  <cp:lastPrinted>1601-01-01T00:00:00Z</cp:lastPrinted>
  <dcterms:created xsi:type="dcterms:W3CDTF">2011-10-31T16:54:53Z</dcterms:created>
  <dcterms:modified xsi:type="dcterms:W3CDTF">2021-11-19T07:46:20Z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