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9" r:id="rId2"/>
  </p:sldMasterIdLst>
  <p:notesMasterIdLst>
    <p:notesMasterId r:id="rId39"/>
  </p:notesMasterIdLst>
  <p:sldIdLst>
    <p:sldId id="410" r:id="rId3"/>
    <p:sldId id="409" r:id="rId4"/>
    <p:sldId id="257" r:id="rId5"/>
    <p:sldId id="314" r:id="rId6"/>
    <p:sldId id="263" r:id="rId7"/>
    <p:sldId id="365" r:id="rId8"/>
    <p:sldId id="315" r:id="rId9"/>
    <p:sldId id="366" r:id="rId10"/>
    <p:sldId id="367" r:id="rId11"/>
    <p:sldId id="316" r:id="rId12"/>
    <p:sldId id="368" r:id="rId13"/>
    <p:sldId id="320" r:id="rId14"/>
    <p:sldId id="369" r:id="rId15"/>
    <p:sldId id="319" r:id="rId16"/>
    <p:sldId id="370" r:id="rId17"/>
    <p:sldId id="408" r:id="rId18"/>
    <p:sldId id="372" r:id="rId19"/>
    <p:sldId id="401" r:id="rId20"/>
    <p:sldId id="373" r:id="rId21"/>
    <p:sldId id="374" r:id="rId22"/>
    <p:sldId id="375" r:id="rId23"/>
    <p:sldId id="377" r:id="rId24"/>
    <p:sldId id="402" r:id="rId25"/>
    <p:sldId id="378" r:id="rId26"/>
    <p:sldId id="379" r:id="rId27"/>
    <p:sldId id="380" r:id="rId28"/>
    <p:sldId id="381" r:id="rId29"/>
    <p:sldId id="404" r:id="rId30"/>
    <p:sldId id="403" r:id="rId31"/>
    <p:sldId id="405" r:id="rId32"/>
    <p:sldId id="406" r:id="rId33"/>
    <p:sldId id="395" r:id="rId34"/>
    <p:sldId id="394" r:id="rId35"/>
    <p:sldId id="400" r:id="rId36"/>
    <p:sldId id="364" r:id="rId37"/>
    <p:sldId id="407"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385C80"/>
    <a:srgbClr val="E4E4E4"/>
    <a:srgbClr val="E5E5E5"/>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5249" autoAdjust="0"/>
  </p:normalViewPr>
  <p:slideViewPr>
    <p:cSldViewPr>
      <p:cViewPr varScale="1">
        <p:scale>
          <a:sx n="105" d="100"/>
          <a:sy n="105" d="100"/>
        </p:scale>
        <p:origin x="130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2A6134-2479-41FD-BD9E-457934453F54}" type="slidenum">
              <a:rPr lang="en-US" altLang="en-US"/>
              <a:pPr/>
              <a:t>‹#›</a:t>
            </a:fld>
            <a:endParaRPr lang="en-US" altLang="en-US"/>
          </a:p>
        </p:txBody>
      </p:sp>
    </p:spTree>
    <p:extLst>
      <p:ext uri="{BB962C8B-B14F-4D97-AF65-F5344CB8AC3E}">
        <p14:creationId xmlns:p14="http://schemas.microsoft.com/office/powerpoint/2010/main" val="830148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43331-C533-4B23-92CE-165DBCE7F949}"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239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A6134-2479-41FD-BD9E-457934453F54}" type="slidenum">
              <a:rPr lang="en-US" altLang="en-US" smtClean="0"/>
              <a:pPr/>
              <a:t>4</a:t>
            </a:fld>
            <a:endParaRPr lang="en-US" altLang="en-US"/>
          </a:p>
        </p:txBody>
      </p:sp>
    </p:spTree>
    <p:extLst>
      <p:ext uri="{BB962C8B-B14F-4D97-AF65-F5344CB8AC3E}">
        <p14:creationId xmlns:p14="http://schemas.microsoft.com/office/powerpoint/2010/main" val="1767176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4" name="Footer Placeholder 3"/>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5" name="Slide Number Placeholder 4"/>
          <p:cNvSpPr>
            <a:spLocks noGrp="1"/>
          </p:cNvSpPr>
          <p:nvPr>
            <p:ph type="sldNum" sz="quarter" idx="11"/>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39768035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3" name="Slide Number Placeholder 2"/>
          <p:cNvSpPr>
            <a:spLocks noGrp="1"/>
          </p:cNvSpPr>
          <p:nvPr>
            <p:ph type="sldNum" sz="quarter" idx="11"/>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17629443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70542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9496701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
        <p:nvSpPr>
          <p:cNvPr id="4" name="Footer Placeholder 3"/>
          <p:cNvSpPr>
            <a:spLocks noGrp="1"/>
          </p:cNvSpPr>
          <p:nvPr>
            <p:ph type="ftr" sz="quarter" idx="11"/>
          </p:nvPr>
        </p:nvSpPr>
        <p:spPr/>
        <p:txBody>
          <a:bodyPr/>
          <a:lstStyle/>
          <a:p>
            <a:r>
              <a:rPr lang="en-US" dirty="0"/>
              <a:t>Systems Analysis and Design in a Changing World, 7th edition – Chapter 5 ©2016. Cengage Learning. All rights reserved.</a:t>
            </a:r>
          </a:p>
        </p:txBody>
      </p:sp>
      <p:sp>
        <p:nvSpPr>
          <p:cNvPr id="5" name="Slide Number Placeholder 4"/>
          <p:cNvSpPr>
            <a:spLocks noGrp="1"/>
          </p:cNvSpPr>
          <p:nvPr>
            <p:ph type="sldNum" sz="quarter" idx="12"/>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41964721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dirty="0"/>
              <a:t>Systems Analysis and Design in a Changing World, 7th edition – Chapter 5 ©2016. Cengage Learning. All rights reserved.</a:t>
            </a:r>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4E475FA8-3BAE-4B5F-8EF2-A954FC41686C}" type="slidenum">
              <a:rPr lang="en-US" altLang="en-US"/>
              <a:pPr/>
              <a:t>‹#›</a:t>
            </a:fld>
            <a:endParaRPr lang="en-US" altLang="en-US"/>
          </a:p>
        </p:txBody>
      </p:sp>
    </p:spTree>
    <p:extLst>
      <p:ext uri="{BB962C8B-B14F-4D97-AF65-F5344CB8AC3E}">
        <p14:creationId xmlns:p14="http://schemas.microsoft.com/office/powerpoint/2010/main" val="383416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dirty="0"/>
              <a:t>Systems Analysis and Design in a Changing World, 7th edition – Chapter 5 ©2016. Cengage Learning. All rights reserved.</a:t>
            </a:r>
          </a:p>
        </p:txBody>
      </p:sp>
      <p:sp>
        <p:nvSpPr>
          <p:cNvPr id="7" name="Slide Number Placeholder 6"/>
          <p:cNvSpPr>
            <a:spLocks noGrp="1"/>
          </p:cNvSpPr>
          <p:nvPr>
            <p:ph type="sldNum" sz="quarter" idx="12"/>
          </p:nvPr>
        </p:nvSpPr>
        <p:spPr>
          <a:xfrm>
            <a:off x="7543800" y="6248400"/>
            <a:ext cx="1143000" cy="457200"/>
          </a:xfrm>
          <a:prstGeom prst="rect">
            <a:avLst/>
          </a:prstGeom>
        </p:spPr>
        <p:txBody>
          <a:bodyPr/>
          <a:lstStyle>
            <a:lvl1pPr>
              <a:defRPr/>
            </a:lvl1pPr>
          </a:lstStyle>
          <a:p>
            <a:fld id="{FD17A830-C71C-4188-953F-A3B44CB94184}" type="slidenum">
              <a:rPr lang="en-US" altLang="en-US"/>
              <a:pPr/>
              <a:t>‹#›</a:t>
            </a:fld>
            <a:endParaRPr lang="en-US" altLang="en-US"/>
          </a:p>
        </p:txBody>
      </p:sp>
    </p:spTree>
    <p:extLst>
      <p:ext uri="{BB962C8B-B14F-4D97-AF65-F5344CB8AC3E}">
        <p14:creationId xmlns:p14="http://schemas.microsoft.com/office/powerpoint/2010/main" val="78731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D006E8F6-261F-4622-BD5D-ACCA7F648234}" type="slidenum">
              <a:rPr lang="en-US" altLang="en-US"/>
              <a:pPr/>
              <a:t>‹#›</a:t>
            </a:fld>
            <a:endParaRPr lang="en-US" altLang="en-US"/>
          </a:p>
        </p:txBody>
      </p:sp>
      <p:pic>
        <p:nvPicPr>
          <p:cNvPr id="6"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a:t>Click to edit Master title style</a:t>
            </a:r>
            <a:endParaRPr lang="en-IN" dirty="0"/>
          </a:p>
        </p:txBody>
      </p:sp>
    </p:spTree>
    <p:extLst>
      <p:ext uri="{BB962C8B-B14F-4D97-AF65-F5344CB8AC3E}">
        <p14:creationId xmlns:p14="http://schemas.microsoft.com/office/powerpoint/2010/main" val="2279289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53469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1">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4" name="Footer Placeholder 3"/>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5" name="Slide Number Placeholder 4"/>
          <p:cNvSpPr>
            <a:spLocks noGrp="1"/>
          </p:cNvSpPr>
          <p:nvPr>
            <p:ph type="sldNum" sz="quarter" idx="11"/>
          </p:nvPr>
        </p:nvSpPr>
        <p:spPr/>
        <p:txBody>
          <a:bodyPr/>
          <a:lstStyle/>
          <a:p>
            <a:fld id="{3C3BD0B2-4DCF-427C-BA49-77A489312DD0}" type="slidenum">
              <a:rPr lang="en-US" smtClean="0"/>
              <a:t>‹#›</a:t>
            </a:fld>
            <a:endParaRPr lang="en-US" dirty="0"/>
          </a:p>
        </p:txBody>
      </p:sp>
      <p:sp>
        <p:nvSpPr>
          <p:cNvPr id="7" name="Content Placeholder 6"/>
          <p:cNvSpPr>
            <a:spLocks noGrp="1"/>
          </p:cNvSpPr>
          <p:nvPr>
            <p:ph sz="quarter" idx="12"/>
          </p:nvPr>
        </p:nvSpPr>
        <p:spPr>
          <a:xfrm>
            <a:off x="2133600" y="3505200"/>
            <a:ext cx="1828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0951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
        <p:nvSpPr>
          <p:cNvPr id="4" name="Footer Placeholder 3"/>
          <p:cNvSpPr>
            <a:spLocks noGrp="1"/>
          </p:cNvSpPr>
          <p:nvPr>
            <p:ph type="ftr" sz="quarter" idx="11"/>
          </p:nvPr>
        </p:nvSpPr>
        <p:spPr/>
        <p:txBody>
          <a:bodyPr/>
          <a:lstStyle/>
          <a:p>
            <a:r>
              <a:rPr lang="en-US" dirty="0"/>
              <a:t>Systems Analysis and Design in a Changing World, 7th edition – Chapter 5 ©2016. Cengage Learning. All rights reserved.</a:t>
            </a:r>
          </a:p>
        </p:txBody>
      </p:sp>
      <p:sp>
        <p:nvSpPr>
          <p:cNvPr id="5" name="Slide Number Placeholder 4"/>
          <p:cNvSpPr>
            <a:spLocks noGrp="1"/>
          </p:cNvSpPr>
          <p:nvPr>
            <p:ph type="sldNum" sz="quarter" idx="12"/>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11057986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1"/>
          </p:nvPr>
        </p:nvSpPr>
        <p:spPr/>
        <p:txBody>
          <a:bodyPr/>
          <a:lstStyle/>
          <a:p>
            <a:r>
              <a:rPr lang="en-US" dirty="0"/>
              <a:t>Systems Analysis and Design in a Changing World, 7th edition – Chapter 5 ©2016. Cengage Learning. All rights reserved.</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3C3BD0B2-4DCF-427C-BA49-77A489312DD0}" type="slidenum">
              <a:rPr lang="en-US" smtClean="0"/>
              <a:pPr/>
              <a:t>‹#›</a:t>
            </a:fld>
            <a:endParaRPr lang="en-US" dirty="0"/>
          </a:p>
        </p:txBody>
      </p:sp>
    </p:spTree>
    <p:extLst>
      <p:ext uri="{BB962C8B-B14F-4D97-AF65-F5344CB8AC3E}">
        <p14:creationId xmlns:p14="http://schemas.microsoft.com/office/powerpoint/2010/main" val="18935316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3C3BD0B2-4DCF-427C-BA49-77A489312DD0}" type="slidenum">
              <a:rPr lang="en-US" smtClean="0"/>
              <a:t>‹#›</a:t>
            </a:fld>
            <a:endParaRPr lang="en-US" dirty="0"/>
          </a:p>
        </p:txBody>
      </p:sp>
      <p:sp>
        <p:nvSpPr>
          <p:cNvPr id="4" name="Footer Placeholder 3"/>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3193937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6" name="Slide Number Placeholder 5"/>
          <p:cNvSpPr>
            <a:spLocks noGrp="1"/>
          </p:cNvSpPr>
          <p:nvPr>
            <p:ph type="sldNum" sz="quarter" idx="11"/>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10663570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8" name="Slide Number Placeholder 7"/>
          <p:cNvSpPr>
            <a:spLocks noGrp="1"/>
          </p:cNvSpPr>
          <p:nvPr>
            <p:ph type="sldNum" sz="quarter" idx="11"/>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10696064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4" name="Slide Number Placeholder 3"/>
          <p:cNvSpPr>
            <a:spLocks noGrp="1"/>
          </p:cNvSpPr>
          <p:nvPr>
            <p:ph type="sldNum" sz="quarter" idx="11"/>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5116378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Systems Analysis and Design in a Changing World, 7th edition – Chapter 5 ©2016. Cengage Learning. All rights reserved.</a:t>
            </a:r>
          </a:p>
        </p:txBody>
      </p:sp>
      <p:sp>
        <p:nvSpPr>
          <p:cNvPr id="3" name="Slide Number Placeholder 2"/>
          <p:cNvSpPr>
            <a:spLocks noGrp="1"/>
          </p:cNvSpPr>
          <p:nvPr>
            <p:ph type="sldNum" sz="quarter" idx="11"/>
          </p:nvPr>
        </p:nvSpPr>
        <p:spPr/>
        <p:txBody>
          <a:bodyPr/>
          <a:lstStyle/>
          <a:p>
            <a:fld id="{3C3BD0B2-4DCF-427C-BA49-77A489312DD0}" type="slidenum">
              <a:rPr lang="en-US" smtClean="0"/>
              <a:t>‹#›</a:t>
            </a:fld>
            <a:endParaRPr lang="en-US" dirty="0"/>
          </a:p>
        </p:txBody>
      </p:sp>
    </p:spTree>
    <p:extLst>
      <p:ext uri="{BB962C8B-B14F-4D97-AF65-F5344CB8AC3E}">
        <p14:creationId xmlns:p14="http://schemas.microsoft.com/office/powerpoint/2010/main" val="34152632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7.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9"/>
          <a:srcRect/>
          <a:stretch>
            <a:fillRect/>
          </a:stretch>
        </p:blipFill>
        <p:spPr bwMode="auto">
          <a:xfrm>
            <a:off x="0"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a:t>Systems Analysis and Design in a Changing World, 7th edition – Chapter 5 ©2016. Cengage Learning. All rights reserved.</a:t>
            </a:r>
          </a:p>
        </p:txBody>
      </p:sp>
      <p:sp>
        <p:nvSpPr>
          <p:cNvPr id="5" name="Slide Number Placeholder 4"/>
          <p:cNvSpPr>
            <a:spLocks noGrp="1"/>
          </p:cNvSpPr>
          <p:nvPr>
            <p:ph type="sldNum" sz="quarter" idx="4"/>
          </p:nvPr>
        </p:nvSpPr>
        <p:spPr>
          <a:xfrm>
            <a:off x="8496300" y="6356350"/>
            <a:ext cx="590550" cy="365125"/>
          </a:xfrm>
          <a:prstGeom prst="rect">
            <a:avLst/>
          </a:prstGeom>
        </p:spPr>
        <p:txBody>
          <a:bodyPr vert="horz" lIns="91440" tIns="45720" rIns="91440" bIns="45720" rtlCol="0" anchor="ctr"/>
          <a:lstStyle>
            <a:lvl1pPr algn="r">
              <a:defRPr sz="1200">
                <a:solidFill>
                  <a:schemeClr val="tx1"/>
                </a:solidFill>
                <a:latin typeface="+mn-lt"/>
              </a:defRPr>
            </a:lvl1pPr>
          </a:lstStyle>
          <a:p>
            <a:fld id="{3C3BD0B2-4DCF-427C-BA49-77A489312DD0}" type="slidenum">
              <a:rPr lang="en-US" smtClean="0"/>
              <a:pPr/>
              <a:t>‹#›</a:t>
            </a:fld>
            <a:endParaRPr lang="en-US" dirty="0"/>
          </a:p>
        </p:txBody>
      </p:sp>
    </p:spTree>
    <p:extLst>
      <p:ext uri="{BB962C8B-B14F-4D97-AF65-F5344CB8AC3E}">
        <p14:creationId xmlns:p14="http://schemas.microsoft.com/office/powerpoint/2010/main" val="3050377954"/>
      </p:ext>
    </p:extLst>
  </p:cSld>
  <p:clrMap bg1="lt1" tx1="dk1" bg2="lt2" tx2="dk2" accent1="accent1" accent2="accent2" accent3="accent3" accent4="accent4" accent5="accent5" accent6="accent6" hlink="hlink" folHlink="folHlink"/>
  <p:sldLayoutIdLst>
    <p:sldLayoutId id="2147483695" r:id="rId1"/>
    <p:sldLayoutId id="2147483711"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12" r:id="rId16"/>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2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139052"/>
      </p:ext>
    </p:extLst>
  </p:cSld>
  <p:clrMap bg1="lt1" tx1="dk1" bg2="lt2" tx2="dk2" accent1="accent1" accent2="accent2" accent3="accent3" accent4="accent4" accent5="accent5" accent6="accent6" hlink="hlink" folHlink="folHlink"/>
  <p:sldLayoutIdLst>
    <p:sldLayoutId id="2147483710"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952586"/>
            <a:ext cx="2743200" cy="553998"/>
          </a:xfrm>
        </p:spPr>
        <p:txBody>
          <a:bodyPr/>
          <a:lstStyle/>
          <a:p>
            <a:pPr marL="0" indent="0">
              <a:buNone/>
            </a:pPr>
            <a:r>
              <a:rPr lang="en-US" altLang="en-US" sz="4000" dirty="0">
                <a:solidFill>
                  <a:schemeClr val="tx1"/>
                </a:solidFill>
                <a:effectLst/>
              </a:rPr>
              <a:t>Chapter 5</a:t>
            </a:r>
            <a:endParaRPr lang="en-IN" sz="4000" dirty="0">
              <a:solidFill>
                <a:schemeClr val="tx1"/>
              </a:solidFill>
              <a:effectLst/>
            </a:endParaRPr>
          </a:p>
        </p:txBody>
      </p:sp>
      <p:sp>
        <p:nvSpPr>
          <p:cNvPr id="2" name="Content Placeholder 1"/>
          <p:cNvSpPr>
            <a:spLocks noGrp="1"/>
          </p:cNvSpPr>
          <p:nvPr>
            <p:ph/>
          </p:nvPr>
        </p:nvSpPr>
        <p:spPr>
          <a:xfrm>
            <a:off x="348562" y="6379674"/>
            <a:ext cx="7500038" cy="249726"/>
          </a:xfrm>
        </p:spPr>
        <p:txBody>
          <a:bodyPr/>
          <a:lstStyle/>
          <a:p>
            <a:pPr marL="0" indent="0">
              <a:buNone/>
            </a:pPr>
            <a:r>
              <a:rPr lang="en-IN" sz="1200" dirty="0"/>
              <a:t>Systems Analysis and Design in a Changing World, 7th Edition - Chapter 5 ©2016. Cengage Learning. All rights reserved.</a:t>
            </a:r>
          </a:p>
        </p:txBody>
      </p:sp>
      <p:sp>
        <p:nvSpPr>
          <p:cNvPr id="4" name="Slide Number Placeholder 3"/>
          <p:cNvSpPr>
            <a:spLocks noGrp="1"/>
          </p:cNvSpPr>
          <p:nvPr>
            <p:ph type="sldNum" sz="quarter" idx="12"/>
          </p:nvPr>
        </p:nvSpPr>
        <p:spPr>
          <a:xfrm>
            <a:off x="8305800" y="6248400"/>
            <a:ext cx="381000" cy="457200"/>
          </a:xfrm>
        </p:spPr>
        <p:txBody>
          <a:bodyPr/>
          <a:lstStyle/>
          <a:p>
            <a:fld id="{D006E8F6-261F-4622-BD5D-ACCA7F648234}" type="slidenum">
              <a:rPr lang="en-US" altLang="en-US" smtClean="0"/>
              <a:pPr/>
              <a:t>1</a:t>
            </a:fld>
            <a:endParaRPr lang="en-US" altLang="en-US"/>
          </a:p>
        </p:txBody>
      </p:sp>
    </p:spTree>
    <p:extLst>
      <p:ext uri="{BB962C8B-B14F-4D97-AF65-F5344CB8AC3E}">
        <p14:creationId xmlns:p14="http://schemas.microsoft.com/office/powerpoint/2010/main" val="284550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81000" y="230188"/>
            <a:ext cx="8382000" cy="836612"/>
          </a:xfrm>
        </p:spPr>
        <p:txBody>
          <a:bodyPr/>
          <a:lstStyle/>
          <a:p>
            <a:r>
              <a:rPr lang="en-US" altLang="en-US" sz="3000" spc="0" dirty="0">
                <a:solidFill>
                  <a:schemeClr val="tx1"/>
                </a:solidFill>
                <a:effectLst/>
              </a:rPr>
              <a:t>Fully Developed Use Case Description </a:t>
            </a:r>
            <a:r>
              <a:rPr lang="en-US" altLang="en-US" sz="3000" i="1" spc="0" dirty="0">
                <a:solidFill>
                  <a:schemeClr val="tx1"/>
                </a:solidFill>
                <a:effectLst/>
              </a:rPr>
              <a:t>Create customer account</a:t>
            </a:r>
            <a:r>
              <a:rPr lang="en-US" altLang="en-US" sz="3000" spc="0" dirty="0">
                <a:solidFill>
                  <a:schemeClr val="tx1"/>
                </a:solidFill>
                <a:effectLst/>
              </a:rPr>
              <a:t> (part 1)</a:t>
            </a:r>
          </a:p>
        </p:txBody>
      </p:sp>
      <p:graphicFrame>
        <p:nvGraphicFramePr>
          <p:cNvPr id="5" name="Content Placeholder 4" descr="Table is accessible to screenreaders"/>
          <p:cNvGraphicFramePr>
            <a:graphicFrameLocks noGrp="1"/>
          </p:cNvGraphicFramePr>
          <p:nvPr>
            <p:ph idx="1"/>
            <p:extLst>
              <p:ext uri="{D42A27DB-BD31-4B8C-83A1-F6EECF244321}">
                <p14:modId xmlns:p14="http://schemas.microsoft.com/office/powerpoint/2010/main" val="2956428990"/>
              </p:ext>
            </p:extLst>
          </p:nvPr>
        </p:nvGraphicFramePr>
        <p:xfrm>
          <a:off x="381000" y="1295400"/>
          <a:ext cx="8686800" cy="4556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883758060"/>
                    </a:ext>
                  </a:extLst>
                </a:gridCol>
                <a:gridCol w="6629400">
                  <a:extLst>
                    <a:ext uri="{9D8B030D-6E8A-4147-A177-3AD203B41FA5}">
                      <a16:colId xmlns:a16="http://schemas.microsoft.com/office/drawing/2014/main" val="1601849803"/>
                    </a:ext>
                  </a:extLst>
                </a:gridCol>
              </a:tblGrid>
              <a:tr h="370840">
                <a:tc>
                  <a:txBody>
                    <a:bodyPr/>
                    <a:lstStyle/>
                    <a:p>
                      <a:r>
                        <a:rPr lang="en-US" sz="1500" dirty="0">
                          <a:solidFill>
                            <a:schemeClr val="tx1"/>
                          </a:solidFill>
                        </a:rPr>
                        <a:t>Use case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1" dirty="0">
                          <a:solidFill>
                            <a:schemeClr val="tx1"/>
                          </a:solidFill>
                        </a:rPr>
                        <a:t>Create customer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7118485"/>
                  </a:ext>
                </a:extLst>
              </a:tr>
              <a:tr h="370840">
                <a:tc>
                  <a:txBody>
                    <a:bodyPr/>
                    <a:lstStyle/>
                    <a:p>
                      <a:r>
                        <a:rPr lang="en-US" sz="1500" b="1" dirty="0">
                          <a:solidFill>
                            <a:schemeClr val="tx1"/>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Create</a:t>
                      </a:r>
                      <a:r>
                        <a:rPr lang="en-US" sz="1500" baseline="0" dirty="0">
                          <a:solidFill>
                            <a:schemeClr val="tx1"/>
                          </a:solidFill>
                        </a:rPr>
                        <a:t> online customer account.</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4012619"/>
                  </a:ext>
                </a:extLst>
              </a:tr>
              <a:tr h="370840">
                <a:tc>
                  <a:txBody>
                    <a:bodyPr/>
                    <a:lstStyle/>
                    <a:p>
                      <a:r>
                        <a:rPr lang="en-US" sz="1500" b="1" dirty="0">
                          <a:solidFill>
                            <a:schemeClr val="tx1"/>
                          </a:solidFill>
                        </a:rPr>
                        <a:t>Triggering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New customer wants to set up account</a:t>
                      </a:r>
                      <a:r>
                        <a:rPr lang="en-US" sz="1500" baseline="0" dirty="0">
                          <a:solidFill>
                            <a:schemeClr val="tx1"/>
                          </a:solidFill>
                        </a:rPr>
                        <a:t> online.</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4606844"/>
                  </a:ext>
                </a:extLst>
              </a:tr>
              <a:tr h="370840">
                <a:tc>
                  <a:txBody>
                    <a:bodyPr/>
                    <a:lstStyle/>
                    <a:p>
                      <a:r>
                        <a:rPr lang="en-US" sz="1500" b="1" dirty="0">
                          <a:solidFill>
                            <a:schemeClr val="tx1"/>
                          </a:solidFill>
                        </a:rPr>
                        <a:t>Brief</a:t>
                      </a:r>
                      <a:r>
                        <a:rPr lang="en-US" sz="1500" b="1" baseline="0" dirty="0">
                          <a:solidFill>
                            <a:schemeClr val="tx1"/>
                          </a:solidFill>
                        </a:rPr>
                        <a:t> description:</a:t>
                      </a:r>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Online</a:t>
                      </a:r>
                      <a:r>
                        <a:rPr lang="en-US" sz="1500" baseline="0" dirty="0">
                          <a:solidFill>
                            <a:schemeClr val="tx1"/>
                          </a:solidFill>
                        </a:rPr>
                        <a:t> customer creates customer account by entering basic information and then following up with one or more addresses and a credit or debit card.</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272925"/>
                  </a:ext>
                </a:extLst>
              </a:tr>
              <a:tr h="370840">
                <a:tc>
                  <a:txBody>
                    <a:bodyPr/>
                    <a:lstStyle/>
                    <a:p>
                      <a:r>
                        <a:rPr lang="en-US" sz="1500" b="1" dirty="0">
                          <a:solidFill>
                            <a:schemeClr val="tx1"/>
                          </a:solidFill>
                        </a:rPr>
                        <a:t>Actors: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696335"/>
                  </a:ext>
                </a:extLst>
              </a:tr>
              <a:tr h="370840">
                <a:tc>
                  <a:txBody>
                    <a:bodyPr/>
                    <a:lstStyle/>
                    <a:p>
                      <a:r>
                        <a:rPr lang="en-US" sz="1500" b="1" dirty="0">
                          <a:solidFill>
                            <a:schemeClr val="tx1"/>
                          </a:solidFill>
                        </a:rPr>
                        <a:t>Related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Might</a:t>
                      </a:r>
                      <a:r>
                        <a:rPr lang="en-US" sz="1500" baseline="0" dirty="0">
                          <a:solidFill>
                            <a:schemeClr val="tx1"/>
                          </a:solidFill>
                        </a:rPr>
                        <a:t> be invoked by the </a:t>
                      </a:r>
                      <a:r>
                        <a:rPr lang="en-US" sz="1500" i="1" baseline="0" dirty="0">
                          <a:solidFill>
                            <a:schemeClr val="tx1"/>
                          </a:solidFill>
                        </a:rPr>
                        <a:t>Check out shopping cart</a:t>
                      </a:r>
                      <a:r>
                        <a:rPr lang="en-US" sz="1500" baseline="0" dirty="0">
                          <a:solidFill>
                            <a:schemeClr val="tx1"/>
                          </a:solidFill>
                        </a:rPr>
                        <a:t> use case.</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4625253"/>
                  </a:ext>
                </a:extLst>
              </a:tr>
              <a:tr h="370840">
                <a:tc>
                  <a:txBody>
                    <a:bodyPr/>
                    <a:lstStyle/>
                    <a:p>
                      <a:r>
                        <a:rPr lang="en-US" sz="1500" b="1" dirty="0">
                          <a:solidFill>
                            <a:schemeClr val="tx1"/>
                          </a:solidFill>
                        </a:rPr>
                        <a:t>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Accounting</a:t>
                      </a:r>
                      <a:r>
                        <a:rPr lang="en-US" sz="1500" baseline="0" dirty="0">
                          <a:solidFill>
                            <a:schemeClr val="tx1"/>
                          </a:solidFill>
                        </a:rPr>
                        <a:t>, Marketing, Sales.</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617528"/>
                  </a:ext>
                </a:extLst>
              </a:tr>
              <a:tr h="370840">
                <a:tc>
                  <a:txBody>
                    <a:bodyPr/>
                    <a:lstStyle/>
                    <a:p>
                      <a:r>
                        <a:rPr lang="en-US" sz="1500" b="1" dirty="0">
                          <a:solidFill>
                            <a:schemeClr val="tx1"/>
                          </a:solidFill>
                        </a:rPr>
                        <a:t>Preconditions: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Customer</a:t>
                      </a:r>
                      <a:r>
                        <a:rPr lang="en-US" sz="1500" baseline="0" dirty="0">
                          <a:solidFill>
                            <a:schemeClr val="tx1"/>
                          </a:solidFill>
                        </a:rPr>
                        <a:t> account subsystem must be available.</a:t>
                      </a:r>
                    </a:p>
                    <a:p>
                      <a:r>
                        <a:rPr lang="en-US" sz="1500" baseline="0" dirty="0">
                          <a:solidFill>
                            <a:schemeClr val="tx1"/>
                          </a:solidFill>
                        </a:rPr>
                        <a:t>Credit/debit authorization services must be available.</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762602"/>
                  </a:ext>
                </a:extLst>
              </a:tr>
              <a:tr h="370840">
                <a:tc>
                  <a:txBody>
                    <a:bodyPr/>
                    <a:lstStyle/>
                    <a:p>
                      <a:r>
                        <a:rPr lang="en-US" sz="1500" b="1" dirty="0">
                          <a:solidFill>
                            <a:schemeClr val="tx1"/>
                          </a:solidFill>
                        </a:rPr>
                        <a:t>Postconditions: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rPr>
                        <a:t>Customer must be created and saved.</a:t>
                      </a:r>
                    </a:p>
                    <a:p>
                      <a:r>
                        <a:rPr lang="en-US" sz="1500" dirty="0">
                          <a:solidFill>
                            <a:schemeClr val="tx1"/>
                          </a:solidFill>
                        </a:rPr>
                        <a:t>One or more Addresses</a:t>
                      </a:r>
                      <a:r>
                        <a:rPr lang="en-US" sz="1500" baseline="0" dirty="0">
                          <a:solidFill>
                            <a:schemeClr val="tx1"/>
                          </a:solidFill>
                        </a:rPr>
                        <a:t> must be created and saved.</a:t>
                      </a:r>
                    </a:p>
                    <a:p>
                      <a:r>
                        <a:rPr lang="en-US" sz="1500" baseline="0" dirty="0">
                          <a:solidFill>
                            <a:schemeClr val="tx1"/>
                          </a:solidFill>
                        </a:rPr>
                        <a:t>Credit/debit card information must be validated.</a:t>
                      </a:r>
                    </a:p>
                    <a:p>
                      <a:r>
                        <a:rPr lang="en-US" sz="1500" baseline="0" dirty="0">
                          <a:solidFill>
                            <a:schemeClr val="tx1"/>
                          </a:solidFill>
                        </a:rPr>
                        <a:t>Account must be created and saved.</a:t>
                      </a:r>
                    </a:p>
                    <a:p>
                      <a:r>
                        <a:rPr lang="en-US" sz="1500" baseline="0" dirty="0">
                          <a:solidFill>
                            <a:schemeClr val="tx1"/>
                          </a:solidFill>
                        </a:rPr>
                        <a:t>Address and Account must be associated with Customer.</a:t>
                      </a:r>
                      <a:endParaRPr lang="en-US"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141361"/>
                  </a:ext>
                </a:extLst>
              </a:tr>
            </a:tbl>
          </a:graphicData>
        </a:graphic>
      </p:graphicFrame>
      <p:sp>
        <p:nvSpPr>
          <p:cNvPr id="4" name="Slide Number Placeholder 3"/>
          <p:cNvSpPr>
            <a:spLocks noGrp="1"/>
          </p:cNvSpPr>
          <p:nvPr>
            <p:ph type="sldNum" sz="quarter" idx="11"/>
          </p:nvPr>
        </p:nvSpPr>
        <p:spPr/>
        <p:txBody>
          <a:bodyPr/>
          <a:lstStyle/>
          <a:p>
            <a:fld id="{3C3BD0B2-4DCF-427C-BA49-77A489312DD0}" type="slidenum">
              <a:rPr lang="en-US" smtClean="0"/>
              <a:t>10</a:t>
            </a:fld>
            <a:endParaRPr lang="en-US" dirty="0"/>
          </a:p>
        </p:txBody>
      </p:sp>
      <p:sp>
        <p:nvSpPr>
          <p:cNvPr id="2" name="Footer Placeholder 1"/>
          <p:cNvSpPr>
            <a:spLocks noGrp="1"/>
          </p:cNvSpPr>
          <p:nvPr>
            <p:ph type="ftr" sz="quarter" idx="10"/>
          </p:nvPr>
        </p:nvSpPr>
        <p:spPr>
          <a:xfrm>
            <a:off x="0" y="6356350"/>
            <a:ext cx="76200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381000" y="230188"/>
            <a:ext cx="8382000" cy="830997"/>
          </a:xfrm>
        </p:spPr>
        <p:txBody>
          <a:bodyPr/>
          <a:lstStyle/>
          <a:p>
            <a:r>
              <a:rPr lang="en-US" altLang="en-US" sz="3000" spc="0" dirty="0">
                <a:solidFill>
                  <a:schemeClr val="tx1"/>
                </a:solidFill>
                <a:effectLst/>
              </a:rPr>
              <a:t>Fully Developed Use Case Description </a:t>
            </a:r>
            <a:r>
              <a:rPr lang="en-US" altLang="en-US" sz="3000" i="1" spc="0" dirty="0">
                <a:solidFill>
                  <a:schemeClr val="tx1"/>
                </a:solidFill>
                <a:effectLst/>
              </a:rPr>
              <a:t>Create customer account</a:t>
            </a:r>
            <a:r>
              <a:rPr lang="en-US" altLang="en-US" sz="3000" spc="0" dirty="0">
                <a:solidFill>
                  <a:schemeClr val="tx1"/>
                </a:solidFill>
                <a:effectLst/>
              </a:rPr>
              <a:t> (part 2)</a:t>
            </a:r>
          </a:p>
        </p:txBody>
      </p:sp>
      <p:graphicFrame>
        <p:nvGraphicFramePr>
          <p:cNvPr id="5" name="Content Placeholder 4" descr="Table is accessible to screenreaders"/>
          <p:cNvGraphicFramePr>
            <a:graphicFrameLocks noGrp="1"/>
          </p:cNvGraphicFramePr>
          <p:nvPr>
            <p:ph idx="1"/>
            <p:extLst>
              <p:ext uri="{D42A27DB-BD31-4B8C-83A1-F6EECF244321}">
                <p14:modId xmlns:p14="http://schemas.microsoft.com/office/powerpoint/2010/main" val="1178518512"/>
              </p:ext>
            </p:extLst>
          </p:nvPr>
        </p:nvGraphicFramePr>
        <p:xfrm>
          <a:off x="381000" y="1199322"/>
          <a:ext cx="8382000" cy="451916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387825854"/>
                    </a:ext>
                  </a:extLst>
                </a:gridCol>
                <a:gridCol w="3505200">
                  <a:extLst>
                    <a:ext uri="{9D8B030D-6E8A-4147-A177-3AD203B41FA5}">
                      <a16:colId xmlns:a16="http://schemas.microsoft.com/office/drawing/2014/main" val="986986423"/>
                    </a:ext>
                  </a:extLst>
                </a:gridCol>
                <a:gridCol w="3124200">
                  <a:extLst>
                    <a:ext uri="{9D8B030D-6E8A-4147-A177-3AD203B41FA5}">
                      <a16:colId xmlns:a16="http://schemas.microsoft.com/office/drawing/2014/main" val="1063852374"/>
                    </a:ext>
                  </a:extLst>
                </a:gridCol>
              </a:tblGrid>
              <a:tr h="370840">
                <a:tc>
                  <a:txBody>
                    <a:bodyPr/>
                    <a:lstStyle/>
                    <a:p>
                      <a:r>
                        <a:rPr lang="en-US" sz="1600" dirty="0">
                          <a:solidFill>
                            <a:schemeClr val="tx1"/>
                          </a:solidFill>
                        </a:rPr>
                        <a:t>Flow of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1195031"/>
                  </a:ext>
                </a:extLst>
              </a:tr>
              <a:tr h="370840">
                <a:tc>
                  <a:txBody>
                    <a:bodyPr/>
                    <a:lstStyle/>
                    <a:p>
                      <a:r>
                        <a:rPr lang="en-US" sz="1600" dirty="0">
                          <a:solidFill>
                            <a:srgbClr val="E3E3E3"/>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Font typeface="+mj-lt"/>
                        <a:buAutoNum type="arabicPeriod"/>
                      </a:pPr>
                      <a:r>
                        <a:rPr lang="en-US" sz="1600" dirty="0">
                          <a:solidFill>
                            <a:schemeClr val="tx1"/>
                          </a:solidFill>
                        </a:rPr>
                        <a:t>Customer</a:t>
                      </a:r>
                      <a:r>
                        <a:rPr lang="en-US" sz="1600" baseline="0" dirty="0">
                          <a:solidFill>
                            <a:schemeClr val="tx1"/>
                          </a:solidFill>
                        </a:rPr>
                        <a:t> indicates desire to create customer account and enters basic customer information.</a:t>
                      </a:r>
                    </a:p>
                    <a:p>
                      <a:pPr marL="342900" indent="-342900">
                        <a:buFont typeface="+mj-lt"/>
                        <a:buAutoNum type="arabicPeriod"/>
                      </a:pPr>
                      <a:r>
                        <a:rPr lang="en-US" sz="1600" baseline="0" dirty="0">
                          <a:solidFill>
                            <a:schemeClr val="tx1"/>
                          </a:solidFill>
                        </a:rPr>
                        <a:t>Customer enters one or more addresses.</a:t>
                      </a:r>
                    </a:p>
                    <a:p>
                      <a:pPr marL="0" indent="0">
                        <a:buFont typeface="+mj-lt"/>
                        <a:buNone/>
                      </a:pPr>
                      <a:endParaRPr lang="en-US" sz="1600" baseline="0" dirty="0">
                        <a:solidFill>
                          <a:schemeClr val="tx1"/>
                        </a:solidFill>
                      </a:endParaRPr>
                    </a:p>
                    <a:p>
                      <a:pPr marL="342900" indent="-342900">
                        <a:buFont typeface="+mj-lt"/>
                        <a:buAutoNum type="arabicPeriod" startAt="3"/>
                      </a:pPr>
                      <a:r>
                        <a:rPr lang="en-US" sz="1600" baseline="0" dirty="0">
                          <a:solidFill>
                            <a:schemeClr val="tx1"/>
                          </a:solidFill>
                        </a:rPr>
                        <a:t>Customer enters credit/debit card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10896" indent="-310896">
                        <a:lnSpc>
                          <a:spcPct val="90000"/>
                        </a:lnSpc>
                        <a:spcBef>
                          <a:spcPts val="1000"/>
                        </a:spcBef>
                      </a:pPr>
                      <a:r>
                        <a:rPr lang="en-US" sz="1600" dirty="0">
                          <a:solidFill>
                            <a:schemeClr val="tx1"/>
                          </a:solidFill>
                        </a:rPr>
                        <a:t>1.1 System creates</a:t>
                      </a:r>
                      <a:r>
                        <a:rPr lang="en-US" sz="1600" baseline="0" dirty="0">
                          <a:solidFill>
                            <a:schemeClr val="tx1"/>
                          </a:solidFill>
                        </a:rPr>
                        <a:t> a new customer.</a:t>
                      </a:r>
                    </a:p>
                    <a:p>
                      <a:pPr marL="310896" indent="-310896">
                        <a:lnSpc>
                          <a:spcPct val="90000"/>
                        </a:lnSpc>
                        <a:spcBef>
                          <a:spcPts val="200"/>
                        </a:spcBef>
                      </a:pPr>
                      <a:r>
                        <a:rPr lang="en-US" sz="1600" baseline="0" dirty="0">
                          <a:solidFill>
                            <a:schemeClr val="tx1"/>
                          </a:solidFill>
                        </a:rPr>
                        <a:t>1.2 System prompts for customer addresses.</a:t>
                      </a:r>
                    </a:p>
                    <a:p>
                      <a:pPr marL="310896" indent="-310896">
                        <a:lnSpc>
                          <a:spcPct val="90000"/>
                        </a:lnSpc>
                        <a:spcBef>
                          <a:spcPts val="1000"/>
                        </a:spcBef>
                      </a:pPr>
                      <a:r>
                        <a:rPr lang="en-US" sz="1600" baseline="0" dirty="0">
                          <a:solidFill>
                            <a:schemeClr val="tx1"/>
                          </a:solidFill>
                        </a:rPr>
                        <a:t>2.1 </a:t>
                      </a:r>
                      <a:r>
                        <a:rPr lang="en-US" sz="1600" dirty="0">
                          <a:solidFill>
                            <a:schemeClr val="tx1"/>
                          </a:solidFill>
                        </a:rPr>
                        <a:t>System creates</a:t>
                      </a:r>
                      <a:r>
                        <a:rPr lang="en-US" sz="1600" baseline="0" dirty="0">
                          <a:solidFill>
                            <a:schemeClr val="tx1"/>
                          </a:solidFill>
                        </a:rPr>
                        <a:t> addresses.</a:t>
                      </a:r>
                    </a:p>
                    <a:p>
                      <a:pPr marL="310896" indent="-310896">
                        <a:lnSpc>
                          <a:spcPct val="90000"/>
                        </a:lnSpc>
                        <a:spcBef>
                          <a:spcPts val="200"/>
                        </a:spcBef>
                      </a:pPr>
                      <a:r>
                        <a:rPr lang="en-US" sz="1600" baseline="0" dirty="0">
                          <a:solidFill>
                            <a:schemeClr val="tx1"/>
                          </a:solidFill>
                        </a:rPr>
                        <a:t>2.2 System prompts for credit/debit card.</a:t>
                      </a:r>
                    </a:p>
                    <a:p>
                      <a:pPr marL="310896" indent="-310896">
                        <a:lnSpc>
                          <a:spcPct val="90000"/>
                        </a:lnSpc>
                        <a:spcBef>
                          <a:spcPts val="1000"/>
                        </a:spcBef>
                      </a:pPr>
                      <a:r>
                        <a:rPr lang="en-US" sz="1600" baseline="0" dirty="0">
                          <a:solidFill>
                            <a:schemeClr val="tx1"/>
                          </a:solidFill>
                        </a:rPr>
                        <a:t>3.1 </a:t>
                      </a:r>
                      <a:r>
                        <a:rPr lang="en-US" sz="1600" dirty="0">
                          <a:solidFill>
                            <a:schemeClr val="tx1"/>
                          </a:solidFill>
                        </a:rPr>
                        <a:t>System creates</a:t>
                      </a:r>
                      <a:r>
                        <a:rPr lang="en-US" sz="1600" baseline="0" dirty="0">
                          <a:solidFill>
                            <a:schemeClr val="tx1"/>
                          </a:solidFill>
                        </a:rPr>
                        <a:t> account.</a:t>
                      </a:r>
                    </a:p>
                    <a:p>
                      <a:pPr marL="310896" marR="0" indent="-310896" algn="l" defTabSz="914363" rtl="0" eaLnBrk="1" fontAlgn="auto" latinLnBrk="0" hangingPunct="1">
                        <a:lnSpc>
                          <a:spcPct val="90000"/>
                        </a:lnSpc>
                        <a:spcBef>
                          <a:spcPts val="200"/>
                        </a:spcBef>
                        <a:spcAft>
                          <a:spcPts val="0"/>
                        </a:spcAft>
                        <a:buClrTx/>
                        <a:buSzTx/>
                        <a:buFontTx/>
                        <a:buNone/>
                        <a:tabLst/>
                        <a:defRPr/>
                      </a:pPr>
                      <a:r>
                        <a:rPr lang="en-US" sz="1600" baseline="0" dirty="0">
                          <a:solidFill>
                            <a:schemeClr val="tx1"/>
                          </a:solidFill>
                        </a:rPr>
                        <a:t>3.2 System verifies authorization for credit/debit card.</a:t>
                      </a:r>
                    </a:p>
                    <a:p>
                      <a:pPr marL="310896" marR="0" indent="-310896" algn="l" defTabSz="914363" rtl="0" eaLnBrk="1" fontAlgn="auto" latinLnBrk="0" hangingPunct="1">
                        <a:lnSpc>
                          <a:spcPct val="90000"/>
                        </a:lnSpc>
                        <a:spcBef>
                          <a:spcPts val="200"/>
                        </a:spcBef>
                        <a:spcAft>
                          <a:spcPts val="0"/>
                        </a:spcAft>
                        <a:buClrTx/>
                        <a:buSzTx/>
                        <a:buFontTx/>
                        <a:buNone/>
                        <a:tabLst/>
                        <a:defRPr/>
                      </a:pPr>
                      <a:r>
                        <a:rPr lang="en-US" sz="1600" baseline="0" dirty="0">
                          <a:solidFill>
                            <a:schemeClr val="tx1"/>
                          </a:solidFill>
                        </a:rPr>
                        <a:t>3.3 System associates customer, address, and account.</a:t>
                      </a:r>
                    </a:p>
                    <a:p>
                      <a:pPr marL="310896" marR="0" indent="-310896" algn="l" defTabSz="914363" rtl="0" eaLnBrk="1" fontAlgn="auto" latinLnBrk="0" hangingPunct="1">
                        <a:lnSpc>
                          <a:spcPct val="90000"/>
                        </a:lnSpc>
                        <a:spcBef>
                          <a:spcPts val="200"/>
                        </a:spcBef>
                        <a:spcAft>
                          <a:spcPts val="0"/>
                        </a:spcAft>
                        <a:buClrTx/>
                        <a:buSzTx/>
                        <a:buFontTx/>
                        <a:buNone/>
                        <a:tabLst/>
                        <a:defRPr/>
                      </a:pPr>
                      <a:r>
                        <a:rPr lang="en-US" sz="1600" baseline="0" dirty="0">
                          <a:solidFill>
                            <a:schemeClr val="tx1"/>
                          </a:solidFill>
                        </a:rPr>
                        <a:t>3.4 System returns valid customer account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8359608"/>
                  </a:ext>
                </a:extLst>
              </a:tr>
              <a:tr h="370840">
                <a:tc>
                  <a:txBody>
                    <a:bodyPr/>
                    <a:lstStyle/>
                    <a:p>
                      <a:r>
                        <a:rPr lang="en-US" sz="1600" b="1" dirty="0">
                          <a:solidFill>
                            <a:schemeClr val="tx1"/>
                          </a:solidFill>
                        </a:rPr>
                        <a:t>Exception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1.1 Basic customer data</a:t>
                      </a:r>
                      <a:r>
                        <a:rPr lang="en-US" sz="1600" baseline="0" dirty="0">
                          <a:solidFill>
                            <a:schemeClr val="tx1"/>
                          </a:solidFill>
                        </a:rPr>
                        <a:t> are incomplete.</a:t>
                      </a:r>
                    </a:p>
                    <a:p>
                      <a:r>
                        <a:rPr lang="en-US" sz="1600" baseline="0" dirty="0">
                          <a:solidFill>
                            <a:schemeClr val="tx1"/>
                          </a:solidFill>
                        </a:rPr>
                        <a:t>2.1 The address isn’t valid.</a:t>
                      </a:r>
                    </a:p>
                    <a:p>
                      <a:r>
                        <a:rPr lang="en-US" sz="1600" baseline="0" dirty="0">
                          <a:solidFill>
                            <a:schemeClr val="tx1"/>
                          </a:solidFill>
                        </a:rPr>
                        <a:t>3.2 Credit/debit information isn’t valid.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rgbClr val="E3E3E3"/>
                          </a:solidFill>
                        </a:rPr>
                        <a:t>Blank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0529271"/>
                  </a:ext>
                </a:extLst>
              </a:tr>
            </a:tbl>
          </a:graphicData>
        </a:graphic>
      </p:graphicFrame>
      <p:sp>
        <p:nvSpPr>
          <p:cNvPr id="4" name="Slide Number Placeholder 3"/>
          <p:cNvSpPr>
            <a:spLocks noGrp="1"/>
          </p:cNvSpPr>
          <p:nvPr>
            <p:ph type="sldNum" sz="quarter" idx="11"/>
          </p:nvPr>
        </p:nvSpPr>
        <p:spPr/>
        <p:txBody>
          <a:bodyPr/>
          <a:lstStyle/>
          <a:p>
            <a:fld id="{3C3BD0B2-4DCF-427C-BA49-77A489312DD0}" type="slidenum">
              <a:rPr lang="en-US" smtClean="0"/>
              <a:t>11</a:t>
            </a:fld>
            <a:endParaRPr lang="en-US" dirty="0"/>
          </a:p>
        </p:txBody>
      </p:sp>
      <p:sp>
        <p:nvSpPr>
          <p:cNvPr id="2" name="Footer Placeholder 1"/>
          <p:cNvSpPr>
            <a:spLocks noGrp="1"/>
          </p:cNvSpPr>
          <p:nvPr>
            <p:ph type="ftr" sz="quarter" idx="10"/>
          </p:nvPr>
        </p:nvSpPr>
        <p:spPr>
          <a:xfrm>
            <a:off x="0" y="6356350"/>
            <a:ext cx="77724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381000" y="230188"/>
            <a:ext cx="8382000" cy="553998"/>
          </a:xfrm>
        </p:spPr>
        <p:txBody>
          <a:bodyPr/>
          <a:lstStyle/>
          <a:p>
            <a:r>
              <a:rPr lang="en-US" altLang="en-US" sz="4000" spc="0" dirty="0">
                <a:solidFill>
                  <a:schemeClr val="tx1"/>
                </a:solidFill>
                <a:effectLst/>
              </a:rPr>
              <a:t>Use Case Description Details </a:t>
            </a:r>
            <a:r>
              <a:rPr lang="en-US" altLang="en-US" sz="2000" spc="0" dirty="0">
                <a:solidFill>
                  <a:schemeClr val="tx1"/>
                </a:solidFill>
                <a:effectLst/>
              </a:rPr>
              <a:t>(1 of 2)</a:t>
            </a:r>
          </a:p>
        </p:txBody>
      </p:sp>
      <p:sp>
        <p:nvSpPr>
          <p:cNvPr id="288771" name="Rectangle 3"/>
          <p:cNvSpPr>
            <a:spLocks noGrp="1" noChangeArrowheads="1"/>
          </p:cNvSpPr>
          <p:nvPr>
            <p:ph idx="1"/>
          </p:nvPr>
        </p:nvSpPr>
        <p:spPr>
          <a:xfrm>
            <a:off x="381000" y="990600"/>
            <a:ext cx="8382000" cy="4759325"/>
          </a:xfrm>
        </p:spPr>
        <p:txBody>
          <a:bodyPr/>
          <a:lstStyle/>
          <a:p>
            <a:pPr>
              <a:lnSpc>
                <a:spcPct val="90000"/>
              </a:lnSpc>
            </a:pPr>
            <a:r>
              <a:rPr lang="en-GB" altLang="en-US" sz="2800" dirty="0"/>
              <a:t>Use case name</a:t>
            </a:r>
          </a:p>
          <a:p>
            <a:pPr lvl="1">
              <a:lnSpc>
                <a:spcPct val="90000"/>
              </a:lnSpc>
            </a:pPr>
            <a:r>
              <a:rPr lang="en-GB" altLang="en-US" sz="2500" dirty="0"/>
              <a:t>Verb-noun</a:t>
            </a:r>
          </a:p>
          <a:p>
            <a:pPr>
              <a:lnSpc>
                <a:spcPct val="90000"/>
              </a:lnSpc>
            </a:pPr>
            <a:r>
              <a:rPr lang="en-GB" altLang="en-US" sz="2800" dirty="0"/>
              <a:t>Scenario (if needed)</a:t>
            </a:r>
          </a:p>
          <a:p>
            <a:pPr lvl="1">
              <a:lnSpc>
                <a:spcPct val="90000"/>
              </a:lnSpc>
            </a:pPr>
            <a:r>
              <a:rPr lang="en-GB" altLang="en-US" sz="2500" dirty="0"/>
              <a:t>A use case can have more than one scenario (special case or more specific path)</a:t>
            </a:r>
          </a:p>
          <a:p>
            <a:pPr>
              <a:lnSpc>
                <a:spcPct val="90000"/>
              </a:lnSpc>
            </a:pPr>
            <a:r>
              <a:rPr lang="en-GB" altLang="en-US" sz="2800" dirty="0"/>
              <a:t>Triggering event</a:t>
            </a:r>
          </a:p>
          <a:p>
            <a:pPr lvl="1">
              <a:lnSpc>
                <a:spcPct val="90000"/>
              </a:lnSpc>
            </a:pPr>
            <a:r>
              <a:rPr lang="en-GB" altLang="en-US" sz="2500" dirty="0"/>
              <a:t>Based on event decomposition technique</a:t>
            </a:r>
          </a:p>
          <a:p>
            <a:pPr>
              <a:lnSpc>
                <a:spcPct val="90000"/>
              </a:lnSpc>
            </a:pPr>
            <a:r>
              <a:rPr lang="en-GB" altLang="en-US" sz="2800" dirty="0"/>
              <a:t>Brief description</a:t>
            </a:r>
          </a:p>
          <a:p>
            <a:pPr lvl="1">
              <a:lnSpc>
                <a:spcPct val="90000"/>
              </a:lnSpc>
            </a:pPr>
            <a:r>
              <a:rPr lang="en-GB" altLang="en-US" sz="2500" dirty="0"/>
              <a:t>Written previously when use case was identified</a:t>
            </a:r>
          </a:p>
          <a:p>
            <a:pPr>
              <a:lnSpc>
                <a:spcPct val="90000"/>
              </a:lnSpc>
            </a:pPr>
            <a:r>
              <a:rPr lang="en-GB" altLang="en-US" sz="2800" dirty="0"/>
              <a:t>Actors</a:t>
            </a:r>
          </a:p>
          <a:p>
            <a:pPr lvl="1">
              <a:lnSpc>
                <a:spcPct val="90000"/>
              </a:lnSpc>
            </a:pPr>
            <a:r>
              <a:rPr lang="en-GB" altLang="en-US" dirty="0"/>
              <a:t>One or more users from use case diagrams</a:t>
            </a:r>
          </a:p>
        </p:txBody>
      </p:sp>
      <p:sp>
        <p:nvSpPr>
          <p:cNvPr id="4" name="Slide Number Placeholder 3"/>
          <p:cNvSpPr>
            <a:spLocks noGrp="1"/>
          </p:cNvSpPr>
          <p:nvPr>
            <p:ph type="sldNum" sz="quarter" idx="11"/>
          </p:nvPr>
        </p:nvSpPr>
        <p:spPr/>
        <p:txBody>
          <a:bodyPr/>
          <a:lstStyle/>
          <a:p>
            <a:fld id="{FD17A830-C71C-4188-953F-A3B44CB94184}" type="slidenum">
              <a:rPr lang="en-US" altLang="en-US" smtClean="0"/>
              <a:pPr/>
              <a:t>12</a:t>
            </a:fld>
            <a:endParaRPr lang="en-US" altLang="en-US"/>
          </a:p>
        </p:txBody>
      </p:sp>
      <p:sp>
        <p:nvSpPr>
          <p:cNvPr id="2" name="Footer Placeholder 1"/>
          <p:cNvSpPr>
            <a:spLocks noGrp="1"/>
          </p:cNvSpPr>
          <p:nvPr>
            <p:ph type="ftr" sz="quarter" idx="10"/>
          </p:nvPr>
        </p:nvSpPr>
        <p:spPr>
          <a:xfrm>
            <a:off x="0" y="6356350"/>
            <a:ext cx="76200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381000" y="230188"/>
            <a:ext cx="8382000" cy="553998"/>
          </a:xfrm>
        </p:spPr>
        <p:txBody>
          <a:bodyPr/>
          <a:lstStyle/>
          <a:p>
            <a:r>
              <a:rPr lang="en-US" altLang="en-US" sz="4000" spc="0" dirty="0">
                <a:solidFill>
                  <a:schemeClr val="tx1"/>
                </a:solidFill>
                <a:effectLst/>
              </a:rPr>
              <a:t>Use Case Description Details </a:t>
            </a:r>
            <a:r>
              <a:rPr lang="en-US" altLang="en-US" sz="2000" spc="0" dirty="0">
                <a:solidFill>
                  <a:schemeClr val="tx1"/>
                </a:solidFill>
                <a:effectLst/>
              </a:rPr>
              <a:t>(2 of 2)</a:t>
            </a:r>
            <a:endParaRPr lang="en-US" altLang="en-US" sz="3200" spc="0" dirty="0">
              <a:solidFill>
                <a:schemeClr val="tx1"/>
              </a:solidFill>
              <a:effectLst/>
            </a:endParaRPr>
          </a:p>
        </p:txBody>
      </p:sp>
      <p:sp>
        <p:nvSpPr>
          <p:cNvPr id="349187" name="Rectangle 3"/>
          <p:cNvSpPr>
            <a:spLocks noGrp="1" noChangeArrowheads="1"/>
          </p:cNvSpPr>
          <p:nvPr>
            <p:ph idx="1"/>
          </p:nvPr>
        </p:nvSpPr>
        <p:spPr>
          <a:xfrm>
            <a:off x="381000" y="1066800"/>
            <a:ext cx="8382000" cy="4759325"/>
          </a:xfrm>
        </p:spPr>
        <p:txBody>
          <a:bodyPr/>
          <a:lstStyle/>
          <a:p>
            <a:pPr>
              <a:lnSpc>
                <a:spcPct val="80000"/>
              </a:lnSpc>
            </a:pPr>
            <a:r>
              <a:rPr lang="en-GB" altLang="en-US" sz="2600" dirty="0"/>
              <a:t>Related use cases &lt;&lt;includes&gt;&gt;</a:t>
            </a:r>
          </a:p>
          <a:p>
            <a:pPr lvl="1">
              <a:lnSpc>
                <a:spcPct val="80000"/>
              </a:lnSpc>
            </a:pPr>
            <a:r>
              <a:rPr lang="en-GB" altLang="en-US" sz="2200" dirty="0"/>
              <a:t>If one use case invokes or includes another</a:t>
            </a:r>
          </a:p>
          <a:p>
            <a:pPr>
              <a:lnSpc>
                <a:spcPct val="80000"/>
              </a:lnSpc>
            </a:pPr>
            <a:r>
              <a:rPr lang="en-GB" altLang="en-US" sz="2600" dirty="0"/>
              <a:t>Stakeholders</a:t>
            </a:r>
          </a:p>
          <a:p>
            <a:pPr lvl="1">
              <a:lnSpc>
                <a:spcPct val="80000"/>
              </a:lnSpc>
            </a:pPr>
            <a:r>
              <a:rPr lang="en-GB" altLang="en-US" sz="2200" dirty="0"/>
              <a:t>Anyone with an interest in the use case</a:t>
            </a:r>
          </a:p>
          <a:p>
            <a:pPr>
              <a:lnSpc>
                <a:spcPct val="80000"/>
              </a:lnSpc>
            </a:pPr>
            <a:r>
              <a:rPr lang="en-GB" altLang="en-US" sz="2600" dirty="0"/>
              <a:t>Preconditions</a:t>
            </a:r>
          </a:p>
          <a:p>
            <a:pPr lvl="1">
              <a:lnSpc>
                <a:spcPct val="80000"/>
              </a:lnSpc>
            </a:pPr>
            <a:r>
              <a:rPr lang="en-GB" altLang="en-US" sz="2200" dirty="0"/>
              <a:t>What must be true before the use case begins</a:t>
            </a:r>
          </a:p>
          <a:p>
            <a:pPr>
              <a:lnSpc>
                <a:spcPct val="80000"/>
              </a:lnSpc>
            </a:pPr>
            <a:r>
              <a:rPr lang="en-GB" altLang="en-US" sz="2600" dirty="0"/>
              <a:t>Post conditions</a:t>
            </a:r>
          </a:p>
          <a:p>
            <a:pPr lvl="1">
              <a:lnSpc>
                <a:spcPct val="80000"/>
              </a:lnSpc>
            </a:pPr>
            <a:r>
              <a:rPr lang="en-GB" altLang="en-US" sz="2200" dirty="0"/>
              <a:t>What must be true when the use case is completed</a:t>
            </a:r>
          </a:p>
          <a:p>
            <a:pPr lvl="1">
              <a:lnSpc>
                <a:spcPct val="80000"/>
              </a:lnSpc>
            </a:pPr>
            <a:r>
              <a:rPr lang="en-GB" altLang="en-US" sz="2200" dirty="0"/>
              <a:t>Use for planning test case expected results </a:t>
            </a:r>
          </a:p>
          <a:p>
            <a:pPr>
              <a:lnSpc>
                <a:spcPct val="80000"/>
              </a:lnSpc>
            </a:pPr>
            <a:r>
              <a:rPr lang="en-GB" altLang="en-US" sz="2600" dirty="0"/>
              <a:t>Flow of activities</a:t>
            </a:r>
          </a:p>
          <a:p>
            <a:pPr lvl="1">
              <a:lnSpc>
                <a:spcPct val="80000"/>
              </a:lnSpc>
            </a:pPr>
            <a:r>
              <a:rPr lang="en-GB" altLang="en-US" sz="2200" dirty="0"/>
              <a:t>The activities that go on between actor and the system</a:t>
            </a:r>
          </a:p>
          <a:p>
            <a:pPr>
              <a:lnSpc>
                <a:spcPct val="80000"/>
              </a:lnSpc>
            </a:pPr>
            <a:r>
              <a:rPr lang="en-GB" altLang="en-US" sz="2600" dirty="0"/>
              <a:t>Exception conditions</a:t>
            </a:r>
          </a:p>
          <a:p>
            <a:pPr lvl="1">
              <a:lnSpc>
                <a:spcPct val="80000"/>
              </a:lnSpc>
            </a:pPr>
            <a:r>
              <a:rPr lang="en-GB" altLang="en-US" sz="2200" dirty="0"/>
              <a:t>Where and what can go wrong </a:t>
            </a:r>
          </a:p>
        </p:txBody>
      </p:sp>
      <p:sp>
        <p:nvSpPr>
          <p:cNvPr id="4" name="Slide Number Placeholder 3"/>
          <p:cNvSpPr>
            <a:spLocks noGrp="1"/>
          </p:cNvSpPr>
          <p:nvPr>
            <p:ph type="sldNum" sz="quarter" idx="11"/>
          </p:nvPr>
        </p:nvSpPr>
        <p:spPr/>
        <p:txBody>
          <a:bodyPr/>
          <a:lstStyle/>
          <a:p>
            <a:fld id="{FD17A830-C71C-4188-953F-A3B44CB94184}" type="slidenum">
              <a:rPr lang="en-US" altLang="en-US" smtClean="0"/>
              <a:pPr/>
              <a:t>13</a:t>
            </a:fld>
            <a:endParaRPr lang="en-US" altLang="en-US"/>
          </a:p>
        </p:txBody>
      </p:sp>
      <p:sp>
        <p:nvSpPr>
          <p:cNvPr id="2" name="Footer Placeholder 1"/>
          <p:cNvSpPr>
            <a:spLocks noGrp="1"/>
          </p:cNvSpPr>
          <p:nvPr>
            <p:ph type="ftr" sz="quarter" idx="10"/>
          </p:nvPr>
        </p:nvSpPr>
        <p:spPr>
          <a:xfrm>
            <a:off x="0" y="6356350"/>
            <a:ext cx="76962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381000" y="230189"/>
            <a:ext cx="3124200" cy="2105192"/>
          </a:xfrm>
        </p:spPr>
        <p:txBody>
          <a:bodyPr/>
          <a:lstStyle/>
          <a:p>
            <a:pPr>
              <a:spcBef>
                <a:spcPts val="1000"/>
              </a:spcBef>
            </a:pPr>
            <a:r>
              <a:rPr lang="en-US" altLang="en-US" sz="3200" spc="0" dirty="0">
                <a:solidFill>
                  <a:schemeClr val="tx1"/>
                </a:solidFill>
                <a:effectLst/>
              </a:rPr>
              <a:t>Another Fully Developed Use Case Description Example: </a:t>
            </a:r>
            <a:r>
              <a:rPr lang="en-US" altLang="en-US" sz="2400" spc="0" dirty="0">
                <a:solidFill>
                  <a:schemeClr val="tx1"/>
                </a:solidFill>
                <a:effectLst/>
              </a:rPr>
              <a:t>Use case</a:t>
            </a:r>
            <a:br>
              <a:rPr lang="en-US" altLang="en-US" sz="2400" spc="0" dirty="0">
                <a:solidFill>
                  <a:schemeClr val="tx1"/>
                </a:solidFill>
                <a:effectLst/>
              </a:rPr>
            </a:br>
            <a:r>
              <a:rPr lang="en-US" altLang="en-US" sz="2400" i="1" spc="0" dirty="0">
                <a:solidFill>
                  <a:schemeClr val="tx1"/>
                </a:solidFill>
                <a:effectLst/>
              </a:rPr>
              <a:t>Ship items</a:t>
            </a:r>
          </a:p>
        </p:txBody>
      </p:sp>
      <p:pic>
        <p:nvPicPr>
          <p:cNvPr id="13" name="Content Placeholder 12" descr="The table with two columns has the following entries: Row 1. Use case name: Ship items. Row 2. Scenario: ship items for new sale. Row 3. Triggering event: Shipping is notified for a new sale to be shipped. Row 4. Brief description: Shipping retrieves sale details, finds each item and records it is shipped, records which items are not available, and sends shipment. Row 5. Actors: shipping clerk. Row 6. Related use cases: none. Row 7.  Stakeholders: sales, marketing, shipping, warehouse manager. Row 8. Preconditions: customer and address must exist. Sales must exist. Sale items must exist. Row 9. Postconditions: Shipment is created and associated with shipper. Shipped sale items are updated as shipped and associated with the shipment. Unshipped items are marked as on back order. Shipping label is verified and produced. Row 10. Flow of activities: A. Actor: 1. Shipping requests sale and sale item information. 2. Shipping assigns shipper. 3. For each available item, shipping records item is shipped. 4. For each unavailable item, shipping records back order. 5. Shipping requests shipping label supplying package size and weight. B. System: 1.1. System looks up sale and returns customer address, sale, and sales item information. 2.1. System creates shipment and associates it with the shipper. 3.1. System updates sale item as shipped and associates it with shipment. 4.1. System updates sale item as on back order. 5.1. System produces shipping label for shipment. 5.2. System records shipment cost. Row 11. Exception conditions: 2.1. Shipper is not available to that location, so select another. 3.1. If order item is damaged, get new item and update item quantity. 3.1. If item bar code isn’t scanning, shipping must enter bar code manually. 5.1. If printing label isn’t printing correctly, the label must be addressed manually. "/>
          <p:cNvPicPr>
            <a:picLocks noGrp="1" noChangeAspect="1"/>
          </p:cNvPicPr>
          <p:nvPr>
            <p:ph idx="1"/>
          </p:nvPr>
        </p:nvPicPr>
        <p:blipFill>
          <a:blip r:embed="rId2"/>
          <a:stretch>
            <a:fillRect/>
          </a:stretch>
        </p:blipFill>
        <p:spPr>
          <a:xfrm>
            <a:off x="3780049" y="302736"/>
            <a:ext cx="5012971" cy="5578952"/>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14</a:t>
            </a:fld>
            <a:endParaRPr lang="en-US" altLang="en-US"/>
          </a:p>
        </p:txBody>
      </p:sp>
      <p:sp>
        <p:nvSpPr>
          <p:cNvPr id="2" name="Footer Placeholder 1"/>
          <p:cNvSpPr>
            <a:spLocks noGrp="1"/>
          </p:cNvSpPr>
          <p:nvPr>
            <p:ph type="ftr" sz="quarter" idx="10"/>
          </p:nvPr>
        </p:nvSpPr>
        <p:spPr>
          <a:xfrm>
            <a:off x="0" y="6356350"/>
            <a:ext cx="78486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381000" y="230189"/>
            <a:ext cx="8705850" cy="608012"/>
          </a:xfrm>
        </p:spPr>
        <p:txBody>
          <a:bodyPr/>
          <a:lstStyle/>
          <a:p>
            <a:r>
              <a:rPr lang="en-US" altLang="en-US" sz="3000" spc="0" dirty="0">
                <a:solidFill>
                  <a:schemeClr val="tx1"/>
                </a:solidFill>
                <a:effectLst/>
              </a:rPr>
              <a:t>Fully Developed Use Case Description </a:t>
            </a:r>
            <a:r>
              <a:rPr lang="en-US" altLang="en-US" sz="3000" i="1" spc="0" dirty="0">
                <a:solidFill>
                  <a:schemeClr val="tx1"/>
                </a:solidFill>
                <a:effectLst/>
              </a:rPr>
              <a:t>Ship items</a:t>
            </a:r>
            <a:r>
              <a:rPr lang="en-US" altLang="en-US" sz="3000" spc="0" dirty="0">
                <a:solidFill>
                  <a:schemeClr val="tx1"/>
                </a:solidFill>
                <a:effectLst/>
              </a:rPr>
              <a:t> (part 1)</a:t>
            </a:r>
          </a:p>
        </p:txBody>
      </p:sp>
      <p:graphicFrame>
        <p:nvGraphicFramePr>
          <p:cNvPr id="5" name="Content Placeholder 4" descr="Table is accessible to screenreaders"/>
          <p:cNvGraphicFramePr>
            <a:graphicFrameLocks noGrp="1"/>
          </p:cNvGraphicFramePr>
          <p:nvPr>
            <p:ph idx="1"/>
            <p:extLst>
              <p:ext uri="{D42A27DB-BD31-4B8C-83A1-F6EECF244321}">
                <p14:modId xmlns:p14="http://schemas.microsoft.com/office/powerpoint/2010/main" val="4255099618"/>
              </p:ext>
            </p:extLst>
          </p:nvPr>
        </p:nvGraphicFramePr>
        <p:xfrm>
          <a:off x="381000" y="1412875"/>
          <a:ext cx="8382000" cy="44196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358550074"/>
                    </a:ext>
                  </a:extLst>
                </a:gridCol>
                <a:gridCol w="5943600">
                  <a:extLst>
                    <a:ext uri="{9D8B030D-6E8A-4147-A177-3AD203B41FA5}">
                      <a16:colId xmlns:a16="http://schemas.microsoft.com/office/drawing/2014/main" val="1390723244"/>
                    </a:ext>
                  </a:extLst>
                </a:gridCol>
              </a:tblGrid>
              <a:tr h="370840">
                <a:tc>
                  <a:txBody>
                    <a:bodyPr/>
                    <a:lstStyle/>
                    <a:p>
                      <a:r>
                        <a:rPr lang="en-US" sz="1400" dirty="0">
                          <a:solidFill>
                            <a:schemeClr val="tx1"/>
                          </a:solidFill>
                        </a:rPr>
                        <a:t>Use case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1" dirty="0">
                          <a:solidFill>
                            <a:schemeClr val="tx1"/>
                          </a:solidFill>
                        </a:rPr>
                        <a:t>Ship items.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5814629"/>
                  </a:ext>
                </a:extLst>
              </a:tr>
              <a:tr h="370840">
                <a:tc>
                  <a:txBody>
                    <a:bodyPr/>
                    <a:lstStyle/>
                    <a:p>
                      <a:r>
                        <a:rPr lang="en-US" sz="1400" b="1" dirty="0">
                          <a:solidFill>
                            <a:schemeClr val="tx1"/>
                          </a:solidFill>
                        </a:rPr>
                        <a:t>Scenario: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Ship items for</a:t>
                      </a:r>
                      <a:r>
                        <a:rPr lang="en-US" sz="1400" baseline="0" dirty="0">
                          <a:solidFill>
                            <a:schemeClr val="tx1"/>
                          </a:solidFill>
                        </a:rPr>
                        <a:t> a new sale.</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311863"/>
                  </a:ext>
                </a:extLst>
              </a:tr>
              <a:tr h="370840">
                <a:tc>
                  <a:txBody>
                    <a:bodyPr/>
                    <a:lstStyle/>
                    <a:p>
                      <a:r>
                        <a:rPr lang="en-US" sz="1400" b="1" dirty="0">
                          <a:solidFill>
                            <a:schemeClr val="tx1"/>
                          </a:solidFill>
                        </a:rPr>
                        <a:t>Triggering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Shipping is</a:t>
                      </a:r>
                      <a:r>
                        <a:rPr lang="en-US" sz="1400" baseline="0" dirty="0">
                          <a:solidFill>
                            <a:schemeClr val="tx1"/>
                          </a:solidFill>
                        </a:rPr>
                        <a:t> notified of a new sale to be shipped.</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8705849"/>
                  </a:ext>
                </a:extLst>
              </a:tr>
              <a:tr h="370840">
                <a:tc>
                  <a:txBody>
                    <a:bodyPr/>
                    <a:lstStyle/>
                    <a:p>
                      <a:r>
                        <a:rPr lang="en-US" sz="1400" b="1" dirty="0">
                          <a:solidFill>
                            <a:schemeClr val="tx1"/>
                          </a:solidFill>
                        </a:rPr>
                        <a:t>Brief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Shipping retrieves sale details,</a:t>
                      </a:r>
                      <a:r>
                        <a:rPr lang="en-US" sz="1400" baseline="0" dirty="0">
                          <a:solidFill>
                            <a:schemeClr val="tx1"/>
                          </a:solidFill>
                        </a:rPr>
                        <a:t> finds each item and records it is shipped, records which items are not available, and sends shipment.</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8417773"/>
                  </a:ext>
                </a:extLst>
              </a:tr>
              <a:tr h="370840">
                <a:tc>
                  <a:txBody>
                    <a:bodyPr/>
                    <a:lstStyle/>
                    <a:p>
                      <a:r>
                        <a:rPr lang="en-US" sz="1400" b="1" dirty="0">
                          <a:solidFill>
                            <a:schemeClr val="tx1"/>
                          </a:solidFill>
                        </a:rPr>
                        <a:t>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Shipping clerk.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634810"/>
                  </a:ext>
                </a:extLst>
              </a:tr>
              <a:tr h="370840">
                <a:tc>
                  <a:txBody>
                    <a:bodyPr/>
                    <a:lstStyle/>
                    <a:p>
                      <a:r>
                        <a:rPr lang="en-US" sz="1400" b="1" dirty="0">
                          <a:solidFill>
                            <a:schemeClr val="tx1"/>
                          </a:solidFill>
                        </a:rPr>
                        <a:t>Related use cases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419111"/>
                  </a:ext>
                </a:extLst>
              </a:tr>
              <a:tr h="370840">
                <a:tc>
                  <a:txBody>
                    <a:bodyPr/>
                    <a:lstStyle/>
                    <a:p>
                      <a:r>
                        <a:rPr lang="en-US" sz="1400" b="1" dirty="0">
                          <a:solidFill>
                            <a:schemeClr val="tx1"/>
                          </a:solidFill>
                        </a:rPr>
                        <a:t>Stakeholders: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Sales, Marketing, Shipping,</a:t>
                      </a:r>
                      <a:r>
                        <a:rPr lang="en-US" sz="1400" baseline="0" dirty="0">
                          <a:solidFill>
                            <a:schemeClr val="tx1"/>
                          </a:solidFill>
                        </a:rPr>
                        <a:t> warehouse manager.</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607998"/>
                  </a:ext>
                </a:extLst>
              </a:tr>
              <a:tr h="370840">
                <a:tc>
                  <a:txBody>
                    <a:bodyPr/>
                    <a:lstStyle/>
                    <a:p>
                      <a:r>
                        <a:rPr lang="en-US" sz="1400" b="1" dirty="0">
                          <a:solidFill>
                            <a:schemeClr val="tx1"/>
                          </a:solidFill>
                        </a:rPr>
                        <a:t>Preconditions: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Customer</a:t>
                      </a:r>
                      <a:r>
                        <a:rPr lang="en-US" sz="1400" baseline="0" dirty="0">
                          <a:solidFill>
                            <a:schemeClr val="tx1"/>
                          </a:solidFill>
                        </a:rPr>
                        <a:t> and address must exist.</a:t>
                      </a:r>
                    </a:p>
                    <a:p>
                      <a:r>
                        <a:rPr lang="en-US" sz="1400" baseline="0" dirty="0">
                          <a:solidFill>
                            <a:schemeClr val="tx1"/>
                          </a:solidFill>
                        </a:rPr>
                        <a:t>Sale must exist.</a:t>
                      </a:r>
                    </a:p>
                    <a:p>
                      <a:r>
                        <a:rPr lang="en-US" sz="1400" baseline="0" dirty="0">
                          <a:solidFill>
                            <a:schemeClr val="tx1"/>
                          </a:solidFill>
                        </a:rPr>
                        <a:t>Sale items must exist.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6694087"/>
                  </a:ext>
                </a:extLst>
              </a:tr>
              <a:tr h="370840">
                <a:tc>
                  <a:txBody>
                    <a:bodyPr/>
                    <a:lstStyle/>
                    <a:p>
                      <a:r>
                        <a:rPr lang="en-US" sz="1400" b="1" dirty="0">
                          <a:solidFill>
                            <a:schemeClr val="tx1"/>
                          </a:solidFill>
                        </a:rPr>
                        <a:t>Postconditions: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Shipment is created and associated with shipper.</a:t>
                      </a:r>
                    </a:p>
                    <a:p>
                      <a:r>
                        <a:rPr lang="en-US" sz="1400" dirty="0">
                          <a:solidFill>
                            <a:schemeClr val="tx1"/>
                          </a:solidFill>
                        </a:rPr>
                        <a:t>Shipped</a:t>
                      </a:r>
                      <a:r>
                        <a:rPr lang="en-US" sz="1400" baseline="0" dirty="0">
                          <a:solidFill>
                            <a:schemeClr val="tx1"/>
                          </a:solidFill>
                        </a:rPr>
                        <a:t> sale items are updated as shipped and associated with the shipment.</a:t>
                      </a:r>
                    </a:p>
                    <a:p>
                      <a:r>
                        <a:rPr lang="en-US" sz="1400" baseline="0" dirty="0">
                          <a:solidFill>
                            <a:schemeClr val="tx1"/>
                          </a:solidFill>
                        </a:rPr>
                        <a:t>Unshipped items are marked as on back order.</a:t>
                      </a:r>
                    </a:p>
                    <a:p>
                      <a:r>
                        <a:rPr lang="en-US" sz="1400" baseline="0" dirty="0">
                          <a:solidFill>
                            <a:schemeClr val="tx1"/>
                          </a:solidFill>
                        </a:rPr>
                        <a:t>Shipping label is verified and produced.</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8789874"/>
                  </a:ext>
                </a:extLst>
              </a:tr>
            </a:tbl>
          </a:graphicData>
        </a:graphic>
      </p:graphicFrame>
      <p:sp>
        <p:nvSpPr>
          <p:cNvPr id="4" name="Slide Number Placeholder 3"/>
          <p:cNvSpPr>
            <a:spLocks noGrp="1"/>
          </p:cNvSpPr>
          <p:nvPr>
            <p:ph type="sldNum" sz="quarter" idx="11"/>
          </p:nvPr>
        </p:nvSpPr>
        <p:spPr/>
        <p:txBody>
          <a:bodyPr/>
          <a:lstStyle/>
          <a:p>
            <a:fld id="{3C3BD0B2-4DCF-427C-BA49-77A489312DD0}" type="slidenum">
              <a:rPr lang="en-US" smtClean="0"/>
              <a:t>15</a:t>
            </a:fld>
            <a:endParaRPr lang="en-US" dirty="0"/>
          </a:p>
        </p:txBody>
      </p:sp>
      <p:sp>
        <p:nvSpPr>
          <p:cNvPr id="2" name="Footer Placeholder 1"/>
          <p:cNvSpPr>
            <a:spLocks noGrp="1"/>
          </p:cNvSpPr>
          <p:nvPr>
            <p:ph type="ftr" sz="quarter" idx="10"/>
          </p:nvPr>
        </p:nvSpPr>
        <p:spPr>
          <a:xfrm>
            <a:off x="0" y="6356350"/>
            <a:ext cx="77724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705850" cy="531812"/>
          </a:xfrm>
        </p:spPr>
        <p:txBody>
          <a:bodyPr/>
          <a:lstStyle/>
          <a:p>
            <a:r>
              <a:rPr lang="en-US" altLang="en-US" sz="3000" spc="0" dirty="0">
                <a:solidFill>
                  <a:schemeClr val="tx1"/>
                </a:solidFill>
                <a:effectLst/>
              </a:rPr>
              <a:t>Fully Developed Use Case Description </a:t>
            </a:r>
            <a:r>
              <a:rPr lang="en-US" altLang="en-US" sz="3000" i="1" spc="0" dirty="0">
                <a:solidFill>
                  <a:schemeClr val="tx1"/>
                </a:solidFill>
                <a:effectLst/>
              </a:rPr>
              <a:t>Ship items</a:t>
            </a:r>
            <a:r>
              <a:rPr lang="en-US" altLang="en-US" sz="3000" spc="0" dirty="0">
                <a:solidFill>
                  <a:schemeClr val="tx1"/>
                </a:solidFill>
                <a:effectLst/>
              </a:rPr>
              <a:t> (part 2)</a:t>
            </a:r>
            <a:endParaRPr lang="en-US" sz="3000" dirty="0"/>
          </a:p>
        </p:txBody>
      </p:sp>
      <p:graphicFrame>
        <p:nvGraphicFramePr>
          <p:cNvPr id="6" name="Content Placeholder 5" descr="Table is accessible to screenreaders"/>
          <p:cNvGraphicFramePr>
            <a:graphicFrameLocks noGrp="1"/>
          </p:cNvGraphicFramePr>
          <p:nvPr>
            <p:ph idx="1"/>
            <p:extLst>
              <p:ext uri="{D42A27DB-BD31-4B8C-83A1-F6EECF244321}">
                <p14:modId xmlns:p14="http://schemas.microsoft.com/office/powerpoint/2010/main" val="1795501672"/>
              </p:ext>
            </p:extLst>
          </p:nvPr>
        </p:nvGraphicFramePr>
        <p:xfrm>
          <a:off x="381000" y="1219200"/>
          <a:ext cx="8686800" cy="4013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149044541"/>
                    </a:ext>
                  </a:extLst>
                </a:gridCol>
                <a:gridCol w="4114800">
                  <a:extLst>
                    <a:ext uri="{9D8B030D-6E8A-4147-A177-3AD203B41FA5}">
                      <a16:colId xmlns:a16="http://schemas.microsoft.com/office/drawing/2014/main" val="412062173"/>
                    </a:ext>
                  </a:extLst>
                </a:gridCol>
                <a:gridCol w="3276600">
                  <a:extLst>
                    <a:ext uri="{9D8B030D-6E8A-4147-A177-3AD203B41FA5}">
                      <a16:colId xmlns:a16="http://schemas.microsoft.com/office/drawing/2014/main" val="781656046"/>
                    </a:ext>
                  </a:extLst>
                </a:gridCol>
              </a:tblGrid>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1"/>
                          </a:solidFill>
                        </a:rPr>
                        <a:t>Flow of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solidFill>
                            <a:schemeClr val="tx1"/>
                          </a:solidFill>
                        </a:rPr>
                        <a:t>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a:solidFill>
                            <a:schemeClr val="tx1"/>
                          </a:solidFill>
                        </a:rPr>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767250"/>
                  </a:ext>
                </a:extLst>
              </a:tr>
              <a:tr h="370840">
                <a:tc>
                  <a:txBody>
                    <a:bodyPr/>
                    <a:lstStyle/>
                    <a:p>
                      <a:r>
                        <a:rPr lang="en-US" sz="1200" dirty="0">
                          <a:solidFill>
                            <a:srgbClr val="E3E3E3"/>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91600" indent="-291600">
                        <a:buFont typeface="+mj-lt"/>
                        <a:buAutoNum type="arabicPeriod"/>
                      </a:pPr>
                      <a:r>
                        <a:rPr lang="en-US" sz="1200" baseline="0" dirty="0">
                          <a:solidFill>
                            <a:schemeClr val="tx1"/>
                          </a:solidFill>
                        </a:rPr>
                        <a:t>Shipping requests sale and sale item information.</a:t>
                      </a:r>
                    </a:p>
                    <a:p>
                      <a:pPr marL="342900" indent="-342900">
                        <a:buFont typeface="+mj-lt"/>
                        <a:buAutoNum type="arabicPeriod"/>
                      </a:pPr>
                      <a:endParaRPr lang="en-US" sz="1200" baseline="0" dirty="0">
                        <a:solidFill>
                          <a:schemeClr val="tx1"/>
                        </a:solidFill>
                      </a:endParaRPr>
                    </a:p>
                    <a:p>
                      <a:pPr marL="291600" indent="-291600">
                        <a:buFont typeface="+mj-lt"/>
                        <a:buAutoNum type="arabicPeriod"/>
                      </a:pPr>
                      <a:r>
                        <a:rPr lang="en-US" sz="1200" baseline="0" dirty="0">
                          <a:solidFill>
                            <a:schemeClr val="tx1"/>
                          </a:solidFill>
                        </a:rPr>
                        <a:t>Shipping assigns shipper.</a:t>
                      </a:r>
                    </a:p>
                    <a:p>
                      <a:pPr marL="342900" indent="-342900">
                        <a:buFont typeface="+mj-lt"/>
                        <a:buAutoNum type="arabicPeriod"/>
                      </a:pPr>
                      <a:endParaRPr lang="en-US" sz="1200" baseline="0" dirty="0">
                        <a:solidFill>
                          <a:schemeClr val="tx1"/>
                        </a:solidFill>
                      </a:endParaRPr>
                    </a:p>
                    <a:p>
                      <a:pPr marL="291600" indent="-291600">
                        <a:buFont typeface="+mj-lt"/>
                        <a:buAutoNum type="arabicPeriod"/>
                      </a:pPr>
                      <a:r>
                        <a:rPr lang="en-US" sz="1200" baseline="0" dirty="0">
                          <a:solidFill>
                            <a:schemeClr val="tx1"/>
                          </a:solidFill>
                        </a:rPr>
                        <a:t>For each available item, shipping records item is shipped.</a:t>
                      </a:r>
                    </a:p>
                    <a:p>
                      <a:pPr marL="342900" indent="-342900">
                        <a:buFont typeface="+mj-lt"/>
                        <a:buAutoNum type="arabicPeriod"/>
                      </a:pPr>
                      <a:endParaRPr lang="en-US" sz="1200" baseline="0" dirty="0">
                        <a:solidFill>
                          <a:schemeClr val="tx1"/>
                        </a:solidFill>
                      </a:endParaRPr>
                    </a:p>
                    <a:p>
                      <a:pPr marL="291600" indent="-291600">
                        <a:buFont typeface="+mj-lt"/>
                        <a:buAutoNum type="arabicPeriod"/>
                      </a:pPr>
                      <a:r>
                        <a:rPr lang="en-US" sz="1200" baseline="0" dirty="0">
                          <a:solidFill>
                            <a:schemeClr val="tx1"/>
                          </a:solidFill>
                        </a:rPr>
                        <a:t>For each unavailable item, shipping records back order.</a:t>
                      </a:r>
                    </a:p>
                    <a:p>
                      <a:pPr marL="342900" indent="-342900">
                        <a:buFont typeface="+mj-lt"/>
                        <a:buAutoNum type="arabicPeriod"/>
                      </a:pPr>
                      <a:endParaRPr lang="en-US" sz="1200" baseline="0" dirty="0">
                        <a:solidFill>
                          <a:schemeClr val="tx1"/>
                        </a:solidFill>
                      </a:endParaRPr>
                    </a:p>
                    <a:p>
                      <a:pPr marL="291600" indent="-291600">
                        <a:buFont typeface="+mj-lt"/>
                        <a:buAutoNum type="arabicPeriod"/>
                      </a:pPr>
                      <a:r>
                        <a:rPr lang="en-US" sz="1200" baseline="0" dirty="0">
                          <a:solidFill>
                            <a:schemeClr val="tx1"/>
                          </a:solidFill>
                        </a:rPr>
                        <a:t>Shipping requests shipping lablel supplying package size and weight.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0"/>
                        </a:spcBef>
                      </a:pPr>
                      <a:r>
                        <a:rPr lang="en-US" sz="1200" dirty="0">
                          <a:solidFill>
                            <a:schemeClr val="tx1"/>
                          </a:solidFill>
                        </a:rPr>
                        <a:t>1.1</a:t>
                      </a:r>
                      <a:r>
                        <a:rPr lang="en-US" sz="1200" baseline="0" dirty="0">
                          <a:solidFill>
                            <a:schemeClr val="tx1"/>
                          </a:solidFill>
                        </a:rPr>
                        <a:t> System looks up sale and returns customer, address, sale, and sales item information.</a:t>
                      </a:r>
                    </a:p>
                    <a:p>
                      <a:pPr marL="228600" indent="-228600">
                        <a:spcBef>
                          <a:spcPts val="1000"/>
                        </a:spcBef>
                      </a:pPr>
                      <a:r>
                        <a:rPr lang="en-US" sz="1200" baseline="0" dirty="0">
                          <a:solidFill>
                            <a:schemeClr val="tx1"/>
                          </a:solidFill>
                        </a:rPr>
                        <a:t>2.1 System creates shipment and associates it with the shipper.</a:t>
                      </a:r>
                    </a:p>
                    <a:p>
                      <a:pPr marL="228600" indent="-228600">
                        <a:spcBef>
                          <a:spcPts val="1000"/>
                        </a:spcBef>
                      </a:pPr>
                      <a:r>
                        <a:rPr lang="en-US" sz="1200" baseline="0" dirty="0">
                          <a:solidFill>
                            <a:schemeClr val="tx1"/>
                          </a:solidFill>
                        </a:rPr>
                        <a:t>3.1 System updates sale item as shipped and associates it with shipment.</a:t>
                      </a:r>
                    </a:p>
                    <a:p>
                      <a:pPr marL="228600" indent="-228600">
                        <a:spcBef>
                          <a:spcPts val="1000"/>
                        </a:spcBef>
                      </a:pPr>
                      <a:r>
                        <a:rPr lang="en-US" sz="1200" baseline="0" dirty="0">
                          <a:solidFill>
                            <a:schemeClr val="tx1"/>
                          </a:solidFill>
                        </a:rPr>
                        <a:t>4.1 System updates sale item as on back order.</a:t>
                      </a:r>
                    </a:p>
                    <a:p>
                      <a:pPr marL="228600" indent="-228600">
                        <a:spcBef>
                          <a:spcPts val="1000"/>
                        </a:spcBef>
                      </a:pPr>
                      <a:r>
                        <a:rPr lang="en-US" sz="1200" baseline="0" dirty="0">
                          <a:solidFill>
                            <a:schemeClr val="tx1"/>
                          </a:solidFill>
                        </a:rPr>
                        <a:t>5.1 System produces shipping label for shipment.</a:t>
                      </a:r>
                    </a:p>
                    <a:p>
                      <a:pPr marL="228600" indent="-228600">
                        <a:spcBef>
                          <a:spcPts val="200"/>
                        </a:spcBef>
                      </a:pPr>
                      <a:r>
                        <a:rPr lang="en-US" sz="1200" baseline="0" dirty="0">
                          <a:solidFill>
                            <a:schemeClr val="tx1"/>
                          </a:solidFill>
                        </a:rPr>
                        <a:t>5.2 System records shipment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989806"/>
                  </a:ext>
                </a:extLst>
              </a:tr>
              <a:tr h="370840">
                <a:tc>
                  <a:txBody>
                    <a:bodyPr/>
                    <a:lstStyle/>
                    <a:p>
                      <a:r>
                        <a:rPr lang="en-US" sz="1200" b="1" dirty="0">
                          <a:solidFill>
                            <a:schemeClr val="tx1"/>
                          </a:solidFill>
                        </a:rPr>
                        <a:t>Exception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a:solidFill>
                            <a:schemeClr val="tx1"/>
                          </a:solidFill>
                        </a:rPr>
                        <a:t>2.1 Shipper is not available to that location, so select another.</a:t>
                      </a:r>
                    </a:p>
                    <a:p>
                      <a:r>
                        <a:rPr lang="en-US" sz="1200" baseline="0" dirty="0">
                          <a:solidFill>
                            <a:schemeClr val="tx1"/>
                          </a:solidFill>
                        </a:rPr>
                        <a:t>3.1 If order item is damaged, get new item and updated item quantity.</a:t>
                      </a:r>
                    </a:p>
                    <a:p>
                      <a:r>
                        <a:rPr lang="en-US" sz="1200" baseline="0" dirty="0">
                          <a:solidFill>
                            <a:schemeClr val="tx1"/>
                          </a:solidFill>
                        </a:rPr>
                        <a:t>3.1 If item bar code isn’t scanning, shipping must enter bar code manually.</a:t>
                      </a:r>
                    </a:p>
                    <a:p>
                      <a:r>
                        <a:rPr lang="en-US" sz="1200" baseline="0" dirty="0">
                          <a:solidFill>
                            <a:schemeClr val="tx1"/>
                          </a:solidFill>
                        </a:rPr>
                        <a:t>5.1 If printing label isn’t printing correctly, the label must be addressed manually.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E3E3E3"/>
                          </a:solidFill>
                        </a:rPr>
                        <a:t>blank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0857680"/>
                  </a:ext>
                </a:extLst>
              </a:tr>
            </a:tbl>
          </a:graphicData>
        </a:graphic>
      </p:graphicFrame>
      <p:sp>
        <p:nvSpPr>
          <p:cNvPr id="5" name="Slide Number Placeholder 4"/>
          <p:cNvSpPr>
            <a:spLocks noGrp="1"/>
          </p:cNvSpPr>
          <p:nvPr>
            <p:ph type="sldNum" sz="quarter" idx="11"/>
          </p:nvPr>
        </p:nvSpPr>
        <p:spPr/>
        <p:txBody>
          <a:bodyPr/>
          <a:lstStyle/>
          <a:p>
            <a:fld id="{3C3BD0B2-4DCF-427C-BA49-77A489312DD0}" type="slidenum">
              <a:rPr lang="en-US" smtClean="0"/>
              <a:t>16</a:t>
            </a:fld>
            <a:endParaRPr lang="en-US" dirty="0"/>
          </a:p>
        </p:txBody>
      </p:sp>
      <p:sp>
        <p:nvSpPr>
          <p:cNvPr id="4" name="Footer Placeholder 3"/>
          <p:cNvSpPr>
            <a:spLocks noGrp="1"/>
          </p:cNvSpPr>
          <p:nvPr>
            <p:ph type="ftr" sz="quarter" idx="10"/>
          </p:nvPr>
        </p:nvSpPr>
        <p:spPr>
          <a:xfrm>
            <a:off x="0" y="6356350"/>
            <a:ext cx="76200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254352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81000" y="230188"/>
            <a:ext cx="3048000" cy="1717393"/>
          </a:xfrm>
        </p:spPr>
        <p:txBody>
          <a:bodyPr/>
          <a:lstStyle/>
          <a:p>
            <a:r>
              <a:rPr lang="en-US" altLang="en-US" sz="3200" spc="0" dirty="0">
                <a:solidFill>
                  <a:schemeClr val="tx1"/>
                </a:solidFill>
                <a:effectLst/>
              </a:rPr>
              <a:t>U</a:t>
            </a:r>
            <a:r>
              <a:rPr lang="en-US" altLang="en-US" sz="100" spc="0" dirty="0">
                <a:solidFill>
                  <a:schemeClr val="tx1"/>
                </a:solidFill>
                <a:effectLst/>
              </a:rPr>
              <a:t> </a:t>
            </a:r>
            <a:r>
              <a:rPr lang="en-US" altLang="en-US" sz="3200" spc="0" dirty="0">
                <a:solidFill>
                  <a:schemeClr val="tx1"/>
                </a:solidFill>
                <a:effectLst/>
              </a:rPr>
              <a:t>M</a:t>
            </a:r>
            <a:r>
              <a:rPr lang="en-US" altLang="en-US" sz="100" spc="0" dirty="0">
                <a:solidFill>
                  <a:schemeClr val="tx1"/>
                </a:solidFill>
                <a:effectLst/>
              </a:rPr>
              <a:t> </a:t>
            </a:r>
            <a:r>
              <a:rPr lang="en-US" altLang="en-US" sz="3200" spc="0" dirty="0">
                <a:solidFill>
                  <a:schemeClr val="tx1"/>
                </a:solidFill>
                <a:effectLst/>
              </a:rPr>
              <a:t>L Activity Diagram for Use Case: </a:t>
            </a:r>
            <a:r>
              <a:rPr lang="en-US" altLang="en-US" sz="2800" i="1" spc="0" dirty="0">
                <a:solidFill>
                  <a:schemeClr val="tx1"/>
                </a:solidFill>
                <a:effectLst/>
              </a:rPr>
              <a:t>Create Customer Account</a:t>
            </a:r>
            <a:endParaRPr lang="en-US" altLang="en-US" sz="2400" i="1" spc="0" dirty="0">
              <a:solidFill>
                <a:schemeClr val="tx1"/>
              </a:solidFill>
              <a:effectLst/>
            </a:endParaRPr>
          </a:p>
        </p:txBody>
      </p:sp>
      <p:sp>
        <p:nvSpPr>
          <p:cNvPr id="5" name="Content Placeholder 4"/>
          <p:cNvSpPr>
            <a:spLocks noGrp="1"/>
          </p:cNvSpPr>
          <p:nvPr>
            <p:ph sz="half" idx="1"/>
          </p:nvPr>
        </p:nvSpPr>
        <p:spPr>
          <a:xfrm>
            <a:off x="358366" y="2560760"/>
            <a:ext cx="3451634" cy="664797"/>
          </a:xfrm>
        </p:spPr>
        <p:txBody>
          <a:bodyPr/>
          <a:lstStyle/>
          <a:p>
            <a:r>
              <a:rPr lang="en-US" sz="2400" dirty="0"/>
              <a:t>Note: this shows flow of activities only</a:t>
            </a:r>
          </a:p>
        </p:txBody>
      </p:sp>
      <p:pic>
        <p:nvPicPr>
          <p:cNvPr id="12" name="Content Placeholder 11" descr="The image shows U M L Activity Diagram for Creating a Customer Account. The flow of activities are within a table with two columns, customer and system. 1. Customer: request account; 2. System: create customer. 3. Customer: enter addresses. 4. System: create addresses. 5. Customer: credit info. 6. System: create account. 7. System: verify code info. 8. System: return account details. End activity. "/>
          <p:cNvPicPr>
            <a:picLocks noGrp="1" noChangeAspect="1"/>
          </p:cNvPicPr>
          <p:nvPr>
            <p:ph sz="half" idx="2"/>
          </p:nvPr>
        </p:nvPicPr>
        <p:blipFill>
          <a:blip r:embed="rId2"/>
          <a:stretch>
            <a:fillRect/>
          </a:stretch>
        </p:blipFill>
        <p:spPr>
          <a:xfrm>
            <a:off x="3958779" y="152400"/>
            <a:ext cx="5032821" cy="5738284"/>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17</a:t>
            </a:fld>
            <a:endParaRPr lang="en-US" altLang="en-US"/>
          </a:p>
        </p:txBody>
      </p:sp>
      <p:sp>
        <p:nvSpPr>
          <p:cNvPr id="2" name="Footer Placeholder 1"/>
          <p:cNvSpPr>
            <a:spLocks noGrp="1"/>
          </p:cNvSpPr>
          <p:nvPr>
            <p:ph type="ftr" sz="quarter" idx="10"/>
          </p:nvPr>
        </p:nvSpPr>
        <p:spPr>
          <a:xfrm>
            <a:off x="0" y="6356350"/>
            <a:ext cx="82296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3810000" cy="997196"/>
          </a:xfrm>
        </p:spPr>
        <p:txBody>
          <a:bodyPr/>
          <a:lstStyle/>
          <a:p>
            <a:r>
              <a:rPr lang="en-US" sz="3600" spc="0" dirty="0">
                <a:solidFill>
                  <a:schemeClr val="tx1"/>
                </a:solidFill>
                <a:effectLst/>
              </a:rPr>
              <a:t>Activity Diagram for Ship Items Use Case</a:t>
            </a:r>
          </a:p>
        </p:txBody>
      </p:sp>
      <p:sp>
        <p:nvSpPr>
          <p:cNvPr id="8" name="Content Placeholder 7"/>
          <p:cNvSpPr>
            <a:spLocks noGrp="1"/>
          </p:cNvSpPr>
          <p:nvPr>
            <p:ph sz="half" idx="1"/>
          </p:nvPr>
        </p:nvSpPr>
        <p:spPr>
          <a:xfrm>
            <a:off x="381000" y="1411553"/>
            <a:ext cx="3276600" cy="1484047"/>
          </a:xfrm>
        </p:spPr>
        <p:txBody>
          <a:bodyPr/>
          <a:lstStyle/>
          <a:p>
            <a:r>
              <a:rPr lang="en-US" sz="2400" dirty="0"/>
              <a:t>Note:</a:t>
            </a:r>
          </a:p>
          <a:p>
            <a:pPr lvl="1"/>
            <a:r>
              <a:rPr lang="en-US" sz="2400" dirty="0"/>
              <a:t>Synchronization bar for loop</a:t>
            </a:r>
          </a:p>
          <a:p>
            <a:pPr lvl="1"/>
            <a:r>
              <a:rPr lang="en-US" sz="2400" dirty="0"/>
              <a:t>Decision diamond</a:t>
            </a:r>
          </a:p>
        </p:txBody>
      </p:sp>
      <p:pic>
        <p:nvPicPr>
          <p:cNvPr id="15" name="Content Placeholder 14" descr="The image shows an Activity Diagram for Ship Items Use Case. The flow of activities are within a table with two columns, shipping clerk and system. Shipping clerk: look up sale with sale items; 2. System: display sale and sale items + customer info. Shipping clerk: assign shipper. System: create shipment, link to sale, link to shipper. Shipping clerk: synchronization bar: for each sale item. Decision: available? If yes, mark as shipped. System: update status, link to shipment; end for each. If no, mark as backordered; system: update status, initiate backorder; end for each. Synchronization bar, join. Shipping clerk: enter package weight and size, request shipping label. System: print shipping label, update all shipment and cost info. "/>
          <p:cNvPicPr>
            <a:picLocks noGrp="1" noChangeAspect="1"/>
          </p:cNvPicPr>
          <p:nvPr>
            <p:ph sz="half" idx="2"/>
          </p:nvPr>
        </p:nvPicPr>
        <p:blipFill>
          <a:blip r:embed="rId2"/>
          <a:stretch>
            <a:fillRect/>
          </a:stretch>
        </p:blipFill>
        <p:spPr>
          <a:xfrm>
            <a:off x="4330183" y="562586"/>
            <a:ext cx="4483271" cy="5164972"/>
          </a:xfrm>
          <a:prstGeom prst="rect">
            <a:avLst/>
          </a:prstGeom>
        </p:spPr>
      </p:pic>
      <p:sp>
        <p:nvSpPr>
          <p:cNvPr id="5" name="Slide Number Placeholder 4"/>
          <p:cNvSpPr>
            <a:spLocks noGrp="1"/>
          </p:cNvSpPr>
          <p:nvPr>
            <p:ph type="sldNum" sz="quarter" idx="11"/>
          </p:nvPr>
        </p:nvSpPr>
        <p:spPr/>
        <p:txBody>
          <a:bodyPr/>
          <a:lstStyle/>
          <a:p>
            <a:fld id="{3C3BD0B2-4DCF-427C-BA49-77A489312DD0}" type="slidenum">
              <a:rPr lang="en-US" smtClean="0"/>
              <a:t>18</a:t>
            </a:fld>
            <a:endParaRPr lang="en-US" dirty="0"/>
          </a:p>
        </p:txBody>
      </p:sp>
      <p:sp>
        <p:nvSpPr>
          <p:cNvPr id="4" name="Footer Placeholder 3"/>
          <p:cNvSpPr>
            <a:spLocks noGrp="1"/>
          </p:cNvSpPr>
          <p:nvPr>
            <p:ph type="ftr" sz="quarter" idx="10"/>
          </p:nvPr>
        </p:nvSpPr>
        <p:spPr>
          <a:xfrm>
            <a:off x="0" y="6356350"/>
            <a:ext cx="76200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2389925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489268" y="533400"/>
            <a:ext cx="3886200" cy="1274195"/>
          </a:xfrm>
        </p:spPr>
        <p:txBody>
          <a:bodyPr/>
          <a:lstStyle/>
          <a:p>
            <a:r>
              <a:rPr lang="en-US" altLang="en-US" sz="3200" spc="0" dirty="0">
                <a:solidFill>
                  <a:schemeClr val="tx1"/>
                </a:solidFill>
                <a:effectLst/>
              </a:rPr>
              <a:t>U</a:t>
            </a:r>
            <a:r>
              <a:rPr lang="en-US" altLang="en-US" sz="100" spc="0" dirty="0">
                <a:solidFill>
                  <a:schemeClr val="tx1"/>
                </a:solidFill>
                <a:effectLst/>
              </a:rPr>
              <a:t> </a:t>
            </a:r>
            <a:r>
              <a:rPr lang="en-US" altLang="en-US" sz="3200" spc="0" dirty="0">
                <a:solidFill>
                  <a:schemeClr val="tx1"/>
                </a:solidFill>
                <a:effectLst/>
              </a:rPr>
              <a:t>M</a:t>
            </a:r>
            <a:r>
              <a:rPr lang="en-US" altLang="en-US" sz="100" spc="0" dirty="0">
                <a:solidFill>
                  <a:schemeClr val="tx1"/>
                </a:solidFill>
                <a:effectLst/>
              </a:rPr>
              <a:t> </a:t>
            </a:r>
            <a:r>
              <a:rPr lang="en-US" altLang="en-US" sz="3200" spc="0" dirty="0">
                <a:solidFill>
                  <a:schemeClr val="tx1"/>
                </a:solidFill>
                <a:effectLst/>
              </a:rPr>
              <a:t>L Activity Diagram for Use Case: </a:t>
            </a:r>
            <a:r>
              <a:rPr lang="en-US" altLang="en-US" sz="2800" i="1" spc="0" dirty="0">
                <a:solidFill>
                  <a:schemeClr val="tx1"/>
                </a:solidFill>
                <a:effectLst/>
              </a:rPr>
              <a:t>Fill shopping cart</a:t>
            </a:r>
            <a:endParaRPr lang="en-US" altLang="en-US" sz="2400" i="1" spc="0" dirty="0">
              <a:solidFill>
                <a:schemeClr val="tx1"/>
              </a:solidFill>
              <a:effectLst/>
            </a:endParaRPr>
          </a:p>
        </p:txBody>
      </p:sp>
      <p:sp>
        <p:nvSpPr>
          <p:cNvPr id="353283" name="Rectangle 3"/>
          <p:cNvSpPr>
            <a:spLocks noGrp="1" noChangeArrowheads="1"/>
          </p:cNvSpPr>
          <p:nvPr>
            <p:ph sz="half" idx="1"/>
          </p:nvPr>
        </p:nvSpPr>
        <p:spPr>
          <a:xfrm>
            <a:off x="381000" y="2173553"/>
            <a:ext cx="3657600" cy="1026847"/>
          </a:xfrm>
          <a:noFill/>
          <a:ln/>
        </p:spPr>
        <p:txBody>
          <a:bodyPr/>
          <a:lstStyle/>
          <a:p>
            <a:r>
              <a:rPr lang="en-GB" altLang="en-US" sz="2400" dirty="0"/>
              <a:t>Note: this shows use case with &lt;&lt;includes&gt;&gt; relationship</a:t>
            </a:r>
          </a:p>
        </p:txBody>
      </p:sp>
      <p:pic>
        <p:nvPicPr>
          <p:cNvPr id="9" name="Content Placeholder 8" descr="A U M L Activity Diagram for Filling a shopping cart is shown, which involves the includes relationship. The flow of activities are within a table with two columns, customer and system. Customer: includes, search for product; look at products. Select options and quantity. System: Add to cart. Customer: includes, search and view accessories; Select accessory options and quantity. System: add to cart. End activity. The last two activities go back and forth till the customer has completed the activity. "/>
          <p:cNvPicPr>
            <a:picLocks noGrp="1" noChangeAspect="1"/>
          </p:cNvPicPr>
          <p:nvPr>
            <p:ph sz="half" idx="2"/>
          </p:nvPr>
        </p:nvPicPr>
        <p:blipFill>
          <a:blip r:embed="rId2"/>
          <a:stretch>
            <a:fillRect/>
          </a:stretch>
        </p:blipFill>
        <p:spPr>
          <a:xfrm>
            <a:off x="4400868" y="133504"/>
            <a:ext cx="4514532" cy="5657696"/>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19</a:t>
            </a:fld>
            <a:endParaRPr lang="en-US" altLang="en-US"/>
          </a:p>
        </p:txBody>
      </p:sp>
      <p:sp>
        <p:nvSpPr>
          <p:cNvPr id="2" name="Footer Placeholder 1"/>
          <p:cNvSpPr>
            <a:spLocks noGrp="1"/>
          </p:cNvSpPr>
          <p:nvPr>
            <p:ph type="ftr" sz="quarter" idx="10"/>
          </p:nvPr>
        </p:nvSpPr>
        <p:spPr>
          <a:xfrm>
            <a:off x="0" y="6356350"/>
            <a:ext cx="76200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2070160" y="386865"/>
            <a:ext cx="3765550" cy="597166"/>
          </a:xfrm>
        </p:spPr>
        <p:txBody>
          <a:bodyPr/>
          <a:lstStyle/>
          <a:p>
            <a:pPr algn="ctr"/>
            <a:r>
              <a:rPr lang="en-US" altLang="en-US" sz="3600" spc="0" dirty="0">
                <a:solidFill>
                  <a:schemeClr val="tx1"/>
                </a:solidFill>
                <a:effectLst/>
              </a:rPr>
              <a:t>Use Case Modeling</a:t>
            </a:r>
          </a:p>
        </p:txBody>
      </p:sp>
      <p:sp>
        <p:nvSpPr>
          <p:cNvPr id="4" name="Content Placeholder 3"/>
          <p:cNvSpPr>
            <a:spLocks noGrp="1"/>
          </p:cNvSpPr>
          <p:nvPr>
            <p:ph sz="quarter" idx="12"/>
          </p:nvPr>
        </p:nvSpPr>
        <p:spPr>
          <a:xfrm>
            <a:off x="2750200" y="2072308"/>
            <a:ext cx="2212848" cy="553998"/>
          </a:xfrm>
        </p:spPr>
        <p:txBody>
          <a:bodyPr/>
          <a:lstStyle/>
          <a:p>
            <a:pPr marL="0" indent="0" algn="ctr">
              <a:buNone/>
            </a:pPr>
            <a:r>
              <a:rPr lang="en-US" altLang="en-US" sz="4000" b="1" dirty="0">
                <a:solidFill>
                  <a:srgbClr val="385C80"/>
                </a:solidFill>
              </a:rPr>
              <a:t>Chapter 5</a:t>
            </a:r>
          </a:p>
        </p:txBody>
      </p:sp>
      <p:sp>
        <p:nvSpPr>
          <p:cNvPr id="67587" name="Rectangle 3"/>
          <p:cNvSpPr>
            <a:spLocks noGrp="1" noChangeArrowheads="1"/>
          </p:cNvSpPr>
          <p:nvPr>
            <p:ph type="subTitle" idx="1"/>
          </p:nvPr>
        </p:nvSpPr>
        <p:spPr>
          <a:xfrm>
            <a:off x="730249" y="4302311"/>
            <a:ext cx="7118351" cy="614477"/>
          </a:xfrm>
        </p:spPr>
        <p:txBody>
          <a:bodyPr/>
          <a:lstStyle/>
          <a:p>
            <a:pPr algn="ctr">
              <a:lnSpc>
                <a:spcPct val="80000"/>
              </a:lnSpc>
            </a:pPr>
            <a:r>
              <a:rPr lang="en-US" altLang="en-US" sz="2400" dirty="0"/>
              <a:t>Systems Analysis and Design in a Changing World 7</a:t>
            </a:r>
            <a:r>
              <a:rPr lang="en-US" altLang="en-US" sz="2400" baseline="30000" dirty="0"/>
              <a:t>th</a:t>
            </a:r>
            <a:r>
              <a:rPr lang="en-US" altLang="en-US" sz="2400" dirty="0"/>
              <a:t> Ed</a:t>
            </a:r>
          </a:p>
          <a:p>
            <a:pPr algn="ctr">
              <a:lnSpc>
                <a:spcPct val="80000"/>
              </a:lnSpc>
            </a:pPr>
            <a:r>
              <a:rPr lang="en-US" altLang="en-US" sz="2400" dirty="0"/>
              <a:t>Satzinger, Jackson &amp; Burd</a:t>
            </a:r>
          </a:p>
        </p:txBody>
      </p:sp>
      <p:sp>
        <p:nvSpPr>
          <p:cNvPr id="3" name="Slide Number Placeholder 2"/>
          <p:cNvSpPr>
            <a:spLocks noGrp="1"/>
          </p:cNvSpPr>
          <p:nvPr>
            <p:ph type="sldNum" sz="quarter" idx="11"/>
          </p:nvPr>
        </p:nvSpPr>
        <p:spPr/>
        <p:txBody>
          <a:bodyPr/>
          <a:lstStyle/>
          <a:p>
            <a:fld id="{3C3BD0B2-4DCF-427C-BA49-77A489312DD0}" type="slidenum">
              <a:rPr lang="en-US" smtClean="0"/>
              <a:t>2</a:t>
            </a:fld>
            <a:endParaRPr lang="en-US" dirty="0"/>
          </a:p>
        </p:txBody>
      </p:sp>
      <p:sp>
        <p:nvSpPr>
          <p:cNvPr id="2" name="Footer Placeholder 1"/>
          <p:cNvSpPr>
            <a:spLocks noGrp="1"/>
          </p:cNvSpPr>
          <p:nvPr>
            <p:ph type="ftr" sz="quarter" idx="10"/>
          </p:nvPr>
        </p:nvSpPr>
        <p:spPr>
          <a:xfrm>
            <a:off x="0" y="6356350"/>
            <a:ext cx="76962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1930260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System Sequence Diagram (S</a:t>
            </a:r>
            <a:r>
              <a:rPr lang="en-US" altLang="en-US" sz="100" spc="0" dirty="0">
                <a:solidFill>
                  <a:schemeClr val="tx1"/>
                </a:solidFill>
                <a:effectLst/>
              </a:rPr>
              <a:t> </a:t>
            </a:r>
            <a:r>
              <a:rPr lang="en-US" altLang="en-US" sz="3600" spc="0" dirty="0">
                <a:solidFill>
                  <a:schemeClr val="tx1"/>
                </a:solidFill>
                <a:effectLst/>
              </a:rPr>
              <a:t>S</a:t>
            </a:r>
            <a:r>
              <a:rPr lang="en-US" altLang="en-US" sz="100" spc="0" dirty="0">
                <a:solidFill>
                  <a:schemeClr val="tx1"/>
                </a:solidFill>
                <a:effectLst/>
              </a:rPr>
              <a:t> </a:t>
            </a:r>
            <a:r>
              <a:rPr lang="en-US" altLang="en-US" sz="3600" spc="0" dirty="0">
                <a:solidFill>
                  <a:schemeClr val="tx1"/>
                </a:solidFill>
                <a:effectLst/>
              </a:rPr>
              <a:t>D)</a:t>
            </a:r>
            <a:endParaRPr lang="en-US" altLang="en-US" sz="2800" spc="0" dirty="0">
              <a:solidFill>
                <a:schemeClr val="tx1"/>
              </a:solidFill>
              <a:effectLst/>
            </a:endParaRPr>
          </a:p>
        </p:txBody>
      </p:sp>
      <p:sp>
        <p:nvSpPr>
          <p:cNvPr id="354307" name="Rectangle 3"/>
          <p:cNvSpPr>
            <a:spLocks noGrp="1" noChangeArrowheads="1"/>
          </p:cNvSpPr>
          <p:nvPr>
            <p:ph idx="1"/>
          </p:nvPr>
        </p:nvSpPr>
        <p:spPr>
          <a:xfrm>
            <a:off x="381000" y="1412875"/>
            <a:ext cx="8382000" cy="3877985"/>
          </a:xfrm>
        </p:spPr>
        <p:txBody>
          <a:bodyPr/>
          <a:lstStyle/>
          <a:p>
            <a:r>
              <a:rPr lang="en-GB" altLang="en-US" dirty="0"/>
              <a:t>A U</a:t>
            </a:r>
            <a:r>
              <a:rPr lang="en-GB" altLang="en-US" sz="100" dirty="0"/>
              <a:t> </a:t>
            </a:r>
            <a:r>
              <a:rPr lang="en-GB" altLang="en-US" dirty="0"/>
              <a:t>M</a:t>
            </a:r>
            <a:r>
              <a:rPr lang="en-GB" altLang="en-US" sz="100" dirty="0"/>
              <a:t> </a:t>
            </a:r>
            <a:r>
              <a:rPr lang="en-GB" altLang="en-US" dirty="0"/>
              <a:t>L sequence diagram</a:t>
            </a:r>
          </a:p>
          <a:p>
            <a:r>
              <a:rPr lang="en-GB" altLang="en-US" dirty="0"/>
              <a:t>Special case for a sequence diagram</a:t>
            </a:r>
          </a:p>
          <a:p>
            <a:pPr lvl="1"/>
            <a:r>
              <a:rPr lang="en-US" altLang="en-US" dirty="0"/>
              <a:t>Only shows actor and one object</a:t>
            </a:r>
          </a:p>
          <a:p>
            <a:pPr lvl="1"/>
            <a:r>
              <a:rPr lang="en-US" altLang="en-US" dirty="0"/>
              <a:t>The one object represents the complete system</a:t>
            </a:r>
          </a:p>
          <a:p>
            <a:pPr lvl="1"/>
            <a:r>
              <a:rPr lang="en-US" altLang="en-US" dirty="0"/>
              <a:t>Shows input &amp; output messaging requirements for a use case</a:t>
            </a:r>
          </a:p>
          <a:p>
            <a:r>
              <a:rPr lang="en-GB" altLang="en-US" dirty="0"/>
              <a:t>Actor, :</a:t>
            </a:r>
            <a:r>
              <a:rPr lang="en-GB" altLang="en-US" sz="100" dirty="0">
                <a:solidFill>
                  <a:schemeClr val="bg1"/>
                </a:solidFill>
              </a:rPr>
              <a:t>begin underline </a:t>
            </a:r>
            <a:r>
              <a:rPr lang="en-GB" altLang="en-US" u="sng" dirty="0"/>
              <a:t>System</a:t>
            </a:r>
            <a:r>
              <a:rPr lang="en-GB" altLang="en-US" sz="100" dirty="0">
                <a:solidFill>
                  <a:schemeClr val="bg1"/>
                </a:solidFill>
              </a:rPr>
              <a:t> end underline</a:t>
            </a:r>
            <a:r>
              <a:rPr lang="en-GB" altLang="en-US" dirty="0"/>
              <a:t>, object lifeline</a:t>
            </a:r>
          </a:p>
          <a:p>
            <a:r>
              <a:rPr lang="en-GB" altLang="en-US" dirty="0"/>
              <a:t>Messages</a:t>
            </a:r>
          </a:p>
        </p:txBody>
      </p:sp>
      <p:sp>
        <p:nvSpPr>
          <p:cNvPr id="4" name="Slide Number Placeholder 3"/>
          <p:cNvSpPr>
            <a:spLocks noGrp="1"/>
          </p:cNvSpPr>
          <p:nvPr>
            <p:ph type="sldNum" sz="quarter" idx="11"/>
          </p:nvPr>
        </p:nvSpPr>
        <p:spPr/>
        <p:txBody>
          <a:bodyPr/>
          <a:lstStyle/>
          <a:p>
            <a:fld id="{FD17A830-C71C-4188-953F-A3B44CB94184}" type="slidenum">
              <a:rPr lang="en-US" altLang="en-US" smtClean="0"/>
              <a:pPr/>
              <a:t>20</a:t>
            </a:fld>
            <a:endParaRPr lang="en-US" altLang="en-US"/>
          </a:p>
        </p:txBody>
      </p:sp>
      <p:sp>
        <p:nvSpPr>
          <p:cNvPr id="2" name="Footer Placeholder 1"/>
          <p:cNvSpPr>
            <a:spLocks noGrp="1"/>
          </p:cNvSpPr>
          <p:nvPr>
            <p:ph type="ftr" sz="quarter" idx="10"/>
          </p:nvPr>
        </p:nvSpPr>
        <p:spPr>
          <a:xfrm>
            <a:off x="0" y="6356350"/>
            <a:ext cx="76200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System Sequence Diagram (S</a:t>
            </a:r>
            <a:r>
              <a:rPr lang="en-US" altLang="en-US" sz="100" spc="0" dirty="0">
                <a:solidFill>
                  <a:schemeClr val="tx1"/>
                </a:solidFill>
                <a:effectLst/>
              </a:rPr>
              <a:t> </a:t>
            </a:r>
            <a:r>
              <a:rPr lang="en-US" altLang="en-US" sz="3600" spc="0" dirty="0">
                <a:solidFill>
                  <a:schemeClr val="tx1"/>
                </a:solidFill>
                <a:effectLst/>
              </a:rPr>
              <a:t>S</a:t>
            </a:r>
            <a:r>
              <a:rPr lang="en-US" altLang="en-US" sz="100" spc="0" dirty="0">
                <a:solidFill>
                  <a:schemeClr val="tx1"/>
                </a:solidFill>
                <a:effectLst/>
              </a:rPr>
              <a:t> </a:t>
            </a:r>
            <a:r>
              <a:rPr lang="en-US" altLang="en-US" sz="3600" spc="0" dirty="0">
                <a:solidFill>
                  <a:schemeClr val="tx1"/>
                </a:solidFill>
                <a:effectLst/>
              </a:rPr>
              <a:t>D) Notation</a:t>
            </a:r>
            <a:endParaRPr lang="en-US" altLang="en-US" sz="2800" spc="0" dirty="0">
              <a:solidFill>
                <a:schemeClr val="tx1"/>
              </a:solidFill>
              <a:effectLst/>
            </a:endParaRPr>
          </a:p>
        </p:txBody>
      </p:sp>
      <p:pic>
        <p:nvPicPr>
          <p:cNvPr id="7" name="Content Placeholder 6" descr="A System Sequence Diagram notation is explained. The clerk is the actor interacting with the system, underlined, which is an object representing the automated system. The clerk sends out an input message to the system: inquire online, that is catalog I D, prod I D, size. A dashed line is drawn from the system box. It is labeled the object lifeline; shows the sequence of messages top to bottom. Another dashed line labeled item information, which is the returned value, returns to the clerk. An optional note to explain something in a diagram has a rectangular box with the text item information: description, price, quantity.  "/>
          <p:cNvPicPr>
            <a:picLocks noGrp="1" noChangeAspect="1"/>
          </p:cNvPicPr>
          <p:nvPr>
            <p:ph idx="1"/>
          </p:nvPr>
        </p:nvPicPr>
        <p:blipFill>
          <a:blip r:embed="rId2"/>
          <a:stretch>
            <a:fillRect/>
          </a:stretch>
        </p:blipFill>
        <p:spPr>
          <a:xfrm>
            <a:off x="1685800" y="1219200"/>
            <a:ext cx="5772400" cy="4617922"/>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21</a:t>
            </a:fld>
            <a:endParaRPr lang="en-US" altLang="en-US"/>
          </a:p>
        </p:txBody>
      </p:sp>
      <p:sp>
        <p:nvSpPr>
          <p:cNvPr id="2" name="Footer Placeholder 1"/>
          <p:cNvSpPr>
            <a:spLocks noGrp="1"/>
          </p:cNvSpPr>
          <p:nvPr>
            <p:ph type="ftr" sz="quarter" idx="10"/>
          </p:nvPr>
        </p:nvSpPr>
        <p:spPr>
          <a:xfrm>
            <a:off x="0" y="6356350"/>
            <a:ext cx="76962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381000" y="230188"/>
            <a:ext cx="3429000" cy="1293812"/>
          </a:xfrm>
        </p:spPr>
        <p:txBody>
          <a:bodyPr/>
          <a:lstStyle/>
          <a:p>
            <a:r>
              <a:rPr lang="en-US" altLang="en-US" sz="3200" spc="0" dirty="0">
                <a:solidFill>
                  <a:schemeClr val="tx1"/>
                </a:solidFill>
                <a:effectLst/>
              </a:rPr>
              <a:t>S</a:t>
            </a:r>
            <a:r>
              <a:rPr lang="en-US" altLang="en-US" sz="100" spc="0" dirty="0">
                <a:solidFill>
                  <a:schemeClr val="tx1"/>
                </a:solidFill>
                <a:effectLst/>
              </a:rPr>
              <a:t> </a:t>
            </a:r>
            <a:r>
              <a:rPr lang="en-US" altLang="en-US" sz="3200" spc="0" dirty="0">
                <a:solidFill>
                  <a:schemeClr val="tx1"/>
                </a:solidFill>
                <a:effectLst/>
              </a:rPr>
              <a:t>S</a:t>
            </a:r>
            <a:r>
              <a:rPr lang="en-US" altLang="en-US" sz="100" spc="0" dirty="0">
                <a:solidFill>
                  <a:schemeClr val="tx1"/>
                </a:solidFill>
                <a:effectLst/>
              </a:rPr>
              <a:t> </a:t>
            </a:r>
            <a:r>
              <a:rPr lang="en-US" altLang="en-US" sz="3200" spc="0" dirty="0">
                <a:solidFill>
                  <a:schemeClr val="tx1"/>
                </a:solidFill>
                <a:effectLst/>
              </a:rPr>
              <a:t>D Message Examples with Loop Frame</a:t>
            </a:r>
            <a:endParaRPr lang="en-US" altLang="en-US" sz="2400" i="1" spc="0" dirty="0">
              <a:solidFill>
                <a:schemeClr val="tx1"/>
              </a:solidFill>
              <a:effectLst/>
            </a:endParaRPr>
          </a:p>
        </p:txBody>
      </p:sp>
      <p:pic>
        <p:nvPicPr>
          <p:cNvPr id="7" name="Content Placeholder 10" descr="A System Sequence Diagram notation is shown with a loop example, in two ways. The first one shows a detailed notation and the second one shows an alternate notation. The clerk sends out add item, that is item I D, quantity, to the system. The system returns description, price, extended price to the clerk. This process is within a rectangle titled loop, which is a test condition for repeatability. It repeats everything in the rectangle. The second diagram has the clerk who sends out the following to the system: star open bracket another item close bracket description, price, extended price colon equals add item open parenthesis item I D, quantity close parenthesis.  &#10;"/>
          <p:cNvPicPr>
            <a:picLocks noGrp="1" noChangeAspect="1"/>
          </p:cNvPicPr>
          <p:nvPr>
            <p:ph idx="1"/>
          </p:nvPr>
        </p:nvPicPr>
        <p:blipFill>
          <a:blip r:embed="rId2"/>
          <a:stretch>
            <a:fillRect/>
          </a:stretch>
        </p:blipFill>
        <p:spPr>
          <a:xfrm>
            <a:off x="4015634" y="231829"/>
            <a:ext cx="4899766" cy="5711771"/>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22</a:t>
            </a:fld>
            <a:endParaRPr lang="en-US" altLang="en-US"/>
          </a:p>
        </p:txBody>
      </p:sp>
      <p:sp>
        <p:nvSpPr>
          <p:cNvPr id="2" name="Footer Placeholder 1"/>
          <p:cNvSpPr>
            <a:spLocks noGrp="1"/>
          </p:cNvSpPr>
          <p:nvPr>
            <p:ph type="ftr" sz="quarter" idx="10"/>
          </p:nvPr>
        </p:nvSpPr>
        <p:spPr>
          <a:xfrm>
            <a:off x="0" y="6356350"/>
            <a:ext cx="76962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Message Notation for S</a:t>
            </a:r>
            <a:r>
              <a:rPr lang="en-US" sz="100" spc="0" dirty="0">
                <a:solidFill>
                  <a:schemeClr val="tx1"/>
                </a:solidFill>
                <a:effectLst/>
              </a:rPr>
              <a:t> </a:t>
            </a:r>
            <a:r>
              <a:rPr lang="en-US" spc="0" dirty="0">
                <a:solidFill>
                  <a:schemeClr val="tx1"/>
                </a:solidFill>
                <a:effectLst/>
              </a:rPr>
              <a:t>S</a:t>
            </a:r>
            <a:r>
              <a:rPr lang="en-US" sz="100" spc="0" dirty="0">
                <a:solidFill>
                  <a:schemeClr val="tx1"/>
                </a:solidFill>
                <a:effectLst/>
              </a:rPr>
              <a:t> </a:t>
            </a:r>
            <a:r>
              <a:rPr lang="en-US" spc="0" dirty="0">
                <a:solidFill>
                  <a:schemeClr val="tx1"/>
                </a:solidFill>
                <a:effectLst/>
              </a:rPr>
              <a:t>D</a:t>
            </a:r>
          </a:p>
        </p:txBody>
      </p:sp>
      <p:sp>
        <p:nvSpPr>
          <p:cNvPr id="3" name="Text Placeholder 2"/>
          <p:cNvSpPr>
            <a:spLocks noGrp="1"/>
          </p:cNvSpPr>
          <p:nvPr>
            <p:ph type="body" sz="quarter" idx="10"/>
          </p:nvPr>
        </p:nvSpPr>
        <p:spPr>
          <a:xfrm>
            <a:off x="381000" y="1411552"/>
            <a:ext cx="8382000" cy="4296561"/>
          </a:xfrm>
        </p:spPr>
        <p:txBody>
          <a:bodyPr/>
          <a:lstStyle/>
          <a:p>
            <a:r>
              <a:rPr lang="en-US" sz="2400" i="1" dirty="0"/>
              <a:t>[true/false condition] return-value := message-name (parameter-list)</a:t>
            </a:r>
          </a:p>
          <a:p>
            <a:pPr lvl="1"/>
            <a:r>
              <a:rPr lang="en-US" sz="2000" dirty="0"/>
              <a:t>An asterisk (*) indicates repeating or looping of the message</a:t>
            </a:r>
          </a:p>
          <a:p>
            <a:pPr lvl="1"/>
            <a:r>
              <a:rPr lang="en-US" sz="2000" dirty="0"/>
              <a:t>Brackets [ ] indicate a true/false condition. This is a test for that message only. If it evaluates to true, the message is sent. If it evaluates to false, the message isn’t sent.</a:t>
            </a:r>
          </a:p>
          <a:p>
            <a:pPr lvl="1"/>
            <a:r>
              <a:rPr lang="en-US" sz="2000" dirty="0"/>
              <a:t>Message-name is the description of the requested service written as a verb-noun.</a:t>
            </a:r>
          </a:p>
          <a:p>
            <a:pPr lvl="1"/>
            <a:r>
              <a:rPr lang="en-US" sz="2000" dirty="0"/>
              <a:t>Parameter-list (with parentheses on initiating messages and without parentheses on return messages) shows the data that are passed with the message.</a:t>
            </a:r>
          </a:p>
          <a:p>
            <a:pPr lvl="1"/>
            <a:r>
              <a:rPr lang="en-US" sz="2000" dirty="0"/>
              <a:t>Return-value on the same line as the message (requires :=) is used to describe data being returned from the destination object to the source object in response to the message.</a:t>
            </a:r>
          </a:p>
        </p:txBody>
      </p:sp>
      <p:sp>
        <p:nvSpPr>
          <p:cNvPr id="5" name="Slide Number Placeholder 4"/>
          <p:cNvSpPr>
            <a:spLocks noGrp="1"/>
          </p:cNvSpPr>
          <p:nvPr>
            <p:ph type="sldNum" sz="quarter" idx="12"/>
          </p:nvPr>
        </p:nvSpPr>
        <p:spPr/>
        <p:txBody>
          <a:bodyPr/>
          <a:lstStyle/>
          <a:p>
            <a:fld id="{3C3BD0B2-4DCF-427C-BA49-77A489312DD0}" type="slidenum">
              <a:rPr lang="en-US" smtClean="0"/>
              <a:pPr/>
              <a:t>23</a:t>
            </a:fld>
            <a:endParaRPr lang="en-US" dirty="0"/>
          </a:p>
        </p:txBody>
      </p:sp>
      <p:sp>
        <p:nvSpPr>
          <p:cNvPr id="4" name="Footer Placeholder 3"/>
          <p:cNvSpPr>
            <a:spLocks noGrp="1"/>
          </p:cNvSpPr>
          <p:nvPr>
            <p:ph type="ftr" sz="quarter" idx="11"/>
          </p:nvPr>
        </p:nvSpPr>
        <p:spPr>
          <a:xfrm>
            <a:off x="0" y="6356350"/>
            <a:ext cx="78486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216085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381000" y="230188"/>
            <a:ext cx="3962400" cy="443198"/>
          </a:xfrm>
        </p:spPr>
        <p:txBody>
          <a:bodyPr/>
          <a:lstStyle/>
          <a:p>
            <a:r>
              <a:rPr lang="en-US" altLang="en-US" sz="3200" spc="0" dirty="0">
                <a:solidFill>
                  <a:schemeClr val="tx1"/>
                </a:solidFill>
                <a:effectLst/>
              </a:rPr>
              <a:t>S</a:t>
            </a:r>
            <a:r>
              <a:rPr lang="en-US" altLang="en-US" sz="100" spc="0" dirty="0">
                <a:solidFill>
                  <a:schemeClr val="tx1"/>
                </a:solidFill>
                <a:effectLst/>
              </a:rPr>
              <a:t> </a:t>
            </a:r>
            <a:r>
              <a:rPr lang="en-US" altLang="en-US" sz="3200" spc="0" dirty="0">
                <a:solidFill>
                  <a:schemeClr val="tx1"/>
                </a:solidFill>
                <a:effectLst/>
              </a:rPr>
              <a:t>S</a:t>
            </a:r>
            <a:r>
              <a:rPr lang="en-US" altLang="en-US" sz="100" spc="0" dirty="0">
                <a:solidFill>
                  <a:schemeClr val="tx1"/>
                </a:solidFill>
                <a:effectLst/>
              </a:rPr>
              <a:t> </a:t>
            </a:r>
            <a:r>
              <a:rPr lang="en-US" altLang="en-US" sz="3200" spc="0" dirty="0">
                <a:solidFill>
                  <a:schemeClr val="tx1"/>
                </a:solidFill>
                <a:effectLst/>
              </a:rPr>
              <a:t>D Message Examples</a:t>
            </a:r>
            <a:endParaRPr lang="en-US" altLang="en-US" sz="2800" i="1" spc="0" dirty="0">
              <a:solidFill>
                <a:schemeClr val="tx1"/>
              </a:solidFill>
              <a:effectLst/>
            </a:endParaRPr>
          </a:p>
        </p:txBody>
      </p:sp>
      <p:sp>
        <p:nvSpPr>
          <p:cNvPr id="358403" name="Rectangle 3"/>
          <p:cNvSpPr>
            <a:spLocks noGrp="1" noChangeArrowheads="1"/>
          </p:cNvSpPr>
          <p:nvPr>
            <p:ph sz="half" idx="1"/>
          </p:nvPr>
        </p:nvSpPr>
        <p:spPr>
          <a:xfrm>
            <a:off x="381000" y="1411553"/>
            <a:ext cx="4114800" cy="1249573"/>
          </a:xfrm>
          <a:noFill/>
          <a:ln/>
        </p:spPr>
        <p:txBody>
          <a:bodyPr/>
          <a:lstStyle/>
          <a:p>
            <a:r>
              <a:rPr lang="en-US" altLang="en-US" sz="2800" dirty="0"/>
              <a:t>Opt Frame (optional)</a:t>
            </a:r>
          </a:p>
          <a:p>
            <a:r>
              <a:rPr lang="en-US" altLang="en-US" sz="2800" dirty="0"/>
              <a:t>Alt Frame</a:t>
            </a:r>
            <a:br>
              <a:rPr lang="en-US" altLang="en-US" sz="2800" dirty="0"/>
            </a:br>
            <a:r>
              <a:rPr lang="en-US" altLang="en-US" sz="2800" dirty="0"/>
              <a:t>(if-else)</a:t>
            </a:r>
            <a:endParaRPr lang="en-GB" altLang="en-US" sz="2800" dirty="0"/>
          </a:p>
        </p:txBody>
      </p:sp>
      <p:pic>
        <p:nvPicPr>
          <p:cNvPr id="9" name="Content Placeholder 8" descr="The image shows two System Sequence Diagram notations with opt and alt frames of loops. 1. Opt frame notation. The customer selects accessory and sends out add accessory, an accessory to the system. The system returns accessory details. This is within a loop. 2. Alt frame notation. Sales clerk sends out information in the case of taxable item, add sales tax, location code, to the system. The system returns sales tax details. Else, the sales clerk sends add tax exemption code, e code to the system. The system returns tax exemption details. This is also in a loop. "/>
          <p:cNvPicPr>
            <a:picLocks noGrp="1" noChangeAspect="1"/>
          </p:cNvPicPr>
          <p:nvPr>
            <p:ph sz="half" idx="2"/>
          </p:nvPr>
        </p:nvPicPr>
        <p:blipFill>
          <a:blip r:embed="rId2"/>
          <a:stretch>
            <a:fillRect/>
          </a:stretch>
        </p:blipFill>
        <p:spPr>
          <a:xfrm>
            <a:off x="4987305" y="152400"/>
            <a:ext cx="3699495" cy="5771416"/>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24</a:t>
            </a:fld>
            <a:endParaRPr lang="en-US" altLang="en-US"/>
          </a:p>
        </p:txBody>
      </p:sp>
      <p:sp>
        <p:nvSpPr>
          <p:cNvPr id="2" name="Footer Placeholder 1"/>
          <p:cNvSpPr>
            <a:spLocks noGrp="1"/>
          </p:cNvSpPr>
          <p:nvPr>
            <p:ph type="ftr" sz="quarter" idx="10"/>
          </p:nvPr>
        </p:nvSpPr>
        <p:spPr>
          <a:xfrm>
            <a:off x="0" y="6356350"/>
            <a:ext cx="78486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381000" y="230188"/>
            <a:ext cx="8382000" cy="553998"/>
          </a:xfrm>
        </p:spPr>
        <p:txBody>
          <a:bodyPr/>
          <a:lstStyle/>
          <a:p>
            <a:r>
              <a:rPr lang="en-US" altLang="en-US" sz="4000" spc="0" dirty="0">
                <a:solidFill>
                  <a:schemeClr val="tx1"/>
                </a:solidFill>
                <a:effectLst/>
              </a:rPr>
              <a:t>Steps for Developing S</a:t>
            </a:r>
            <a:r>
              <a:rPr lang="en-US" altLang="en-US" sz="100" spc="0" dirty="0">
                <a:solidFill>
                  <a:schemeClr val="tx1"/>
                </a:solidFill>
                <a:effectLst/>
              </a:rPr>
              <a:t> </a:t>
            </a:r>
            <a:r>
              <a:rPr lang="en-US" altLang="en-US" sz="4000" spc="0" dirty="0">
                <a:solidFill>
                  <a:schemeClr val="tx1"/>
                </a:solidFill>
                <a:effectLst/>
              </a:rPr>
              <a:t>S</a:t>
            </a:r>
            <a:r>
              <a:rPr lang="en-US" altLang="en-US" sz="100" spc="0" dirty="0">
                <a:solidFill>
                  <a:schemeClr val="tx1"/>
                </a:solidFill>
                <a:effectLst/>
              </a:rPr>
              <a:t> </a:t>
            </a:r>
            <a:r>
              <a:rPr lang="en-US" altLang="en-US" sz="4000" spc="0" dirty="0">
                <a:solidFill>
                  <a:schemeClr val="tx1"/>
                </a:solidFill>
                <a:effectLst/>
              </a:rPr>
              <a:t>D</a:t>
            </a:r>
            <a:endParaRPr lang="en-US" altLang="en-US" sz="3200" spc="0" dirty="0">
              <a:solidFill>
                <a:schemeClr val="tx1"/>
              </a:solidFill>
              <a:effectLst/>
            </a:endParaRPr>
          </a:p>
        </p:txBody>
      </p:sp>
      <p:sp>
        <p:nvSpPr>
          <p:cNvPr id="359429" name="Rectangle 5"/>
          <p:cNvSpPr>
            <a:spLocks noGrp="1" noChangeArrowheads="1"/>
          </p:cNvSpPr>
          <p:nvPr>
            <p:ph idx="1"/>
          </p:nvPr>
        </p:nvSpPr>
        <p:spPr>
          <a:xfrm>
            <a:off x="533400" y="1066800"/>
            <a:ext cx="7924800" cy="4759325"/>
          </a:xfrm>
          <a:noFill/>
          <a:ln/>
        </p:spPr>
        <p:txBody>
          <a:bodyPr/>
          <a:lstStyle/>
          <a:p>
            <a:pPr marL="495300" indent="-495300">
              <a:lnSpc>
                <a:spcPct val="90000"/>
              </a:lnSpc>
              <a:buFont typeface="Wingdings" panose="05000000000000000000" pitchFamily="2" charset="2"/>
              <a:buAutoNum type="arabicPeriod"/>
            </a:pPr>
            <a:r>
              <a:rPr lang="en-GB" altLang="en-US" sz="2600" dirty="0"/>
              <a:t>Identify input message</a:t>
            </a:r>
          </a:p>
          <a:p>
            <a:pPr marL="763588" lvl="1" indent="-419100">
              <a:lnSpc>
                <a:spcPct val="90000"/>
              </a:lnSpc>
            </a:pPr>
            <a:r>
              <a:rPr lang="en-GB" altLang="en-US" sz="2200" dirty="0"/>
              <a:t>See use case flow of activities or activity diagram</a:t>
            </a:r>
          </a:p>
          <a:p>
            <a:pPr marL="495300" indent="-495300">
              <a:lnSpc>
                <a:spcPct val="90000"/>
              </a:lnSpc>
              <a:buFont typeface="Wingdings" panose="05000000000000000000" pitchFamily="2" charset="2"/>
              <a:buAutoNum type="arabicPeriod"/>
            </a:pPr>
            <a:r>
              <a:rPr lang="en-GB" altLang="en-US" sz="2600" dirty="0"/>
              <a:t>Describe the message from the external actor to the system using the message notation</a:t>
            </a:r>
            <a:endParaRPr lang="en-US" altLang="en-US" sz="2600" dirty="0"/>
          </a:p>
          <a:p>
            <a:pPr marL="763588" lvl="1" indent="-419100">
              <a:lnSpc>
                <a:spcPct val="90000"/>
              </a:lnSpc>
            </a:pPr>
            <a:r>
              <a:rPr lang="en-US" altLang="en-US" sz="2200" dirty="0"/>
              <a:t>Name it verb-noun: what the system is asked to do </a:t>
            </a:r>
          </a:p>
          <a:p>
            <a:pPr marL="763588" lvl="1" indent="-419100">
              <a:lnSpc>
                <a:spcPct val="90000"/>
              </a:lnSpc>
            </a:pPr>
            <a:r>
              <a:rPr lang="en-US" altLang="en-US" sz="2200" dirty="0"/>
              <a:t>Consider parameters the system will need</a:t>
            </a:r>
          </a:p>
          <a:p>
            <a:pPr marL="495300" indent="-495300">
              <a:lnSpc>
                <a:spcPct val="90000"/>
              </a:lnSpc>
              <a:buFont typeface="Wingdings" panose="05000000000000000000" pitchFamily="2" charset="2"/>
              <a:buAutoNum type="arabicPeriod"/>
            </a:pPr>
            <a:r>
              <a:rPr lang="en-GB" altLang="en-US" sz="2600" dirty="0"/>
              <a:t>Identify any special conditions on input messages</a:t>
            </a:r>
          </a:p>
          <a:p>
            <a:pPr marL="763588" lvl="1" indent="-419100">
              <a:lnSpc>
                <a:spcPct val="90000"/>
              </a:lnSpc>
            </a:pPr>
            <a:r>
              <a:rPr lang="en-GB" altLang="en-US" sz="2200" dirty="0"/>
              <a:t>Iteration/loop frame</a:t>
            </a:r>
          </a:p>
          <a:p>
            <a:pPr marL="763588" lvl="1" indent="-419100">
              <a:lnSpc>
                <a:spcPct val="90000"/>
              </a:lnSpc>
            </a:pPr>
            <a:r>
              <a:rPr lang="en-GB" altLang="en-US" sz="2200" dirty="0"/>
              <a:t>Opt or Alt frame</a:t>
            </a:r>
          </a:p>
          <a:p>
            <a:pPr marL="495300" indent="-495300">
              <a:lnSpc>
                <a:spcPct val="90000"/>
              </a:lnSpc>
              <a:buFont typeface="Wingdings" panose="05000000000000000000" pitchFamily="2" charset="2"/>
              <a:buAutoNum type="arabicPeriod"/>
            </a:pPr>
            <a:r>
              <a:rPr lang="en-GB" altLang="en-US" sz="2600" dirty="0"/>
              <a:t>Identify and add output return values</a:t>
            </a:r>
          </a:p>
          <a:p>
            <a:pPr marL="763588" lvl="1" indent="-419100">
              <a:lnSpc>
                <a:spcPct val="90000"/>
              </a:lnSpc>
            </a:pPr>
            <a:r>
              <a:rPr lang="en-GB" altLang="en-US" sz="2200" dirty="0"/>
              <a:t>On message itself: aValue:= getValue(value</a:t>
            </a:r>
            <a:r>
              <a:rPr lang="en-GB" altLang="en-US" sz="100" dirty="0"/>
              <a:t> </a:t>
            </a:r>
            <a:r>
              <a:rPr lang="en-GB" altLang="en-US" sz="2200" dirty="0"/>
              <a:t>I</a:t>
            </a:r>
            <a:r>
              <a:rPr lang="en-GB" altLang="en-US" sz="100" dirty="0"/>
              <a:t> </a:t>
            </a:r>
            <a:r>
              <a:rPr lang="en-GB" altLang="en-US" sz="2200" dirty="0"/>
              <a:t>D)</a:t>
            </a:r>
          </a:p>
          <a:p>
            <a:pPr marL="763588" lvl="1" indent="-419100">
              <a:lnSpc>
                <a:spcPct val="90000"/>
              </a:lnSpc>
            </a:pPr>
            <a:r>
              <a:rPr lang="en-GB" altLang="en-US" sz="2200" dirty="0"/>
              <a:t>As explicit return on separate dashed line</a:t>
            </a:r>
          </a:p>
        </p:txBody>
      </p:sp>
      <p:sp>
        <p:nvSpPr>
          <p:cNvPr id="4" name="Slide Number Placeholder 3"/>
          <p:cNvSpPr>
            <a:spLocks noGrp="1"/>
          </p:cNvSpPr>
          <p:nvPr>
            <p:ph type="sldNum" sz="quarter" idx="11"/>
          </p:nvPr>
        </p:nvSpPr>
        <p:spPr/>
        <p:txBody>
          <a:bodyPr/>
          <a:lstStyle/>
          <a:p>
            <a:fld id="{FD17A830-C71C-4188-953F-A3B44CB94184}" type="slidenum">
              <a:rPr lang="en-US" altLang="en-US" smtClean="0"/>
              <a:pPr/>
              <a:t>25</a:t>
            </a:fld>
            <a:endParaRPr lang="en-US" altLang="en-US"/>
          </a:p>
        </p:txBody>
      </p:sp>
      <p:sp>
        <p:nvSpPr>
          <p:cNvPr id="2" name="Footer Placeholder 1"/>
          <p:cNvSpPr>
            <a:spLocks noGrp="1"/>
          </p:cNvSpPr>
          <p:nvPr>
            <p:ph type="ftr" sz="quarter" idx="10"/>
          </p:nvPr>
        </p:nvSpPr>
        <p:spPr>
          <a:xfrm>
            <a:off x="0" y="6356350"/>
            <a:ext cx="76962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a:t>
            </a:r>
            <a:r>
              <a:rPr lang="en-US" altLang="en-US" sz="100" spc="0" dirty="0">
                <a:solidFill>
                  <a:schemeClr val="tx1"/>
                </a:solidFill>
                <a:effectLst/>
              </a:rPr>
              <a:t> </a:t>
            </a:r>
            <a:r>
              <a:rPr lang="en-US" altLang="en-US" sz="3600" spc="0" dirty="0" err="1">
                <a:solidFill>
                  <a:schemeClr val="tx1"/>
                </a:solidFill>
                <a:effectLst/>
              </a:rPr>
              <a:t>S</a:t>
            </a:r>
            <a:r>
              <a:rPr lang="en-US" altLang="en-US" sz="100" spc="0" dirty="0">
                <a:solidFill>
                  <a:schemeClr val="tx1"/>
                </a:solidFill>
                <a:effectLst/>
              </a:rPr>
              <a:t> </a:t>
            </a:r>
            <a:r>
              <a:rPr lang="en-US" altLang="en-US" sz="3600" spc="0" dirty="0">
                <a:solidFill>
                  <a:schemeClr val="tx1"/>
                </a:solidFill>
                <a:effectLst/>
              </a:rPr>
              <a:t>D for </a:t>
            </a:r>
            <a:r>
              <a:rPr lang="en-US" altLang="en-US" sz="3600" i="1" spc="0" dirty="0">
                <a:solidFill>
                  <a:schemeClr val="tx1"/>
                </a:solidFill>
                <a:effectLst/>
              </a:rPr>
              <a:t>Create customer account</a:t>
            </a:r>
            <a:r>
              <a:rPr lang="en-US" altLang="en-US" sz="3600" spc="0" dirty="0">
                <a:solidFill>
                  <a:schemeClr val="tx1"/>
                </a:solidFill>
                <a:effectLst/>
              </a:rPr>
              <a:t> Use case</a:t>
            </a:r>
            <a:endParaRPr lang="en-US" altLang="en-US" sz="2800" spc="0" dirty="0">
              <a:solidFill>
                <a:schemeClr val="tx1"/>
              </a:solidFill>
              <a:effectLst/>
            </a:endParaRPr>
          </a:p>
        </p:txBody>
      </p:sp>
      <p:pic>
        <p:nvPicPr>
          <p:cNvPr id="7" name="Picture 5" descr="The image shows a System Sequence Diagram for creating a customer account.  The customer sends create new customer, with name, phones, emails, to the system. The system returns cust I D, name, phones, emails to the customer. The customer sends star address details colon equals enter address, address, to the system. The customer sends enter credit card, c c info, to the customer. The system returns credit card info details to the custome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6026" y="1295400"/>
            <a:ext cx="5451948" cy="455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26</a:t>
            </a:fld>
            <a:endParaRPr lang="en-US" altLang="en-US"/>
          </a:p>
        </p:txBody>
      </p:sp>
      <p:sp>
        <p:nvSpPr>
          <p:cNvPr id="2" name="Footer Placeholder 1"/>
          <p:cNvSpPr>
            <a:spLocks noGrp="1"/>
          </p:cNvSpPr>
          <p:nvPr>
            <p:ph type="ftr" sz="quarter" idx="10"/>
          </p:nvPr>
        </p:nvSpPr>
        <p:spPr>
          <a:xfrm>
            <a:off x="0" y="6356350"/>
            <a:ext cx="76200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381000" y="230188"/>
            <a:ext cx="3124200" cy="912812"/>
          </a:xfrm>
        </p:spPr>
        <p:txBody>
          <a:bodyPr/>
          <a:lstStyle/>
          <a:p>
            <a:r>
              <a:rPr lang="en-US" altLang="en-US" sz="3200" spc="0" dirty="0">
                <a:solidFill>
                  <a:schemeClr val="tx1"/>
                </a:solidFill>
                <a:effectLst/>
              </a:rPr>
              <a:t>S</a:t>
            </a:r>
            <a:r>
              <a:rPr lang="en-US" altLang="en-US" sz="100" spc="0" dirty="0">
                <a:solidFill>
                  <a:schemeClr val="tx1"/>
                </a:solidFill>
                <a:effectLst/>
              </a:rPr>
              <a:t> </a:t>
            </a:r>
            <a:r>
              <a:rPr lang="en-US" altLang="en-US" sz="3200" spc="0" dirty="0">
                <a:solidFill>
                  <a:schemeClr val="tx1"/>
                </a:solidFill>
                <a:effectLst/>
              </a:rPr>
              <a:t>S</a:t>
            </a:r>
            <a:r>
              <a:rPr lang="en-US" altLang="en-US" sz="100" spc="0" dirty="0">
                <a:solidFill>
                  <a:schemeClr val="tx1"/>
                </a:solidFill>
                <a:effectLst/>
              </a:rPr>
              <a:t> </a:t>
            </a:r>
            <a:r>
              <a:rPr lang="en-US" altLang="en-US" sz="3200" spc="0" dirty="0">
                <a:solidFill>
                  <a:schemeClr val="tx1"/>
                </a:solidFill>
                <a:effectLst/>
              </a:rPr>
              <a:t>D for </a:t>
            </a:r>
            <a:r>
              <a:rPr lang="en-US" altLang="en-US" sz="3200" i="1" spc="0" dirty="0">
                <a:solidFill>
                  <a:schemeClr val="tx1"/>
                </a:solidFill>
                <a:effectLst/>
              </a:rPr>
              <a:t>Ship items</a:t>
            </a:r>
            <a:r>
              <a:rPr lang="en-US" altLang="en-US" sz="3200" spc="0" dirty="0">
                <a:solidFill>
                  <a:schemeClr val="tx1"/>
                </a:solidFill>
                <a:effectLst/>
              </a:rPr>
              <a:t> Use Case</a:t>
            </a:r>
            <a:endParaRPr lang="en-US" altLang="en-US" sz="2800" i="1" spc="0" dirty="0">
              <a:solidFill>
                <a:schemeClr val="tx1"/>
              </a:solidFill>
              <a:effectLst/>
            </a:endParaRPr>
          </a:p>
        </p:txBody>
      </p:sp>
      <p:pic>
        <p:nvPicPr>
          <p:cNvPr id="9" name="Content Placeholder 8" descr="The image shows a System Sequence Diagram for shipping items. The shipping clerk sends get next sale to the system. The system returns customer, address, sale and sale item info to the shipping clerk. The shipping clerk sends set shipper with shipper I D. Next comes a loop for more sale items. Within the loop is an alt frame. For shipped item, the shipping clerk sends record shipped item with sale item to the system. The system returns shipping information. Else, the clerk sends initiate back order with sale item, the system returns back order confirmation. After that, the clerk sends get shipping label, with package size, weight. The system returns shipping label details to the shipping clerk. "/>
          <p:cNvPicPr>
            <a:picLocks noGrp="1" noChangeAspect="1"/>
          </p:cNvPicPr>
          <p:nvPr>
            <p:ph idx="1"/>
          </p:nvPr>
        </p:nvPicPr>
        <p:blipFill>
          <a:blip r:embed="rId2"/>
          <a:stretch>
            <a:fillRect/>
          </a:stretch>
        </p:blipFill>
        <p:spPr>
          <a:xfrm>
            <a:off x="4302513" y="210690"/>
            <a:ext cx="4460487" cy="5732910"/>
          </a:xfrm>
          <a:prstGeom prst="rect">
            <a:avLst/>
          </a:prstGeom>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27</a:t>
            </a:fld>
            <a:endParaRPr lang="en-US" altLang="en-US"/>
          </a:p>
        </p:txBody>
      </p:sp>
      <p:sp>
        <p:nvSpPr>
          <p:cNvPr id="2" name="Footer Placeholder 1"/>
          <p:cNvSpPr>
            <a:spLocks noGrp="1"/>
          </p:cNvSpPr>
          <p:nvPr>
            <p:ph type="ftr" sz="quarter" idx="10"/>
          </p:nvPr>
        </p:nvSpPr>
        <p:spPr>
          <a:xfrm>
            <a:off x="0" y="6356350"/>
            <a:ext cx="76200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Use Cases and C</a:t>
            </a:r>
            <a:r>
              <a:rPr lang="en-US" sz="100" spc="0" dirty="0">
                <a:solidFill>
                  <a:schemeClr val="tx1"/>
                </a:solidFill>
                <a:effectLst/>
              </a:rPr>
              <a:t> </a:t>
            </a:r>
            <a:r>
              <a:rPr lang="en-US" spc="0" dirty="0">
                <a:solidFill>
                  <a:schemeClr val="tx1"/>
                </a:solidFill>
                <a:effectLst/>
              </a:rPr>
              <a:t>R</a:t>
            </a:r>
            <a:r>
              <a:rPr lang="en-US" sz="100" spc="0" dirty="0">
                <a:solidFill>
                  <a:schemeClr val="tx1"/>
                </a:solidFill>
                <a:effectLst/>
              </a:rPr>
              <a:t> </a:t>
            </a:r>
            <a:r>
              <a:rPr lang="en-US" spc="0" dirty="0">
                <a:solidFill>
                  <a:schemeClr val="tx1"/>
                </a:solidFill>
                <a:effectLst/>
              </a:rPr>
              <a:t>U</a:t>
            </a:r>
            <a:r>
              <a:rPr lang="en-US" sz="100" spc="0" dirty="0">
                <a:solidFill>
                  <a:schemeClr val="tx1"/>
                </a:solidFill>
                <a:effectLst/>
              </a:rPr>
              <a:t> </a:t>
            </a:r>
            <a:r>
              <a:rPr lang="en-US" spc="0" dirty="0">
                <a:solidFill>
                  <a:schemeClr val="tx1"/>
                </a:solidFill>
                <a:effectLst/>
              </a:rPr>
              <a:t>D</a:t>
            </a:r>
          </a:p>
        </p:txBody>
      </p:sp>
      <p:sp>
        <p:nvSpPr>
          <p:cNvPr id="3" name="Content Placeholder 2"/>
          <p:cNvSpPr>
            <a:spLocks noGrp="1"/>
          </p:cNvSpPr>
          <p:nvPr>
            <p:ph idx="1"/>
          </p:nvPr>
        </p:nvSpPr>
        <p:spPr>
          <a:xfrm>
            <a:off x="409575" y="990600"/>
            <a:ext cx="8382000" cy="4727448"/>
          </a:xfrm>
        </p:spPr>
        <p:txBody>
          <a:bodyPr/>
          <a:lstStyle/>
          <a:p>
            <a:r>
              <a:rPr lang="en-US" dirty="0"/>
              <a:t>C</a:t>
            </a:r>
            <a:r>
              <a:rPr lang="en-US" sz="100" dirty="0"/>
              <a:t> </a:t>
            </a:r>
            <a:r>
              <a:rPr lang="en-US" dirty="0"/>
              <a:t>R</a:t>
            </a:r>
            <a:r>
              <a:rPr lang="en-US" sz="100" dirty="0"/>
              <a:t> </a:t>
            </a:r>
            <a:r>
              <a:rPr lang="en-US" dirty="0"/>
              <a:t>U</a:t>
            </a:r>
            <a:r>
              <a:rPr lang="en-US" sz="100" dirty="0"/>
              <a:t> </a:t>
            </a:r>
            <a:r>
              <a:rPr lang="en-US" dirty="0"/>
              <a:t>D technique – </a:t>
            </a:r>
          </a:p>
          <a:p>
            <a:pPr lvl="1"/>
            <a:r>
              <a:rPr lang="en-US" dirty="0"/>
              <a:t>Create</a:t>
            </a:r>
          </a:p>
          <a:p>
            <a:pPr lvl="1"/>
            <a:r>
              <a:rPr lang="en-US" dirty="0"/>
              <a:t>Read/Report</a:t>
            </a:r>
          </a:p>
          <a:p>
            <a:pPr lvl="1"/>
            <a:r>
              <a:rPr lang="en-US" dirty="0"/>
              <a:t>Update</a:t>
            </a:r>
          </a:p>
          <a:p>
            <a:pPr lvl="1"/>
            <a:r>
              <a:rPr lang="en-US" dirty="0"/>
              <a:t>Delete</a:t>
            </a:r>
          </a:p>
          <a:p>
            <a:r>
              <a:rPr lang="en-US" dirty="0"/>
              <a:t>A good cross-check against the existing set of use cases. Used in database context</a:t>
            </a:r>
          </a:p>
          <a:p>
            <a:pPr lvl="1"/>
            <a:r>
              <a:rPr lang="en-US" dirty="0"/>
              <a:t>Ensure that all classes have a complete “cover” of use cases</a:t>
            </a:r>
          </a:p>
          <a:p>
            <a:r>
              <a:rPr lang="en-US" dirty="0"/>
              <a:t>Not for primary identification of use cases</a:t>
            </a:r>
          </a:p>
        </p:txBody>
      </p:sp>
      <p:sp>
        <p:nvSpPr>
          <p:cNvPr id="5" name="Slide Number Placeholder 4"/>
          <p:cNvSpPr>
            <a:spLocks noGrp="1"/>
          </p:cNvSpPr>
          <p:nvPr>
            <p:ph type="sldNum" sz="quarter" idx="11"/>
          </p:nvPr>
        </p:nvSpPr>
        <p:spPr/>
        <p:txBody>
          <a:bodyPr/>
          <a:lstStyle/>
          <a:p>
            <a:fld id="{3C3BD0B2-4DCF-427C-BA49-77A489312DD0}" type="slidenum">
              <a:rPr lang="en-US" smtClean="0"/>
              <a:t>28</a:t>
            </a:fld>
            <a:endParaRPr lang="en-US" dirty="0"/>
          </a:p>
        </p:txBody>
      </p:sp>
      <p:sp>
        <p:nvSpPr>
          <p:cNvPr id="4" name="Footer Placeholder 3"/>
          <p:cNvSpPr>
            <a:spLocks noGrp="1"/>
          </p:cNvSpPr>
          <p:nvPr>
            <p:ph type="ftr" sz="quarter" idx="10"/>
          </p:nvPr>
        </p:nvSpPr>
        <p:spPr>
          <a:xfrm>
            <a:off x="0" y="6356350"/>
            <a:ext cx="77724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2744629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Verifying use cases for Customer</a:t>
            </a:r>
          </a:p>
        </p:txBody>
      </p:sp>
      <p:graphicFrame>
        <p:nvGraphicFramePr>
          <p:cNvPr id="7" name="Content Placeholder 6" descr="Table is accessible to screenreaders"/>
          <p:cNvGraphicFramePr>
            <a:graphicFrameLocks noGrp="1"/>
          </p:cNvGraphicFramePr>
          <p:nvPr>
            <p:ph idx="1"/>
            <p:extLst>
              <p:ext uri="{D42A27DB-BD31-4B8C-83A1-F6EECF244321}">
                <p14:modId xmlns:p14="http://schemas.microsoft.com/office/powerpoint/2010/main" val="3260094397"/>
              </p:ext>
            </p:extLst>
          </p:nvPr>
        </p:nvGraphicFramePr>
        <p:xfrm>
          <a:off x="381000" y="1412875"/>
          <a:ext cx="8077200" cy="239268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645909142"/>
                    </a:ext>
                  </a:extLst>
                </a:gridCol>
                <a:gridCol w="1600200">
                  <a:extLst>
                    <a:ext uri="{9D8B030D-6E8A-4147-A177-3AD203B41FA5}">
                      <a16:colId xmlns:a16="http://schemas.microsoft.com/office/drawing/2014/main" val="2278975848"/>
                    </a:ext>
                  </a:extLst>
                </a:gridCol>
                <a:gridCol w="3810000">
                  <a:extLst>
                    <a:ext uri="{9D8B030D-6E8A-4147-A177-3AD203B41FA5}">
                      <a16:colId xmlns:a16="http://schemas.microsoft.com/office/drawing/2014/main" val="1355259378"/>
                    </a:ext>
                  </a:extLst>
                </a:gridCol>
              </a:tblGrid>
              <a:tr h="370840">
                <a:tc>
                  <a:txBody>
                    <a:bodyPr/>
                    <a:lstStyle/>
                    <a:p>
                      <a:r>
                        <a:rPr lang="en-US" dirty="0">
                          <a:solidFill>
                            <a:schemeClr val="tx1"/>
                          </a:solidFill>
                        </a:rPr>
                        <a:t>Data</a:t>
                      </a:r>
                      <a:r>
                        <a:rPr lang="en-US" baseline="0" dirty="0">
                          <a:solidFill>
                            <a:schemeClr val="tx1"/>
                          </a:solidFill>
                        </a:rPr>
                        <a:t> entity/domain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a:t>
                      </a:r>
                      <a:r>
                        <a:rPr lang="en-US" sz="100" dirty="0">
                          <a:solidFill>
                            <a:schemeClr val="tx1"/>
                          </a:solidFill>
                        </a:rPr>
                        <a:t> </a:t>
                      </a:r>
                      <a:r>
                        <a:rPr lang="en-US" dirty="0">
                          <a:solidFill>
                            <a:schemeClr val="tx1"/>
                          </a:solidFill>
                        </a:rPr>
                        <a:t>R</a:t>
                      </a:r>
                      <a:r>
                        <a:rPr lang="en-US" sz="100" dirty="0">
                          <a:solidFill>
                            <a:schemeClr val="tx1"/>
                          </a:solidFill>
                        </a:rPr>
                        <a:t> </a:t>
                      </a:r>
                      <a:r>
                        <a:rPr lang="en-US" dirty="0">
                          <a:solidFill>
                            <a:schemeClr val="tx1"/>
                          </a:solidFill>
                        </a:rPr>
                        <a:t>U</a:t>
                      </a:r>
                      <a:r>
                        <a:rPr lang="en-US" sz="100" dirty="0">
                          <a:solidFill>
                            <a:schemeClr val="tx1"/>
                          </a:solidFill>
                        </a:rPr>
                        <a:t> </a:t>
                      </a: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Verified use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9011203"/>
                  </a:ext>
                </a:extLst>
              </a:tr>
              <a:tr h="370840">
                <a:tc>
                  <a:txBody>
                    <a:bodyPr/>
                    <a:lstStyle/>
                    <a:p>
                      <a:r>
                        <a:rPr lang="en-US" dirty="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Create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Create customer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1664536"/>
                  </a:ext>
                </a:extLst>
              </a:tr>
              <a:tr h="370840">
                <a:tc>
                  <a:txBody>
                    <a:bodyPr/>
                    <a:lstStyle/>
                    <a:p>
                      <a:r>
                        <a:rPr lang="en-US" dirty="0">
                          <a:solidFill>
                            <a:srgbClr val="E5E5E5"/>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Read/report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Look up customer</a:t>
                      </a:r>
                    </a:p>
                    <a:p>
                      <a:r>
                        <a:rPr lang="en-US" dirty="0">
                          <a:solidFill>
                            <a:schemeClr val="tx1"/>
                          </a:solidFill>
                        </a:rPr>
                        <a:t>Produce</a:t>
                      </a:r>
                      <a:r>
                        <a:rPr lang="en-US" baseline="0" dirty="0">
                          <a:solidFill>
                            <a:schemeClr val="tx1"/>
                          </a:solidFill>
                        </a:rPr>
                        <a:t> customer usage report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012720"/>
                  </a:ext>
                </a:extLst>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solidFill>
                            <a:srgbClr val="E4E4E4"/>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Update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Process account adjustment</a:t>
                      </a:r>
                    </a:p>
                    <a:p>
                      <a:r>
                        <a:rPr lang="en-US" dirty="0">
                          <a:solidFill>
                            <a:schemeClr val="tx1"/>
                          </a:solidFill>
                        </a:rPr>
                        <a:t>Update customer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5826403"/>
                  </a:ext>
                </a:extLst>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solidFill>
                            <a:srgbClr val="E5E5E5"/>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Update customer account (to archive)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259841"/>
                  </a:ext>
                </a:extLst>
              </a:tr>
            </a:tbl>
          </a:graphicData>
        </a:graphic>
      </p:graphicFrame>
      <p:sp>
        <p:nvSpPr>
          <p:cNvPr id="5" name="Slide Number Placeholder 4"/>
          <p:cNvSpPr>
            <a:spLocks noGrp="1"/>
          </p:cNvSpPr>
          <p:nvPr>
            <p:ph type="sldNum" sz="quarter" idx="11"/>
          </p:nvPr>
        </p:nvSpPr>
        <p:spPr/>
        <p:txBody>
          <a:bodyPr/>
          <a:lstStyle/>
          <a:p>
            <a:fld id="{3C3BD0B2-4DCF-427C-BA49-77A489312DD0}" type="slidenum">
              <a:rPr lang="en-US" smtClean="0"/>
              <a:t>29</a:t>
            </a:fld>
            <a:endParaRPr lang="en-US" dirty="0"/>
          </a:p>
        </p:txBody>
      </p:sp>
      <p:sp>
        <p:nvSpPr>
          <p:cNvPr id="4" name="Footer Placeholder 3"/>
          <p:cNvSpPr>
            <a:spLocks noGrp="1"/>
          </p:cNvSpPr>
          <p:nvPr>
            <p:ph type="ftr" sz="quarter" idx="10"/>
          </p:nvPr>
        </p:nvSpPr>
        <p:spPr>
          <a:xfrm>
            <a:off x="0" y="6356350"/>
            <a:ext cx="77724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3239576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pc="0" dirty="0">
                <a:solidFill>
                  <a:schemeClr val="tx1"/>
                </a:solidFill>
                <a:effectLst/>
              </a:rPr>
              <a:t>Chapter 5: Outline</a:t>
            </a:r>
          </a:p>
        </p:txBody>
      </p:sp>
      <p:sp>
        <p:nvSpPr>
          <p:cNvPr id="74755" name="Rectangle 3"/>
          <p:cNvSpPr>
            <a:spLocks noGrp="1" noChangeArrowheads="1"/>
          </p:cNvSpPr>
          <p:nvPr>
            <p:ph type="body" sz="quarter" idx="10"/>
          </p:nvPr>
        </p:nvSpPr>
        <p:spPr>
          <a:xfrm>
            <a:off x="381000" y="1411552"/>
            <a:ext cx="8382000" cy="3743589"/>
          </a:xfrm>
        </p:spPr>
        <p:txBody>
          <a:bodyPr/>
          <a:lstStyle/>
          <a:p>
            <a:pPr marL="403200" indent="-403200">
              <a:spcBef>
                <a:spcPts val="1000"/>
              </a:spcBef>
            </a:pPr>
            <a:r>
              <a:rPr lang="en-US" altLang="en-US" dirty="0"/>
              <a:t>Use Case Descriptions</a:t>
            </a:r>
          </a:p>
          <a:p>
            <a:pPr marL="403200" indent="-403200">
              <a:spcBef>
                <a:spcPts val="1000"/>
              </a:spcBef>
            </a:pPr>
            <a:r>
              <a:rPr lang="en-US" altLang="en-US" dirty="0"/>
              <a:t>Activity Diagrams for Use Cases </a:t>
            </a:r>
          </a:p>
          <a:p>
            <a:pPr marL="403200" indent="-403200">
              <a:spcBef>
                <a:spcPts val="1000"/>
              </a:spcBef>
            </a:pPr>
            <a:r>
              <a:rPr lang="en-US" altLang="en-US" dirty="0"/>
              <a:t>The System Sequence Diagram—Identifying Inputs and Outputs</a:t>
            </a:r>
          </a:p>
          <a:p>
            <a:pPr marL="403200" indent="-403200">
              <a:spcBef>
                <a:spcPts val="1000"/>
              </a:spcBef>
            </a:pPr>
            <a:r>
              <a:rPr lang="en-US" altLang="en-US" dirty="0"/>
              <a:t>S</a:t>
            </a:r>
            <a:r>
              <a:rPr lang="en-US" altLang="en-US" sz="100" dirty="0"/>
              <a:t> </a:t>
            </a:r>
            <a:r>
              <a:rPr lang="en-US" altLang="en-US" dirty="0"/>
              <a:t>S</a:t>
            </a:r>
            <a:r>
              <a:rPr lang="en-US" altLang="en-US" sz="100" dirty="0"/>
              <a:t> </a:t>
            </a:r>
            <a:r>
              <a:rPr lang="en-US" altLang="en-US" dirty="0"/>
              <a:t>D Notation</a:t>
            </a:r>
          </a:p>
          <a:p>
            <a:pPr marL="403200" indent="-403200">
              <a:spcBef>
                <a:spcPts val="1000"/>
              </a:spcBef>
            </a:pPr>
            <a:r>
              <a:rPr lang="en-US" altLang="en-US" dirty="0"/>
              <a:t>Use Cases and C</a:t>
            </a:r>
            <a:r>
              <a:rPr lang="en-US" altLang="en-US" sz="100" dirty="0"/>
              <a:t> </a:t>
            </a:r>
            <a:r>
              <a:rPr lang="en-US" altLang="en-US" dirty="0"/>
              <a:t>R</a:t>
            </a:r>
            <a:r>
              <a:rPr lang="en-US" altLang="en-US" sz="100" dirty="0"/>
              <a:t> </a:t>
            </a:r>
            <a:r>
              <a:rPr lang="en-US" altLang="en-US" dirty="0"/>
              <a:t>U</a:t>
            </a:r>
            <a:r>
              <a:rPr lang="en-US" altLang="en-US" sz="100" dirty="0"/>
              <a:t> </a:t>
            </a:r>
            <a:r>
              <a:rPr lang="en-US" altLang="en-US" dirty="0"/>
              <a:t>D</a:t>
            </a:r>
          </a:p>
          <a:p>
            <a:pPr marL="403200" indent="-403200">
              <a:spcBef>
                <a:spcPts val="1000"/>
              </a:spcBef>
            </a:pPr>
            <a:r>
              <a:rPr lang="en-US" altLang="en-US" dirty="0"/>
              <a:t>Integrating Requirements Models</a:t>
            </a:r>
          </a:p>
        </p:txBody>
      </p:sp>
      <p:sp>
        <p:nvSpPr>
          <p:cNvPr id="11" name="Slide Number Placeholder 10"/>
          <p:cNvSpPr>
            <a:spLocks noGrp="1"/>
          </p:cNvSpPr>
          <p:nvPr>
            <p:ph type="sldNum" sz="quarter" idx="12"/>
          </p:nvPr>
        </p:nvSpPr>
        <p:spPr/>
        <p:txBody>
          <a:bodyPr/>
          <a:lstStyle/>
          <a:p>
            <a:fld id="{3C3BD0B2-4DCF-427C-BA49-77A489312DD0}" type="slidenum">
              <a:rPr lang="en-US" smtClean="0"/>
              <a:pPr/>
              <a:t>3</a:t>
            </a:fld>
            <a:endParaRPr lang="en-US" dirty="0"/>
          </a:p>
        </p:txBody>
      </p:sp>
      <p:sp>
        <p:nvSpPr>
          <p:cNvPr id="9" name="Footer Placeholder 8"/>
          <p:cNvSpPr>
            <a:spLocks noGrp="1"/>
          </p:cNvSpPr>
          <p:nvPr>
            <p:ph type="ftr" sz="quarter" idx="11"/>
          </p:nvPr>
        </p:nvSpPr>
        <p:spPr>
          <a:xfrm>
            <a:off x="0" y="6356350"/>
            <a:ext cx="76200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pc="0" dirty="0">
                <a:solidFill>
                  <a:schemeClr val="tx1"/>
                </a:solidFill>
                <a:effectLst/>
              </a:rPr>
              <a:t>C</a:t>
            </a:r>
            <a:r>
              <a:rPr lang="en-US" sz="100" spc="0" dirty="0">
                <a:solidFill>
                  <a:schemeClr val="tx1"/>
                </a:solidFill>
                <a:effectLst/>
              </a:rPr>
              <a:t> </a:t>
            </a:r>
            <a:r>
              <a:rPr lang="en-US" sz="4400" spc="0" dirty="0">
                <a:solidFill>
                  <a:schemeClr val="tx1"/>
                </a:solidFill>
                <a:effectLst/>
              </a:rPr>
              <a:t>R</a:t>
            </a:r>
            <a:r>
              <a:rPr lang="en-US" sz="100" spc="0" dirty="0">
                <a:solidFill>
                  <a:schemeClr val="tx1"/>
                </a:solidFill>
                <a:effectLst/>
              </a:rPr>
              <a:t> </a:t>
            </a:r>
            <a:r>
              <a:rPr lang="en-US" sz="4400" spc="0" dirty="0">
                <a:solidFill>
                  <a:schemeClr val="tx1"/>
                </a:solidFill>
                <a:effectLst/>
              </a:rPr>
              <a:t>U</a:t>
            </a:r>
            <a:r>
              <a:rPr lang="en-US" sz="100" spc="0" dirty="0">
                <a:solidFill>
                  <a:schemeClr val="tx1"/>
                </a:solidFill>
                <a:effectLst/>
              </a:rPr>
              <a:t> </a:t>
            </a:r>
            <a:r>
              <a:rPr lang="en-US" sz="4400" spc="0" dirty="0">
                <a:solidFill>
                  <a:schemeClr val="tx1"/>
                </a:solidFill>
                <a:effectLst/>
              </a:rPr>
              <a:t>D Analysis:</a:t>
            </a:r>
            <a:r>
              <a:rPr lang="en-US" sz="4400" spc="0" dirty="0">
                <a:solidFill>
                  <a:schemeClr val="tx1"/>
                </a:solidFill>
              </a:rPr>
              <a:t> </a:t>
            </a:r>
            <a:r>
              <a:rPr lang="en-US" sz="3600" spc="0" dirty="0">
                <a:solidFill>
                  <a:schemeClr val="tx1"/>
                </a:solidFill>
                <a:effectLst/>
              </a:rPr>
              <a:t>Steps</a:t>
            </a:r>
          </a:p>
        </p:txBody>
      </p:sp>
      <p:sp>
        <p:nvSpPr>
          <p:cNvPr id="3" name="Content Placeholder 2"/>
          <p:cNvSpPr>
            <a:spLocks noGrp="1"/>
          </p:cNvSpPr>
          <p:nvPr>
            <p:ph sz="half" idx="1"/>
          </p:nvPr>
        </p:nvSpPr>
        <p:spPr>
          <a:xfrm>
            <a:off x="381000" y="1411553"/>
            <a:ext cx="8382000" cy="903837"/>
          </a:xfrm>
        </p:spPr>
        <p:txBody>
          <a:bodyPr/>
          <a:lstStyle/>
          <a:p>
            <a:pPr marL="403200" indent="-403200">
              <a:spcBef>
                <a:spcPts val="1000"/>
              </a:spcBef>
              <a:buClr>
                <a:schemeClr val="accent3"/>
              </a:buClr>
              <a:buFont typeface="+mj-lt"/>
              <a:buAutoNum type="arabicPeriod"/>
            </a:pPr>
            <a:r>
              <a:rPr lang="en-US" sz="2800" dirty="0"/>
              <a:t>Identify all domain classes</a:t>
            </a:r>
          </a:p>
          <a:p>
            <a:pPr marL="403200" indent="-403200">
              <a:spcBef>
                <a:spcPts val="1000"/>
              </a:spcBef>
              <a:buClr>
                <a:schemeClr val="accent3"/>
              </a:buClr>
              <a:buFont typeface="+mj-lt"/>
              <a:buAutoNum type="arabicPeriod"/>
            </a:pPr>
            <a:r>
              <a:rPr lang="en-US" sz="2800" dirty="0"/>
              <a:t>For each class verify that use cases exist to</a:t>
            </a:r>
          </a:p>
        </p:txBody>
      </p:sp>
      <p:sp>
        <p:nvSpPr>
          <p:cNvPr id="6" name="Content Placeholder 5"/>
          <p:cNvSpPr>
            <a:spLocks noGrp="1"/>
          </p:cNvSpPr>
          <p:nvPr>
            <p:ph sz="half" idx="2"/>
          </p:nvPr>
        </p:nvSpPr>
        <p:spPr>
          <a:xfrm>
            <a:off x="381000" y="2479859"/>
            <a:ext cx="8382000" cy="3358868"/>
          </a:xfrm>
        </p:spPr>
        <p:txBody>
          <a:bodyPr/>
          <a:lstStyle/>
          <a:p>
            <a:pPr lvl="1"/>
            <a:r>
              <a:rPr lang="en-US" dirty="0"/>
              <a:t>Create a new instance</a:t>
            </a:r>
          </a:p>
          <a:p>
            <a:pPr lvl="1"/>
            <a:r>
              <a:rPr lang="en-US" dirty="0"/>
              <a:t>Update existing instances</a:t>
            </a:r>
          </a:p>
          <a:p>
            <a:pPr lvl="1"/>
            <a:r>
              <a:rPr lang="en-US" dirty="0"/>
              <a:t>Reads or reports on information in the class</a:t>
            </a:r>
          </a:p>
          <a:p>
            <a:pPr lvl="1"/>
            <a:r>
              <a:rPr lang="en-US" dirty="0"/>
              <a:t>Deletes or archives inactive instances</a:t>
            </a:r>
          </a:p>
          <a:p>
            <a:pPr marL="403200" indent="-403200">
              <a:spcBef>
                <a:spcPts val="1000"/>
              </a:spcBef>
              <a:buClr>
                <a:schemeClr val="accent3"/>
              </a:buClr>
              <a:buFont typeface="+mj-lt"/>
              <a:buAutoNum type="arabicPeriod" startAt="2"/>
            </a:pPr>
            <a:r>
              <a:rPr lang="en-US" dirty="0"/>
              <a:t>Add new use cases as required. Identify responsible stakeholders</a:t>
            </a:r>
          </a:p>
          <a:p>
            <a:pPr marL="403200" indent="-403200">
              <a:spcBef>
                <a:spcPts val="1000"/>
              </a:spcBef>
              <a:buClr>
                <a:schemeClr val="accent3"/>
              </a:buClr>
              <a:buFont typeface="+mj-lt"/>
              <a:buAutoNum type="arabicPeriod" startAt="2"/>
            </a:pPr>
            <a:r>
              <a:rPr lang="en-US" dirty="0"/>
              <a:t>Identify which application has responsibility for each action: which to create, which to update, which to use</a:t>
            </a:r>
            <a:endParaRPr lang="en-IN" dirty="0"/>
          </a:p>
        </p:txBody>
      </p:sp>
      <p:sp>
        <p:nvSpPr>
          <p:cNvPr id="5" name="Slide Number Placeholder 4"/>
          <p:cNvSpPr>
            <a:spLocks noGrp="1"/>
          </p:cNvSpPr>
          <p:nvPr>
            <p:ph type="sldNum" sz="quarter" idx="11"/>
          </p:nvPr>
        </p:nvSpPr>
        <p:spPr/>
        <p:txBody>
          <a:bodyPr/>
          <a:lstStyle/>
          <a:p>
            <a:fld id="{3C3BD0B2-4DCF-427C-BA49-77A489312DD0}" type="slidenum">
              <a:rPr lang="en-US" smtClean="0"/>
              <a:t>30</a:t>
            </a:fld>
            <a:endParaRPr lang="en-US" dirty="0"/>
          </a:p>
        </p:txBody>
      </p:sp>
      <p:sp>
        <p:nvSpPr>
          <p:cNvPr id="4" name="Footer Placeholder 3"/>
          <p:cNvSpPr>
            <a:spLocks noGrp="1"/>
          </p:cNvSpPr>
          <p:nvPr>
            <p:ph type="ftr" sz="quarter" idx="10"/>
          </p:nvPr>
        </p:nvSpPr>
        <p:spPr>
          <a:xfrm>
            <a:off x="0" y="6356350"/>
            <a:ext cx="84963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4061467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09398"/>
          </a:xfrm>
        </p:spPr>
        <p:txBody>
          <a:bodyPr/>
          <a:lstStyle/>
          <a:p>
            <a:r>
              <a:rPr lang="en-US" sz="4400" spc="0" dirty="0">
                <a:solidFill>
                  <a:schemeClr val="tx1"/>
                </a:solidFill>
                <a:effectLst/>
              </a:rPr>
              <a:t>Sample C</a:t>
            </a:r>
            <a:r>
              <a:rPr lang="en-US" sz="100" spc="0" dirty="0">
                <a:solidFill>
                  <a:schemeClr val="tx1"/>
                </a:solidFill>
                <a:effectLst/>
              </a:rPr>
              <a:t> </a:t>
            </a:r>
            <a:r>
              <a:rPr lang="en-US" sz="4400" spc="0" dirty="0">
                <a:solidFill>
                  <a:schemeClr val="tx1"/>
                </a:solidFill>
                <a:effectLst/>
              </a:rPr>
              <a:t>R</a:t>
            </a:r>
            <a:r>
              <a:rPr lang="en-US" sz="100" spc="0" dirty="0">
                <a:solidFill>
                  <a:schemeClr val="tx1"/>
                </a:solidFill>
                <a:effectLst/>
              </a:rPr>
              <a:t> </a:t>
            </a:r>
            <a:r>
              <a:rPr lang="en-US" sz="4400" spc="0" dirty="0">
                <a:solidFill>
                  <a:schemeClr val="tx1"/>
                </a:solidFill>
                <a:effectLst/>
              </a:rPr>
              <a:t>U</a:t>
            </a:r>
            <a:r>
              <a:rPr lang="en-US" sz="100" spc="0" dirty="0">
                <a:solidFill>
                  <a:schemeClr val="tx1"/>
                </a:solidFill>
                <a:effectLst/>
              </a:rPr>
              <a:t> </a:t>
            </a:r>
            <a:r>
              <a:rPr lang="en-US" sz="4400" spc="0" dirty="0">
                <a:solidFill>
                  <a:schemeClr val="tx1"/>
                </a:solidFill>
                <a:effectLst/>
              </a:rPr>
              <a:t>D Matrix</a:t>
            </a:r>
          </a:p>
        </p:txBody>
      </p:sp>
      <p:graphicFrame>
        <p:nvGraphicFramePr>
          <p:cNvPr id="3" name="Content Placeholder 2" descr="Table is accessible to screenreaders"/>
          <p:cNvGraphicFramePr>
            <a:graphicFrameLocks noGrp="1"/>
          </p:cNvGraphicFramePr>
          <p:nvPr>
            <p:ph idx="1"/>
            <p:extLst>
              <p:ext uri="{D42A27DB-BD31-4B8C-83A1-F6EECF244321}">
                <p14:modId xmlns:p14="http://schemas.microsoft.com/office/powerpoint/2010/main" val="3897968382"/>
              </p:ext>
            </p:extLst>
          </p:nvPr>
        </p:nvGraphicFramePr>
        <p:xfrm>
          <a:off x="381000" y="1828800"/>
          <a:ext cx="8317865" cy="24942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946986144"/>
                    </a:ext>
                  </a:extLst>
                </a:gridCol>
                <a:gridCol w="1473645">
                  <a:extLst>
                    <a:ext uri="{9D8B030D-6E8A-4147-A177-3AD203B41FA5}">
                      <a16:colId xmlns:a16="http://schemas.microsoft.com/office/drawing/2014/main" val="968374123"/>
                    </a:ext>
                  </a:extLst>
                </a:gridCol>
                <a:gridCol w="1385380">
                  <a:extLst>
                    <a:ext uri="{9D8B030D-6E8A-4147-A177-3AD203B41FA5}">
                      <a16:colId xmlns:a16="http://schemas.microsoft.com/office/drawing/2014/main" val="4288899349"/>
                    </a:ext>
                  </a:extLst>
                </a:gridCol>
                <a:gridCol w="854393">
                  <a:extLst>
                    <a:ext uri="{9D8B030D-6E8A-4147-A177-3AD203B41FA5}">
                      <a16:colId xmlns:a16="http://schemas.microsoft.com/office/drawing/2014/main" val="3112307450"/>
                    </a:ext>
                  </a:extLst>
                </a:gridCol>
                <a:gridCol w="1404047">
                  <a:extLst>
                    <a:ext uri="{9D8B030D-6E8A-4147-A177-3AD203B41FA5}">
                      <a16:colId xmlns:a16="http://schemas.microsoft.com/office/drawing/2014/main" val="3608797002"/>
                    </a:ext>
                  </a:extLst>
                </a:gridCol>
              </a:tblGrid>
              <a:tr h="370840">
                <a:tc>
                  <a:txBody>
                    <a:bodyPr/>
                    <a:lstStyle/>
                    <a:p>
                      <a:r>
                        <a:rPr lang="en-US" dirty="0">
                          <a:solidFill>
                            <a:schemeClr val="tx1"/>
                          </a:solidFill>
                        </a:rPr>
                        <a:t>Use case</a:t>
                      </a:r>
                      <a:r>
                        <a:rPr lang="en-US" baseline="0" dirty="0">
                          <a:solidFill>
                            <a:schemeClr val="tx1"/>
                          </a:solidFill>
                        </a:rPr>
                        <a:t> vs. entity/domain class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Customer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Adjustment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3910814"/>
                  </a:ext>
                </a:extLst>
              </a:tr>
              <a:tr h="370840">
                <a:tc>
                  <a:txBody>
                    <a:bodyPr/>
                    <a:lstStyle/>
                    <a:p>
                      <a:r>
                        <a:rPr lang="en-US" dirty="0">
                          <a:solidFill>
                            <a:schemeClr val="tx1"/>
                          </a:solidFill>
                        </a:rPr>
                        <a:t>Create customer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kern="1200" dirty="0">
                        <a:solidFill>
                          <a:srgbClr val="E3E3E3"/>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4E4"/>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4E4"/>
                    </a:solidFill>
                  </a:tcPr>
                </a:tc>
                <a:extLst>
                  <a:ext uri="{0D108BD9-81ED-4DB2-BD59-A6C34878D82A}">
                    <a16:rowId xmlns:a16="http://schemas.microsoft.com/office/drawing/2014/main" val="1934341673"/>
                  </a:ext>
                </a:extLst>
              </a:tr>
              <a:tr h="370840">
                <a:tc>
                  <a:txBody>
                    <a:bodyPr/>
                    <a:lstStyle/>
                    <a:p>
                      <a:r>
                        <a:rPr lang="en-US" dirty="0">
                          <a:solidFill>
                            <a:schemeClr val="tx1"/>
                          </a:solidFill>
                        </a:rPr>
                        <a:t>Look up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a:solidFill>
                            <a:srgbClr val="E3E3E3"/>
                          </a:solidFill>
                          <a:latin typeface="+mn-lt"/>
                          <a:ea typeface="+mn-ea"/>
                          <a:cs typeface="+mn-cs"/>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a:solidFill>
                            <a:srgbClr val="E3E3E3"/>
                          </a:solidFill>
                          <a:latin typeface="+mn-lt"/>
                          <a:ea typeface="+mn-ea"/>
                          <a:cs typeface="+mn-cs"/>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5199137"/>
                  </a:ext>
                </a:extLst>
              </a:tr>
              <a:tr h="370840">
                <a:tc>
                  <a:txBody>
                    <a:bodyPr/>
                    <a:lstStyle/>
                    <a:p>
                      <a:r>
                        <a:rPr lang="en-US" dirty="0">
                          <a:solidFill>
                            <a:schemeClr val="tx1"/>
                          </a:solidFill>
                        </a:rPr>
                        <a:t>Produce</a:t>
                      </a:r>
                      <a:r>
                        <a:rPr lang="en-US" baseline="0" dirty="0">
                          <a:solidFill>
                            <a:schemeClr val="tx1"/>
                          </a:solidFill>
                        </a:rPr>
                        <a:t> customer usage report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a:solidFill>
                            <a:srgbClr val="E3E3E3"/>
                          </a:solidFill>
                          <a:latin typeface="+mn-lt"/>
                          <a:ea typeface="+mn-ea"/>
                          <a:cs typeface="+mn-cs"/>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6616155"/>
                  </a:ext>
                </a:extLst>
              </a:tr>
              <a:tr h="370840">
                <a:tc>
                  <a:txBody>
                    <a:bodyPr/>
                    <a:lstStyle/>
                    <a:p>
                      <a:r>
                        <a:rPr lang="en-US" dirty="0">
                          <a:solidFill>
                            <a:schemeClr val="tx1"/>
                          </a:solidFill>
                        </a:rPr>
                        <a:t>Process account adjustment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430024"/>
                  </a:ext>
                </a:extLst>
              </a:tr>
              <a:tr h="370840">
                <a:tc>
                  <a:txBody>
                    <a:bodyPr/>
                    <a:lstStyle/>
                    <a:p>
                      <a:r>
                        <a:rPr lang="en-US" dirty="0">
                          <a:solidFill>
                            <a:schemeClr val="tx1"/>
                          </a:solidFill>
                        </a:rPr>
                        <a:t>Update</a:t>
                      </a:r>
                      <a:r>
                        <a:rPr lang="en-US" baseline="0" dirty="0">
                          <a:solidFill>
                            <a:schemeClr val="tx1"/>
                          </a:solidFill>
                        </a:rPr>
                        <a:t> customer account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U</a:t>
                      </a:r>
                      <a:r>
                        <a:rPr lang="en-US" sz="100" dirty="0">
                          <a:solidFill>
                            <a:schemeClr val="tx1"/>
                          </a:solidFill>
                        </a:rPr>
                        <a:t> </a:t>
                      </a:r>
                      <a:r>
                        <a:rPr lang="en-US" dirty="0">
                          <a:solidFill>
                            <a:schemeClr val="tx1"/>
                          </a:solidFill>
                        </a:rPr>
                        <a:t>D (archive)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U</a:t>
                      </a:r>
                      <a:r>
                        <a:rPr lang="en-US" sz="100" dirty="0">
                          <a:solidFill>
                            <a:schemeClr val="tx1"/>
                          </a:solidFill>
                        </a:rPr>
                        <a:t> </a:t>
                      </a:r>
                      <a:r>
                        <a:rPr lang="en-US" dirty="0">
                          <a:solidFill>
                            <a:schemeClr val="tx1"/>
                          </a:solidFill>
                        </a:rPr>
                        <a:t>D</a:t>
                      </a:r>
                      <a:r>
                        <a:rPr lang="en-US" baseline="0" dirty="0">
                          <a:solidFill>
                            <a:schemeClr val="tx1"/>
                          </a:solidFill>
                        </a:rPr>
                        <a:t> (archive)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a:solidFill>
                            <a:srgbClr val="E3E3E3"/>
                          </a:solidFill>
                          <a:latin typeface="+mn-lt"/>
                          <a:ea typeface="+mn-ea"/>
                          <a:cs typeface="+mn-cs"/>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kern="1200" dirty="0">
                          <a:solidFill>
                            <a:srgbClr val="E3E3E3"/>
                          </a:solidFill>
                          <a:latin typeface="+mn-lt"/>
                          <a:ea typeface="+mn-ea"/>
                          <a:cs typeface="+mn-cs"/>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3981350"/>
                  </a:ext>
                </a:extLst>
              </a:tr>
            </a:tbl>
          </a:graphicData>
        </a:graphic>
      </p:graphicFrame>
      <p:sp>
        <p:nvSpPr>
          <p:cNvPr id="5" name="Slide Number Placeholder 4"/>
          <p:cNvSpPr>
            <a:spLocks noGrp="1"/>
          </p:cNvSpPr>
          <p:nvPr>
            <p:ph type="sldNum" sz="quarter" idx="11"/>
          </p:nvPr>
        </p:nvSpPr>
        <p:spPr/>
        <p:txBody>
          <a:bodyPr/>
          <a:lstStyle/>
          <a:p>
            <a:fld id="{3C3BD0B2-4DCF-427C-BA49-77A489312DD0}" type="slidenum">
              <a:rPr lang="en-US" smtClean="0"/>
              <a:pPr/>
              <a:t>31</a:t>
            </a:fld>
            <a:endParaRPr lang="en-US" dirty="0"/>
          </a:p>
        </p:txBody>
      </p:sp>
      <p:sp>
        <p:nvSpPr>
          <p:cNvPr id="4" name="Footer Placeholder 3"/>
          <p:cNvSpPr>
            <a:spLocks noGrp="1"/>
          </p:cNvSpPr>
          <p:nvPr>
            <p:ph type="ftr" sz="quarter" idx="10"/>
          </p:nvPr>
        </p:nvSpPr>
        <p:spPr>
          <a:xfrm>
            <a:off x="0" y="6356350"/>
            <a:ext cx="76200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3447920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457200" y="122238"/>
            <a:ext cx="8305800" cy="997196"/>
          </a:xfrm>
        </p:spPr>
        <p:txBody>
          <a:bodyPr/>
          <a:lstStyle/>
          <a:p>
            <a:r>
              <a:rPr lang="en-US" altLang="en-US" sz="3600" spc="0" dirty="0">
                <a:solidFill>
                  <a:schemeClr val="tx1"/>
                </a:solidFill>
                <a:effectLst/>
              </a:rPr>
              <a:t>Extending and Integrating Requirements Models</a:t>
            </a:r>
            <a:endParaRPr lang="en-US" altLang="en-US" sz="2400" spc="0" dirty="0">
              <a:solidFill>
                <a:schemeClr val="tx1"/>
              </a:solidFill>
              <a:effectLst/>
            </a:endParaRPr>
          </a:p>
        </p:txBody>
      </p:sp>
      <p:sp>
        <p:nvSpPr>
          <p:cNvPr id="375812" name="Rectangle 4"/>
          <p:cNvSpPr>
            <a:spLocks noGrp="1" noChangeArrowheads="1"/>
          </p:cNvSpPr>
          <p:nvPr>
            <p:ph type="body" sz="half" idx="1"/>
          </p:nvPr>
        </p:nvSpPr>
        <p:spPr>
          <a:xfrm>
            <a:off x="533400" y="1600200"/>
            <a:ext cx="8001000" cy="3557897"/>
          </a:xfrm>
          <a:noFill/>
          <a:ln/>
        </p:spPr>
        <p:txBody>
          <a:bodyPr/>
          <a:lstStyle/>
          <a:p>
            <a:r>
              <a:rPr lang="en-GB" altLang="en-US" sz="3200" dirty="0"/>
              <a:t>Use cases</a:t>
            </a:r>
          </a:p>
          <a:p>
            <a:pPr lvl="1"/>
            <a:r>
              <a:rPr lang="en-GB" altLang="en-US" sz="2800" dirty="0"/>
              <a:t>Use case diagram</a:t>
            </a:r>
          </a:p>
          <a:p>
            <a:pPr lvl="2"/>
            <a:r>
              <a:rPr lang="en-GB" altLang="en-US" sz="2400" dirty="0"/>
              <a:t>Use case description</a:t>
            </a:r>
          </a:p>
          <a:p>
            <a:pPr lvl="2"/>
            <a:r>
              <a:rPr lang="en-GB" altLang="en-US" sz="2400" dirty="0"/>
              <a:t>Activity diagram</a:t>
            </a:r>
          </a:p>
          <a:p>
            <a:pPr lvl="2"/>
            <a:r>
              <a:rPr lang="en-GB" altLang="en-US" sz="2400" dirty="0"/>
              <a:t>System sequence diagram (S</a:t>
            </a:r>
            <a:r>
              <a:rPr lang="en-GB" altLang="en-US" sz="100" dirty="0"/>
              <a:t> </a:t>
            </a:r>
            <a:r>
              <a:rPr lang="en-GB" altLang="en-US" sz="2400" dirty="0"/>
              <a:t>S</a:t>
            </a:r>
            <a:r>
              <a:rPr lang="en-GB" altLang="en-US" sz="100" dirty="0"/>
              <a:t> </a:t>
            </a:r>
            <a:r>
              <a:rPr lang="en-GB" altLang="en-US" sz="2400" dirty="0"/>
              <a:t>D)</a:t>
            </a:r>
          </a:p>
          <a:p>
            <a:r>
              <a:rPr lang="en-GB" altLang="en-US" sz="3200" dirty="0"/>
              <a:t>Domain Classes </a:t>
            </a:r>
          </a:p>
          <a:p>
            <a:pPr lvl="1"/>
            <a:r>
              <a:rPr lang="en-GB" altLang="en-US" sz="2800" dirty="0"/>
              <a:t>Domain model class diagram</a:t>
            </a:r>
          </a:p>
          <a:p>
            <a:pPr lvl="2"/>
            <a:r>
              <a:rPr lang="en-GB" altLang="en-US" sz="2400" dirty="0"/>
              <a:t>State machine diagram</a:t>
            </a:r>
          </a:p>
        </p:txBody>
      </p:sp>
      <p:sp>
        <p:nvSpPr>
          <p:cNvPr id="4" name="Slide Number Placeholder 3"/>
          <p:cNvSpPr>
            <a:spLocks noGrp="1"/>
          </p:cNvSpPr>
          <p:nvPr>
            <p:ph type="sldNum" sz="quarter" idx="12"/>
          </p:nvPr>
        </p:nvSpPr>
        <p:spPr>
          <a:xfrm>
            <a:off x="8229600" y="6248400"/>
            <a:ext cx="457200" cy="457200"/>
          </a:xfrm>
        </p:spPr>
        <p:txBody>
          <a:bodyPr/>
          <a:lstStyle/>
          <a:p>
            <a:fld id="{FD17A830-C71C-4188-953F-A3B44CB94184}" type="slidenum">
              <a:rPr lang="en-US" altLang="en-US" smtClean="0"/>
              <a:pPr/>
              <a:t>32</a:t>
            </a:fld>
            <a:endParaRPr lang="en-US" altLang="en-US" dirty="0"/>
          </a:p>
        </p:txBody>
      </p:sp>
      <p:sp>
        <p:nvSpPr>
          <p:cNvPr id="2" name="Footer Placeholder 1"/>
          <p:cNvSpPr>
            <a:spLocks noGrp="1"/>
          </p:cNvSpPr>
          <p:nvPr>
            <p:ph type="ftr" sz="quarter" idx="11"/>
          </p:nvPr>
        </p:nvSpPr>
        <p:spPr>
          <a:xfrm>
            <a:off x="76200" y="6248400"/>
            <a:ext cx="7848600" cy="457200"/>
          </a:xfrm>
        </p:spPr>
        <p:txBody>
          <a:bodyPr/>
          <a:lstStyle/>
          <a:p>
            <a:r>
              <a:rPr lang="en-US" altLang="en-US" dirty="0"/>
              <a:t>Systems Analysis and Design in a Changing World, 7th edition – Chapter 5 ©2016. Cengage Learning. All rights reserved.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Integrating Requirements Models</a:t>
            </a:r>
            <a:endParaRPr lang="en-US" altLang="en-US" sz="2400" spc="0" dirty="0">
              <a:solidFill>
                <a:schemeClr val="tx1"/>
              </a:solidFill>
              <a:effectLst/>
            </a:endParaRPr>
          </a:p>
        </p:txBody>
      </p:sp>
      <p:pic>
        <p:nvPicPr>
          <p:cNvPr id="7" name="Picture 4" descr="The image shows integration of requirement models. Use case diagrams are connected to use case descriptions, activity diagrams, and system sequence diagrams or S S D. Domain model class diagram is connected to S S D, and state machine diagrams. Use case descriptions, activity diagrams, and system sequence diagrams or S S D, and state machine diagrams are all inter-related.&#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856" y="1508586"/>
            <a:ext cx="7776288" cy="239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FD17A830-C71C-4188-953F-A3B44CB94184}" type="slidenum">
              <a:rPr lang="en-US" altLang="en-US" smtClean="0"/>
              <a:pPr/>
              <a:t>33</a:t>
            </a:fld>
            <a:endParaRPr lang="en-US" altLang="en-US"/>
          </a:p>
        </p:txBody>
      </p:sp>
      <p:sp>
        <p:nvSpPr>
          <p:cNvPr id="2" name="Footer Placeholder 1"/>
          <p:cNvSpPr>
            <a:spLocks noGrp="1"/>
          </p:cNvSpPr>
          <p:nvPr>
            <p:ph type="ftr" sz="quarter" idx="10"/>
          </p:nvPr>
        </p:nvSpPr>
        <p:spPr>
          <a:xfrm>
            <a:off x="0" y="6356350"/>
            <a:ext cx="7696200" cy="365125"/>
          </a:xfrm>
        </p:spPr>
        <p:txBody>
          <a:bodyPr/>
          <a:lstStyle/>
          <a:p>
            <a:r>
              <a:rPr lang="en-US" alt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spc="0" dirty="0">
                <a:solidFill>
                  <a:schemeClr val="tx1"/>
                </a:solidFill>
                <a:effectLst/>
              </a:rPr>
              <a:t>Summary </a:t>
            </a:r>
            <a:r>
              <a:rPr lang="en-US" altLang="en-US" sz="2000" spc="0" dirty="0">
                <a:solidFill>
                  <a:schemeClr val="tx1"/>
                </a:solidFill>
                <a:effectLst/>
              </a:rPr>
              <a:t>(1 of 2)</a:t>
            </a:r>
          </a:p>
        </p:txBody>
      </p:sp>
      <p:sp>
        <p:nvSpPr>
          <p:cNvPr id="5" name="Content Placeholder 4"/>
          <p:cNvSpPr>
            <a:spLocks noGrp="1"/>
          </p:cNvSpPr>
          <p:nvPr>
            <p:ph idx="1"/>
          </p:nvPr>
        </p:nvSpPr>
        <p:spPr>
          <a:xfrm>
            <a:off x="381000" y="1143000"/>
            <a:ext cx="8382000" cy="4572000"/>
          </a:xfrm>
        </p:spPr>
        <p:txBody>
          <a:bodyPr/>
          <a:lstStyle/>
          <a:p>
            <a:r>
              <a:rPr lang="en-GB" altLang="en-US" sz="2800" dirty="0"/>
              <a:t>Chapters 3 and 4 identified and modeled the two primary aspects of functional requirements: </a:t>
            </a:r>
            <a:r>
              <a:rPr lang="en-GB" altLang="en-US" sz="2800" i="1" dirty="0"/>
              <a:t>use cases</a:t>
            </a:r>
            <a:r>
              <a:rPr lang="en-GB" altLang="en-US" sz="2800" dirty="0"/>
              <a:t> and </a:t>
            </a:r>
            <a:r>
              <a:rPr lang="en-GB" altLang="en-US" sz="2800" i="1" dirty="0"/>
              <a:t>domain classes</a:t>
            </a:r>
          </a:p>
          <a:p>
            <a:r>
              <a:rPr lang="en-GB" altLang="en-US" sz="2800" dirty="0"/>
              <a:t>This chapter focuses on models to provide details of use cases</a:t>
            </a:r>
          </a:p>
          <a:p>
            <a:r>
              <a:rPr lang="en-GB" altLang="en-US" sz="2800" dirty="0"/>
              <a:t>Fully </a:t>
            </a:r>
            <a:r>
              <a:rPr lang="en-GB" altLang="en-US" sz="2800" i="1" dirty="0"/>
              <a:t>developed use case descriptions</a:t>
            </a:r>
            <a:r>
              <a:rPr lang="en-GB" altLang="en-US" sz="2800" dirty="0"/>
              <a:t> provide information about each use case, including actors, stakeholders, preconditions, post conditions, the flow of activities and exceptions conditions </a:t>
            </a:r>
            <a:endParaRPr lang="en-GB" altLang="en-US" sz="2800" i="1" dirty="0"/>
          </a:p>
          <a:p>
            <a:r>
              <a:rPr lang="en-GB" altLang="en-US" sz="2800" i="1" dirty="0"/>
              <a:t>Activity diagrams</a:t>
            </a:r>
            <a:r>
              <a:rPr lang="en-GB" altLang="en-US" sz="2800" dirty="0"/>
              <a:t> (first shown in Chapter 2) can also be used to show the flow of activities for a use case</a:t>
            </a:r>
            <a:endParaRPr lang="en-GB" altLang="en-US" sz="2800" i="1" dirty="0"/>
          </a:p>
        </p:txBody>
      </p:sp>
      <p:sp>
        <p:nvSpPr>
          <p:cNvPr id="4" name="Slide Number Placeholder 3"/>
          <p:cNvSpPr>
            <a:spLocks noGrp="1"/>
          </p:cNvSpPr>
          <p:nvPr>
            <p:ph type="sldNum" sz="quarter" idx="11"/>
          </p:nvPr>
        </p:nvSpPr>
        <p:spPr/>
        <p:txBody>
          <a:bodyPr/>
          <a:lstStyle/>
          <a:p>
            <a:fld id="{3C3BD0B2-4DCF-427C-BA49-77A489312DD0}" type="slidenum">
              <a:rPr lang="en-US" smtClean="0"/>
              <a:t>34</a:t>
            </a:fld>
            <a:endParaRPr lang="en-US" dirty="0"/>
          </a:p>
        </p:txBody>
      </p:sp>
      <p:sp>
        <p:nvSpPr>
          <p:cNvPr id="2" name="Footer Placeholder 1"/>
          <p:cNvSpPr>
            <a:spLocks noGrp="1"/>
          </p:cNvSpPr>
          <p:nvPr>
            <p:ph type="ftr" sz="quarter" idx="10"/>
          </p:nvPr>
        </p:nvSpPr>
        <p:spPr>
          <a:xfrm>
            <a:off x="0" y="6356350"/>
            <a:ext cx="76962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en-US" spc="0" dirty="0">
                <a:solidFill>
                  <a:schemeClr val="tx1"/>
                </a:solidFill>
                <a:effectLst/>
              </a:rPr>
              <a:t>Summary </a:t>
            </a:r>
            <a:r>
              <a:rPr lang="en-US" altLang="en-US" sz="2000" spc="0" dirty="0">
                <a:solidFill>
                  <a:schemeClr val="tx1"/>
                </a:solidFill>
                <a:effectLst/>
              </a:rPr>
              <a:t>(2 of 2)</a:t>
            </a:r>
          </a:p>
        </p:txBody>
      </p:sp>
      <p:sp>
        <p:nvSpPr>
          <p:cNvPr id="342019" name="Rectangle 3"/>
          <p:cNvSpPr>
            <a:spLocks noGrp="1" noChangeArrowheads="1"/>
          </p:cNvSpPr>
          <p:nvPr>
            <p:ph idx="1"/>
          </p:nvPr>
        </p:nvSpPr>
        <p:spPr>
          <a:xfrm>
            <a:off x="378691" y="1149993"/>
            <a:ext cx="8382000" cy="4528795"/>
          </a:xfrm>
        </p:spPr>
        <p:txBody>
          <a:bodyPr/>
          <a:lstStyle/>
          <a:p>
            <a:r>
              <a:rPr lang="en-GB" altLang="en-US" sz="2800" i="1" dirty="0"/>
              <a:t>System sequence diagrams</a:t>
            </a:r>
            <a:r>
              <a:rPr lang="en-GB" altLang="en-US" sz="2800" dirty="0"/>
              <a:t> (S</a:t>
            </a:r>
            <a:r>
              <a:rPr lang="en-GB" altLang="en-US" sz="100" dirty="0"/>
              <a:t> </a:t>
            </a:r>
            <a:r>
              <a:rPr lang="en-GB" altLang="en-US" sz="2800" dirty="0"/>
              <a:t>S</a:t>
            </a:r>
            <a:r>
              <a:rPr lang="en-GB" altLang="en-US" sz="100" dirty="0"/>
              <a:t> </a:t>
            </a:r>
            <a:r>
              <a:rPr lang="en-GB" altLang="en-US" sz="2800" dirty="0"/>
              <a:t>D</a:t>
            </a:r>
            <a:r>
              <a:rPr lang="en-GB" altLang="en-US" sz="100" dirty="0"/>
              <a:t> </a:t>
            </a:r>
            <a:r>
              <a:rPr lang="en-GB" altLang="en-US" sz="2800" dirty="0"/>
              <a:t>s) show the inputs and outputs for each use case as messages</a:t>
            </a:r>
          </a:p>
          <a:p>
            <a:r>
              <a:rPr lang="en-GB" altLang="en-US" sz="2800" i="1" dirty="0"/>
              <a:t>C</a:t>
            </a:r>
            <a:r>
              <a:rPr lang="en-GB" altLang="en-US" sz="100" i="1" dirty="0"/>
              <a:t> </a:t>
            </a:r>
            <a:r>
              <a:rPr lang="en-GB" altLang="en-US" sz="2800" i="1" dirty="0"/>
              <a:t>R</a:t>
            </a:r>
            <a:r>
              <a:rPr lang="en-GB" altLang="en-US" sz="100" i="1" dirty="0"/>
              <a:t> </a:t>
            </a:r>
            <a:r>
              <a:rPr lang="en-GB" altLang="en-US" sz="2800" i="1" dirty="0"/>
              <a:t>U</a:t>
            </a:r>
            <a:r>
              <a:rPr lang="en-GB" altLang="en-US" sz="100" i="1" dirty="0"/>
              <a:t> </a:t>
            </a:r>
            <a:r>
              <a:rPr lang="en-GB" altLang="en-US" sz="2800" i="1" dirty="0"/>
              <a:t>D </a:t>
            </a:r>
            <a:r>
              <a:rPr lang="en-GB" altLang="en-US" sz="2800" dirty="0"/>
              <a:t>analysis serves to verify that all domain classes are fully supported by the new system, i.e. have use cases to fully process all required actions </a:t>
            </a:r>
          </a:p>
          <a:p>
            <a:r>
              <a:rPr lang="en-GB" altLang="en-US" sz="2800" dirty="0"/>
              <a:t>Not all use cases and domain classes are modelled at a detailed level. Only model when there is complexity and a need to communicate details. </a:t>
            </a:r>
          </a:p>
          <a:p>
            <a:r>
              <a:rPr lang="en-GB" altLang="en-US" sz="2800" dirty="0"/>
              <a:t>All of the models must be consistent and integrate together to provide a complete picture of the requirements and specification. </a:t>
            </a:r>
          </a:p>
        </p:txBody>
      </p:sp>
      <p:sp>
        <p:nvSpPr>
          <p:cNvPr id="4" name="Slide Number Placeholder 3"/>
          <p:cNvSpPr>
            <a:spLocks noGrp="1"/>
          </p:cNvSpPr>
          <p:nvPr>
            <p:ph type="sldNum" sz="quarter" idx="11"/>
          </p:nvPr>
        </p:nvSpPr>
        <p:spPr/>
        <p:txBody>
          <a:bodyPr/>
          <a:lstStyle/>
          <a:p>
            <a:fld id="{3C3BD0B2-4DCF-427C-BA49-77A489312DD0}" type="slidenum">
              <a:rPr lang="en-US" smtClean="0"/>
              <a:t>35</a:t>
            </a:fld>
            <a:endParaRPr lang="en-US" dirty="0"/>
          </a:p>
        </p:txBody>
      </p:sp>
      <p:sp>
        <p:nvSpPr>
          <p:cNvPr id="2" name="Footer Placeholder 1"/>
          <p:cNvSpPr>
            <a:spLocks noGrp="1"/>
          </p:cNvSpPr>
          <p:nvPr>
            <p:ph type="ftr" sz="quarter" idx="10"/>
          </p:nvPr>
        </p:nvSpPr>
        <p:spPr>
          <a:xfrm>
            <a:off x="0" y="6356350"/>
            <a:ext cx="80772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0" dirty="0">
                <a:solidFill>
                  <a:schemeClr val="tx1"/>
                </a:solidFill>
                <a:effectLst/>
              </a:rPr>
              <a:t>R</a:t>
            </a:r>
            <a:r>
              <a:rPr lang="en-US" sz="100" spc="0" dirty="0">
                <a:solidFill>
                  <a:schemeClr val="tx1"/>
                </a:solidFill>
                <a:effectLst/>
              </a:rPr>
              <a:t> </a:t>
            </a:r>
            <a:r>
              <a:rPr lang="en-US" spc="0" dirty="0">
                <a:solidFill>
                  <a:schemeClr val="tx1"/>
                </a:solidFill>
                <a:effectLst/>
              </a:rPr>
              <a:t>T</a:t>
            </a:r>
            <a:r>
              <a:rPr lang="en-US" sz="100" spc="0" dirty="0">
                <a:solidFill>
                  <a:schemeClr val="tx1"/>
                </a:solidFill>
                <a:effectLst/>
              </a:rPr>
              <a:t> </a:t>
            </a:r>
            <a:r>
              <a:rPr lang="en-US" spc="0" dirty="0">
                <a:solidFill>
                  <a:schemeClr val="tx1"/>
                </a:solidFill>
                <a:effectLst/>
              </a:rPr>
              <a:t>G</a:t>
            </a:r>
            <a:r>
              <a:rPr lang="en-US" sz="100" spc="0" dirty="0">
                <a:solidFill>
                  <a:schemeClr val="tx1"/>
                </a:solidFill>
                <a:effectLst/>
              </a:rPr>
              <a:t> </a:t>
            </a:r>
            <a:r>
              <a:rPr lang="en-US" spc="0" dirty="0">
                <a:solidFill>
                  <a:schemeClr val="tx1"/>
                </a:solidFill>
                <a:effectLst/>
              </a:rPr>
              <a:t>M System Use Cases</a:t>
            </a:r>
          </a:p>
        </p:txBody>
      </p:sp>
      <p:pic>
        <p:nvPicPr>
          <p:cNvPr id="8" name="Content Placeholder 7" descr="An R T G M system shows the following diagram with the patient on one side and the physician on the other side. The patient is connected to the following activities: View or respond to alert; view history; annotate history; send message to physician; view or hear message from physician. The physician is connected to the following activities: view or respond to alert; set alert conditions; send message to patient; view or hear message from patient. "/>
          <p:cNvPicPr>
            <a:picLocks noGrp="1" noChangeAspect="1"/>
          </p:cNvPicPr>
          <p:nvPr>
            <p:ph idx="1"/>
          </p:nvPr>
        </p:nvPicPr>
        <p:blipFill>
          <a:blip r:embed="rId2"/>
          <a:stretch>
            <a:fillRect/>
          </a:stretch>
        </p:blipFill>
        <p:spPr>
          <a:xfrm>
            <a:off x="1157273" y="1676400"/>
            <a:ext cx="6829454" cy="3358634"/>
          </a:xfrm>
          <a:prstGeom prst="rect">
            <a:avLst/>
          </a:prstGeom>
        </p:spPr>
      </p:pic>
      <p:sp>
        <p:nvSpPr>
          <p:cNvPr id="5" name="Slide Number Placeholder 4"/>
          <p:cNvSpPr>
            <a:spLocks noGrp="1"/>
          </p:cNvSpPr>
          <p:nvPr>
            <p:ph type="sldNum" sz="quarter" idx="11"/>
          </p:nvPr>
        </p:nvSpPr>
        <p:spPr/>
        <p:txBody>
          <a:bodyPr/>
          <a:lstStyle/>
          <a:p>
            <a:fld id="{3C3BD0B2-4DCF-427C-BA49-77A489312DD0}" type="slidenum">
              <a:rPr lang="en-US" smtClean="0"/>
              <a:t>36</a:t>
            </a:fld>
            <a:endParaRPr lang="en-US" dirty="0"/>
          </a:p>
        </p:txBody>
      </p:sp>
      <p:sp>
        <p:nvSpPr>
          <p:cNvPr id="4" name="Footer Placeholder 3"/>
          <p:cNvSpPr>
            <a:spLocks noGrp="1"/>
          </p:cNvSpPr>
          <p:nvPr>
            <p:ph type="ftr" sz="quarter" idx="10"/>
          </p:nvPr>
        </p:nvSpPr>
        <p:spPr>
          <a:xfrm>
            <a:off x="0" y="6356350"/>
            <a:ext cx="7696200" cy="365125"/>
          </a:xfrm>
        </p:spPr>
        <p:txBody>
          <a:bodyPr/>
          <a:lstStyle/>
          <a:p>
            <a:r>
              <a:rPr lang="en-US" dirty="0"/>
              <a:t>Systems Analysis and Design in a Changing World, 7th edition – Chapter 5 ©2016. Cengage Learning. All rights reserved.</a:t>
            </a:r>
          </a:p>
        </p:txBody>
      </p:sp>
    </p:spTree>
    <p:extLst>
      <p:ext uri="{BB962C8B-B14F-4D97-AF65-F5344CB8AC3E}">
        <p14:creationId xmlns:p14="http://schemas.microsoft.com/office/powerpoint/2010/main" val="1155067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Learning Objectives</a:t>
            </a:r>
          </a:p>
        </p:txBody>
      </p:sp>
      <p:sp>
        <p:nvSpPr>
          <p:cNvPr id="192516" name="Rectangle 4"/>
          <p:cNvSpPr>
            <a:spLocks noGrp="1" noChangeArrowheads="1"/>
          </p:cNvSpPr>
          <p:nvPr>
            <p:ph idx="1"/>
          </p:nvPr>
        </p:nvSpPr>
        <p:spPr>
          <a:xfrm>
            <a:off x="381000" y="1143000"/>
            <a:ext cx="8305800" cy="3939540"/>
          </a:xfrm>
        </p:spPr>
        <p:txBody>
          <a:bodyPr/>
          <a:lstStyle/>
          <a:p>
            <a:r>
              <a:rPr lang="en-US" altLang="zh-CN" dirty="0">
                <a:ea typeface="宋体" panose="02010600030101010101" pitchFamily="2" charset="-122"/>
              </a:rPr>
              <a:t>Write fully developed use case descriptions</a:t>
            </a:r>
          </a:p>
          <a:p>
            <a:r>
              <a:rPr lang="en-US" altLang="zh-CN" dirty="0">
                <a:ea typeface="宋体" panose="02010600030101010101" pitchFamily="2" charset="-122"/>
              </a:rPr>
              <a:t>Develop activity diagrams to model flow of activities</a:t>
            </a:r>
          </a:p>
          <a:p>
            <a:r>
              <a:rPr lang="en-US" altLang="zh-CN" dirty="0">
                <a:ea typeface="宋体" panose="02010600030101010101" pitchFamily="2" charset="-122"/>
              </a:rPr>
              <a:t>Develop system sequence diagrams</a:t>
            </a:r>
          </a:p>
          <a:p>
            <a:r>
              <a:rPr lang="en-US" altLang="zh-CN" dirty="0">
                <a:ea typeface="宋体" panose="02010600030101010101" pitchFamily="2" charset="-122"/>
              </a:rPr>
              <a:t>Use the C</a:t>
            </a:r>
            <a:r>
              <a:rPr lang="en-US" altLang="zh-CN" sz="100" dirty="0">
                <a:ea typeface="宋体" panose="02010600030101010101" pitchFamily="2" charset="-122"/>
              </a:rPr>
              <a:t> </a:t>
            </a:r>
            <a:r>
              <a:rPr lang="en-US" altLang="zh-CN" dirty="0">
                <a:ea typeface="宋体" panose="02010600030101010101" pitchFamily="2" charset="-122"/>
              </a:rPr>
              <a:t>R</a:t>
            </a:r>
            <a:r>
              <a:rPr lang="en-US" altLang="zh-CN" sz="100" dirty="0">
                <a:ea typeface="宋体" panose="02010600030101010101" pitchFamily="2" charset="-122"/>
              </a:rPr>
              <a:t> </a:t>
            </a:r>
            <a:r>
              <a:rPr lang="en-US" altLang="zh-CN" dirty="0">
                <a:ea typeface="宋体" panose="02010600030101010101" pitchFamily="2" charset="-122"/>
              </a:rPr>
              <a:t>U</a:t>
            </a:r>
            <a:r>
              <a:rPr lang="en-US" altLang="zh-CN" sz="100" dirty="0">
                <a:ea typeface="宋体" panose="02010600030101010101" pitchFamily="2" charset="-122"/>
              </a:rPr>
              <a:t> </a:t>
            </a:r>
            <a:r>
              <a:rPr lang="en-US" altLang="zh-CN" dirty="0">
                <a:ea typeface="宋体" panose="02010600030101010101" pitchFamily="2" charset="-122"/>
              </a:rPr>
              <a:t>D technique to validate use cases</a:t>
            </a:r>
          </a:p>
          <a:p>
            <a:r>
              <a:rPr lang="en-US" altLang="zh-CN" dirty="0">
                <a:ea typeface="宋体" panose="02010600030101010101" pitchFamily="2" charset="-122"/>
              </a:rPr>
              <a:t>Explain how use case descriptions and U</a:t>
            </a:r>
            <a:r>
              <a:rPr lang="en-US" altLang="zh-CN" sz="100" dirty="0">
                <a:ea typeface="宋体" panose="02010600030101010101" pitchFamily="2" charset="-122"/>
              </a:rPr>
              <a:t> </a:t>
            </a:r>
            <a:r>
              <a:rPr lang="en-US" altLang="zh-CN" dirty="0">
                <a:ea typeface="宋体" panose="02010600030101010101" pitchFamily="2" charset="-122"/>
              </a:rPr>
              <a:t>M</a:t>
            </a:r>
            <a:r>
              <a:rPr lang="en-US" altLang="zh-CN" sz="100" dirty="0">
                <a:ea typeface="宋体" panose="02010600030101010101" pitchFamily="2" charset="-122"/>
              </a:rPr>
              <a:t> </a:t>
            </a:r>
            <a:r>
              <a:rPr lang="en-US" altLang="zh-CN" dirty="0">
                <a:ea typeface="宋体" panose="02010600030101010101" pitchFamily="2" charset="-122"/>
              </a:rPr>
              <a:t>L diagrams work together to define functional requirements</a:t>
            </a:r>
          </a:p>
        </p:txBody>
      </p:sp>
      <p:sp>
        <p:nvSpPr>
          <p:cNvPr id="4" name="Slide Number Placeholder 3"/>
          <p:cNvSpPr>
            <a:spLocks noGrp="1"/>
          </p:cNvSpPr>
          <p:nvPr>
            <p:ph type="sldNum" sz="quarter" idx="11"/>
          </p:nvPr>
        </p:nvSpPr>
        <p:spPr/>
        <p:txBody>
          <a:bodyPr/>
          <a:lstStyle/>
          <a:p>
            <a:fld id="{3C3BD0B2-4DCF-427C-BA49-77A489312DD0}" type="slidenum">
              <a:rPr lang="en-US" smtClean="0">
                <a:solidFill>
                  <a:schemeClr val="tx1"/>
                </a:solidFill>
              </a:rPr>
              <a:t>4</a:t>
            </a:fld>
            <a:endParaRPr lang="en-US" dirty="0">
              <a:solidFill>
                <a:schemeClr val="tx1"/>
              </a:solidFill>
            </a:endParaRPr>
          </a:p>
        </p:txBody>
      </p:sp>
      <p:sp>
        <p:nvSpPr>
          <p:cNvPr id="2" name="Footer Placeholder 1"/>
          <p:cNvSpPr>
            <a:spLocks noGrp="1"/>
          </p:cNvSpPr>
          <p:nvPr>
            <p:ph type="ftr" sz="quarter" idx="10"/>
          </p:nvPr>
        </p:nvSpPr>
        <p:spPr>
          <a:xfrm>
            <a:off x="0" y="6356350"/>
            <a:ext cx="78486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Overview </a:t>
            </a:r>
            <a:r>
              <a:rPr lang="en-US" altLang="en-US" sz="2000" spc="0" dirty="0">
                <a:solidFill>
                  <a:schemeClr val="tx1"/>
                </a:solidFill>
                <a:effectLst/>
              </a:rPr>
              <a:t>(1 of 2)</a:t>
            </a:r>
          </a:p>
        </p:txBody>
      </p:sp>
      <p:sp>
        <p:nvSpPr>
          <p:cNvPr id="132099" name="Rectangle 3"/>
          <p:cNvSpPr>
            <a:spLocks noGrp="1" noChangeArrowheads="1"/>
          </p:cNvSpPr>
          <p:nvPr>
            <p:ph idx="1"/>
          </p:nvPr>
        </p:nvSpPr>
        <p:spPr>
          <a:xfrm>
            <a:off x="304800" y="1219200"/>
            <a:ext cx="8229600" cy="3877985"/>
          </a:xfrm>
        </p:spPr>
        <p:txBody>
          <a:bodyPr/>
          <a:lstStyle/>
          <a:p>
            <a:r>
              <a:rPr lang="en-GB" altLang="en-US" sz="2400" dirty="0"/>
              <a:t>Chapters 3 and 4 identified and modeled the two primary aspects of functional requirements: </a:t>
            </a:r>
            <a:r>
              <a:rPr lang="en-GB" altLang="en-US" sz="2400" i="1" dirty="0"/>
              <a:t>use cases</a:t>
            </a:r>
            <a:r>
              <a:rPr lang="en-GB" altLang="en-US" sz="2400" dirty="0"/>
              <a:t> and </a:t>
            </a:r>
            <a:r>
              <a:rPr lang="en-GB" altLang="en-US" sz="2400" i="1" dirty="0"/>
              <a:t>domain classes</a:t>
            </a:r>
          </a:p>
          <a:p>
            <a:r>
              <a:rPr lang="en-GB" altLang="en-US" sz="2400" dirty="0"/>
              <a:t>This chapter focuses on detail modelling for use cases to document the internal steps within a use case</a:t>
            </a:r>
          </a:p>
          <a:p>
            <a:r>
              <a:rPr lang="en-GB" altLang="en-US" sz="2400" dirty="0"/>
              <a:t>Fully </a:t>
            </a:r>
            <a:r>
              <a:rPr lang="en-GB" altLang="en-US" sz="2400" i="1" dirty="0"/>
              <a:t>developed use case descriptions</a:t>
            </a:r>
            <a:r>
              <a:rPr lang="en-GB" altLang="en-US" sz="2400" dirty="0"/>
              <a:t> provide information about each use case, including actors, stakeholders, preconditions, post conditions, the flow of activities and exceptions conditions </a:t>
            </a:r>
            <a:endParaRPr lang="en-GB" altLang="en-US" sz="2400" i="1" dirty="0"/>
          </a:p>
          <a:p>
            <a:r>
              <a:rPr lang="en-GB" altLang="en-US" sz="2400" i="1" dirty="0"/>
              <a:t>Activity diagrams</a:t>
            </a:r>
            <a:r>
              <a:rPr lang="en-GB" altLang="en-US" sz="2400" dirty="0"/>
              <a:t> (first shown in Chapter 2) can also be used to show the flow of activities for a use case</a:t>
            </a:r>
            <a:endParaRPr lang="en-GB" altLang="en-US" sz="2400" i="1" dirty="0"/>
          </a:p>
        </p:txBody>
      </p:sp>
      <p:sp>
        <p:nvSpPr>
          <p:cNvPr id="4" name="Slide Number Placeholder 3"/>
          <p:cNvSpPr>
            <a:spLocks noGrp="1"/>
          </p:cNvSpPr>
          <p:nvPr>
            <p:ph type="sldNum" sz="quarter" idx="11"/>
          </p:nvPr>
        </p:nvSpPr>
        <p:spPr/>
        <p:txBody>
          <a:bodyPr/>
          <a:lstStyle/>
          <a:p>
            <a:fld id="{3C3BD0B2-4DCF-427C-BA49-77A489312DD0}" type="slidenum">
              <a:rPr lang="en-US" smtClean="0"/>
              <a:t>5</a:t>
            </a:fld>
            <a:endParaRPr lang="en-US" dirty="0"/>
          </a:p>
        </p:txBody>
      </p:sp>
      <p:sp>
        <p:nvSpPr>
          <p:cNvPr id="2" name="Footer Placeholder 1"/>
          <p:cNvSpPr>
            <a:spLocks noGrp="1"/>
          </p:cNvSpPr>
          <p:nvPr>
            <p:ph type="ftr" sz="quarter" idx="10"/>
          </p:nvPr>
        </p:nvSpPr>
        <p:spPr>
          <a:xfrm>
            <a:off x="0" y="6356350"/>
            <a:ext cx="77724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Overview </a:t>
            </a:r>
            <a:r>
              <a:rPr lang="en-US" altLang="en-US" sz="2000" spc="0" dirty="0">
                <a:solidFill>
                  <a:schemeClr val="tx1"/>
                </a:solidFill>
                <a:effectLst/>
              </a:rPr>
              <a:t>(2 of 2)</a:t>
            </a:r>
          </a:p>
        </p:txBody>
      </p:sp>
      <p:sp>
        <p:nvSpPr>
          <p:cNvPr id="343043" name="Rectangle 3"/>
          <p:cNvSpPr>
            <a:spLocks noGrp="1" noChangeArrowheads="1"/>
          </p:cNvSpPr>
          <p:nvPr>
            <p:ph idx="1"/>
          </p:nvPr>
        </p:nvSpPr>
        <p:spPr>
          <a:xfrm>
            <a:off x="304800" y="1219200"/>
            <a:ext cx="8229600" cy="2806922"/>
          </a:xfrm>
        </p:spPr>
        <p:txBody>
          <a:bodyPr/>
          <a:lstStyle/>
          <a:p>
            <a:r>
              <a:rPr lang="en-GB" altLang="en-US" sz="2400" i="1" dirty="0"/>
              <a:t>System sequence diagrams</a:t>
            </a:r>
            <a:r>
              <a:rPr lang="en-GB" altLang="en-US" sz="2400" dirty="0"/>
              <a:t> (S</a:t>
            </a:r>
            <a:r>
              <a:rPr lang="en-GB" altLang="en-US" sz="100" dirty="0"/>
              <a:t> </a:t>
            </a:r>
            <a:r>
              <a:rPr lang="en-GB" altLang="en-US" sz="2400" dirty="0"/>
              <a:t>S</a:t>
            </a:r>
            <a:r>
              <a:rPr lang="en-GB" altLang="en-US" sz="100" dirty="0"/>
              <a:t> </a:t>
            </a:r>
            <a:r>
              <a:rPr lang="en-GB" altLang="en-US" sz="2400" dirty="0"/>
              <a:t>D</a:t>
            </a:r>
            <a:r>
              <a:rPr lang="en-GB" altLang="en-US" sz="100" dirty="0"/>
              <a:t> </a:t>
            </a:r>
            <a:r>
              <a:rPr lang="en-GB" altLang="en-US" sz="2400" dirty="0"/>
              <a:t>s) show the inputs and outputs for each use case as messages</a:t>
            </a:r>
          </a:p>
          <a:p>
            <a:r>
              <a:rPr lang="en-GB" altLang="en-US" sz="2400" dirty="0"/>
              <a:t>C</a:t>
            </a:r>
            <a:r>
              <a:rPr lang="en-GB" altLang="en-US" sz="100" dirty="0"/>
              <a:t> </a:t>
            </a:r>
            <a:r>
              <a:rPr lang="en-GB" altLang="en-US" sz="2400" dirty="0"/>
              <a:t>R</a:t>
            </a:r>
            <a:r>
              <a:rPr lang="en-GB" altLang="en-US" sz="100" dirty="0"/>
              <a:t> </a:t>
            </a:r>
            <a:r>
              <a:rPr lang="en-GB" altLang="en-US" sz="2400" dirty="0"/>
              <a:t>U</a:t>
            </a:r>
            <a:r>
              <a:rPr lang="en-GB" altLang="en-US" sz="100" dirty="0"/>
              <a:t> </a:t>
            </a:r>
            <a:r>
              <a:rPr lang="en-GB" altLang="en-US" sz="2400" dirty="0"/>
              <a:t>D analysis, which correlates problem domain classes and use cases, is an effective technique to double check that all required use cases have been identified</a:t>
            </a:r>
          </a:p>
          <a:p>
            <a:r>
              <a:rPr lang="en-GB" altLang="en-US" sz="2400" dirty="0"/>
              <a:t>Not all use cases are modelled at this level of detail. Only model when there is complexity and a need to communicate details</a:t>
            </a:r>
          </a:p>
        </p:txBody>
      </p:sp>
      <p:sp>
        <p:nvSpPr>
          <p:cNvPr id="4" name="Slide Number Placeholder 3"/>
          <p:cNvSpPr>
            <a:spLocks noGrp="1"/>
          </p:cNvSpPr>
          <p:nvPr>
            <p:ph type="sldNum" sz="quarter" idx="11"/>
          </p:nvPr>
        </p:nvSpPr>
        <p:spPr/>
        <p:txBody>
          <a:bodyPr/>
          <a:lstStyle/>
          <a:p>
            <a:fld id="{3C3BD0B2-4DCF-427C-BA49-77A489312DD0}" type="slidenum">
              <a:rPr lang="en-US" smtClean="0"/>
              <a:t>6</a:t>
            </a:fld>
            <a:endParaRPr lang="en-US" dirty="0"/>
          </a:p>
        </p:txBody>
      </p:sp>
      <p:sp>
        <p:nvSpPr>
          <p:cNvPr id="2" name="Footer Placeholder 1"/>
          <p:cNvSpPr>
            <a:spLocks noGrp="1"/>
          </p:cNvSpPr>
          <p:nvPr>
            <p:ph type="ftr" sz="quarter" idx="10"/>
          </p:nvPr>
        </p:nvSpPr>
        <p:spPr>
          <a:xfrm>
            <a:off x="0" y="6356350"/>
            <a:ext cx="78486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Use Case Descriptions </a:t>
            </a:r>
            <a:r>
              <a:rPr lang="en-US" altLang="en-US" sz="2000" spc="0" dirty="0">
                <a:solidFill>
                  <a:schemeClr val="tx1"/>
                </a:solidFill>
                <a:effectLst/>
              </a:rPr>
              <a:t>(1 of 2)</a:t>
            </a:r>
          </a:p>
        </p:txBody>
      </p:sp>
      <p:sp>
        <p:nvSpPr>
          <p:cNvPr id="282627" name="Rectangle 3"/>
          <p:cNvSpPr>
            <a:spLocks noGrp="1" noChangeArrowheads="1"/>
          </p:cNvSpPr>
          <p:nvPr>
            <p:ph sz="half" idx="1"/>
          </p:nvPr>
        </p:nvSpPr>
        <p:spPr>
          <a:xfrm>
            <a:off x="381000" y="1411553"/>
            <a:ext cx="7239000" cy="798247"/>
          </a:xfrm>
        </p:spPr>
        <p:txBody>
          <a:bodyPr/>
          <a:lstStyle/>
          <a:p>
            <a:pPr>
              <a:lnSpc>
                <a:spcPct val="90000"/>
              </a:lnSpc>
            </a:pPr>
            <a:r>
              <a:rPr lang="en-US" altLang="en-US" sz="2800" dirty="0"/>
              <a:t>Write a </a:t>
            </a:r>
            <a:r>
              <a:rPr lang="en-US" altLang="en-US" sz="2800" i="1" dirty="0"/>
              <a:t>brief description</a:t>
            </a:r>
            <a:r>
              <a:rPr lang="en-US" altLang="en-US" sz="2800" dirty="0"/>
              <a:t> as shown in Chapter 3 for most use cases.</a:t>
            </a:r>
            <a:endParaRPr lang="en-GB" altLang="en-US" sz="2800" dirty="0"/>
          </a:p>
        </p:txBody>
      </p:sp>
      <p:graphicFrame>
        <p:nvGraphicFramePr>
          <p:cNvPr id="5" name="Content Placeholder 4" descr="Table is accessible to screenreaders"/>
          <p:cNvGraphicFramePr>
            <a:graphicFrameLocks noGrp="1"/>
          </p:cNvGraphicFramePr>
          <p:nvPr>
            <p:ph sz="half" idx="2"/>
            <p:extLst>
              <p:ext uri="{D42A27DB-BD31-4B8C-83A1-F6EECF244321}">
                <p14:modId xmlns:p14="http://schemas.microsoft.com/office/powerpoint/2010/main" val="3692103060"/>
              </p:ext>
            </p:extLst>
          </p:nvPr>
        </p:nvGraphicFramePr>
        <p:xfrm>
          <a:off x="746160" y="2434626"/>
          <a:ext cx="8153399" cy="3114040"/>
        </p:xfrm>
        <a:graphic>
          <a:graphicData uri="http://schemas.openxmlformats.org/drawingml/2006/table">
            <a:tbl>
              <a:tblPr firstRow="1" bandRow="1">
                <a:tableStyleId>{5C22544A-7EE6-4342-B048-85BDC9FD1C3A}</a:tableStyleId>
              </a:tblPr>
              <a:tblGrid>
                <a:gridCol w="3059557">
                  <a:extLst>
                    <a:ext uri="{9D8B030D-6E8A-4147-A177-3AD203B41FA5}">
                      <a16:colId xmlns:a16="http://schemas.microsoft.com/office/drawing/2014/main" val="625454823"/>
                    </a:ext>
                  </a:extLst>
                </a:gridCol>
                <a:gridCol w="5093842">
                  <a:extLst>
                    <a:ext uri="{9D8B030D-6E8A-4147-A177-3AD203B41FA5}">
                      <a16:colId xmlns:a16="http://schemas.microsoft.com/office/drawing/2014/main" val="2540144907"/>
                    </a:ext>
                  </a:extLst>
                </a:gridCol>
              </a:tblGrid>
              <a:tr h="370840">
                <a:tc>
                  <a:txBody>
                    <a:bodyPr/>
                    <a:lstStyle/>
                    <a:p>
                      <a:r>
                        <a:rPr lang="en-IN" sz="1800" dirty="0">
                          <a:solidFill>
                            <a:schemeClr val="tx1"/>
                          </a:solidFill>
                        </a:rPr>
                        <a:t>Use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Brief use case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67399"/>
                  </a:ext>
                </a:extLst>
              </a:tr>
              <a:tr h="370840">
                <a:tc>
                  <a:txBody>
                    <a:bodyPr/>
                    <a:lstStyle/>
                    <a:p>
                      <a:r>
                        <a:rPr lang="en-IN" sz="1800" i="1" dirty="0">
                          <a:solidFill>
                            <a:schemeClr val="tx1"/>
                          </a:solidFill>
                        </a:rPr>
                        <a:t>Create</a:t>
                      </a:r>
                      <a:r>
                        <a:rPr lang="en-IN" sz="1800" i="1" baseline="0" dirty="0">
                          <a:solidFill>
                            <a:schemeClr val="tx1"/>
                          </a:solidFill>
                        </a:rPr>
                        <a:t> customer account</a:t>
                      </a:r>
                      <a:endParaRPr lang="en-IN" sz="18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User/actor enters new customer account</a:t>
                      </a:r>
                      <a:r>
                        <a:rPr lang="en-IN" sz="1800" baseline="0" dirty="0">
                          <a:solidFill>
                            <a:schemeClr val="tx1"/>
                          </a:solidFill>
                        </a:rPr>
                        <a:t> data, and the system assigns account number, creates a customer record, and creates an account record.</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5841035"/>
                  </a:ext>
                </a:extLst>
              </a:tr>
              <a:tr h="370840">
                <a:tc>
                  <a:txBody>
                    <a:bodyPr/>
                    <a:lstStyle/>
                    <a:p>
                      <a:r>
                        <a:rPr lang="en-IN" sz="1800" i="1" dirty="0">
                          <a:solidFill>
                            <a:schemeClr val="tx1"/>
                          </a:solidFill>
                        </a:rPr>
                        <a:t>Look up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User/actor enters customer number, and the system retrieves and displays customer and account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9666768"/>
                  </a:ext>
                </a:extLst>
              </a:tr>
              <a:tr h="370840">
                <a:tc>
                  <a:txBody>
                    <a:bodyPr/>
                    <a:lstStyle/>
                    <a:p>
                      <a:r>
                        <a:rPr lang="en-IN" sz="1800" i="1" dirty="0">
                          <a:solidFill>
                            <a:schemeClr val="tx1"/>
                          </a:solidFill>
                        </a:rPr>
                        <a:t>Process account adjustment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tx1"/>
                          </a:solidFill>
                        </a:rPr>
                        <a:t>User/actor enters order</a:t>
                      </a:r>
                      <a:r>
                        <a:rPr lang="en-IN" sz="1800" baseline="0" dirty="0">
                          <a:solidFill>
                            <a:schemeClr val="tx1"/>
                          </a:solidFill>
                        </a:rPr>
                        <a:t> number, and the system retrieves customer and order data; actor enters adjustment amount, and the system creates a transaction record for the adjustment.</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6979829"/>
                  </a:ext>
                </a:extLst>
              </a:tr>
            </a:tbl>
          </a:graphicData>
        </a:graphic>
      </p:graphicFrame>
      <p:sp>
        <p:nvSpPr>
          <p:cNvPr id="4" name="Slide Number Placeholder 3"/>
          <p:cNvSpPr>
            <a:spLocks noGrp="1"/>
          </p:cNvSpPr>
          <p:nvPr>
            <p:ph type="sldNum" sz="quarter" idx="11"/>
          </p:nvPr>
        </p:nvSpPr>
        <p:spPr/>
        <p:txBody>
          <a:bodyPr/>
          <a:lstStyle/>
          <a:p>
            <a:fld id="{3C3BD0B2-4DCF-427C-BA49-77A489312DD0}" type="slidenum">
              <a:rPr lang="en-US" smtClean="0"/>
              <a:t>7</a:t>
            </a:fld>
            <a:endParaRPr lang="en-US" dirty="0"/>
          </a:p>
        </p:txBody>
      </p:sp>
      <p:sp>
        <p:nvSpPr>
          <p:cNvPr id="2" name="Footer Placeholder 1"/>
          <p:cNvSpPr>
            <a:spLocks noGrp="1"/>
          </p:cNvSpPr>
          <p:nvPr>
            <p:ph type="ftr" sz="quarter" idx="10"/>
          </p:nvPr>
        </p:nvSpPr>
        <p:spPr>
          <a:xfrm>
            <a:off x="0" y="6356350"/>
            <a:ext cx="76200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Use Case Descriptions </a:t>
            </a:r>
            <a:r>
              <a:rPr lang="en-US" altLang="en-US" sz="2000" spc="0" dirty="0">
                <a:solidFill>
                  <a:schemeClr val="tx1"/>
                </a:solidFill>
                <a:effectLst/>
              </a:rPr>
              <a:t>(2 of 2)</a:t>
            </a:r>
          </a:p>
        </p:txBody>
      </p:sp>
      <p:sp>
        <p:nvSpPr>
          <p:cNvPr id="345091" name="Rectangle 3"/>
          <p:cNvSpPr>
            <a:spLocks noGrp="1" noChangeArrowheads="1"/>
          </p:cNvSpPr>
          <p:nvPr>
            <p:ph idx="1"/>
          </p:nvPr>
        </p:nvSpPr>
        <p:spPr>
          <a:xfrm>
            <a:off x="381000" y="1081133"/>
            <a:ext cx="8229600" cy="4698209"/>
          </a:xfrm>
        </p:spPr>
        <p:txBody>
          <a:bodyPr/>
          <a:lstStyle/>
          <a:p>
            <a:pPr>
              <a:lnSpc>
                <a:spcPct val="70000"/>
              </a:lnSpc>
              <a:spcBef>
                <a:spcPts val="1000"/>
              </a:spcBef>
            </a:pPr>
            <a:r>
              <a:rPr lang="en-US" altLang="en-US" sz="2400" dirty="0"/>
              <a:t>Write a </a:t>
            </a:r>
            <a:r>
              <a:rPr lang="en-US" altLang="en-US" sz="2400" i="1" dirty="0"/>
              <a:t>fully developed use case description</a:t>
            </a:r>
            <a:r>
              <a:rPr lang="en-US" altLang="en-US" sz="2400" dirty="0"/>
              <a:t> for more complex use cases</a:t>
            </a:r>
          </a:p>
          <a:p>
            <a:pPr>
              <a:lnSpc>
                <a:spcPct val="70000"/>
              </a:lnSpc>
              <a:spcBef>
                <a:spcPts val="1000"/>
              </a:spcBef>
            </a:pPr>
            <a:r>
              <a:rPr lang="en-US" altLang="en-US" sz="2400" dirty="0"/>
              <a:t>Typical use case description templates include:</a:t>
            </a:r>
            <a:endParaRPr lang="en-US" altLang="en-US" sz="1200" dirty="0"/>
          </a:p>
          <a:p>
            <a:pPr lvl="1">
              <a:lnSpc>
                <a:spcPct val="70000"/>
              </a:lnSpc>
              <a:spcBef>
                <a:spcPts val="1000"/>
              </a:spcBef>
            </a:pPr>
            <a:r>
              <a:rPr lang="en-GB" altLang="en-US" sz="2000" dirty="0"/>
              <a:t>Use case name</a:t>
            </a:r>
          </a:p>
          <a:p>
            <a:pPr lvl="1">
              <a:lnSpc>
                <a:spcPct val="70000"/>
              </a:lnSpc>
              <a:spcBef>
                <a:spcPts val="1000"/>
              </a:spcBef>
            </a:pPr>
            <a:r>
              <a:rPr lang="en-GB" altLang="en-US" sz="2000" dirty="0"/>
              <a:t>Scenario (if needed)</a:t>
            </a:r>
          </a:p>
          <a:p>
            <a:pPr lvl="1">
              <a:lnSpc>
                <a:spcPct val="70000"/>
              </a:lnSpc>
              <a:spcBef>
                <a:spcPts val="1000"/>
              </a:spcBef>
            </a:pPr>
            <a:r>
              <a:rPr lang="en-GB" altLang="en-US" sz="2000" dirty="0"/>
              <a:t>Triggering event</a:t>
            </a:r>
          </a:p>
          <a:p>
            <a:pPr lvl="1">
              <a:lnSpc>
                <a:spcPct val="70000"/>
              </a:lnSpc>
              <a:spcBef>
                <a:spcPts val="1000"/>
              </a:spcBef>
            </a:pPr>
            <a:r>
              <a:rPr lang="en-GB" altLang="en-US" sz="2000" dirty="0"/>
              <a:t>Brief description</a:t>
            </a:r>
          </a:p>
          <a:p>
            <a:pPr lvl="1">
              <a:lnSpc>
                <a:spcPct val="70000"/>
              </a:lnSpc>
              <a:spcBef>
                <a:spcPts val="1000"/>
              </a:spcBef>
            </a:pPr>
            <a:r>
              <a:rPr lang="en-GB" altLang="en-US" sz="2000" dirty="0"/>
              <a:t>Actors</a:t>
            </a:r>
          </a:p>
          <a:p>
            <a:pPr lvl="1">
              <a:lnSpc>
                <a:spcPct val="70000"/>
              </a:lnSpc>
              <a:spcBef>
                <a:spcPts val="1000"/>
              </a:spcBef>
            </a:pPr>
            <a:r>
              <a:rPr lang="en-GB" altLang="en-US" sz="2000" dirty="0"/>
              <a:t>Related use cases (&lt;&lt;includes&gt;&gt;)</a:t>
            </a:r>
          </a:p>
          <a:p>
            <a:pPr lvl="1">
              <a:lnSpc>
                <a:spcPct val="70000"/>
              </a:lnSpc>
              <a:spcBef>
                <a:spcPts val="1000"/>
              </a:spcBef>
            </a:pPr>
            <a:r>
              <a:rPr lang="en-GB" altLang="en-US" sz="2000" dirty="0"/>
              <a:t>Stakeholders</a:t>
            </a:r>
          </a:p>
          <a:p>
            <a:pPr lvl="1">
              <a:lnSpc>
                <a:spcPct val="70000"/>
              </a:lnSpc>
              <a:spcBef>
                <a:spcPts val="1000"/>
              </a:spcBef>
            </a:pPr>
            <a:r>
              <a:rPr lang="en-GB" altLang="en-US" sz="2000" dirty="0"/>
              <a:t>Preconditions</a:t>
            </a:r>
          </a:p>
          <a:p>
            <a:pPr lvl="1">
              <a:lnSpc>
                <a:spcPct val="70000"/>
              </a:lnSpc>
              <a:spcBef>
                <a:spcPts val="1000"/>
              </a:spcBef>
            </a:pPr>
            <a:r>
              <a:rPr lang="en-GB" altLang="en-US" sz="2000" dirty="0"/>
              <a:t>Postconditions</a:t>
            </a:r>
          </a:p>
          <a:p>
            <a:pPr lvl="1">
              <a:lnSpc>
                <a:spcPct val="70000"/>
              </a:lnSpc>
              <a:spcBef>
                <a:spcPts val="1000"/>
              </a:spcBef>
            </a:pPr>
            <a:r>
              <a:rPr lang="en-GB" altLang="en-US" sz="2000" dirty="0"/>
              <a:t>Flow of activities</a:t>
            </a:r>
          </a:p>
          <a:p>
            <a:pPr lvl="1">
              <a:lnSpc>
                <a:spcPct val="70000"/>
              </a:lnSpc>
              <a:spcBef>
                <a:spcPts val="1000"/>
              </a:spcBef>
            </a:pPr>
            <a:r>
              <a:rPr lang="en-GB" altLang="en-US" sz="2000" dirty="0"/>
              <a:t>Exception conditions</a:t>
            </a:r>
          </a:p>
        </p:txBody>
      </p:sp>
      <p:sp>
        <p:nvSpPr>
          <p:cNvPr id="4" name="Slide Number Placeholder 3"/>
          <p:cNvSpPr>
            <a:spLocks noGrp="1"/>
          </p:cNvSpPr>
          <p:nvPr>
            <p:ph type="sldNum" sz="quarter" idx="11"/>
          </p:nvPr>
        </p:nvSpPr>
        <p:spPr/>
        <p:txBody>
          <a:bodyPr/>
          <a:lstStyle/>
          <a:p>
            <a:fld id="{3C3BD0B2-4DCF-427C-BA49-77A489312DD0}" type="slidenum">
              <a:rPr lang="en-US" smtClean="0"/>
              <a:t>8</a:t>
            </a:fld>
            <a:endParaRPr lang="en-US" dirty="0"/>
          </a:p>
        </p:txBody>
      </p:sp>
      <p:sp>
        <p:nvSpPr>
          <p:cNvPr id="2" name="Footer Placeholder 1"/>
          <p:cNvSpPr>
            <a:spLocks noGrp="1"/>
          </p:cNvSpPr>
          <p:nvPr>
            <p:ph type="ftr" sz="quarter" idx="10"/>
          </p:nvPr>
        </p:nvSpPr>
        <p:spPr>
          <a:xfrm>
            <a:off x="0" y="6356350"/>
            <a:ext cx="76200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381000" y="230188"/>
            <a:ext cx="2362200" cy="2548390"/>
          </a:xfrm>
        </p:spPr>
        <p:txBody>
          <a:bodyPr/>
          <a:lstStyle/>
          <a:p>
            <a:r>
              <a:rPr lang="en-US" altLang="en-US" sz="3200" spc="0" dirty="0">
                <a:solidFill>
                  <a:schemeClr val="tx1"/>
                </a:solidFill>
                <a:effectLst/>
              </a:rPr>
              <a:t>Fully Developed Use Case Description: </a:t>
            </a:r>
            <a:r>
              <a:rPr lang="en-US" altLang="en-US" sz="2400" spc="0" dirty="0">
                <a:solidFill>
                  <a:schemeClr val="tx1"/>
                </a:solidFill>
                <a:effectLst/>
              </a:rPr>
              <a:t>Use case:</a:t>
            </a:r>
            <a:r>
              <a:rPr lang="en-US" altLang="en-US" sz="3200" spc="0" dirty="0">
                <a:solidFill>
                  <a:schemeClr val="tx1"/>
                </a:solidFill>
                <a:effectLst/>
              </a:rPr>
              <a:t> </a:t>
            </a:r>
            <a:r>
              <a:rPr lang="en-US" altLang="en-US" sz="2400" i="1" spc="0" dirty="0">
                <a:solidFill>
                  <a:schemeClr val="tx1"/>
                </a:solidFill>
                <a:effectLst/>
              </a:rPr>
              <a:t>Create customer account</a:t>
            </a:r>
          </a:p>
        </p:txBody>
      </p:sp>
      <p:pic>
        <p:nvPicPr>
          <p:cNvPr id="7" name="Content Placeholder 6" descr="The table with two columns has the following entries: Row 1. Use case name: create customer account. Row 2. Scenario: create online customer account. Row 3. Triggering event: new customer wants to set up account online. Row 4. Brief description: online customer created customer account by entering basic information and them following up with one or more addresses and a credit or debit card. Row 5. Actors: customer. Row 6. Related use cases: might be invoked by the check out shopping cart use cases. Row 7.  Stakeholders: accounting, marketing, sales. Row 8. Preconditions: customer must be created and saved. One or more addresses must be created and saved. Credit or debit card information must be validated. Account must be created and saved. Address and account must be associated with customer. Row 9. Flow of activities: A. Actor: 1. Customer indicates desire to create customer account and enters basic customer information. 2. Customer enters one or more addresses. 3. Customer enters credit or debit card information. B. System: 1.1. System creates a new customer. 1.2. System prompts for customer addresses. 2.1. System created addresses. 2.2. System prompts for credit or debit card. 3.1. System creates account. 3.2. System verifies authorization for credit or debit card. 3.3. System associates customer, address, and account. 3.4. System returns valid customer account details. Row 10. Exception conditions: 1.1. Basic customer data are incomplete. 2.1. The address isn’t valid. 3.2. Credit or debit information isn’t valid. "/>
          <p:cNvPicPr>
            <a:picLocks noGrp="1" noChangeAspect="1"/>
          </p:cNvPicPr>
          <p:nvPr>
            <p:ph idx="1"/>
          </p:nvPr>
        </p:nvPicPr>
        <p:blipFill>
          <a:blip r:embed="rId2"/>
          <a:stretch>
            <a:fillRect/>
          </a:stretch>
        </p:blipFill>
        <p:spPr>
          <a:xfrm>
            <a:off x="3605848" y="264131"/>
            <a:ext cx="5336108" cy="5578952"/>
          </a:xfrm>
          <a:prstGeom prst="rect">
            <a:avLst/>
          </a:prstGeom>
        </p:spPr>
      </p:pic>
      <p:sp>
        <p:nvSpPr>
          <p:cNvPr id="4" name="Slide Number Placeholder 3"/>
          <p:cNvSpPr>
            <a:spLocks noGrp="1"/>
          </p:cNvSpPr>
          <p:nvPr>
            <p:ph type="sldNum" sz="quarter" idx="11"/>
          </p:nvPr>
        </p:nvSpPr>
        <p:spPr/>
        <p:txBody>
          <a:bodyPr/>
          <a:lstStyle/>
          <a:p>
            <a:fld id="{3C3BD0B2-4DCF-427C-BA49-77A489312DD0}" type="slidenum">
              <a:rPr lang="en-US" smtClean="0"/>
              <a:t>9</a:t>
            </a:fld>
            <a:endParaRPr lang="en-US" dirty="0"/>
          </a:p>
        </p:txBody>
      </p:sp>
      <p:sp>
        <p:nvSpPr>
          <p:cNvPr id="2" name="Footer Placeholder 1"/>
          <p:cNvSpPr>
            <a:spLocks noGrp="1"/>
          </p:cNvSpPr>
          <p:nvPr>
            <p:ph type="ftr" sz="quarter" idx="10"/>
          </p:nvPr>
        </p:nvSpPr>
        <p:spPr>
          <a:xfrm>
            <a:off x="0" y="6356350"/>
            <a:ext cx="7772400" cy="365125"/>
          </a:xfrm>
        </p:spPr>
        <p:txBody>
          <a:bodyPr/>
          <a:lstStyle/>
          <a:p>
            <a:r>
              <a:rPr lang="en-US" dirty="0"/>
              <a:t>Systems Analysis and Design in a Changing World, 7th edition – Chapter 5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lueShadeWithBar">
  <a:themeElements>
    <a:clrScheme name="Custom 2">
      <a:dk1>
        <a:sysClr val="windowText" lastClr="000000"/>
      </a:dk1>
      <a:lt1>
        <a:sysClr val="window" lastClr="FFFFFF"/>
      </a:lt1>
      <a:dk2>
        <a:srgbClr val="212121"/>
      </a:dk2>
      <a:lt2>
        <a:srgbClr val="A5A5A5"/>
      </a:lt2>
      <a:accent1>
        <a:srgbClr val="B68D1F"/>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6379</TotalTime>
  <Words>2997</Words>
  <Application>Microsoft Office PowerPoint</Application>
  <PresentationFormat>On-screen Show (4:3)</PresentationFormat>
  <Paragraphs>376</Paragraphs>
  <Slides>36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Courier New</vt:lpstr>
      <vt:lpstr>Wingdings</vt:lpstr>
      <vt:lpstr>BlueShadeWithBar</vt:lpstr>
      <vt:lpstr>White with Courier font for code slides</vt:lpstr>
      <vt:lpstr>Chapter 5</vt:lpstr>
      <vt:lpstr>Use Case Modeling</vt:lpstr>
      <vt:lpstr>Chapter 5: Outline</vt:lpstr>
      <vt:lpstr>Learning Objectives</vt:lpstr>
      <vt:lpstr>Overview (1 of 2)</vt:lpstr>
      <vt:lpstr>Overview (2 of 2)</vt:lpstr>
      <vt:lpstr>Use Case Descriptions (1 of 2)</vt:lpstr>
      <vt:lpstr>Use Case Descriptions (2 of 2)</vt:lpstr>
      <vt:lpstr>Fully Developed Use Case Description: Use case: Create customer account</vt:lpstr>
      <vt:lpstr>Fully Developed Use Case Description Create customer account (part 1)</vt:lpstr>
      <vt:lpstr>Fully Developed Use Case Description Create customer account (part 2)</vt:lpstr>
      <vt:lpstr>Use Case Description Details (1 of 2)</vt:lpstr>
      <vt:lpstr>Use Case Description Details (2 of 2)</vt:lpstr>
      <vt:lpstr>Another Fully Developed Use Case Description Example: Use case Ship items</vt:lpstr>
      <vt:lpstr>Fully Developed Use Case Description Ship items (part 1)</vt:lpstr>
      <vt:lpstr>Fully Developed Use Case Description Ship items (part 2)</vt:lpstr>
      <vt:lpstr>U M L Activity Diagram for Use Case: Create Customer Account</vt:lpstr>
      <vt:lpstr>Activity Diagram for Ship Items Use Case</vt:lpstr>
      <vt:lpstr>U M L Activity Diagram for Use Case: Fill shopping cart</vt:lpstr>
      <vt:lpstr>System Sequence Diagram (S S D)</vt:lpstr>
      <vt:lpstr>System Sequence Diagram (S S D) Notation</vt:lpstr>
      <vt:lpstr>S S D Message Examples with Loop Frame</vt:lpstr>
      <vt:lpstr>Message Notation for S S D</vt:lpstr>
      <vt:lpstr>S S D Message Examples</vt:lpstr>
      <vt:lpstr>Steps for Developing S S D</vt:lpstr>
      <vt:lpstr>S S D for Create customer account Use case</vt:lpstr>
      <vt:lpstr>S S D for Ship items Use Case</vt:lpstr>
      <vt:lpstr>Use Cases and C R U D</vt:lpstr>
      <vt:lpstr>Verifying use cases for Customer</vt:lpstr>
      <vt:lpstr>C R U D Analysis: Steps</vt:lpstr>
      <vt:lpstr>Sample C R U D Matrix</vt:lpstr>
      <vt:lpstr>Extending and Integrating Requirements Models</vt:lpstr>
      <vt:lpstr>Integrating Requirements Models</vt:lpstr>
      <vt:lpstr>Summary (1 of 2)</vt:lpstr>
      <vt:lpstr>Summary (2 of 2)</vt:lpstr>
      <vt:lpstr>R T G M System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Ziegler, Jennifer</cp:lastModifiedBy>
  <cp:revision>255</cp:revision>
  <cp:lastPrinted>1601-01-01T00:00:00Z</cp:lastPrinted>
  <dcterms:created xsi:type="dcterms:W3CDTF">2011-10-31T16:54:53Z</dcterms:created>
  <dcterms:modified xsi:type="dcterms:W3CDTF">2019-07-23T20:28:03Z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