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9" r:id="rId2"/>
    <p:sldMasterId id="2147483711" r:id="rId3"/>
  </p:sldMasterIdLst>
  <p:notesMasterIdLst>
    <p:notesMasterId r:id="rId45"/>
  </p:notesMasterIdLst>
  <p:sldIdLst>
    <p:sldId id="467" r:id="rId4"/>
    <p:sldId id="256" r:id="rId5"/>
    <p:sldId id="257" r:id="rId6"/>
    <p:sldId id="314" r:id="rId7"/>
    <p:sldId id="263" r:id="rId8"/>
    <p:sldId id="431" r:id="rId9"/>
    <p:sldId id="432" r:id="rId10"/>
    <p:sldId id="433" r:id="rId11"/>
    <p:sldId id="434" r:id="rId12"/>
    <p:sldId id="435" r:id="rId13"/>
    <p:sldId id="436" r:id="rId14"/>
    <p:sldId id="437" r:id="rId15"/>
    <p:sldId id="438" r:id="rId16"/>
    <p:sldId id="439" r:id="rId17"/>
    <p:sldId id="441" r:id="rId18"/>
    <p:sldId id="440" r:id="rId19"/>
    <p:sldId id="442" r:id="rId20"/>
    <p:sldId id="443" r:id="rId21"/>
    <p:sldId id="444" r:id="rId22"/>
    <p:sldId id="445" r:id="rId23"/>
    <p:sldId id="447" r:id="rId24"/>
    <p:sldId id="448" r:id="rId25"/>
    <p:sldId id="450" r:id="rId26"/>
    <p:sldId id="449" r:id="rId27"/>
    <p:sldId id="451" r:id="rId28"/>
    <p:sldId id="446"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2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13" autoAdjust="0"/>
    <p:restoredTop sz="96408" autoAdjust="0"/>
  </p:normalViewPr>
  <p:slideViewPr>
    <p:cSldViewPr>
      <p:cViewPr varScale="1">
        <p:scale>
          <a:sx n="70" d="100"/>
          <a:sy n="70" d="100"/>
        </p:scale>
        <p:origin x="498" y="72"/>
      </p:cViewPr>
      <p:guideLst>
        <p:guide orient="horz" pos="528"/>
        <p:guide pos="2880"/>
      </p:guideLst>
    </p:cSldViewPr>
  </p:slideViewPr>
  <p:outlineViewPr>
    <p:cViewPr>
      <p:scale>
        <a:sx n="50" d="100"/>
        <a:sy n="50" d="100"/>
      </p:scale>
      <p:origin x="0" y="-375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FFD3291-EB99-4CCE-BE4B-28A4A7DE8FD7}" type="slidenum">
              <a:rPr lang="en-US" altLang="en-US"/>
              <a:pPr/>
              <a:t>‹#›</a:t>
            </a:fld>
            <a:endParaRPr lang="en-US" altLang="en-US"/>
          </a:p>
        </p:txBody>
      </p:sp>
    </p:spTree>
    <p:extLst>
      <p:ext uri="{BB962C8B-B14F-4D97-AF65-F5344CB8AC3E}">
        <p14:creationId xmlns:p14="http://schemas.microsoft.com/office/powerpoint/2010/main" val="2781973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8BC71-4103-4A25-A846-B59FE86A780B}"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569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FD3291-EB99-4CCE-BE4B-28A4A7DE8FD7}" type="slidenum">
              <a:rPr lang="en-US" altLang="en-US" smtClean="0"/>
              <a:pPr/>
              <a:t>6</a:t>
            </a:fld>
            <a:endParaRPr lang="en-US" altLang="en-US"/>
          </a:p>
        </p:txBody>
      </p:sp>
    </p:spTree>
    <p:extLst>
      <p:ext uri="{BB962C8B-B14F-4D97-AF65-F5344CB8AC3E}">
        <p14:creationId xmlns:p14="http://schemas.microsoft.com/office/powerpoint/2010/main" val="179972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856982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smtClean="0"/>
              <a:t>Systems Analysis and Design in a Changing World, 7th Ed - Chapter 6 ©2016. Cengage Learning. All rights reserved.</a:t>
            </a:r>
            <a:endParaRPr lang="en-US" dirty="0"/>
          </a:p>
        </p:txBody>
      </p:sp>
      <p:sp>
        <p:nvSpPr>
          <p:cNvPr id="4"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2691471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3"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1999345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3"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41518279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513267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6622415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6"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25775148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7"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3254202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atin typeface="+mn-lt"/>
              </a:defRPr>
            </a:lvl1pPr>
          </a:lstStyle>
          <a:p>
            <a:fld id="{D006E8F6-261F-4622-BD5D-ACCA7F648234}" type="slidenum">
              <a:rPr lang="en-US" altLang="en-US" smtClean="0"/>
              <a:pPr/>
              <a:t>‹#›</a:t>
            </a:fld>
            <a:endParaRPr lang="en-US" altLang="en-US"/>
          </a:p>
        </p:txBody>
      </p:sp>
      <p:pic>
        <p:nvPicPr>
          <p:cNvPr id="6"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smtClean="0"/>
              <a:t>Click to edit Master title style</a:t>
            </a:r>
            <a:endParaRPr lang="en-IN" dirty="0"/>
          </a:p>
        </p:txBody>
      </p:sp>
    </p:spTree>
    <p:extLst>
      <p:ext uri="{BB962C8B-B14F-4D97-AF65-F5344CB8AC3E}">
        <p14:creationId xmlns:p14="http://schemas.microsoft.com/office/powerpoint/2010/main" val="409097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5586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4880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ss">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a:p>
        </p:txBody>
      </p:sp>
      <p:sp>
        <p:nvSpPr>
          <p:cNvPr id="7" name="Content Placeholder 6"/>
          <p:cNvSpPr>
            <a:spLocks noGrp="1"/>
          </p:cNvSpPr>
          <p:nvPr>
            <p:ph sz="quarter" idx="10"/>
          </p:nvPr>
        </p:nvSpPr>
        <p:spPr>
          <a:xfrm>
            <a:off x="5867400" y="3581400"/>
            <a:ext cx="2286000"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532950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2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1"/>
          </p:nvPr>
        </p:nvSpPr>
        <p:spPr>
          <a:xfrm>
            <a:off x="990600" y="4114800"/>
            <a:ext cx="5867400" cy="1295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860216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780424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p>
            <a:r>
              <a:rPr lang="en-US" dirty="0" smtClean="0"/>
              <a:t>Systems Analysis and Design in a Changing World, 7th Ed - Chapter 6 ©2016. Cengage Learning. All rights reserved.</a:t>
            </a:r>
            <a:endParaRPr lang="en-US" dirty="0"/>
          </a:p>
        </p:txBody>
      </p:sp>
      <p:sp>
        <p:nvSpPr>
          <p:cNvPr id="4" name="Slide Number Placeholder 3"/>
          <p:cNvSpPr>
            <a:spLocks noGrp="1"/>
          </p:cNvSpPr>
          <p:nvPr>
            <p:ph type="sldNum" sz="quarter" idx="11"/>
          </p:nvPr>
        </p:nvSpPr>
        <p:spPr/>
        <p:txBody>
          <a:bodyPr/>
          <a:lstStyle/>
          <a:p>
            <a:fld id="{C3E34EA8-3EAF-49B8-BC05-CB3445FC09FE}" type="slidenum">
              <a:rPr lang="en-US" smtClean="0"/>
              <a:pPr/>
              <a:t>‹#›</a:t>
            </a:fld>
            <a:endParaRPr lang="en-US"/>
          </a:p>
        </p:txBody>
      </p:sp>
    </p:spTree>
    <p:extLst>
      <p:ext uri="{BB962C8B-B14F-4D97-AF65-F5344CB8AC3E}">
        <p14:creationId xmlns:p14="http://schemas.microsoft.com/office/powerpoint/2010/main" val="3712147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2373524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6"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15073020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0" y="6356350"/>
            <a:ext cx="731520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smtClean="0"/>
              <a:t>Systems Analysis and Design in a Changing World, 7th Ed - Chapter 6 ©2016. Cengage Learning. All rights reserved.</a:t>
            </a:r>
            <a:endParaRPr lang="en-US" dirty="0"/>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7791369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smtClean="0"/>
              <a:t>Systems Analysis and Design in a Changing World, 7th Ed - Chapter 6 ©2016. Cengage Learning. All rights reserved.</a:t>
            </a:r>
            <a:endParaRPr lang="en-US" dirty="0"/>
          </a:p>
        </p:txBody>
      </p:sp>
      <p:sp>
        <p:nvSpPr>
          <p:cNvPr id="7"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347642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cs typeface="Arial" panose="020B0604020202020204" pitchFamily="34" charset="0"/>
              </a:defRPr>
            </a:lvl1pPr>
          </a:lstStyle>
          <a:p>
            <a:r>
              <a:rPr lang="en-US" dirty="0" smtClean="0"/>
              <a:t>Systems Analysis and Design in a Changing World, 7th Ed - Chapter 6 ©2016. Cengage Learning. All rights reserved.</a:t>
            </a:r>
            <a:endParaRPr lang="en-US" dirty="0"/>
          </a:p>
        </p:txBody>
      </p:sp>
      <p:sp>
        <p:nvSpPr>
          <p:cNvPr id="6"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3673795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smtClean="0"/>
              <a:t>Systems Analysis and Design in a Changing World, 7th Ed - Chapter 6 ©2016. Cengage Learning. All rights reserved.</a:t>
            </a:r>
            <a:endParaRPr lang="en-US" dirty="0"/>
          </a:p>
        </p:txBody>
      </p:sp>
      <p:sp>
        <p:nvSpPr>
          <p:cNvPr id="8" name="Slide Number Placeholder 4"/>
          <p:cNvSpPr>
            <a:spLocks noGrp="1"/>
          </p:cNvSpPr>
          <p:nvPr>
            <p:ph type="sldNum" sz="quarter" idx="11"/>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2333030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20"/>
          <a:srcRect/>
          <a:stretch>
            <a:fillRect/>
          </a:stretch>
        </p:blipFill>
        <p:spPr bwMode="auto">
          <a:xfrm>
            <a:off x="-7938"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Systems Analysis and Design in a Changing World, 7th Ed - Chapter 6 ©2016. Cengage Learning. All rights reserved.</a:t>
            </a:r>
            <a:endParaRPr lang="en-US" dirty="0"/>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973321455"/>
      </p:ext>
    </p:extLst>
  </p:cSld>
  <p:clrMap bg1="lt1" tx1="dk1" bg2="lt2" tx2="dk2" accent1="accent1" accent2="accent2" accent3="accent3" accent4="accent4" accent5="accent5" accent6="accent6" hlink="hlink" folHlink="folHlink"/>
  <p:sldLayoutIdLst>
    <p:sldLayoutId id="2147483695" r:id="rId1"/>
    <p:sldLayoutId id="2147483717" r:id="rId2"/>
    <p:sldLayoutId id="2147483716" r:id="rId3"/>
    <p:sldLayoutId id="214748371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18" r:id="rId17"/>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21"/>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2"/>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2"/>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2"/>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387911"/>
      </p:ext>
    </p:extLst>
  </p:cSld>
  <p:clrMap bg1="lt1" tx1="dk1" bg2="lt2" tx2="dk2" accent1="accent1" accent2="accent2" accent3="accent3" accent4="accent4" accent5="accent5" accent6="accent6" hlink="hlink" folHlink="folHlink"/>
  <p:sldLayoutIdLst>
    <p:sldLayoutId id="2147483710"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04268536"/>
      </p:ext>
    </p:extLst>
  </p:cSld>
  <p:clrMap bg1="lt1" tx1="dk1" bg2="lt2" tx2="dk2" accent1="accent1" accent2="accent2" accent3="accent3" accent4="accent4" accent5="accent5" accent6="accent6" hlink="hlink" folHlink="folHlink"/>
  <p:sldLayoutIdLst>
    <p:sldLayoutId id="2147483712" r:id="rId1"/>
    <p:sldLayoutId id="2147483714" r:id="rId2"/>
    <p:sldLayoutId id="2147483713" r:id="rId3"/>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952586"/>
            <a:ext cx="2743200" cy="553998"/>
          </a:xfrm>
        </p:spPr>
        <p:txBody>
          <a:bodyPr/>
          <a:lstStyle/>
          <a:p>
            <a:pPr marL="0" indent="0">
              <a:buNone/>
            </a:pPr>
            <a:r>
              <a:rPr lang="en-US" altLang="en-US" sz="4000" dirty="0">
                <a:solidFill>
                  <a:schemeClr val="tx1"/>
                </a:solidFill>
                <a:effectLst/>
              </a:rPr>
              <a:t>Chapter </a:t>
            </a:r>
            <a:r>
              <a:rPr lang="en-US" altLang="en-US" sz="4000" dirty="0" smtClean="0">
                <a:solidFill>
                  <a:schemeClr val="tx1"/>
                </a:solidFill>
                <a:effectLst/>
              </a:rPr>
              <a:t>6</a:t>
            </a:r>
            <a:endParaRPr lang="en-IN" sz="4000" dirty="0">
              <a:solidFill>
                <a:schemeClr val="tx1"/>
              </a:solidFill>
              <a:effectLst/>
            </a:endParaRPr>
          </a:p>
        </p:txBody>
      </p:sp>
      <p:sp>
        <p:nvSpPr>
          <p:cNvPr id="2" name="Content Placeholder 1"/>
          <p:cNvSpPr>
            <a:spLocks noGrp="1"/>
          </p:cNvSpPr>
          <p:nvPr>
            <p:ph/>
          </p:nvPr>
        </p:nvSpPr>
        <p:spPr>
          <a:xfrm>
            <a:off x="348562" y="6379674"/>
            <a:ext cx="7652438" cy="173526"/>
          </a:xfrm>
        </p:spPr>
        <p:txBody>
          <a:bodyPr/>
          <a:lstStyle/>
          <a:p>
            <a:pPr marL="0" indent="0">
              <a:buNone/>
            </a:pPr>
            <a:r>
              <a:rPr lang="en-IN" sz="1200" dirty="0"/>
              <a:t>Systems Analysis and Design in a Changing World, 7th Edition - Chapter </a:t>
            </a:r>
            <a:r>
              <a:rPr lang="en-IN" sz="1200" dirty="0" smtClean="0"/>
              <a:t>6 ©</a:t>
            </a:r>
            <a:r>
              <a:rPr lang="en-IN" sz="1200" dirty="0"/>
              <a:t>2016. Cengage Learning. All rights reserved.</a:t>
            </a:r>
          </a:p>
        </p:txBody>
      </p:sp>
      <p:sp>
        <p:nvSpPr>
          <p:cNvPr id="4" name="Slide Number Placeholder 3"/>
          <p:cNvSpPr>
            <a:spLocks noGrp="1"/>
          </p:cNvSpPr>
          <p:nvPr>
            <p:ph type="sldNum" sz="quarter" idx="12"/>
          </p:nvPr>
        </p:nvSpPr>
        <p:spPr>
          <a:xfrm>
            <a:off x="8305800" y="6248400"/>
            <a:ext cx="381000" cy="457200"/>
          </a:xfrm>
        </p:spPr>
        <p:txBody>
          <a:bodyPr/>
          <a:lstStyle/>
          <a:p>
            <a:fld id="{D006E8F6-261F-4622-BD5D-ACCA7F648234}" type="slidenum">
              <a:rPr lang="en-US" altLang="en-US" smtClean="0"/>
              <a:pPr/>
              <a:t>1</a:t>
            </a:fld>
            <a:endParaRPr lang="en-US" altLang="en-US"/>
          </a:p>
        </p:txBody>
      </p:sp>
    </p:spTree>
    <p:extLst>
      <p:ext uri="{BB962C8B-B14F-4D97-AF65-F5344CB8AC3E}">
        <p14:creationId xmlns:p14="http://schemas.microsoft.com/office/powerpoint/2010/main" val="2072556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Design Activities</a:t>
            </a:r>
            <a:endParaRPr lang="en-US" spc="0" dirty="0">
              <a:solidFill>
                <a:schemeClr val="tx1"/>
              </a:solidFill>
              <a:effectLst/>
            </a:endParaRPr>
          </a:p>
        </p:txBody>
      </p:sp>
      <p:sp>
        <p:nvSpPr>
          <p:cNvPr id="3" name="Text Placeholder 2"/>
          <p:cNvSpPr>
            <a:spLocks noGrp="1"/>
          </p:cNvSpPr>
          <p:nvPr>
            <p:ph type="body" sz="quarter" idx="10"/>
          </p:nvPr>
        </p:nvSpPr>
        <p:spPr>
          <a:xfrm>
            <a:off x="381000" y="1411552"/>
            <a:ext cx="8382000" cy="3256276"/>
          </a:xfrm>
        </p:spPr>
        <p:txBody>
          <a:bodyPr/>
          <a:lstStyle/>
          <a:p>
            <a:r>
              <a:rPr lang="en-US" dirty="0" smtClean="0"/>
              <a:t>Design activities correspond to components of the new system </a:t>
            </a:r>
          </a:p>
          <a:p>
            <a:pPr lvl="1"/>
            <a:r>
              <a:rPr lang="en-US" dirty="0" smtClean="0"/>
              <a:t>The environment</a:t>
            </a:r>
          </a:p>
          <a:p>
            <a:pPr lvl="1"/>
            <a:r>
              <a:rPr lang="en-US" dirty="0" smtClean="0"/>
              <a:t>Application components</a:t>
            </a:r>
          </a:p>
          <a:p>
            <a:pPr lvl="1"/>
            <a:r>
              <a:rPr lang="en-US" dirty="0" smtClean="0"/>
              <a:t>User interface</a:t>
            </a:r>
          </a:p>
          <a:p>
            <a:pPr lvl="1"/>
            <a:r>
              <a:rPr lang="en-US" dirty="0" smtClean="0"/>
              <a:t>Database</a:t>
            </a:r>
          </a:p>
          <a:p>
            <a:pPr lvl="1"/>
            <a:r>
              <a:rPr lang="en-US" dirty="0" smtClean="0"/>
              <a:t>Software classes and methods</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10</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880507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Design Activities and Iterations</a:t>
            </a:r>
            <a:endParaRPr lang="en-US" sz="4400" spc="0" dirty="0">
              <a:solidFill>
                <a:schemeClr val="tx1"/>
              </a:solidFill>
              <a:effectLst/>
            </a:endParaRPr>
          </a:p>
        </p:txBody>
      </p:sp>
      <p:pic>
        <p:nvPicPr>
          <p:cNvPr id="6" name="Content Placeholder 5" descr="A table shows Iterative and Agile Systems Development Lifecycle. The column to the left lists the core processes and the next 6 columns show steps of iterations numbered from 1 to 6. The entries are as follows: Row 1. Core processes: Identify the problem and obtain approval. Iteration 1: Very high; Iteration 2: low. Iteration 3: very low. Row 2: Core processes: Plan and monitor the project. Iteration 1: high; iteration 2: medium; iteration 3: very low. Row 3: Core processes: Discover and understand details. Iteration 1: low; iteration 2: medium; iteration 3: low; iteration 4: low; iteration 5: very low. Row 4: Core processes: Design system components. Note: Design activities: describe the environment; design the application components; design user interface; design the database; design the software classes and methods. Iteration 1: very low; iteration 2: low; iteration 3: low; iteration 4: low; iteration 5: very low. Row 5: Core processes: Build, test, and integrate system components. Iteration 1: very low; iteration 2:  low; iteration 3: medium; iteration 4: high; iteration 5: medium; iteration 6: low. Row 6: Core processes: Complete system tests and deploy the solution. Iteration 3: very low; iteration 4: low; iteration 5: medium; iteration 6: high."/>
          <p:cNvPicPr>
            <a:picLocks noGrp="1" noChangeAspect="1"/>
          </p:cNvPicPr>
          <p:nvPr>
            <p:ph idx="1"/>
          </p:nvPr>
        </p:nvPicPr>
        <p:blipFill>
          <a:blip r:embed="rId2"/>
          <a:stretch>
            <a:fillRect/>
          </a:stretch>
        </p:blipFill>
        <p:spPr>
          <a:xfrm>
            <a:off x="297896" y="1718343"/>
            <a:ext cx="8725761" cy="2897487"/>
          </a:xfrm>
          <a:prstGeom prst="rect">
            <a:avLst/>
          </a:prstGeom>
        </p:spPr>
      </p:pic>
      <p:sp>
        <p:nvSpPr>
          <p:cNvPr id="3" name="Slide Number Placeholder 2"/>
          <p:cNvSpPr>
            <a:spLocks noGrp="1"/>
          </p:cNvSpPr>
          <p:nvPr>
            <p:ph type="sldNum" sz="quarter" idx="4"/>
          </p:nvPr>
        </p:nvSpPr>
        <p:spPr/>
        <p:txBody>
          <a:bodyPr/>
          <a:lstStyle/>
          <a:p>
            <a:fld id="{C3E34EA8-3EAF-49B8-BC05-CB3445FC09FE}" type="slidenum">
              <a:rPr lang="en-US" smtClean="0"/>
              <a:pPr/>
              <a:t>11</a:t>
            </a:fld>
            <a:endParaRPr lang="en-US"/>
          </a:p>
        </p:txBody>
      </p:sp>
      <p:sp>
        <p:nvSpPr>
          <p:cNvPr id="4" name="Footer Placeholder 3"/>
          <p:cNvSpPr>
            <a:spLocks noGrp="1"/>
          </p:cNvSpPr>
          <p:nvPr>
            <p:ph type="ftr" sz="quarter" idx="3"/>
          </p:nvPr>
        </p:nvSpPr>
        <p:spPr>
          <a:xfrm>
            <a:off x="0" y="6356350"/>
            <a:ext cx="75438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981669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686800" cy="608012"/>
          </a:xfrm>
        </p:spPr>
        <p:txBody>
          <a:bodyPr/>
          <a:lstStyle/>
          <a:p>
            <a:r>
              <a:rPr lang="en-US" sz="4400" spc="0" dirty="0" smtClean="0">
                <a:solidFill>
                  <a:schemeClr val="tx1"/>
                </a:solidFill>
                <a:effectLst/>
              </a:rPr>
              <a:t>Key Design Questions for each Activity</a:t>
            </a:r>
            <a:endParaRPr lang="en-US" sz="4400" spc="0" dirty="0">
              <a:solidFill>
                <a:schemeClr val="tx1"/>
              </a:solidFill>
              <a:effectLst/>
            </a:endParaRPr>
          </a:p>
        </p:txBody>
      </p:sp>
      <p:graphicFrame>
        <p:nvGraphicFramePr>
          <p:cNvPr id="13" name="Content Placeholder 12" descr="Table is accessible to screenreaders"/>
          <p:cNvGraphicFramePr>
            <a:graphicFrameLocks noGrp="1"/>
          </p:cNvGraphicFramePr>
          <p:nvPr>
            <p:ph idx="1"/>
            <p:extLst>
              <p:ext uri="{D42A27DB-BD31-4B8C-83A1-F6EECF244321}">
                <p14:modId xmlns:p14="http://schemas.microsoft.com/office/powerpoint/2010/main" val="1689718997"/>
              </p:ext>
            </p:extLst>
          </p:nvPr>
        </p:nvGraphicFramePr>
        <p:xfrm>
          <a:off x="388398" y="1358588"/>
          <a:ext cx="8610600" cy="4441863"/>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xmlns="" val="3493075762"/>
                    </a:ext>
                  </a:extLst>
                </a:gridCol>
                <a:gridCol w="4572000">
                  <a:extLst>
                    <a:ext uri="{9D8B030D-6E8A-4147-A177-3AD203B41FA5}">
                      <a16:colId xmlns:a16="http://schemas.microsoft.com/office/drawing/2014/main" xmlns="" val="1198367240"/>
                    </a:ext>
                  </a:extLst>
                </a:gridCol>
              </a:tblGrid>
              <a:tr h="418503">
                <a:tc>
                  <a:txBody>
                    <a:bodyPr/>
                    <a:lstStyle/>
                    <a:p>
                      <a:r>
                        <a:rPr lang="en-IN" sz="1800" b="1" dirty="0" smtClean="0"/>
                        <a:t>Design activity</a:t>
                      </a:r>
                      <a:endParaRPr lang="en-IN" sz="1800" b="1" dirty="0"/>
                    </a:p>
                  </a:txBody>
                  <a:tcPr anchor="ctr"/>
                </a:tc>
                <a:tc>
                  <a:txBody>
                    <a:bodyPr/>
                    <a:lstStyle/>
                    <a:p>
                      <a:r>
                        <a:rPr lang="en-IN" sz="1800" b="1" dirty="0" smtClean="0"/>
                        <a:t>Key question</a:t>
                      </a:r>
                      <a:endParaRPr lang="en-IN" sz="1800" b="1" dirty="0"/>
                    </a:p>
                  </a:txBody>
                  <a:tcPr anchor="ctr"/>
                </a:tc>
                <a:extLst>
                  <a:ext uri="{0D108BD9-81ED-4DB2-BD59-A6C34878D82A}">
                    <a16:rowId xmlns:a16="http://schemas.microsoft.com/office/drawing/2014/main" xmlns="" val="2345200068"/>
                  </a:ext>
                </a:extLst>
              </a:tr>
              <a:tr h="584757">
                <a:tc>
                  <a:txBody>
                    <a:bodyPr/>
                    <a:lstStyle/>
                    <a:p>
                      <a:r>
                        <a:rPr lang="en-IN" sz="1800" dirty="0" smtClean="0"/>
                        <a:t>Describe the environment</a:t>
                      </a:r>
                      <a:endParaRPr lang="en-IN" sz="1800" dirty="0"/>
                    </a:p>
                  </a:txBody>
                  <a:tcPr anchor="ctr"/>
                </a:tc>
                <a:tc>
                  <a:txBody>
                    <a:bodyPr/>
                    <a:lstStyle/>
                    <a:p>
                      <a:r>
                        <a:rPr lang="en-IN" sz="1800" dirty="0" smtClean="0"/>
                        <a:t>How will this system interact with other systems and with the organization’s existing technologies?</a:t>
                      </a:r>
                      <a:endParaRPr lang="en-IN" sz="1800" dirty="0"/>
                    </a:p>
                  </a:txBody>
                  <a:tcPr anchor="ctr"/>
                </a:tc>
                <a:extLst>
                  <a:ext uri="{0D108BD9-81ED-4DB2-BD59-A6C34878D82A}">
                    <a16:rowId xmlns:a16="http://schemas.microsoft.com/office/drawing/2014/main" xmlns="" val="1763549360"/>
                  </a:ext>
                </a:extLst>
              </a:tr>
              <a:tr h="825540">
                <a:tc>
                  <a:txBody>
                    <a:bodyPr/>
                    <a:lstStyle/>
                    <a:p>
                      <a:r>
                        <a:rPr lang="en-IN" sz="1800" dirty="0" smtClean="0"/>
                        <a:t>Design the application components </a:t>
                      </a:r>
                      <a:endParaRPr lang="en-IN" sz="1800" dirty="0"/>
                    </a:p>
                  </a:txBody>
                  <a:tcPr anchor="ctr"/>
                </a:tc>
                <a:tc>
                  <a:txBody>
                    <a:bodyPr/>
                    <a:lstStyle/>
                    <a:p>
                      <a:r>
                        <a:rPr lang="en-IN" sz="1800" dirty="0" smtClean="0"/>
                        <a:t>What are the key parts of the information system and how will they interact when the system</a:t>
                      </a:r>
                      <a:r>
                        <a:rPr lang="en-IN" sz="1800" baseline="0" dirty="0" smtClean="0"/>
                        <a:t> is deployed?</a:t>
                      </a:r>
                      <a:endParaRPr lang="en-IN" sz="1800" dirty="0"/>
                    </a:p>
                  </a:txBody>
                  <a:tcPr anchor="ctr"/>
                </a:tc>
                <a:extLst>
                  <a:ext uri="{0D108BD9-81ED-4DB2-BD59-A6C34878D82A}">
                    <a16:rowId xmlns:a16="http://schemas.microsoft.com/office/drawing/2014/main" xmlns="" val="3545365423"/>
                  </a:ext>
                </a:extLst>
              </a:tr>
              <a:tr h="418503">
                <a:tc>
                  <a:txBody>
                    <a:bodyPr/>
                    <a:lstStyle/>
                    <a:p>
                      <a:r>
                        <a:rPr lang="en-IN" sz="1800" dirty="0" smtClean="0"/>
                        <a:t>Design the user interface</a:t>
                      </a:r>
                      <a:endParaRPr lang="en-IN" sz="1800" dirty="0"/>
                    </a:p>
                  </a:txBody>
                  <a:tcPr anchor="ctr"/>
                </a:tc>
                <a:tc>
                  <a:txBody>
                    <a:bodyPr/>
                    <a:lstStyle/>
                    <a:p>
                      <a:r>
                        <a:rPr lang="en-IN" sz="1800" dirty="0" smtClean="0"/>
                        <a:t>How will users interact with the information system?</a:t>
                      </a:r>
                    </a:p>
                  </a:txBody>
                  <a:tcPr anchor="ctr"/>
                </a:tc>
                <a:extLst>
                  <a:ext uri="{0D108BD9-81ED-4DB2-BD59-A6C34878D82A}">
                    <a16:rowId xmlns:a16="http://schemas.microsoft.com/office/drawing/2014/main" xmlns="" val="216384164"/>
                  </a:ext>
                </a:extLst>
              </a:tr>
              <a:tr h="584757">
                <a:tc>
                  <a:txBody>
                    <a:bodyPr/>
                    <a:lstStyle/>
                    <a:p>
                      <a:r>
                        <a:rPr lang="en-IN" sz="1800" dirty="0" smtClean="0"/>
                        <a:t>Design</a:t>
                      </a:r>
                      <a:r>
                        <a:rPr lang="en-IN" sz="1800" baseline="0" dirty="0" smtClean="0"/>
                        <a:t> the datebase</a:t>
                      </a:r>
                      <a:endParaRPr lang="en-IN" sz="1800" dirty="0"/>
                    </a:p>
                  </a:txBody>
                  <a:tcPr anchor="ctr"/>
                </a:tc>
                <a:tc>
                  <a:txBody>
                    <a:bodyPr/>
                    <a:lstStyle/>
                    <a:p>
                      <a:r>
                        <a:rPr lang="en-IN" sz="1800" dirty="0" smtClean="0"/>
                        <a:t>How</a:t>
                      </a:r>
                      <a:r>
                        <a:rPr lang="en-IN" sz="1800" baseline="0" dirty="0" smtClean="0"/>
                        <a:t> will data be captured, structured, and stored for later use by the information system?</a:t>
                      </a:r>
                      <a:endParaRPr lang="en-IN" sz="1800" dirty="0"/>
                    </a:p>
                  </a:txBody>
                  <a:tcPr anchor="ctr"/>
                </a:tc>
                <a:extLst>
                  <a:ext uri="{0D108BD9-81ED-4DB2-BD59-A6C34878D82A}">
                    <a16:rowId xmlns:a16="http://schemas.microsoft.com/office/drawing/2014/main" xmlns="" val="675648262"/>
                  </a:ext>
                </a:extLst>
              </a:tr>
              <a:tr h="825540">
                <a:tc>
                  <a:txBody>
                    <a:bodyPr/>
                    <a:lstStyle/>
                    <a:p>
                      <a:r>
                        <a:rPr lang="en-IN" sz="1800" dirty="0" smtClean="0"/>
                        <a:t>Design the software classes and methods</a:t>
                      </a:r>
                      <a:endParaRPr lang="en-IN" sz="1800" dirty="0"/>
                    </a:p>
                  </a:txBody>
                  <a:tcPr anchor="ctr"/>
                </a:tc>
                <a:tc>
                  <a:txBody>
                    <a:bodyPr/>
                    <a:lstStyle/>
                    <a:p>
                      <a:r>
                        <a:rPr lang="en-IN" sz="1800" dirty="0" smtClean="0"/>
                        <a:t>What internal structure for each application component will</a:t>
                      </a:r>
                      <a:r>
                        <a:rPr lang="en-IN" sz="1800" baseline="0" dirty="0" smtClean="0"/>
                        <a:t> ensure efficient construction, rapid deployment, and reliable operation?</a:t>
                      </a:r>
                      <a:endParaRPr lang="en-IN" sz="1800" dirty="0"/>
                    </a:p>
                  </a:txBody>
                  <a:tcPr anchor="ctr"/>
                </a:tc>
                <a:extLst>
                  <a:ext uri="{0D108BD9-81ED-4DB2-BD59-A6C34878D82A}">
                    <a16:rowId xmlns:a16="http://schemas.microsoft.com/office/drawing/2014/main" xmlns="" val="2761348121"/>
                  </a:ext>
                </a:extLst>
              </a:tr>
            </a:tbl>
          </a:graphicData>
        </a:graphic>
      </p:graphicFrame>
      <p:sp>
        <p:nvSpPr>
          <p:cNvPr id="3" name="Slide Number Placeholder 2"/>
          <p:cNvSpPr>
            <a:spLocks noGrp="1"/>
          </p:cNvSpPr>
          <p:nvPr>
            <p:ph type="sldNum" sz="quarter" idx="4"/>
          </p:nvPr>
        </p:nvSpPr>
        <p:spPr/>
        <p:txBody>
          <a:bodyPr/>
          <a:lstStyle/>
          <a:p>
            <a:fld id="{C3E34EA8-3EAF-49B8-BC05-CB3445FC09FE}" type="slidenum">
              <a:rPr lang="en-US" smtClean="0"/>
              <a:pPr/>
              <a:t>12</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2501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Describe the Environment</a:t>
            </a:r>
            <a:endParaRPr lang="en-US" spc="0" dirty="0">
              <a:solidFill>
                <a:schemeClr val="tx1"/>
              </a:solidFill>
              <a:effectLst/>
            </a:endParaRPr>
          </a:p>
        </p:txBody>
      </p:sp>
      <p:sp>
        <p:nvSpPr>
          <p:cNvPr id="3" name="Text Placeholder 2"/>
          <p:cNvSpPr>
            <a:spLocks noGrp="1"/>
          </p:cNvSpPr>
          <p:nvPr>
            <p:ph type="body" sz="quarter" idx="10"/>
          </p:nvPr>
        </p:nvSpPr>
        <p:spPr>
          <a:xfrm>
            <a:off x="381000" y="1143000"/>
            <a:ext cx="8382000" cy="4235006"/>
          </a:xfrm>
        </p:spPr>
        <p:txBody>
          <a:bodyPr/>
          <a:lstStyle/>
          <a:p>
            <a:r>
              <a:rPr lang="en-US" dirty="0" smtClean="0"/>
              <a:t>Two key elements in the environment</a:t>
            </a:r>
          </a:p>
          <a:p>
            <a:pPr lvl="1"/>
            <a:r>
              <a:rPr lang="en-US" dirty="0" smtClean="0"/>
              <a:t>Communications with External Systems</a:t>
            </a:r>
          </a:p>
          <a:p>
            <a:pPr lvl="2"/>
            <a:r>
              <a:rPr lang="en-US" dirty="0" smtClean="0"/>
              <a:t>Message formats</a:t>
            </a:r>
          </a:p>
          <a:p>
            <a:pPr lvl="2"/>
            <a:r>
              <a:rPr lang="en-US" dirty="0" smtClean="0"/>
              <a:t>Web and networks</a:t>
            </a:r>
          </a:p>
          <a:p>
            <a:pPr lvl="2"/>
            <a:r>
              <a:rPr lang="en-US" dirty="0" smtClean="0"/>
              <a:t>Communication protocols</a:t>
            </a:r>
          </a:p>
          <a:p>
            <a:pPr lvl="2"/>
            <a:r>
              <a:rPr lang="en-US" dirty="0" smtClean="0"/>
              <a:t>Security methods</a:t>
            </a:r>
          </a:p>
          <a:p>
            <a:pPr lvl="2"/>
            <a:r>
              <a:rPr lang="en-US" dirty="0" smtClean="0"/>
              <a:t>Error detection and recovery</a:t>
            </a:r>
            <a:endParaRPr lang="en-US" dirty="0"/>
          </a:p>
          <a:p>
            <a:pPr lvl="1"/>
            <a:r>
              <a:rPr lang="en-US" dirty="0" smtClean="0"/>
              <a:t>Conforming to an existing Technology Architecture</a:t>
            </a:r>
          </a:p>
          <a:p>
            <a:pPr lvl="2"/>
            <a:r>
              <a:rPr lang="en-US" dirty="0" smtClean="0"/>
              <a:t>Discover and describe existing architecture</a:t>
            </a:r>
          </a:p>
          <a:p>
            <a:pPr lvl="2"/>
            <a:r>
              <a:rPr lang="en-US" dirty="0" smtClean="0"/>
              <a:t>Chapter 7 provides more details</a:t>
            </a:r>
          </a:p>
        </p:txBody>
      </p:sp>
      <p:sp>
        <p:nvSpPr>
          <p:cNvPr id="5" name="Slide Number Placeholder 4"/>
          <p:cNvSpPr>
            <a:spLocks noGrp="1"/>
          </p:cNvSpPr>
          <p:nvPr>
            <p:ph type="sldNum" sz="quarter" idx="4"/>
          </p:nvPr>
        </p:nvSpPr>
        <p:spPr/>
        <p:txBody>
          <a:bodyPr/>
          <a:lstStyle/>
          <a:p>
            <a:fld id="{C3E34EA8-3EAF-49B8-BC05-CB3445FC09FE}" type="slidenum">
              <a:rPr lang="en-US" smtClean="0"/>
              <a:pPr/>
              <a:t>13</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89886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Design the Application Components</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411552"/>
            <a:ext cx="8382000" cy="4456605"/>
          </a:xfrm>
        </p:spPr>
        <p:txBody>
          <a:bodyPr/>
          <a:lstStyle/>
          <a:p>
            <a:r>
              <a:rPr lang="en-US" dirty="0" smtClean="0"/>
              <a:t>Application component is a well defined unit of software that performs some function(s)</a:t>
            </a:r>
          </a:p>
          <a:p>
            <a:r>
              <a:rPr lang="en-US" dirty="0" smtClean="0"/>
              <a:t>Issues involve how to package components including</a:t>
            </a:r>
          </a:p>
          <a:p>
            <a:pPr lvl="1"/>
            <a:r>
              <a:rPr lang="en-US" dirty="0" smtClean="0"/>
              <a:t>Scope and size – what are the functions, boundaries, interfaces?</a:t>
            </a:r>
          </a:p>
          <a:p>
            <a:pPr lvl="1"/>
            <a:r>
              <a:rPr lang="en-US" dirty="0" smtClean="0"/>
              <a:t>Programming language – what are the accepted languages?</a:t>
            </a:r>
          </a:p>
          <a:p>
            <a:pPr lvl="1"/>
            <a:r>
              <a:rPr lang="en-US" dirty="0" smtClean="0"/>
              <a:t>Build or buy – is an acceptable version available to purchase?</a:t>
            </a:r>
          </a:p>
        </p:txBody>
      </p:sp>
      <p:sp>
        <p:nvSpPr>
          <p:cNvPr id="5" name="Slide Number Placeholder 4"/>
          <p:cNvSpPr>
            <a:spLocks noGrp="1"/>
          </p:cNvSpPr>
          <p:nvPr>
            <p:ph type="sldNum" sz="quarter" idx="4"/>
          </p:nvPr>
        </p:nvSpPr>
        <p:spPr/>
        <p:txBody>
          <a:bodyPr/>
          <a:lstStyle/>
          <a:p>
            <a:fld id="{C3E34EA8-3EAF-49B8-BC05-CB3445FC09FE}" type="slidenum">
              <a:rPr lang="en-US" smtClean="0"/>
              <a:pPr/>
              <a:t>14</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19622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2209800" cy="2284412"/>
          </a:xfrm>
        </p:spPr>
        <p:txBody>
          <a:bodyPr/>
          <a:lstStyle/>
          <a:p>
            <a:r>
              <a:rPr lang="en-US" sz="3200" spc="0" dirty="0" smtClean="0">
                <a:solidFill>
                  <a:schemeClr val="tx1"/>
                </a:solidFill>
                <a:effectLst/>
              </a:rPr>
              <a:t>Typical models for defining application components</a:t>
            </a:r>
            <a:endParaRPr lang="en-US" sz="3200" spc="0" dirty="0">
              <a:solidFill>
                <a:schemeClr val="tx1"/>
              </a:solidFill>
              <a:effectLst/>
            </a:endParaRPr>
          </a:p>
        </p:txBody>
      </p:sp>
      <p:pic>
        <p:nvPicPr>
          <p:cNvPr id="7" name="Content Placeholder 6" descr="The image shows detailed examples of three types of diagram: Package diagram, component diagram, and deployment diagram."/>
          <p:cNvPicPr>
            <a:picLocks noGrp="1" noChangeAspect="1"/>
          </p:cNvPicPr>
          <p:nvPr>
            <p:ph idx="1"/>
          </p:nvPr>
        </p:nvPicPr>
        <p:blipFill>
          <a:blip r:embed="rId2"/>
          <a:stretch>
            <a:fillRect/>
          </a:stretch>
        </p:blipFill>
        <p:spPr>
          <a:xfrm>
            <a:off x="2712772" y="451929"/>
            <a:ext cx="6384638" cy="4740307"/>
          </a:xfrm>
          <a:prstGeom prst="rect">
            <a:avLst/>
          </a:prstGeom>
        </p:spPr>
      </p:pic>
      <p:sp>
        <p:nvSpPr>
          <p:cNvPr id="4" name="Slide Number Placeholder 3"/>
          <p:cNvSpPr>
            <a:spLocks noGrp="1"/>
          </p:cNvSpPr>
          <p:nvPr>
            <p:ph type="sldNum" sz="quarter" idx="4"/>
          </p:nvPr>
        </p:nvSpPr>
        <p:spPr/>
        <p:txBody>
          <a:bodyPr/>
          <a:lstStyle/>
          <a:p>
            <a:fld id="{C3E34EA8-3EAF-49B8-BC05-CB3445FC09FE}" type="slidenum">
              <a:rPr lang="en-US" smtClean="0"/>
              <a:pPr/>
              <a:t>15</a:t>
            </a:fld>
            <a:endParaRPr lang="en-US"/>
          </a:p>
        </p:txBody>
      </p:sp>
      <p:sp>
        <p:nvSpPr>
          <p:cNvPr id="3" name="Footer Placeholder 2"/>
          <p:cNvSpPr>
            <a:spLocks noGrp="1"/>
          </p:cNvSpPr>
          <p:nvPr>
            <p:ph type="ftr" sz="quarter" idx="3"/>
          </p:nvPr>
        </p:nvSpPr>
        <p:spPr>
          <a:xfrm>
            <a:off x="0" y="6356350"/>
            <a:ext cx="75438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48186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Design the User Interface</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411552"/>
            <a:ext cx="8382000" cy="4001095"/>
          </a:xfrm>
        </p:spPr>
        <p:txBody>
          <a:bodyPr/>
          <a:lstStyle/>
          <a:p>
            <a:r>
              <a:rPr lang="en-US" dirty="0" smtClean="0"/>
              <a:t>To the user, the User Interface </a:t>
            </a:r>
            <a:r>
              <a:rPr lang="en-US" b="1" dirty="0" smtClean="0"/>
              <a:t>is</a:t>
            </a:r>
            <a:r>
              <a:rPr lang="en-US" dirty="0" smtClean="0"/>
              <a:t> the system.</a:t>
            </a:r>
          </a:p>
          <a:p>
            <a:r>
              <a:rPr lang="en-US" dirty="0" smtClean="0"/>
              <a:t>The user interface has large impact of user productivity</a:t>
            </a:r>
          </a:p>
          <a:p>
            <a:r>
              <a:rPr lang="en-US" dirty="0" smtClean="0"/>
              <a:t>Includes both Analysis and Design tasks</a:t>
            </a:r>
          </a:p>
          <a:p>
            <a:pPr lvl="1"/>
            <a:r>
              <a:rPr lang="en-US" dirty="0" smtClean="0"/>
              <a:t>Requires heavy user involvement</a:t>
            </a:r>
          </a:p>
          <a:p>
            <a:r>
              <a:rPr lang="en-US" dirty="0" smtClean="0"/>
              <a:t>Current needs require multiple user interfaces</a:t>
            </a:r>
          </a:p>
          <a:p>
            <a:pPr lvl="1"/>
            <a:r>
              <a:rPr lang="en-US" dirty="0" smtClean="0"/>
              <a:t>Many different devices and environments</a:t>
            </a:r>
          </a:p>
        </p:txBody>
      </p:sp>
      <p:sp>
        <p:nvSpPr>
          <p:cNvPr id="5" name="Slide Number Placeholder 4"/>
          <p:cNvSpPr>
            <a:spLocks noGrp="1"/>
          </p:cNvSpPr>
          <p:nvPr>
            <p:ph type="sldNum" sz="quarter" idx="4"/>
          </p:nvPr>
        </p:nvSpPr>
        <p:spPr/>
        <p:txBody>
          <a:bodyPr/>
          <a:lstStyle/>
          <a:p>
            <a:fld id="{C3E34EA8-3EAF-49B8-BC05-CB3445FC09FE}" type="slidenum">
              <a:rPr lang="en-US" smtClean="0"/>
              <a:pPr/>
              <a:t>16</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912501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2133600" cy="2436812"/>
          </a:xfrm>
        </p:spPr>
        <p:txBody>
          <a:bodyPr/>
          <a:lstStyle/>
          <a:p>
            <a:r>
              <a:rPr lang="en-US" sz="3600" spc="0" dirty="0" smtClean="0">
                <a:solidFill>
                  <a:schemeClr val="tx1"/>
                </a:solidFill>
                <a:effectLst/>
              </a:rPr>
              <a:t>Typical models for user interface design</a:t>
            </a:r>
            <a:endParaRPr lang="en-US" sz="3600" spc="0" dirty="0">
              <a:solidFill>
                <a:schemeClr val="tx1"/>
              </a:solidFill>
              <a:effectLst/>
            </a:endParaRPr>
          </a:p>
        </p:txBody>
      </p:sp>
      <p:pic>
        <p:nvPicPr>
          <p:cNvPr id="8" name="Content Placeholder 7" descr="Three images: 1. A storyboard for shopping with R M O. 2. A system sequence diagram shows a manager updating tax details into a tax bureau system. An employee sending sign in and sign out timings to a time card system, both of which are sent to a main system. 3. A small screen menu prototype of a clothing and gear website."/>
          <p:cNvPicPr>
            <a:picLocks noGrp="1" noChangeAspect="1"/>
          </p:cNvPicPr>
          <p:nvPr>
            <p:ph idx="1"/>
          </p:nvPr>
        </p:nvPicPr>
        <p:blipFill>
          <a:blip r:embed="rId2"/>
          <a:stretch>
            <a:fillRect/>
          </a:stretch>
        </p:blipFill>
        <p:spPr>
          <a:xfrm>
            <a:off x="2658409" y="550479"/>
            <a:ext cx="6333191" cy="5372337"/>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17</a:t>
            </a:fld>
            <a:endParaRPr lang="en-US"/>
          </a:p>
        </p:txBody>
      </p:sp>
      <p:sp>
        <p:nvSpPr>
          <p:cNvPr id="4" name="Footer Placeholder 3"/>
          <p:cNvSpPr>
            <a:spLocks noGrp="1"/>
          </p:cNvSpPr>
          <p:nvPr>
            <p:ph type="ftr" sz="quarter" idx="3"/>
          </p:nvPr>
        </p:nvSpPr>
        <p:spPr>
          <a:xfrm>
            <a:off x="0" y="6356350"/>
            <a:ext cx="76962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68591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Design the Database</a:t>
            </a:r>
            <a:endParaRPr lang="en-US" sz="4400" spc="0" dirty="0">
              <a:solidFill>
                <a:schemeClr val="tx1"/>
              </a:solidFill>
              <a:effectLst/>
            </a:endParaRPr>
          </a:p>
        </p:txBody>
      </p:sp>
      <p:sp>
        <p:nvSpPr>
          <p:cNvPr id="5" name="Text Placeholder 4"/>
          <p:cNvSpPr>
            <a:spLocks noGrp="1"/>
          </p:cNvSpPr>
          <p:nvPr>
            <p:ph type="body" sz="quarter" idx="10"/>
          </p:nvPr>
        </p:nvSpPr>
        <p:spPr>
          <a:xfrm>
            <a:off x="381000" y="1108051"/>
            <a:ext cx="8382000" cy="4789003"/>
          </a:xfrm>
        </p:spPr>
        <p:txBody>
          <a:bodyPr/>
          <a:lstStyle/>
          <a:p>
            <a:r>
              <a:rPr lang="en-US" dirty="0" smtClean="0"/>
              <a:t>By definition, an Information System requires data – usually in a database</a:t>
            </a:r>
          </a:p>
          <a:p>
            <a:r>
              <a:rPr lang="en-US" dirty="0" smtClean="0"/>
              <a:t>Current technology frequently use Relational Database Management Systems (R</a:t>
            </a:r>
            <a:r>
              <a:rPr lang="en-US" sz="100" dirty="0" smtClean="0"/>
              <a:t> </a:t>
            </a:r>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a:t>
            </a:r>
          </a:p>
          <a:p>
            <a:r>
              <a:rPr lang="en-US" dirty="0" smtClean="0"/>
              <a:t>Requires converting the data model to a relational database</a:t>
            </a:r>
          </a:p>
          <a:p>
            <a:r>
              <a:rPr lang="en-US" dirty="0" smtClean="0"/>
              <a:t>Requires addressing of many other technical issues</a:t>
            </a:r>
          </a:p>
          <a:p>
            <a:pPr lvl="1"/>
            <a:r>
              <a:rPr lang="en-US" dirty="0" smtClean="0"/>
              <a:t>Throughput and response time</a:t>
            </a:r>
          </a:p>
          <a:p>
            <a:pPr lvl="1"/>
            <a:r>
              <a:rPr lang="en-US" dirty="0" smtClean="0"/>
              <a:t>Security</a:t>
            </a:r>
          </a:p>
        </p:txBody>
      </p:sp>
      <p:sp>
        <p:nvSpPr>
          <p:cNvPr id="4" name="Slide Number Placeholder 3"/>
          <p:cNvSpPr>
            <a:spLocks noGrp="1"/>
          </p:cNvSpPr>
          <p:nvPr>
            <p:ph type="sldNum" sz="quarter" idx="4"/>
          </p:nvPr>
        </p:nvSpPr>
        <p:spPr/>
        <p:txBody>
          <a:bodyPr/>
          <a:lstStyle/>
          <a:p>
            <a:fld id="{C3E34EA8-3EAF-49B8-BC05-CB3445FC09FE}" type="slidenum">
              <a:rPr lang="en-US" smtClean="0"/>
              <a:pPr/>
              <a:t>18</a:t>
            </a:fld>
            <a:endParaRPr lang="en-US"/>
          </a:p>
        </p:txBody>
      </p:sp>
      <p:sp>
        <p:nvSpPr>
          <p:cNvPr id="3" name="Footer Placeholder 2"/>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377446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1107996"/>
          </a:xfrm>
        </p:spPr>
        <p:txBody>
          <a:bodyPr/>
          <a:lstStyle/>
          <a:p>
            <a:r>
              <a:rPr lang="en-US" sz="4000" spc="0" dirty="0" smtClean="0">
                <a:solidFill>
                  <a:schemeClr val="tx1"/>
                </a:solidFill>
                <a:effectLst/>
              </a:rPr>
              <a:t>Typical Table Definition as part of Database Schema</a:t>
            </a:r>
            <a:endParaRPr lang="en-US" sz="4000" spc="0" dirty="0">
              <a:solidFill>
                <a:schemeClr val="tx1"/>
              </a:solidFill>
              <a:effectLst/>
            </a:endParaRPr>
          </a:p>
        </p:txBody>
      </p:sp>
      <p:pic>
        <p:nvPicPr>
          <p:cNvPr id="8" name="Content Placeholder 7" descr="The image shows a Typical Table Definition as part of Database Schema  for the R M O admin. "/>
          <p:cNvPicPr>
            <a:picLocks noGrp="1" noChangeAspect="1"/>
          </p:cNvPicPr>
          <p:nvPr>
            <p:ph idx="1"/>
          </p:nvPr>
        </p:nvPicPr>
        <p:blipFill>
          <a:blip r:embed="rId2"/>
          <a:stretch>
            <a:fillRect/>
          </a:stretch>
        </p:blipFill>
        <p:spPr>
          <a:xfrm>
            <a:off x="394386" y="1929179"/>
            <a:ext cx="8403218" cy="2923301"/>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19</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23525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533400" y="615523"/>
            <a:ext cx="7681913" cy="451277"/>
          </a:xfrm>
        </p:spPr>
        <p:txBody>
          <a:bodyPr/>
          <a:lstStyle/>
          <a:p>
            <a:pPr algn="ctr"/>
            <a:r>
              <a:rPr lang="en-US" altLang="en-US" sz="3600" spc="0" dirty="0" smtClean="0">
                <a:solidFill>
                  <a:schemeClr val="tx1"/>
                </a:solidFill>
                <a:effectLst/>
              </a:rPr>
              <a:t>Foundations for Systems </a:t>
            </a:r>
            <a:r>
              <a:rPr lang="en-US" altLang="en-US" sz="3600" spc="0" dirty="0">
                <a:solidFill>
                  <a:schemeClr val="tx1"/>
                </a:solidFill>
                <a:effectLst/>
              </a:rPr>
              <a:t>Design </a:t>
            </a:r>
          </a:p>
        </p:txBody>
      </p:sp>
      <p:sp>
        <p:nvSpPr>
          <p:cNvPr id="3" name="Content Placeholder 2"/>
          <p:cNvSpPr>
            <a:spLocks noGrp="1"/>
          </p:cNvSpPr>
          <p:nvPr>
            <p:ph sz="quarter" idx="10"/>
          </p:nvPr>
        </p:nvSpPr>
        <p:spPr>
          <a:xfrm>
            <a:off x="3397097" y="1889614"/>
            <a:ext cx="2286000" cy="553998"/>
          </a:xfrm>
        </p:spPr>
        <p:txBody>
          <a:bodyPr/>
          <a:lstStyle/>
          <a:p>
            <a:pPr marL="0" indent="0" algn="ctr">
              <a:buNone/>
            </a:pPr>
            <a:r>
              <a:rPr lang="en-IN" sz="4000" b="1" dirty="0" smtClean="0">
                <a:solidFill>
                  <a:schemeClr val="tx2"/>
                </a:solidFill>
              </a:rPr>
              <a:t>Chapter 6</a:t>
            </a:r>
            <a:endParaRPr lang="en-IN" sz="4000" b="1" dirty="0">
              <a:solidFill>
                <a:schemeClr val="tx2"/>
              </a:solidFill>
            </a:endParaRPr>
          </a:p>
        </p:txBody>
      </p:sp>
      <p:sp>
        <p:nvSpPr>
          <p:cNvPr id="67587" name="Rectangle 3"/>
          <p:cNvSpPr>
            <a:spLocks noGrp="1" noChangeArrowheads="1"/>
          </p:cNvSpPr>
          <p:nvPr>
            <p:ph type="subTitle" idx="1"/>
          </p:nvPr>
        </p:nvSpPr>
        <p:spPr>
          <a:xfrm>
            <a:off x="730249" y="4202945"/>
            <a:ext cx="7681913" cy="684212"/>
          </a:xfrm>
        </p:spPr>
        <p:txBody>
          <a:bodyPr/>
          <a:lstStyle/>
          <a:p>
            <a:pPr algn="ctr">
              <a:lnSpc>
                <a:spcPct val="80000"/>
              </a:lnSpc>
            </a:pPr>
            <a:r>
              <a:rPr lang="en-US" altLang="en-US" sz="2400" dirty="0"/>
              <a:t>Systems Analysis and Design in a Changing World </a:t>
            </a:r>
            <a:r>
              <a:rPr lang="en-US" altLang="en-US" sz="2400" dirty="0" smtClean="0"/>
              <a:t>7</a:t>
            </a:r>
            <a:r>
              <a:rPr lang="en-US" altLang="en-US" sz="2400" baseline="30000" dirty="0" smtClean="0"/>
              <a:t>th</a:t>
            </a:r>
            <a:r>
              <a:rPr lang="en-US" altLang="en-US" sz="2400" dirty="0" smtClean="0"/>
              <a:t> Ed</a:t>
            </a:r>
            <a:endParaRPr lang="en-US" altLang="en-US" sz="2400" dirty="0"/>
          </a:p>
          <a:p>
            <a:pPr algn="ctr">
              <a:lnSpc>
                <a:spcPct val="80000"/>
              </a:lnSpc>
            </a:pPr>
            <a:r>
              <a:rPr lang="en-US" altLang="en-US" sz="2400" dirty="0"/>
              <a:t>Satzinger, Jackson &amp; Burd</a:t>
            </a:r>
          </a:p>
        </p:txBody>
      </p:sp>
      <p:sp>
        <p:nvSpPr>
          <p:cNvPr id="4" name="Slide Number Placeholder 3"/>
          <p:cNvSpPr>
            <a:spLocks noGrp="1"/>
          </p:cNvSpPr>
          <p:nvPr>
            <p:ph type="sldNum" sz="quarter" idx="4"/>
          </p:nvPr>
        </p:nvSpPr>
        <p:spPr/>
        <p:txBody>
          <a:bodyPr/>
          <a:lstStyle/>
          <a:p>
            <a:fld id="{C3E34EA8-3EAF-49B8-BC05-CB3445FC09FE}" type="slidenum">
              <a:rPr lang="en-US" smtClean="0"/>
              <a:pPr/>
              <a:t>2</a:t>
            </a:fld>
            <a:endParaRPr lang="en-US"/>
          </a:p>
        </p:txBody>
      </p:sp>
      <p:sp>
        <p:nvSpPr>
          <p:cNvPr id="2" name="Footer Placeholder 1"/>
          <p:cNvSpPr>
            <a:spLocks noGrp="1"/>
          </p:cNvSpPr>
          <p:nvPr>
            <p:ph type="ftr" sz="quarter" idx="3"/>
          </p:nvPr>
        </p:nvSpPr>
        <p:spPr>
          <a:xfrm>
            <a:off x="0" y="6356350"/>
            <a:ext cx="7696200" cy="365125"/>
          </a:xfrm>
        </p:spPr>
        <p:txBody>
          <a:bodyPr/>
          <a:lstStyle/>
          <a:p>
            <a:r>
              <a:rPr lang="en-US" dirty="0" smtClean="0">
                <a:latin typeface="+mn-lt"/>
              </a:rPr>
              <a:t>Systems Analysis and Design in a Changing World, 7th Ed - Chapter 6 ©2016. Cengage Learning. All rights reserved.</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610600" cy="684212"/>
          </a:xfrm>
        </p:spPr>
        <p:txBody>
          <a:bodyPr/>
          <a:lstStyle/>
          <a:p>
            <a:r>
              <a:rPr lang="en-US" sz="4400" spc="0" dirty="0" smtClean="0">
                <a:solidFill>
                  <a:schemeClr val="tx1"/>
                </a:solidFill>
                <a:effectLst/>
              </a:rPr>
              <a:t>Design Software Classes and Methods</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411552"/>
            <a:ext cx="8382000" cy="2406813"/>
          </a:xfrm>
        </p:spPr>
        <p:txBody>
          <a:bodyPr/>
          <a:lstStyle/>
          <a:p>
            <a:r>
              <a:rPr lang="en-US" dirty="0" smtClean="0"/>
              <a:t>A</a:t>
            </a:r>
            <a:r>
              <a:rPr lang="en-US" sz="100" dirty="0" smtClean="0"/>
              <a:t> </a:t>
            </a:r>
            <a:r>
              <a:rPr lang="en-US" dirty="0" smtClean="0"/>
              <a:t>K</a:t>
            </a:r>
            <a:r>
              <a:rPr lang="en-US" sz="100" dirty="0" smtClean="0"/>
              <a:t> </a:t>
            </a:r>
            <a:r>
              <a:rPr lang="en-US" dirty="0" smtClean="0"/>
              <a:t>A Detailed Design</a:t>
            </a:r>
          </a:p>
          <a:p>
            <a:r>
              <a:rPr lang="en-US" dirty="0" smtClean="0"/>
              <a:t>A model building activity</a:t>
            </a:r>
          </a:p>
          <a:p>
            <a:pPr lvl="1"/>
            <a:r>
              <a:rPr lang="en-US" dirty="0" smtClean="0"/>
              <a:t>Design Class Diagram</a:t>
            </a:r>
          </a:p>
          <a:p>
            <a:pPr lvl="1"/>
            <a:r>
              <a:rPr lang="en-US" dirty="0" smtClean="0"/>
              <a:t>Sequence Diagrams</a:t>
            </a:r>
          </a:p>
          <a:p>
            <a:pPr lvl="1"/>
            <a:r>
              <a:rPr lang="en-US" dirty="0" smtClean="0"/>
              <a:t>State-Machine Diagrams</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20</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48278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2123661" cy="2254595"/>
          </a:xfrm>
        </p:spPr>
        <p:txBody>
          <a:bodyPr/>
          <a:lstStyle/>
          <a:p>
            <a:r>
              <a:rPr lang="en-US" sz="3000" spc="0" dirty="0" smtClean="0">
                <a:solidFill>
                  <a:schemeClr val="tx1"/>
                </a:solidFill>
                <a:effectLst/>
              </a:rPr>
              <a:t>Typical Design Class Diagram with attributes and methods</a:t>
            </a:r>
            <a:endParaRPr lang="en-US" sz="3000" spc="0" dirty="0">
              <a:solidFill>
                <a:schemeClr val="tx1"/>
              </a:solidFill>
              <a:effectLst/>
            </a:endParaRPr>
          </a:p>
        </p:txBody>
      </p:sp>
      <p:pic>
        <p:nvPicPr>
          <p:cNvPr id="14" name="Content Placeholder 13" descr="The image shows a Design Class Diagram with attributes and methods. The controller who is sale handler is connected to customer and sale. Customer leads to sale that leads to sale item, which leads to inventory item. For each of the boxes, the class name has attributes and methods listed under it."/>
          <p:cNvPicPr>
            <a:picLocks noGrp="1" noChangeAspect="1"/>
          </p:cNvPicPr>
          <p:nvPr>
            <p:ph idx="1"/>
          </p:nvPr>
        </p:nvPicPr>
        <p:blipFill>
          <a:blip r:embed="rId2"/>
          <a:stretch>
            <a:fillRect/>
          </a:stretch>
        </p:blipFill>
        <p:spPr>
          <a:xfrm>
            <a:off x="3568306" y="182969"/>
            <a:ext cx="5290215" cy="5678981"/>
          </a:xfrm>
          <a:prstGeom prst="rect">
            <a:avLst/>
          </a:prstGeom>
        </p:spPr>
      </p:pic>
      <p:sp>
        <p:nvSpPr>
          <p:cNvPr id="4" name="Slide Number Placeholder 3"/>
          <p:cNvSpPr>
            <a:spLocks noGrp="1"/>
          </p:cNvSpPr>
          <p:nvPr>
            <p:ph type="sldNum" sz="quarter" idx="4"/>
          </p:nvPr>
        </p:nvSpPr>
        <p:spPr/>
        <p:txBody>
          <a:bodyPr/>
          <a:lstStyle/>
          <a:p>
            <a:fld id="{C3E34EA8-3EAF-49B8-BC05-CB3445FC09FE}" type="slidenum">
              <a:rPr lang="en-US" smtClean="0"/>
              <a:pPr/>
              <a:t>21</a:t>
            </a:fld>
            <a:endParaRPr lang="en-US"/>
          </a:p>
        </p:txBody>
      </p:sp>
      <p:sp>
        <p:nvSpPr>
          <p:cNvPr id="3" name="Footer Placeholder 2"/>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0309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System Controls and Security</a:t>
            </a:r>
            <a:endParaRPr lang="en-US" spc="0" dirty="0">
              <a:solidFill>
                <a:schemeClr val="tx1"/>
              </a:solidFill>
              <a:effectLst/>
            </a:endParaRPr>
          </a:p>
        </p:txBody>
      </p:sp>
      <p:sp>
        <p:nvSpPr>
          <p:cNvPr id="3" name="Text Placeholder 2"/>
          <p:cNvSpPr>
            <a:spLocks noGrp="1"/>
          </p:cNvSpPr>
          <p:nvPr>
            <p:ph type="body" sz="quarter" idx="10"/>
          </p:nvPr>
        </p:nvSpPr>
        <p:spPr>
          <a:xfrm>
            <a:off x="381000" y="1411552"/>
            <a:ext cx="8382000" cy="2708434"/>
          </a:xfrm>
        </p:spPr>
        <p:txBody>
          <a:bodyPr/>
          <a:lstStyle/>
          <a:p>
            <a:r>
              <a:rPr lang="en-US" dirty="0" smtClean="0"/>
              <a:t>Integrity Controls</a:t>
            </a:r>
          </a:p>
          <a:p>
            <a:pPr lvl="1"/>
            <a:r>
              <a:rPr lang="en-US" dirty="0" smtClean="0"/>
              <a:t>Controls that maintain integrity of inputs, outputs and data and programs</a:t>
            </a:r>
          </a:p>
          <a:p>
            <a:r>
              <a:rPr lang="en-US" dirty="0" smtClean="0"/>
              <a:t>Security Controls</a:t>
            </a:r>
          </a:p>
          <a:p>
            <a:pPr lvl="1"/>
            <a:r>
              <a:rPr lang="en-US" dirty="0" smtClean="0"/>
              <a:t>Controls that protect the assets from threats, internal and external</a:t>
            </a:r>
          </a:p>
        </p:txBody>
      </p:sp>
      <p:sp>
        <p:nvSpPr>
          <p:cNvPr id="5" name="Slide Number Placeholder 4"/>
          <p:cNvSpPr>
            <a:spLocks noGrp="1"/>
          </p:cNvSpPr>
          <p:nvPr>
            <p:ph type="sldNum" sz="quarter" idx="4"/>
          </p:nvPr>
        </p:nvSpPr>
        <p:spPr/>
        <p:txBody>
          <a:bodyPr/>
          <a:lstStyle/>
          <a:p>
            <a:fld id="{C3E34EA8-3EAF-49B8-BC05-CB3445FC09FE}" type="slidenum">
              <a:rPr lang="en-US" smtClean="0"/>
              <a:pPr/>
              <a:t>22</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673656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498598"/>
          </a:xfrm>
        </p:spPr>
        <p:txBody>
          <a:bodyPr/>
          <a:lstStyle/>
          <a:p>
            <a:r>
              <a:rPr lang="en-US" sz="3600" spc="0" dirty="0" smtClean="0">
                <a:solidFill>
                  <a:schemeClr val="tx1"/>
                </a:solidFill>
                <a:effectLst/>
              </a:rPr>
              <a:t>Integrity and Security Controls</a:t>
            </a:r>
            <a:endParaRPr lang="en-US" sz="3600" spc="0" dirty="0">
              <a:solidFill>
                <a:schemeClr val="tx1"/>
              </a:solidFill>
              <a:effectLst/>
            </a:endParaRPr>
          </a:p>
        </p:txBody>
      </p:sp>
      <p:pic>
        <p:nvPicPr>
          <p:cNvPr id="9" name="Content Placeholder 8" descr="Integrity and security controls are shown with an illustration with devices and servers related to internet, and internal network. The illustration shows the following: Input, processing and O S controls, network access controls, encryption, processing controls, O S controls, output controls, and database controls. "/>
          <p:cNvPicPr>
            <a:picLocks noGrp="1" noChangeAspect="1"/>
          </p:cNvPicPr>
          <p:nvPr>
            <p:ph idx="1"/>
          </p:nvPr>
        </p:nvPicPr>
        <p:blipFill>
          <a:blip r:embed="rId2"/>
          <a:stretch>
            <a:fillRect/>
          </a:stretch>
        </p:blipFill>
        <p:spPr>
          <a:xfrm>
            <a:off x="1161924" y="945494"/>
            <a:ext cx="6628459" cy="4904464"/>
          </a:xfrm>
          <a:prstGeom prst="rect">
            <a:avLst/>
          </a:prstGeom>
        </p:spPr>
      </p:pic>
      <p:sp>
        <p:nvSpPr>
          <p:cNvPr id="2" name="Slide Number Placeholder 1"/>
          <p:cNvSpPr>
            <a:spLocks noGrp="1"/>
          </p:cNvSpPr>
          <p:nvPr>
            <p:ph type="sldNum" sz="quarter" idx="4"/>
          </p:nvPr>
        </p:nvSpPr>
        <p:spPr>
          <a:xfrm>
            <a:off x="8229600" y="6356350"/>
            <a:ext cx="533400" cy="365125"/>
          </a:xfrm>
        </p:spPr>
        <p:txBody>
          <a:bodyPr/>
          <a:lstStyle/>
          <a:p>
            <a:fld id="{C3E34EA8-3EAF-49B8-BC05-CB3445FC09FE}" type="slidenum">
              <a:rPr lang="en-US" smtClean="0"/>
              <a:pPr/>
              <a:t>23</a:t>
            </a:fld>
            <a:endParaRPr lang="en-US" dirty="0"/>
          </a:p>
        </p:txBody>
      </p:sp>
      <p:sp>
        <p:nvSpPr>
          <p:cNvPr id="4" name="Footer Placeholder 3"/>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624232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Designing Integrity Controls</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411552"/>
            <a:ext cx="8382000" cy="3570208"/>
          </a:xfrm>
        </p:spPr>
        <p:txBody>
          <a:bodyPr/>
          <a:lstStyle/>
          <a:p>
            <a:r>
              <a:rPr lang="en-US" dirty="0" smtClean="0"/>
              <a:t>Integrated into application programs and D</a:t>
            </a:r>
            <a:r>
              <a:rPr lang="en-US" sz="100" dirty="0" smtClean="0"/>
              <a:t> </a:t>
            </a:r>
            <a:r>
              <a:rPr lang="en-US" dirty="0" smtClean="0"/>
              <a:t>B</a:t>
            </a:r>
            <a:r>
              <a:rPr lang="en-US" sz="100" dirty="0" smtClean="0"/>
              <a:t> </a:t>
            </a:r>
            <a:r>
              <a:rPr lang="en-US" dirty="0" smtClean="0"/>
              <a:t>M</a:t>
            </a:r>
            <a:r>
              <a:rPr lang="en-US" sz="100" dirty="0" smtClean="0"/>
              <a:t> </a:t>
            </a:r>
            <a:r>
              <a:rPr lang="en-US" dirty="0" smtClean="0"/>
              <a:t>S</a:t>
            </a:r>
          </a:p>
          <a:p>
            <a:r>
              <a:rPr lang="en-US" dirty="0" smtClean="0"/>
              <a:t>Objectives of Integrity Controls</a:t>
            </a:r>
          </a:p>
          <a:p>
            <a:pPr lvl="1"/>
            <a:r>
              <a:rPr lang="en-US" dirty="0" smtClean="0"/>
              <a:t>Ensure that only appropriate and correct business transactions are accepted</a:t>
            </a:r>
          </a:p>
          <a:p>
            <a:pPr lvl="1"/>
            <a:r>
              <a:rPr lang="en-US" dirty="0" smtClean="0"/>
              <a:t>Ensure that transactions are recorded and processed correctly</a:t>
            </a:r>
          </a:p>
          <a:p>
            <a:pPr lvl="1"/>
            <a:r>
              <a:rPr lang="en-US" dirty="0" smtClean="0"/>
              <a:t>To protect and safeguard assets such as the database</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24</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783528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Input Controls</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219200"/>
            <a:ext cx="8382000" cy="4364272"/>
          </a:xfrm>
        </p:spPr>
        <p:txBody>
          <a:bodyPr/>
          <a:lstStyle/>
          <a:p>
            <a:r>
              <a:rPr lang="en-US" sz="2800" dirty="0" smtClean="0"/>
              <a:t>Prevent invalid or erroneous data from entering the system</a:t>
            </a:r>
          </a:p>
          <a:p>
            <a:r>
              <a:rPr lang="en-US" sz="2800" dirty="0" smtClean="0"/>
              <a:t>Value Limit Controls</a:t>
            </a:r>
          </a:p>
          <a:p>
            <a:pPr lvl="1"/>
            <a:r>
              <a:rPr lang="en-US" sz="2400" dirty="0" smtClean="0"/>
              <a:t>Check the range of inputs for reasonableness</a:t>
            </a:r>
          </a:p>
          <a:p>
            <a:r>
              <a:rPr lang="en-US" sz="2800" dirty="0" smtClean="0"/>
              <a:t>Completeness Controls</a:t>
            </a:r>
          </a:p>
          <a:p>
            <a:pPr lvl="1"/>
            <a:r>
              <a:rPr lang="en-US" sz="2400" dirty="0" smtClean="0"/>
              <a:t>Ensure all the data has been entered</a:t>
            </a:r>
          </a:p>
          <a:p>
            <a:r>
              <a:rPr lang="en-US" sz="2800" dirty="0" smtClean="0"/>
              <a:t>Data Validation Controls</a:t>
            </a:r>
          </a:p>
          <a:p>
            <a:pPr lvl="1"/>
            <a:r>
              <a:rPr lang="en-US" sz="2400" dirty="0" smtClean="0"/>
              <a:t>Ensure that specific data values are correct</a:t>
            </a:r>
          </a:p>
          <a:p>
            <a:r>
              <a:rPr lang="en-US" sz="2800" dirty="0" smtClean="0"/>
              <a:t>Field Combination Controls</a:t>
            </a:r>
          </a:p>
          <a:p>
            <a:pPr lvl="1"/>
            <a:r>
              <a:rPr lang="en-US" sz="2400" dirty="0" smtClean="0"/>
              <a:t>Ensure data is correct based on relationships between fields</a:t>
            </a:r>
            <a:endParaRPr lang="en-US" sz="2400"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25</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3985190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Output Controls</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411552"/>
            <a:ext cx="8382000" cy="3681008"/>
          </a:xfrm>
        </p:spPr>
        <p:txBody>
          <a:bodyPr/>
          <a:lstStyle/>
          <a:p>
            <a:r>
              <a:rPr lang="en-US" dirty="0" smtClean="0"/>
              <a:t>To ensure that output arrives at proper destination (for authorized eyes) and is accurate, current, and complete</a:t>
            </a:r>
          </a:p>
          <a:p>
            <a:r>
              <a:rPr lang="en-US" dirty="0" smtClean="0"/>
              <a:t>Examples</a:t>
            </a:r>
          </a:p>
          <a:p>
            <a:pPr lvl="1"/>
            <a:r>
              <a:rPr lang="en-US" dirty="0" smtClean="0"/>
              <a:t>Physical access to printers and display devices</a:t>
            </a:r>
          </a:p>
          <a:p>
            <a:pPr lvl="1"/>
            <a:r>
              <a:rPr lang="en-US" dirty="0" smtClean="0"/>
              <a:t>Discarded data – protect from “dumpster diving”</a:t>
            </a:r>
          </a:p>
          <a:p>
            <a:pPr lvl="1"/>
            <a:r>
              <a:rPr lang="en-US" dirty="0" smtClean="0"/>
              <a:t>Labels on printed and electronic output to correctly identify source of data</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26</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795743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Redundancy, Backup and Recovery</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411552"/>
            <a:ext cx="8382000" cy="2880789"/>
          </a:xfrm>
        </p:spPr>
        <p:txBody>
          <a:bodyPr/>
          <a:lstStyle/>
          <a:p>
            <a:r>
              <a:rPr lang="en-US" dirty="0" smtClean="0"/>
              <a:t>Protect data and systems from catastrophes</a:t>
            </a:r>
          </a:p>
          <a:p>
            <a:pPr lvl="1"/>
            <a:r>
              <a:rPr lang="en-US" dirty="0" smtClean="0"/>
              <a:t>Databases</a:t>
            </a:r>
          </a:p>
          <a:p>
            <a:pPr lvl="1"/>
            <a:r>
              <a:rPr lang="en-US" dirty="0" smtClean="0"/>
              <a:t>Hardware</a:t>
            </a:r>
          </a:p>
          <a:p>
            <a:pPr lvl="1"/>
            <a:r>
              <a:rPr lang="en-US" dirty="0" smtClean="0"/>
              <a:t>Software applications</a:t>
            </a:r>
          </a:p>
          <a:p>
            <a:pPr lvl="1"/>
            <a:r>
              <a:rPr lang="en-US" dirty="0" smtClean="0"/>
              <a:t>Networks</a:t>
            </a:r>
          </a:p>
          <a:p>
            <a:r>
              <a:rPr lang="en-US" dirty="0" smtClean="0"/>
              <a:t>On-site versus off-site copies</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27</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380250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Fraud Prevention</a:t>
            </a:r>
            <a:endParaRPr lang="en-US" sz="4400" spc="0" dirty="0">
              <a:solidFill>
                <a:schemeClr val="tx1"/>
              </a:solidFill>
              <a:effectLst/>
            </a:endParaRPr>
          </a:p>
        </p:txBody>
      </p:sp>
      <p:sp>
        <p:nvSpPr>
          <p:cNvPr id="3" name="Text Placeholder 2"/>
          <p:cNvSpPr>
            <a:spLocks noGrp="1"/>
          </p:cNvSpPr>
          <p:nvPr>
            <p:ph sz="half" idx="1"/>
          </p:nvPr>
        </p:nvSpPr>
        <p:spPr>
          <a:xfrm>
            <a:off x="381000" y="1411552"/>
            <a:ext cx="3810000" cy="3008047"/>
          </a:xfrm>
        </p:spPr>
        <p:txBody>
          <a:bodyPr/>
          <a:lstStyle/>
          <a:p>
            <a:r>
              <a:rPr lang="en-US" dirty="0" smtClean="0"/>
              <a:t>Critical to prevent internal fraud, embezzlement, or loss</a:t>
            </a:r>
          </a:p>
          <a:p>
            <a:r>
              <a:rPr lang="en-US" dirty="0" smtClean="0"/>
              <a:t>Fraud triangle</a:t>
            </a:r>
          </a:p>
          <a:p>
            <a:pPr lvl="1"/>
            <a:r>
              <a:rPr lang="en-US" dirty="0" smtClean="0"/>
              <a:t>Opportunity</a:t>
            </a:r>
          </a:p>
          <a:p>
            <a:pPr lvl="1"/>
            <a:r>
              <a:rPr lang="en-US" dirty="0" smtClean="0"/>
              <a:t>Motive</a:t>
            </a:r>
          </a:p>
          <a:p>
            <a:pPr lvl="1"/>
            <a:r>
              <a:rPr lang="en-US" dirty="0" smtClean="0"/>
              <a:t>Rationalization</a:t>
            </a:r>
          </a:p>
        </p:txBody>
      </p:sp>
      <p:pic>
        <p:nvPicPr>
          <p:cNvPr id="7" name="Content Placeholder 6" descr="A fraud triangle shows three equal parts divided and labeled opportunity, rationalization, and motive."/>
          <p:cNvPicPr>
            <a:picLocks noGrp="1" noChangeAspect="1"/>
          </p:cNvPicPr>
          <p:nvPr>
            <p:ph sz="half" idx="2"/>
          </p:nvPr>
        </p:nvPicPr>
        <p:blipFill>
          <a:blip r:embed="rId2"/>
          <a:stretch>
            <a:fillRect/>
          </a:stretch>
        </p:blipFill>
        <p:spPr>
          <a:xfrm>
            <a:off x="4778715" y="1447800"/>
            <a:ext cx="3853769" cy="3276932"/>
          </a:xfrm>
          <a:prstGeom prst="rect">
            <a:avLst/>
          </a:prstGeom>
        </p:spPr>
      </p:pic>
      <p:sp>
        <p:nvSpPr>
          <p:cNvPr id="5" name="Slide Number Placeholder 4"/>
          <p:cNvSpPr>
            <a:spLocks noGrp="1"/>
          </p:cNvSpPr>
          <p:nvPr>
            <p:ph type="sldNum" sz="quarter" idx="4"/>
          </p:nvPr>
        </p:nvSpPr>
        <p:spPr/>
        <p:txBody>
          <a:bodyPr/>
          <a:lstStyle/>
          <a:p>
            <a:fld id="{C3E34EA8-3EAF-49B8-BC05-CB3445FC09FE}" type="slidenum">
              <a:rPr lang="en-US" smtClean="0"/>
              <a:pPr/>
              <a:t>28</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503446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09398"/>
          </a:xfrm>
        </p:spPr>
        <p:txBody>
          <a:bodyPr/>
          <a:lstStyle/>
          <a:p>
            <a:r>
              <a:rPr lang="en-US" sz="4400" spc="0" dirty="0" smtClean="0">
                <a:solidFill>
                  <a:schemeClr val="tx1"/>
                </a:solidFill>
                <a:effectLst/>
              </a:rPr>
              <a:t>Fraud Risk – Factors and Techniques</a:t>
            </a:r>
            <a:endParaRPr lang="en-US" sz="4400" spc="0" dirty="0">
              <a:solidFill>
                <a:schemeClr val="tx1"/>
              </a:solidFill>
              <a:effectLst/>
            </a:endParaRPr>
          </a:p>
        </p:txBody>
      </p:sp>
      <p:graphicFrame>
        <p:nvGraphicFramePr>
          <p:cNvPr id="8" name="Content Placeholder 7" descr="Table is accessible to screenreaders"/>
          <p:cNvGraphicFramePr>
            <a:graphicFrameLocks noGrp="1"/>
          </p:cNvGraphicFramePr>
          <p:nvPr>
            <p:ph idx="1"/>
            <p:extLst>
              <p:ext uri="{D42A27DB-BD31-4B8C-83A1-F6EECF244321}">
                <p14:modId xmlns:p14="http://schemas.microsoft.com/office/powerpoint/2010/main" val="1711434054"/>
              </p:ext>
            </p:extLst>
          </p:nvPr>
        </p:nvGraphicFramePr>
        <p:xfrm>
          <a:off x="385439" y="1181774"/>
          <a:ext cx="8382000" cy="4777066"/>
        </p:xfrm>
        <a:graphic>
          <a:graphicData uri="http://schemas.openxmlformats.org/drawingml/2006/table">
            <a:tbl>
              <a:tblPr firstRow="1" bandRow="1">
                <a:tableStyleId>{5940675A-B579-460E-94D1-54222C63F5DA}</a:tableStyleId>
              </a:tblPr>
              <a:tblGrid>
                <a:gridCol w="2586361">
                  <a:extLst>
                    <a:ext uri="{9D8B030D-6E8A-4147-A177-3AD203B41FA5}">
                      <a16:colId xmlns:a16="http://schemas.microsoft.com/office/drawing/2014/main" xmlns="" val="456738463"/>
                    </a:ext>
                  </a:extLst>
                </a:gridCol>
                <a:gridCol w="5795639">
                  <a:extLst>
                    <a:ext uri="{9D8B030D-6E8A-4147-A177-3AD203B41FA5}">
                      <a16:colId xmlns:a16="http://schemas.microsoft.com/office/drawing/2014/main" xmlns="" val="4292778141"/>
                    </a:ext>
                  </a:extLst>
                </a:gridCol>
              </a:tblGrid>
              <a:tr h="433666">
                <a:tc>
                  <a:txBody>
                    <a:bodyPr/>
                    <a:lstStyle/>
                    <a:p>
                      <a:r>
                        <a:rPr lang="en-IN" sz="1700" b="1" dirty="0" smtClean="0"/>
                        <a:t>Factors affecting fraud risk</a:t>
                      </a:r>
                      <a:endParaRPr lang="en-IN" sz="1700" b="1" dirty="0"/>
                    </a:p>
                  </a:txBody>
                  <a:tcPr/>
                </a:tc>
                <a:tc>
                  <a:txBody>
                    <a:bodyPr/>
                    <a:lstStyle/>
                    <a:p>
                      <a:r>
                        <a:rPr lang="en-IN" sz="1700" b="1" dirty="0" smtClean="0"/>
                        <a:t>Risk-reduction techniques</a:t>
                      </a:r>
                      <a:endParaRPr lang="en-IN" sz="1700" b="1" dirty="0"/>
                    </a:p>
                  </a:txBody>
                  <a:tcPr/>
                </a:tc>
                <a:extLst>
                  <a:ext uri="{0D108BD9-81ED-4DB2-BD59-A6C34878D82A}">
                    <a16:rowId xmlns:a16="http://schemas.microsoft.com/office/drawing/2014/main" xmlns="" val="3697283934"/>
                  </a:ext>
                </a:extLst>
              </a:tr>
              <a:tr h="748519">
                <a:tc>
                  <a:txBody>
                    <a:bodyPr/>
                    <a:lstStyle/>
                    <a:p>
                      <a:r>
                        <a:rPr lang="en-IN" sz="1700" dirty="0" smtClean="0"/>
                        <a:t>Separation of</a:t>
                      </a:r>
                      <a:r>
                        <a:rPr lang="en-IN" sz="1700" baseline="0" dirty="0" smtClean="0"/>
                        <a:t> duties</a:t>
                      </a:r>
                      <a:endParaRPr lang="en-IN" sz="1700" dirty="0"/>
                    </a:p>
                  </a:txBody>
                  <a:tcPr/>
                </a:tc>
                <a:tc>
                  <a:txBody>
                    <a:bodyPr/>
                    <a:lstStyle/>
                    <a:p>
                      <a:r>
                        <a:rPr lang="en-IN" sz="1700" dirty="0" smtClean="0"/>
                        <a:t>Design systems so those with asset</a:t>
                      </a:r>
                      <a:r>
                        <a:rPr lang="en-IN" sz="1700" baseline="0" dirty="0" smtClean="0"/>
                        <a:t> custody have limited access to related records. Also, ensure that no one has sufficient system access to commit and cover up a fraud.</a:t>
                      </a:r>
                      <a:endParaRPr lang="en-IN" sz="1700" dirty="0"/>
                    </a:p>
                  </a:txBody>
                  <a:tcPr/>
                </a:tc>
                <a:extLst>
                  <a:ext uri="{0D108BD9-81ED-4DB2-BD59-A6C34878D82A}">
                    <a16:rowId xmlns:a16="http://schemas.microsoft.com/office/drawing/2014/main" xmlns="" val="1497663005"/>
                  </a:ext>
                </a:extLst>
              </a:tr>
              <a:tr h="748519">
                <a:tc>
                  <a:txBody>
                    <a:bodyPr/>
                    <a:lstStyle/>
                    <a:p>
                      <a:r>
                        <a:rPr lang="en-IN" sz="1700" dirty="0" smtClean="0"/>
                        <a:t>Records and audit trails</a:t>
                      </a:r>
                      <a:endParaRPr lang="en-IN" sz="1700" dirty="0"/>
                    </a:p>
                  </a:txBody>
                  <a:tcPr/>
                </a:tc>
                <a:tc>
                  <a:txBody>
                    <a:bodyPr/>
                    <a:lstStyle/>
                    <a:p>
                      <a:r>
                        <a:rPr lang="en-IN" sz="1700" dirty="0" smtClean="0"/>
                        <a:t>Record all transactions an changes</a:t>
                      </a:r>
                      <a:r>
                        <a:rPr lang="en-IN" sz="1700" baseline="0" dirty="0" smtClean="0"/>
                        <a:t> in asset status. Log all changes to records and databases, and restrict log access to a few trusted persons.</a:t>
                      </a:r>
                      <a:endParaRPr lang="en-IN" sz="1700" dirty="0"/>
                    </a:p>
                  </a:txBody>
                  <a:tcPr/>
                </a:tc>
                <a:extLst>
                  <a:ext uri="{0D108BD9-81ED-4DB2-BD59-A6C34878D82A}">
                    <a16:rowId xmlns:a16="http://schemas.microsoft.com/office/drawing/2014/main" xmlns="" val="3570106853"/>
                  </a:ext>
                </a:extLst>
              </a:tr>
              <a:tr h="534656">
                <a:tc>
                  <a:txBody>
                    <a:bodyPr/>
                    <a:lstStyle/>
                    <a:p>
                      <a:r>
                        <a:rPr lang="en-IN" sz="1700" dirty="0" smtClean="0"/>
                        <a:t>Monitoring</a:t>
                      </a:r>
                      <a:endParaRPr lang="en-IN" sz="1700" dirty="0"/>
                    </a:p>
                  </a:txBody>
                  <a:tcPr/>
                </a:tc>
                <a:tc>
                  <a:txBody>
                    <a:bodyPr/>
                    <a:lstStyle/>
                    <a:p>
                      <a:r>
                        <a:rPr lang="en-IN" sz="1700" dirty="0" smtClean="0"/>
                        <a:t>Incorporate</a:t>
                      </a:r>
                      <a:r>
                        <a:rPr lang="en-IN" sz="1700" baseline="0" dirty="0" smtClean="0"/>
                        <a:t> regular and systematic procedures to review records and logs for unusual transactions, accesses, and other patterns.</a:t>
                      </a:r>
                      <a:endParaRPr lang="en-IN" sz="1700" dirty="0"/>
                    </a:p>
                  </a:txBody>
                  <a:tcPr/>
                </a:tc>
                <a:extLst>
                  <a:ext uri="{0D108BD9-81ED-4DB2-BD59-A6C34878D82A}">
                    <a16:rowId xmlns:a16="http://schemas.microsoft.com/office/drawing/2014/main" xmlns="" val="2355724131"/>
                  </a:ext>
                </a:extLst>
              </a:tr>
              <a:tr h="534656">
                <a:tc>
                  <a:txBody>
                    <a:bodyPr/>
                    <a:lstStyle/>
                    <a:p>
                      <a:r>
                        <a:rPr lang="en-IN" sz="1700" dirty="0" smtClean="0"/>
                        <a:t>Asset control and reconciliation</a:t>
                      </a:r>
                      <a:endParaRPr lang="en-IN" sz="1700" dirty="0"/>
                    </a:p>
                  </a:txBody>
                  <a:tcPr/>
                </a:tc>
                <a:tc>
                  <a:txBody>
                    <a:bodyPr/>
                    <a:lstStyle/>
                    <a:p>
                      <a:r>
                        <a:rPr lang="en-IN" sz="1700" dirty="0" smtClean="0"/>
                        <a:t>Limit physical</a:t>
                      </a:r>
                      <a:r>
                        <a:rPr lang="en-IN" sz="1700" baseline="0" dirty="0" smtClean="0"/>
                        <a:t> access to valuable assets, such as inventory, and periodically reconcile physical asset counts with related records.</a:t>
                      </a:r>
                      <a:endParaRPr lang="en-IN" sz="1700" dirty="0"/>
                    </a:p>
                  </a:txBody>
                  <a:tcPr/>
                </a:tc>
                <a:extLst>
                  <a:ext uri="{0D108BD9-81ED-4DB2-BD59-A6C34878D82A}">
                    <a16:rowId xmlns:a16="http://schemas.microsoft.com/office/drawing/2014/main" xmlns="" val="266622635"/>
                  </a:ext>
                </a:extLst>
              </a:tr>
              <a:tr h="962382">
                <a:tc>
                  <a:txBody>
                    <a:bodyPr/>
                    <a:lstStyle/>
                    <a:p>
                      <a:r>
                        <a:rPr lang="en-IN" sz="1700" dirty="0" smtClean="0"/>
                        <a:t>Security</a:t>
                      </a:r>
                      <a:endParaRPr lang="en-IN" sz="1700" dirty="0"/>
                    </a:p>
                  </a:txBody>
                  <a:tcPr/>
                </a:tc>
                <a:tc>
                  <a:txBody>
                    <a:bodyPr/>
                    <a:lstStyle/>
                    <a:p>
                      <a:r>
                        <a:rPr lang="en-IN" sz="1700" dirty="0" smtClean="0"/>
                        <a:t>Design security features into individual</a:t>
                      </a:r>
                      <a:r>
                        <a:rPr lang="en-IN" sz="1700" baseline="0" dirty="0" smtClean="0"/>
                        <a:t> systems and supporting infrastructure. Review and test security features frequently. Use outside consultants to conduct penetration testing attack and fraud vectors from external and internal sources.</a:t>
                      </a:r>
                      <a:endParaRPr lang="en-IN" sz="1700" dirty="0"/>
                    </a:p>
                  </a:txBody>
                  <a:tcPr/>
                </a:tc>
                <a:extLst>
                  <a:ext uri="{0D108BD9-81ED-4DB2-BD59-A6C34878D82A}">
                    <a16:rowId xmlns:a16="http://schemas.microsoft.com/office/drawing/2014/main" xmlns="" val="3238226220"/>
                  </a:ext>
                </a:extLst>
              </a:tr>
            </a:tbl>
          </a:graphicData>
        </a:graphic>
      </p:graphicFrame>
      <p:sp>
        <p:nvSpPr>
          <p:cNvPr id="2" name="Slide Number Placeholder 1"/>
          <p:cNvSpPr>
            <a:spLocks noGrp="1"/>
          </p:cNvSpPr>
          <p:nvPr>
            <p:ph type="sldNum" sz="quarter" idx="4"/>
          </p:nvPr>
        </p:nvSpPr>
        <p:spPr/>
        <p:txBody>
          <a:bodyPr/>
          <a:lstStyle/>
          <a:p>
            <a:fld id="{C3E34EA8-3EAF-49B8-BC05-CB3445FC09FE}" type="slidenum">
              <a:rPr lang="en-US" smtClean="0"/>
              <a:pPr/>
              <a:t>29</a:t>
            </a:fld>
            <a:endParaRPr lang="en-US"/>
          </a:p>
        </p:txBody>
      </p:sp>
      <p:sp>
        <p:nvSpPr>
          <p:cNvPr id="4" name="Footer Placeholder 3"/>
          <p:cNvSpPr>
            <a:spLocks noGrp="1"/>
          </p:cNvSpPr>
          <p:nvPr>
            <p:ph type="ftr" sz="quarter" idx="3"/>
          </p:nvPr>
        </p:nvSpPr>
        <p:spPr>
          <a:xfrm>
            <a:off x="0" y="6356350"/>
            <a:ext cx="73152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365226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pc="0" dirty="0" smtClean="0">
                <a:solidFill>
                  <a:schemeClr val="tx1"/>
                </a:solidFill>
                <a:effectLst/>
              </a:rPr>
              <a:t>Chapter 6: Outline</a:t>
            </a:r>
            <a:endParaRPr lang="en-US" altLang="en-US" spc="0" dirty="0">
              <a:solidFill>
                <a:schemeClr val="tx1"/>
              </a:solidFill>
              <a:effectLst/>
            </a:endParaRPr>
          </a:p>
        </p:txBody>
      </p:sp>
      <p:sp>
        <p:nvSpPr>
          <p:cNvPr id="74755" name="Rectangle 3"/>
          <p:cNvSpPr>
            <a:spLocks noGrp="1" noChangeArrowheads="1"/>
          </p:cNvSpPr>
          <p:nvPr>
            <p:ph idx="1"/>
          </p:nvPr>
        </p:nvSpPr>
        <p:spPr>
          <a:xfrm>
            <a:off x="381000" y="1412875"/>
            <a:ext cx="8382000" cy="1526572"/>
          </a:xfrm>
        </p:spPr>
        <p:txBody>
          <a:bodyPr/>
          <a:lstStyle/>
          <a:p>
            <a:r>
              <a:rPr lang="en-US" altLang="en-US" sz="3200" dirty="0" smtClean="0"/>
              <a:t>What Is Systems Design?</a:t>
            </a:r>
          </a:p>
          <a:p>
            <a:r>
              <a:rPr lang="en-US" altLang="en-US" sz="3200" dirty="0" smtClean="0"/>
              <a:t>Design Activities</a:t>
            </a:r>
          </a:p>
          <a:p>
            <a:r>
              <a:rPr lang="en-US" altLang="en-US" sz="3200" dirty="0" smtClean="0"/>
              <a:t>System Controls and Security</a:t>
            </a:r>
          </a:p>
        </p:txBody>
      </p:sp>
      <p:sp>
        <p:nvSpPr>
          <p:cNvPr id="2" name="Slide Number Placeholder 1"/>
          <p:cNvSpPr>
            <a:spLocks noGrp="1"/>
          </p:cNvSpPr>
          <p:nvPr>
            <p:ph type="sldNum" sz="quarter" idx="4"/>
          </p:nvPr>
        </p:nvSpPr>
        <p:spPr/>
        <p:txBody>
          <a:bodyPr/>
          <a:lstStyle/>
          <a:p>
            <a:fld id="{C3E34EA8-3EAF-49B8-BC05-CB3445FC09FE}" type="slidenum">
              <a:rPr lang="en-US" smtClean="0"/>
              <a:pPr/>
              <a:t>3</a:t>
            </a:fld>
            <a:endParaRPr lang="en-US"/>
          </a:p>
        </p:txBody>
      </p:sp>
      <p:sp>
        <p:nvSpPr>
          <p:cNvPr id="4" name="Footer Placeholder 4"/>
          <p:cNvSpPr>
            <a:spLocks noGrp="1"/>
          </p:cNvSpPr>
          <p:nvPr>
            <p:ph type="ftr" sz="quarter" idx="3"/>
          </p:nvPr>
        </p:nvSpPr>
        <p:spPr>
          <a:xfrm>
            <a:off x="0" y="6248400"/>
            <a:ext cx="7543800" cy="457200"/>
          </a:xfrm>
          <a:prstGeom prst="rect">
            <a:avLst/>
          </a:prstGeom>
        </p:spPr>
        <p:txBody>
          <a:bodyPr/>
          <a:lstStyle/>
          <a:p>
            <a:r>
              <a:rPr lang="en-US" altLang="en-US" dirty="0" smtClean="0">
                <a:latin typeface="+mn-lt"/>
              </a:rPr>
              <a:t>Systems Analysis and Design in a Changing World, 7th Ed - Chapter 6 ©2016. Cengage Learning. All rights reserved.</a:t>
            </a:r>
            <a:endParaRPr lang="en-US" alt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Designing Security Controls </a:t>
            </a:r>
            <a:r>
              <a:rPr lang="en-US" sz="2000" spc="0" dirty="0" smtClean="0">
                <a:solidFill>
                  <a:schemeClr val="tx1"/>
                </a:solidFill>
                <a:effectLst/>
              </a:rPr>
              <a:t>(1 of 2)</a:t>
            </a:r>
            <a:endParaRPr lang="en-US" sz="2000" spc="0" dirty="0">
              <a:solidFill>
                <a:schemeClr val="tx1"/>
              </a:solidFill>
              <a:effectLst/>
            </a:endParaRPr>
          </a:p>
        </p:txBody>
      </p:sp>
      <p:sp>
        <p:nvSpPr>
          <p:cNvPr id="3" name="Text Placeholder 2"/>
          <p:cNvSpPr>
            <a:spLocks noGrp="1"/>
          </p:cNvSpPr>
          <p:nvPr>
            <p:ph type="body" sz="quarter" idx="10"/>
          </p:nvPr>
        </p:nvSpPr>
        <p:spPr>
          <a:xfrm>
            <a:off x="381000" y="1411552"/>
            <a:ext cx="8382000" cy="2339102"/>
          </a:xfrm>
        </p:spPr>
        <p:txBody>
          <a:bodyPr/>
          <a:lstStyle/>
          <a:p>
            <a:r>
              <a:rPr lang="en-US" sz="2800" dirty="0" smtClean="0"/>
              <a:t>Protect all assets against external threats</a:t>
            </a:r>
          </a:p>
          <a:p>
            <a:r>
              <a:rPr lang="en-US" sz="2800" dirty="0" smtClean="0"/>
              <a:t>Other objectives</a:t>
            </a:r>
          </a:p>
          <a:p>
            <a:pPr lvl="1"/>
            <a:r>
              <a:rPr lang="en-US" sz="2400" dirty="0" smtClean="0"/>
              <a:t>Protect and maintain a stable, functioning operating environment 24/7 (equipment, operating systems, D</a:t>
            </a:r>
            <a:r>
              <a:rPr lang="en-US" sz="100" dirty="0" smtClean="0"/>
              <a:t> </a:t>
            </a:r>
            <a:r>
              <a:rPr lang="en-US" sz="2400" dirty="0" smtClean="0"/>
              <a:t>B</a:t>
            </a:r>
            <a:r>
              <a:rPr lang="en-US" sz="100" dirty="0" smtClean="0"/>
              <a:t> </a:t>
            </a:r>
            <a:r>
              <a:rPr lang="en-US" sz="2400" dirty="0" smtClean="0"/>
              <a:t>M</a:t>
            </a:r>
            <a:r>
              <a:rPr lang="en-US" sz="100" dirty="0" smtClean="0"/>
              <a:t> </a:t>
            </a:r>
            <a:r>
              <a:rPr lang="en-US" sz="2400" dirty="0" smtClean="0"/>
              <a:t>S</a:t>
            </a:r>
            <a:r>
              <a:rPr lang="en-US" sz="100" dirty="0" smtClean="0"/>
              <a:t> </a:t>
            </a:r>
            <a:r>
              <a:rPr lang="en-US" sz="2400" dirty="0" smtClean="0"/>
              <a:t>s)</a:t>
            </a:r>
          </a:p>
          <a:p>
            <a:pPr lvl="1"/>
            <a:r>
              <a:rPr lang="en-US" sz="2400" dirty="0" smtClean="0"/>
              <a:t>Protect information and transactions during transmission across networks and Internet</a:t>
            </a:r>
            <a:endParaRPr lang="en-US" sz="2400"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30</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86953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spc="0" dirty="0" smtClean="0">
                <a:solidFill>
                  <a:schemeClr val="tx1"/>
                </a:solidFill>
                <a:effectLst/>
              </a:rPr>
              <a:t>Designing Security Controls </a:t>
            </a:r>
            <a:r>
              <a:rPr lang="en-US" sz="2000" spc="0" dirty="0" smtClean="0">
                <a:solidFill>
                  <a:schemeClr val="tx1"/>
                </a:solidFill>
                <a:effectLst/>
              </a:rPr>
              <a:t>(2 of 2)</a:t>
            </a:r>
            <a:endParaRPr lang="en-US" sz="2000" spc="0" dirty="0">
              <a:solidFill>
                <a:schemeClr val="tx1"/>
              </a:solidFill>
              <a:effectLst/>
            </a:endParaRPr>
          </a:p>
        </p:txBody>
      </p:sp>
      <p:sp>
        <p:nvSpPr>
          <p:cNvPr id="3" name="Text Placeholder 2"/>
          <p:cNvSpPr>
            <a:spLocks noGrp="1"/>
          </p:cNvSpPr>
          <p:nvPr>
            <p:ph type="body" sz="quarter" idx="10"/>
          </p:nvPr>
        </p:nvSpPr>
        <p:spPr>
          <a:xfrm>
            <a:off x="381000" y="1398234"/>
            <a:ext cx="8382000" cy="4240566"/>
          </a:xfrm>
        </p:spPr>
        <p:txBody>
          <a:bodyPr/>
          <a:lstStyle/>
          <a:p>
            <a:r>
              <a:rPr lang="en-US" sz="2800" dirty="0" smtClean="0"/>
              <a:t>Access Controls – Limit a person’s ability to access servers, files, data, applications</a:t>
            </a:r>
          </a:p>
          <a:p>
            <a:pPr lvl="1"/>
            <a:r>
              <a:rPr lang="en-US" sz="2400" dirty="0" smtClean="0"/>
              <a:t>Authentication – to identify users</a:t>
            </a:r>
          </a:p>
          <a:p>
            <a:pPr lvl="2"/>
            <a:r>
              <a:rPr lang="en-US" sz="2200" dirty="0" smtClean="0"/>
              <a:t>Multifactor Authentication</a:t>
            </a:r>
            <a:r>
              <a:rPr lang="en-US" dirty="0" smtClean="0"/>
              <a:t> </a:t>
            </a:r>
          </a:p>
          <a:p>
            <a:pPr lvl="1"/>
            <a:r>
              <a:rPr lang="en-US" sz="2400" dirty="0" smtClean="0"/>
              <a:t>Access control list – list of valid users</a:t>
            </a:r>
          </a:p>
          <a:p>
            <a:pPr lvl="1"/>
            <a:r>
              <a:rPr lang="en-US" sz="2400" dirty="0" smtClean="0"/>
              <a:t>Authorization – authenticated user’s list of permission level for each resource</a:t>
            </a:r>
          </a:p>
          <a:p>
            <a:r>
              <a:rPr lang="en-US" sz="2800" dirty="0" smtClean="0"/>
              <a:t>Registered Users – those with authorization</a:t>
            </a:r>
          </a:p>
          <a:p>
            <a:r>
              <a:rPr lang="en-US" sz="2800" dirty="0" smtClean="0"/>
              <a:t>Unauthorized Users – anyone not registered </a:t>
            </a:r>
          </a:p>
          <a:p>
            <a:r>
              <a:rPr lang="en-US" sz="2800" dirty="0" smtClean="0"/>
              <a:t>Privileged Users – those that maintain lists and systems</a:t>
            </a:r>
            <a:endParaRPr lang="en-US" sz="2800"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31</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3358343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1772429" cy="1141412"/>
          </a:xfrm>
        </p:spPr>
        <p:txBody>
          <a:bodyPr/>
          <a:lstStyle/>
          <a:p>
            <a:r>
              <a:rPr lang="en-US" sz="4000" spc="0" dirty="0" smtClean="0">
                <a:solidFill>
                  <a:schemeClr val="tx1"/>
                </a:solidFill>
                <a:effectLst/>
              </a:rPr>
              <a:t>Types of users</a:t>
            </a:r>
            <a:endParaRPr lang="en-US" sz="4000" spc="0" dirty="0">
              <a:solidFill>
                <a:schemeClr val="tx1"/>
              </a:solidFill>
              <a:effectLst/>
            </a:endParaRPr>
          </a:p>
        </p:txBody>
      </p:sp>
      <p:pic>
        <p:nvPicPr>
          <p:cNvPr id="8" name="Content Placeholder 7" descr="The image shows an illustration of priviledged users who access data and unauthorized users who can access control system. The priiviledged users are registered users like suppliers and internet customers, system developers, system administrators, managers and employees. Unauthorzed users are former emplyees and hackers."/>
          <p:cNvPicPr>
            <a:picLocks noGrp="1" noChangeAspect="1"/>
          </p:cNvPicPr>
          <p:nvPr>
            <p:ph idx="1"/>
          </p:nvPr>
        </p:nvPicPr>
        <p:blipFill>
          <a:blip r:embed="rId2"/>
          <a:stretch>
            <a:fillRect/>
          </a:stretch>
        </p:blipFill>
        <p:spPr>
          <a:xfrm>
            <a:off x="3035725" y="411759"/>
            <a:ext cx="5892566" cy="5511963"/>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32</a:t>
            </a:fld>
            <a:endParaRPr lang="en-US"/>
          </a:p>
        </p:txBody>
      </p:sp>
      <p:sp>
        <p:nvSpPr>
          <p:cNvPr id="4" name="Footer Placeholder 3"/>
          <p:cNvSpPr>
            <a:spLocks noGrp="1"/>
          </p:cNvSpPr>
          <p:nvPr>
            <p:ph type="ftr" sz="quarter" idx="3"/>
          </p:nvPr>
        </p:nvSpPr>
        <p:spPr>
          <a:xfrm>
            <a:off x="0" y="6356350"/>
            <a:ext cx="75438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336950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Data Encryption</a:t>
            </a:r>
            <a:endParaRPr lang="en-US" sz="4400" spc="0" dirty="0">
              <a:solidFill>
                <a:schemeClr val="tx1"/>
              </a:solidFill>
              <a:effectLst/>
            </a:endParaRPr>
          </a:p>
        </p:txBody>
      </p:sp>
      <p:sp>
        <p:nvSpPr>
          <p:cNvPr id="3" name="Text Placeholder 2"/>
          <p:cNvSpPr>
            <a:spLocks noGrp="1"/>
          </p:cNvSpPr>
          <p:nvPr>
            <p:ph type="body" sz="quarter" idx="10"/>
          </p:nvPr>
        </p:nvSpPr>
        <p:spPr>
          <a:xfrm>
            <a:off x="228600" y="1411552"/>
            <a:ext cx="8686800" cy="3939540"/>
          </a:xfrm>
        </p:spPr>
        <p:txBody>
          <a:bodyPr/>
          <a:lstStyle/>
          <a:p>
            <a:r>
              <a:rPr lang="en-US" dirty="0" smtClean="0"/>
              <a:t>Method to secure data – stored or in transmission</a:t>
            </a:r>
          </a:p>
          <a:p>
            <a:r>
              <a:rPr lang="en-US" dirty="0" smtClean="0"/>
              <a:t>Encryption – alter data so it is unrecognizable</a:t>
            </a:r>
          </a:p>
          <a:p>
            <a:r>
              <a:rPr lang="en-US" dirty="0" smtClean="0"/>
              <a:t>Decryption – converted encrypted data back to readable format</a:t>
            </a:r>
          </a:p>
          <a:p>
            <a:r>
              <a:rPr lang="en-US" dirty="0" smtClean="0"/>
              <a:t>Encryption Algorithm – mathematical transformation of the data</a:t>
            </a:r>
          </a:p>
          <a:p>
            <a:r>
              <a:rPr lang="en-US" dirty="0" smtClean="0"/>
              <a:t>Encryption Key – a long data string that allows the same algorithm to produce unique encryptions</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33</a:t>
            </a:fld>
            <a:endParaRPr lang="en-US"/>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22476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Symmetric Key Encryption</a:t>
            </a:r>
            <a:endParaRPr lang="en-US" sz="4400" spc="0" dirty="0">
              <a:solidFill>
                <a:schemeClr val="tx1"/>
              </a:solidFill>
              <a:effectLst/>
            </a:endParaRPr>
          </a:p>
        </p:txBody>
      </p:sp>
      <p:sp>
        <p:nvSpPr>
          <p:cNvPr id="3" name="Text Placeholder 2"/>
          <p:cNvSpPr>
            <a:spLocks noGrp="1"/>
          </p:cNvSpPr>
          <p:nvPr>
            <p:ph sz="half" idx="1"/>
          </p:nvPr>
        </p:nvSpPr>
        <p:spPr>
          <a:xfrm>
            <a:off x="381000" y="1411553"/>
            <a:ext cx="8382000" cy="874447"/>
          </a:xfrm>
        </p:spPr>
        <p:txBody>
          <a:bodyPr/>
          <a:lstStyle/>
          <a:p>
            <a:r>
              <a:rPr lang="en-US" dirty="0" smtClean="0"/>
              <a:t>Encryption method that uses the same key to encrypt and decrypt</a:t>
            </a:r>
            <a:endParaRPr lang="en-US" dirty="0"/>
          </a:p>
        </p:txBody>
      </p:sp>
      <p:pic>
        <p:nvPicPr>
          <p:cNvPr id="7" name="Content Placeholder 6" descr="An illustration shows person 1 sends a message, that goes through a secret key and gets encrypted and reaches the internet. The encrypted message is decrypted via the same secret key and reaches person 2. "/>
          <p:cNvPicPr>
            <a:picLocks noGrp="1" noChangeAspect="1"/>
          </p:cNvPicPr>
          <p:nvPr>
            <p:ph sz="half" idx="2"/>
          </p:nvPr>
        </p:nvPicPr>
        <p:blipFill>
          <a:blip r:embed="rId2"/>
          <a:stretch>
            <a:fillRect/>
          </a:stretch>
        </p:blipFill>
        <p:spPr>
          <a:xfrm>
            <a:off x="927190" y="2719654"/>
            <a:ext cx="7289620" cy="1928546"/>
          </a:xfrm>
          <a:prstGeom prst="rect">
            <a:avLst/>
          </a:prstGeom>
        </p:spPr>
      </p:pic>
      <p:sp>
        <p:nvSpPr>
          <p:cNvPr id="5" name="Slide Number Placeholder 4"/>
          <p:cNvSpPr>
            <a:spLocks noGrp="1"/>
          </p:cNvSpPr>
          <p:nvPr>
            <p:ph type="sldNum" sz="quarter" idx="4"/>
          </p:nvPr>
        </p:nvSpPr>
        <p:spPr/>
        <p:txBody>
          <a:bodyPr/>
          <a:lstStyle/>
          <a:p>
            <a:fld id="{C3E34EA8-3EAF-49B8-BC05-CB3445FC09FE}" type="slidenum">
              <a:rPr lang="en-US" smtClean="0"/>
              <a:pPr/>
              <a:t>34</a:t>
            </a:fld>
            <a:endParaRPr lang="en-US"/>
          </a:p>
        </p:txBody>
      </p:sp>
      <p:sp>
        <p:nvSpPr>
          <p:cNvPr id="4" name="Footer Placeholder 3"/>
          <p:cNvSpPr>
            <a:spLocks noGrp="1"/>
          </p:cNvSpPr>
          <p:nvPr>
            <p:ph type="ftr" sz="quarter" idx="3"/>
          </p:nvPr>
        </p:nvSpPr>
        <p:spPr>
          <a:xfrm>
            <a:off x="0" y="6356350"/>
            <a:ext cx="7848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208285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Asymmetric Key Encryption</a:t>
            </a:r>
            <a:endParaRPr lang="en-US" sz="4400" spc="0" dirty="0">
              <a:solidFill>
                <a:schemeClr val="tx1"/>
              </a:solidFill>
              <a:effectLst/>
            </a:endParaRPr>
          </a:p>
        </p:txBody>
      </p:sp>
      <p:sp>
        <p:nvSpPr>
          <p:cNvPr id="3" name="Text Placeholder 2"/>
          <p:cNvSpPr>
            <a:spLocks noGrp="1"/>
          </p:cNvSpPr>
          <p:nvPr>
            <p:ph sz="half" idx="1"/>
          </p:nvPr>
        </p:nvSpPr>
        <p:spPr>
          <a:xfrm>
            <a:off x="381000" y="1411553"/>
            <a:ext cx="8153400" cy="1181862"/>
          </a:xfrm>
        </p:spPr>
        <p:txBody>
          <a:bodyPr/>
          <a:lstStyle/>
          <a:p>
            <a:r>
              <a:rPr lang="en-US" dirty="0" smtClean="0"/>
              <a:t>Encryption method that uses different keys to encrypt and decrypt</a:t>
            </a:r>
          </a:p>
          <a:p>
            <a:pPr lvl="1"/>
            <a:r>
              <a:rPr lang="en-US" dirty="0" smtClean="0"/>
              <a:t>A</a:t>
            </a:r>
            <a:r>
              <a:rPr lang="en-US" sz="100" dirty="0" smtClean="0"/>
              <a:t> </a:t>
            </a:r>
            <a:r>
              <a:rPr lang="en-US" dirty="0" smtClean="0"/>
              <a:t>K</a:t>
            </a:r>
            <a:r>
              <a:rPr lang="en-US" sz="100" dirty="0" smtClean="0"/>
              <a:t> </a:t>
            </a:r>
            <a:r>
              <a:rPr lang="en-US" dirty="0" smtClean="0"/>
              <a:t>A Public Key Encryption</a:t>
            </a:r>
            <a:endParaRPr lang="en-US" dirty="0"/>
          </a:p>
        </p:txBody>
      </p:sp>
      <p:pic>
        <p:nvPicPr>
          <p:cNvPr id="7" name="Content Placeholder 6" descr="An illustration shows person 1 sends a message, that goes through a public key of person 2 and gets encrypted and reaches the internet. The encrypted message is decrypted via a private key of person 2 and reaches person 2. "/>
          <p:cNvPicPr>
            <a:picLocks noGrp="1" noChangeAspect="1"/>
          </p:cNvPicPr>
          <p:nvPr>
            <p:ph sz="half" idx="2"/>
          </p:nvPr>
        </p:nvPicPr>
        <p:blipFill>
          <a:blip r:embed="rId2"/>
          <a:stretch>
            <a:fillRect/>
          </a:stretch>
        </p:blipFill>
        <p:spPr>
          <a:xfrm>
            <a:off x="1419813" y="2710919"/>
            <a:ext cx="6358395" cy="3229559"/>
          </a:xfrm>
          <a:prstGeom prst="rect">
            <a:avLst/>
          </a:prstGeom>
        </p:spPr>
      </p:pic>
      <p:sp>
        <p:nvSpPr>
          <p:cNvPr id="5" name="Slide Number Placeholder 4"/>
          <p:cNvSpPr>
            <a:spLocks noGrp="1"/>
          </p:cNvSpPr>
          <p:nvPr>
            <p:ph type="sldNum" sz="quarter" idx="4"/>
          </p:nvPr>
        </p:nvSpPr>
        <p:spPr/>
        <p:txBody>
          <a:bodyPr/>
          <a:lstStyle/>
          <a:p>
            <a:fld id="{C3E34EA8-3EAF-49B8-BC05-CB3445FC09FE}" type="slidenum">
              <a:rPr lang="en-US" smtClean="0"/>
              <a:pPr/>
              <a:t>35</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77637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Digital Signatures and Certificates</a:t>
            </a:r>
            <a:endParaRPr lang="en-US" sz="4400" spc="0" dirty="0">
              <a:solidFill>
                <a:schemeClr val="tx1"/>
              </a:solidFill>
              <a:effectLst/>
            </a:endParaRPr>
          </a:p>
        </p:txBody>
      </p:sp>
      <p:sp>
        <p:nvSpPr>
          <p:cNvPr id="3" name="Text Placeholder 2"/>
          <p:cNvSpPr>
            <a:spLocks noGrp="1"/>
          </p:cNvSpPr>
          <p:nvPr>
            <p:ph type="body" sz="quarter" idx="10"/>
          </p:nvPr>
        </p:nvSpPr>
        <p:spPr>
          <a:xfrm>
            <a:off x="381000" y="1066800"/>
            <a:ext cx="8382000" cy="4296561"/>
          </a:xfrm>
        </p:spPr>
        <p:txBody>
          <a:bodyPr/>
          <a:lstStyle/>
          <a:p>
            <a:r>
              <a:rPr lang="en-US" sz="3000" dirty="0" smtClean="0"/>
              <a:t>Digital Signature – technique where a document is encrypted using a private key</a:t>
            </a:r>
          </a:p>
          <a:p>
            <a:pPr lvl="1"/>
            <a:r>
              <a:rPr lang="en-US" sz="2600" dirty="0" smtClean="0"/>
              <a:t>Note – implements previous slide, but in reverse</a:t>
            </a:r>
          </a:p>
          <a:p>
            <a:pPr lvl="2"/>
            <a:r>
              <a:rPr lang="en-US" dirty="0" smtClean="0"/>
              <a:t>Document is encrypted with private key, but then can only be decrypted with correct public key</a:t>
            </a:r>
          </a:p>
          <a:p>
            <a:r>
              <a:rPr lang="en-US" sz="3000" dirty="0" smtClean="0"/>
              <a:t>Digital Certificate – An organizations name and public that is encrypted and certified by an authorized third party</a:t>
            </a:r>
          </a:p>
          <a:p>
            <a:r>
              <a:rPr lang="en-US" sz="3000" dirty="0" smtClean="0"/>
              <a:t>Certifying Authority – the authorized third party</a:t>
            </a:r>
          </a:p>
          <a:p>
            <a:pPr lvl="1"/>
            <a:r>
              <a:rPr lang="en-US" sz="2600" dirty="0" smtClean="0"/>
              <a:t>Widely known and accepted – built into Web browsers</a:t>
            </a:r>
          </a:p>
        </p:txBody>
      </p:sp>
      <p:sp>
        <p:nvSpPr>
          <p:cNvPr id="5" name="Slide Number Placeholder 4"/>
          <p:cNvSpPr>
            <a:spLocks noGrp="1"/>
          </p:cNvSpPr>
          <p:nvPr>
            <p:ph type="sldNum" sz="quarter" idx="4"/>
          </p:nvPr>
        </p:nvSpPr>
        <p:spPr/>
        <p:txBody>
          <a:bodyPr/>
          <a:lstStyle/>
          <a:p>
            <a:fld id="{C3E34EA8-3EAF-49B8-BC05-CB3445FC09FE}" type="slidenum">
              <a:rPr lang="en-US" smtClean="0"/>
              <a:pPr/>
              <a:t>36</a:t>
            </a:fld>
            <a:endParaRPr lang="en-US" dirty="0"/>
          </a:p>
        </p:txBody>
      </p:sp>
      <p:sp>
        <p:nvSpPr>
          <p:cNvPr id="4" name="Footer Placeholder 3"/>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05150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How a Digital Certificate is used</a:t>
            </a:r>
            <a:endParaRPr lang="en-US" sz="4400" spc="0" dirty="0">
              <a:solidFill>
                <a:schemeClr val="tx1"/>
              </a:solidFill>
              <a:effectLst/>
            </a:endParaRPr>
          </a:p>
        </p:txBody>
      </p:sp>
      <p:pic>
        <p:nvPicPr>
          <p:cNvPr id="7" name="Content Placeholder 6" descr="The image shows an ilustration and puts down steps of how a digital certificate is used. 1 Client sends request to connect to secure server. 2. Server sends signed digital certificate, containing server's public key. 3. Client verifies certificate signer is a trusted certifying authority and authenticates sever. 4, Client generates a secret key to be ysed for the session and encrypts it with the server's public key. 5. Client sends encrypted secret session key. 6. Server uses its private key to decrypt secret session key. 7. Client and server communicate securely s=using the secret session key."/>
          <p:cNvPicPr>
            <a:picLocks noGrp="1" noChangeAspect="1"/>
          </p:cNvPicPr>
          <p:nvPr>
            <p:ph idx="1"/>
          </p:nvPr>
        </p:nvPicPr>
        <p:blipFill>
          <a:blip r:embed="rId2"/>
          <a:stretch>
            <a:fillRect/>
          </a:stretch>
        </p:blipFill>
        <p:spPr>
          <a:xfrm>
            <a:off x="720209" y="1562906"/>
            <a:ext cx="7625003" cy="3237694"/>
          </a:xfrm>
          <a:prstGeom prst="rect">
            <a:avLst/>
          </a:prstGeom>
        </p:spPr>
      </p:pic>
      <p:sp>
        <p:nvSpPr>
          <p:cNvPr id="4" name="Slide Number Placeholder 3"/>
          <p:cNvSpPr>
            <a:spLocks noGrp="1"/>
          </p:cNvSpPr>
          <p:nvPr>
            <p:ph type="sldNum" sz="quarter" idx="4"/>
          </p:nvPr>
        </p:nvSpPr>
        <p:spPr/>
        <p:txBody>
          <a:bodyPr/>
          <a:lstStyle/>
          <a:p>
            <a:fld id="{C3E34EA8-3EAF-49B8-BC05-CB3445FC09FE}" type="slidenum">
              <a:rPr lang="en-US" smtClean="0"/>
              <a:pPr/>
              <a:t>37</a:t>
            </a:fld>
            <a:endParaRPr lang="en-US"/>
          </a:p>
        </p:txBody>
      </p:sp>
      <p:sp>
        <p:nvSpPr>
          <p:cNvPr id="3" name="Footer Placeholder 2"/>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9138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pc="0" dirty="0" smtClean="0">
                <a:solidFill>
                  <a:schemeClr val="tx1"/>
                </a:solidFill>
                <a:effectLst/>
              </a:rPr>
              <a:t>Secure Transactions</a:t>
            </a:r>
            <a:endParaRPr lang="en-US" spc="0" dirty="0">
              <a:solidFill>
                <a:schemeClr val="tx1"/>
              </a:solidFill>
              <a:effectLst/>
            </a:endParaRPr>
          </a:p>
        </p:txBody>
      </p:sp>
      <p:sp>
        <p:nvSpPr>
          <p:cNvPr id="6" name="Content Placeholder 5"/>
          <p:cNvSpPr>
            <a:spLocks noGrp="1"/>
          </p:cNvSpPr>
          <p:nvPr>
            <p:ph idx="1"/>
          </p:nvPr>
        </p:nvSpPr>
        <p:spPr>
          <a:xfrm>
            <a:off x="381000" y="1412875"/>
            <a:ext cx="8382000" cy="3841052"/>
          </a:xfrm>
        </p:spPr>
        <p:txBody>
          <a:bodyPr/>
          <a:lstStyle/>
          <a:p>
            <a:r>
              <a:rPr lang="en-US" dirty="0" smtClean="0"/>
              <a:t>Secure Sockets Layer (S</a:t>
            </a:r>
            <a:r>
              <a:rPr lang="en-US" sz="100" dirty="0" smtClean="0"/>
              <a:t> </a:t>
            </a:r>
            <a:r>
              <a:rPr lang="en-US" dirty="0" smtClean="0"/>
              <a:t>S</a:t>
            </a:r>
            <a:r>
              <a:rPr lang="en-US" sz="100" dirty="0" smtClean="0"/>
              <a:t> </a:t>
            </a:r>
            <a:r>
              <a:rPr lang="en-US" dirty="0" smtClean="0"/>
              <a:t>L) – standard set of protocols for authentication and authorization</a:t>
            </a:r>
          </a:p>
          <a:p>
            <a:r>
              <a:rPr lang="en-US" dirty="0" smtClean="0"/>
              <a:t>Transport Layer Security (T</a:t>
            </a:r>
            <a:r>
              <a:rPr lang="en-US" sz="100" dirty="0" smtClean="0"/>
              <a:t> </a:t>
            </a:r>
            <a:r>
              <a:rPr lang="en-US" dirty="0" smtClean="0"/>
              <a:t>L</a:t>
            </a:r>
            <a:r>
              <a:rPr lang="en-US" sz="100" dirty="0" smtClean="0"/>
              <a:t> </a:t>
            </a:r>
            <a:r>
              <a:rPr lang="en-US" dirty="0" smtClean="0"/>
              <a:t>S) – an Internet standard equivalent to S</a:t>
            </a:r>
            <a:r>
              <a:rPr lang="en-US" sz="100" dirty="0" smtClean="0"/>
              <a:t> </a:t>
            </a:r>
            <a:r>
              <a:rPr lang="en-US" dirty="0" smtClean="0"/>
              <a:t>S</a:t>
            </a:r>
            <a:r>
              <a:rPr lang="en-US" sz="100" dirty="0" smtClean="0"/>
              <a:t> </a:t>
            </a:r>
            <a:r>
              <a:rPr lang="en-US" dirty="0" smtClean="0"/>
              <a:t>L</a:t>
            </a:r>
          </a:p>
          <a:p>
            <a:r>
              <a:rPr lang="en-US" dirty="0" smtClean="0"/>
              <a:t>I</a:t>
            </a:r>
            <a:r>
              <a:rPr lang="en-US" sz="100" dirty="0" smtClean="0"/>
              <a:t> </a:t>
            </a:r>
            <a:r>
              <a:rPr lang="en-US" dirty="0" smtClean="0"/>
              <a:t>P Security (I</a:t>
            </a:r>
            <a:r>
              <a:rPr lang="en-US" sz="100" dirty="0" smtClean="0"/>
              <a:t> </a:t>
            </a:r>
            <a:r>
              <a:rPr lang="en-US" dirty="0" smtClean="0"/>
              <a:t>P</a:t>
            </a:r>
            <a:r>
              <a:rPr lang="en-US" sz="100" dirty="0" smtClean="0"/>
              <a:t> </a:t>
            </a:r>
            <a:r>
              <a:rPr lang="en-US" dirty="0" smtClean="0"/>
              <a:t>Sec) – Internet security protocol at a low-level transmission</a:t>
            </a:r>
          </a:p>
          <a:p>
            <a:r>
              <a:rPr lang="en-US" dirty="0" smtClean="0"/>
              <a:t>Hypertext Transfer Protocol Secure (H</a:t>
            </a:r>
            <a:r>
              <a:rPr lang="en-US" sz="100" dirty="0" smtClean="0"/>
              <a:t> </a:t>
            </a:r>
            <a:r>
              <a:rPr lang="en-US" dirty="0" smtClean="0"/>
              <a:t>T</a:t>
            </a:r>
            <a:r>
              <a:rPr lang="en-US" sz="100" dirty="0" smtClean="0"/>
              <a:t> </a:t>
            </a:r>
            <a:r>
              <a:rPr lang="en-US" dirty="0" smtClean="0"/>
              <a:t>T</a:t>
            </a:r>
            <a:r>
              <a:rPr lang="en-US" sz="100" dirty="0" smtClean="0"/>
              <a:t> </a:t>
            </a:r>
            <a:r>
              <a:rPr lang="en-US" dirty="0" smtClean="0"/>
              <a:t>P</a:t>
            </a:r>
            <a:r>
              <a:rPr lang="en-US" sz="100" dirty="0" smtClean="0"/>
              <a:t> </a:t>
            </a:r>
            <a:r>
              <a:rPr lang="en-US" dirty="0" smtClean="0"/>
              <a:t>S) – Internet standard to transmit Web pages</a:t>
            </a:r>
            <a:endParaRPr lang="en-US" dirty="0"/>
          </a:p>
        </p:txBody>
      </p:sp>
      <p:sp>
        <p:nvSpPr>
          <p:cNvPr id="2" name="Slide Number Placeholder 1"/>
          <p:cNvSpPr>
            <a:spLocks noGrp="1"/>
          </p:cNvSpPr>
          <p:nvPr>
            <p:ph type="sldNum" sz="quarter" idx="4"/>
          </p:nvPr>
        </p:nvSpPr>
        <p:spPr/>
        <p:txBody>
          <a:bodyPr/>
          <a:lstStyle/>
          <a:p>
            <a:fld id="{C3E34EA8-3EAF-49B8-BC05-CB3445FC09FE}" type="slidenum">
              <a:rPr lang="en-US" smtClean="0"/>
              <a:pPr/>
              <a:t>38</a:t>
            </a:fld>
            <a:endParaRPr lang="en-US"/>
          </a:p>
        </p:txBody>
      </p:sp>
      <p:sp>
        <p:nvSpPr>
          <p:cNvPr id="3" name="Footer Placeholder 2"/>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63438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smtClean="0">
                <a:solidFill>
                  <a:schemeClr val="tx1"/>
                </a:solidFill>
                <a:effectLst/>
              </a:rPr>
              <a:t>Summary </a:t>
            </a:r>
            <a:r>
              <a:rPr lang="en-US" sz="2000" spc="0" dirty="0" smtClean="0">
                <a:solidFill>
                  <a:schemeClr val="tx1"/>
                </a:solidFill>
                <a:effectLst/>
              </a:rPr>
              <a:t>(1 of 3)</a:t>
            </a:r>
            <a:endParaRPr lang="en-US" sz="2000" spc="0" dirty="0">
              <a:solidFill>
                <a:schemeClr val="tx1"/>
              </a:solidFill>
              <a:effectLst/>
            </a:endParaRPr>
          </a:p>
        </p:txBody>
      </p:sp>
      <p:sp>
        <p:nvSpPr>
          <p:cNvPr id="3" name="Content Placeholder 2"/>
          <p:cNvSpPr>
            <a:spLocks noGrp="1"/>
          </p:cNvSpPr>
          <p:nvPr>
            <p:ph idx="1"/>
          </p:nvPr>
        </p:nvSpPr>
        <p:spPr>
          <a:xfrm>
            <a:off x="381000" y="1412875"/>
            <a:ext cx="8382000" cy="3083921"/>
          </a:xfrm>
        </p:spPr>
        <p:txBody>
          <a:bodyPr/>
          <a:lstStyle/>
          <a:p>
            <a:r>
              <a:rPr lang="en-US" dirty="0" smtClean="0"/>
              <a:t>This chapter introduces the concept of Systems Design</a:t>
            </a:r>
          </a:p>
          <a:p>
            <a:pPr lvl="1"/>
            <a:r>
              <a:rPr lang="en-US" dirty="0" smtClean="0"/>
              <a:t>Analysis is fact finding and modeling</a:t>
            </a:r>
          </a:p>
          <a:p>
            <a:pPr lvl="1"/>
            <a:r>
              <a:rPr lang="en-US" dirty="0" smtClean="0"/>
              <a:t>Design is modeling to specify how system will be implemented</a:t>
            </a:r>
          </a:p>
          <a:p>
            <a:pPr lvl="1"/>
            <a:r>
              <a:rPr lang="en-US" dirty="0" smtClean="0"/>
              <a:t>Design is bridge between analysis an implementation</a:t>
            </a:r>
          </a:p>
        </p:txBody>
      </p:sp>
      <p:sp>
        <p:nvSpPr>
          <p:cNvPr id="5" name="Slide Number Placeholder 4"/>
          <p:cNvSpPr>
            <a:spLocks noGrp="1"/>
          </p:cNvSpPr>
          <p:nvPr>
            <p:ph type="sldNum" sz="quarter" idx="4"/>
          </p:nvPr>
        </p:nvSpPr>
        <p:spPr/>
        <p:txBody>
          <a:bodyPr/>
          <a:lstStyle/>
          <a:p>
            <a:fld id="{C3E34EA8-3EAF-49B8-BC05-CB3445FC09FE}" type="slidenum">
              <a:rPr lang="en-US" smtClean="0"/>
              <a:pPr/>
              <a:t>39</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22411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spc="0" dirty="0">
                <a:solidFill>
                  <a:schemeClr val="tx1"/>
                </a:solidFill>
                <a:effectLst/>
              </a:rPr>
              <a:t>Learning Objectives</a:t>
            </a:r>
          </a:p>
        </p:txBody>
      </p:sp>
      <p:sp>
        <p:nvSpPr>
          <p:cNvPr id="192516" name="Rectangle 4"/>
          <p:cNvSpPr>
            <a:spLocks noGrp="1" noChangeArrowheads="1"/>
          </p:cNvSpPr>
          <p:nvPr>
            <p:ph type="body" sz="quarter" idx="10"/>
          </p:nvPr>
        </p:nvSpPr>
        <p:spPr>
          <a:xfrm>
            <a:off x="381000" y="1371600"/>
            <a:ext cx="8382000" cy="2954655"/>
          </a:xfrm>
        </p:spPr>
        <p:txBody>
          <a:bodyPr/>
          <a:lstStyle/>
          <a:p>
            <a:r>
              <a:rPr lang="en-US" altLang="zh-CN" dirty="0">
                <a:ea typeface="宋体" panose="02010600030101010101" pitchFamily="2" charset="-122"/>
              </a:rPr>
              <a:t>Describe </a:t>
            </a:r>
            <a:r>
              <a:rPr lang="en-US" altLang="zh-CN" dirty="0" smtClean="0">
                <a:ea typeface="宋体" panose="02010600030101010101" pitchFamily="2" charset="-122"/>
              </a:rPr>
              <a:t>systems design and contrast it with systems analysis</a:t>
            </a:r>
            <a:endParaRPr lang="en-US" altLang="zh-CN" dirty="0">
              <a:ea typeface="宋体" panose="02010600030101010101" pitchFamily="2" charset="-122"/>
            </a:endParaRPr>
          </a:p>
          <a:p>
            <a:r>
              <a:rPr lang="en-US" altLang="zh-CN" dirty="0" smtClean="0">
                <a:ea typeface="宋体" panose="02010600030101010101" pitchFamily="2" charset="-122"/>
              </a:rPr>
              <a:t>List the documents and models used as inputs to or output from systems design</a:t>
            </a:r>
            <a:endParaRPr lang="en-US" altLang="zh-CN" dirty="0">
              <a:ea typeface="宋体" panose="02010600030101010101" pitchFamily="2" charset="-122"/>
            </a:endParaRPr>
          </a:p>
          <a:p>
            <a:r>
              <a:rPr lang="en-US" altLang="zh-CN" dirty="0" smtClean="0">
                <a:ea typeface="宋体" panose="02010600030101010101" pitchFamily="2" charset="-122"/>
              </a:rPr>
              <a:t>Explain each major design activity</a:t>
            </a:r>
            <a:endParaRPr lang="en-US" altLang="zh-CN" dirty="0">
              <a:ea typeface="宋体" panose="02010600030101010101" pitchFamily="2" charset="-122"/>
            </a:endParaRPr>
          </a:p>
          <a:p>
            <a:r>
              <a:rPr lang="en-US" altLang="zh-CN" dirty="0" smtClean="0">
                <a:ea typeface="宋体" panose="02010600030101010101" pitchFamily="2" charset="-122"/>
              </a:rPr>
              <a:t>Describe security methods and controls</a:t>
            </a:r>
            <a:endParaRPr lang="en-US" altLang="zh-CN" dirty="0">
              <a:ea typeface="宋体" panose="02010600030101010101" pitchFamily="2" charset="-122"/>
            </a:endParaRPr>
          </a:p>
        </p:txBody>
      </p:sp>
      <p:sp>
        <p:nvSpPr>
          <p:cNvPr id="2" name="Slide Number Placeholder 1"/>
          <p:cNvSpPr>
            <a:spLocks noGrp="1"/>
          </p:cNvSpPr>
          <p:nvPr>
            <p:ph type="sldNum" sz="quarter" idx="4"/>
          </p:nvPr>
        </p:nvSpPr>
        <p:spPr/>
        <p:txBody>
          <a:bodyPr/>
          <a:lstStyle/>
          <a:p>
            <a:fld id="{C3E34EA8-3EAF-49B8-BC05-CB3445FC09FE}" type="slidenum">
              <a:rPr lang="en-US" smtClean="0"/>
              <a:pPr/>
              <a:t>4</a:t>
            </a:fld>
            <a:endParaRPr lang="en-US"/>
          </a:p>
        </p:txBody>
      </p:sp>
      <p:sp>
        <p:nvSpPr>
          <p:cNvPr id="4" name="Footer Placeholder 4"/>
          <p:cNvSpPr>
            <a:spLocks noGrp="1"/>
          </p:cNvSpPr>
          <p:nvPr>
            <p:ph type="ftr" sz="quarter" idx="3"/>
          </p:nvPr>
        </p:nvSpPr>
        <p:spPr>
          <a:xfrm>
            <a:off x="0" y="6248400"/>
            <a:ext cx="7391400" cy="457200"/>
          </a:xfrm>
          <a:prstGeom prst="rect">
            <a:avLst/>
          </a:prstGeom>
        </p:spPr>
        <p:txBody>
          <a:bodyPr/>
          <a:lstStyle/>
          <a:p>
            <a:r>
              <a:rPr lang="en-US" altLang="en-US" dirty="0" smtClean="0"/>
              <a:t>Systems Analysis and Design in a Changing World, 7th Ed - Chapter 6 ©2016. Cengage Learning. All rights reserved.</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Summary </a:t>
            </a:r>
            <a:r>
              <a:rPr lang="en-US" sz="2000" spc="0" dirty="0" smtClean="0">
                <a:solidFill>
                  <a:schemeClr val="tx1"/>
                </a:solidFill>
                <a:effectLst/>
              </a:rPr>
              <a:t>(2 </a:t>
            </a:r>
            <a:r>
              <a:rPr lang="en-US" sz="2000" spc="0" dirty="0">
                <a:solidFill>
                  <a:schemeClr val="tx1"/>
                </a:solidFill>
                <a:effectLst/>
              </a:rPr>
              <a:t>of 3)</a:t>
            </a:r>
            <a:endParaRPr lang="en-US" sz="3200" spc="0" dirty="0">
              <a:solidFill>
                <a:schemeClr val="tx1"/>
              </a:solidFill>
              <a:effectLst/>
            </a:endParaRPr>
          </a:p>
        </p:txBody>
      </p:sp>
      <p:sp>
        <p:nvSpPr>
          <p:cNvPr id="3" name="Content Placeholder 2"/>
          <p:cNvSpPr>
            <a:spLocks noGrp="1"/>
          </p:cNvSpPr>
          <p:nvPr>
            <p:ph idx="1"/>
          </p:nvPr>
        </p:nvSpPr>
        <p:spPr>
          <a:xfrm>
            <a:off x="381000" y="1412875"/>
            <a:ext cx="8382000" cy="2813078"/>
          </a:xfrm>
        </p:spPr>
        <p:txBody>
          <a:bodyPr/>
          <a:lstStyle/>
          <a:p>
            <a:r>
              <a:rPr lang="en-US" dirty="0" smtClean="0"/>
              <a:t>Activities of Systems Design</a:t>
            </a:r>
          </a:p>
          <a:p>
            <a:pPr lvl="1"/>
            <a:r>
              <a:rPr lang="en-US" dirty="0" smtClean="0"/>
              <a:t>Describe the environment</a:t>
            </a:r>
          </a:p>
          <a:p>
            <a:pPr lvl="1"/>
            <a:r>
              <a:rPr lang="en-US" dirty="0" smtClean="0"/>
              <a:t>Design the application components</a:t>
            </a:r>
          </a:p>
          <a:p>
            <a:pPr lvl="1"/>
            <a:r>
              <a:rPr lang="en-US" dirty="0" smtClean="0"/>
              <a:t>Design the User Interface</a:t>
            </a:r>
          </a:p>
          <a:p>
            <a:pPr lvl="1"/>
            <a:r>
              <a:rPr lang="en-US" dirty="0" smtClean="0"/>
              <a:t>Design the database</a:t>
            </a:r>
          </a:p>
          <a:p>
            <a:pPr lvl="1"/>
            <a:r>
              <a:rPr lang="en-US" dirty="0" smtClean="0"/>
              <a:t>Design the software classes and methods</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40</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178837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Summary </a:t>
            </a:r>
            <a:r>
              <a:rPr lang="en-US" sz="2000" spc="0" dirty="0" smtClean="0">
                <a:solidFill>
                  <a:schemeClr val="tx1"/>
                </a:solidFill>
                <a:effectLst/>
              </a:rPr>
              <a:t>(3 </a:t>
            </a:r>
            <a:r>
              <a:rPr lang="en-US" sz="2000" spc="0" dirty="0">
                <a:solidFill>
                  <a:schemeClr val="tx1"/>
                </a:solidFill>
                <a:effectLst/>
              </a:rPr>
              <a:t>of 3)</a:t>
            </a:r>
            <a:endParaRPr lang="en-US" sz="3200" spc="0" dirty="0">
              <a:solidFill>
                <a:schemeClr val="tx1"/>
              </a:solidFill>
              <a:effectLst/>
            </a:endParaRPr>
          </a:p>
        </p:txBody>
      </p:sp>
      <p:sp>
        <p:nvSpPr>
          <p:cNvPr id="3" name="Content Placeholder 2"/>
          <p:cNvSpPr>
            <a:spLocks noGrp="1"/>
          </p:cNvSpPr>
          <p:nvPr>
            <p:ph idx="1"/>
          </p:nvPr>
        </p:nvSpPr>
        <p:spPr>
          <a:xfrm>
            <a:off x="381000" y="1412875"/>
            <a:ext cx="8382000" cy="4410438"/>
          </a:xfrm>
        </p:spPr>
        <p:txBody>
          <a:bodyPr/>
          <a:lstStyle/>
          <a:p>
            <a:r>
              <a:rPr lang="en-US" sz="3000" dirty="0" smtClean="0"/>
              <a:t>System Controls and Security</a:t>
            </a:r>
          </a:p>
          <a:p>
            <a:pPr lvl="1"/>
            <a:r>
              <a:rPr lang="en-US" sz="2600" dirty="0" smtClean="0"/>
              <a:t>Integrity Controls</a:t>
            </a:r>
          </a:p>
          <a:p>
            <a:pPr lvl="2"/>
            <a:r>
              <a:rPr lang="en-US" sz="2200" dirty="0" smtClean="0"/>
              <a:t>Input controls</a:t>
            </a:r>
          </a:p>
          <a:p>
            <a:pPr lvl="2"/>
            <a:r>
              <a:rPr lang="en-US" sz="2200" dirty="0" smtClean="0"/>
              <a:t>Output controls</a:t>
            </a:r>
          </a:p>
          <a:p>
            <a:pPr lvl="2"/>
            <a:r>
              <a:rPr lang="en-US" sz="2200" dirty="0" smtClean="0"/>
              <a:t>Backup and recovery</a:t>
            </a:r>
          </a:p>
          <a:p>
            <a:pPr lvl="2"/>
            <a:r>
              <a:rPr lang="en-US" sz="2200" dirty="0" smtClean="0"/>
              <a:t>Fraud prevention</a:t>
            </a:r>
          </a:p>
          <a:p>
            <a:pPr lvl="1"/>
            <a:r>
              <a:rPr lang="en-US" sz="2600" dirty="0" smtClean="0"/>
              <a:t>Security Controls</a:t>
            </a:r>
          </a:p>
          <a:p>
            <a:pPr lvl="2"/>
            <a:r>
              <a:rPr lang="en-US" sz="2200" dirty="0" smtClean="0"/>
              <a:t>Access controls</a:t>
            </a:r>
          </a:p>
          <a:p>
            <a:pPr lvl="2"/>
            <a:r>
              <a:rPr lang="en-US" sz="2200" dirty="0" smtClean="0"/>
              <a:t>Data encryption</a:t>
            </a:r>
          </a:p>
          <a:p>
            <a:pPr lvl="2"/>
            <a:r>
              <a:rPr lang="en-US" sz="2200" dirty="0" smtClean="0"/>
              <a:t>Digital signatures and certificates</a:t>
            </a:r>
          </a:p>
          <a:p>
            <a:pPr lvl="2"/>
            <a:r>
              <a:rPr lang="en-US" sz="2200" dirty="0" smtClean="0"/>
              <a:t>Secure transactions</a:t>
            </a:r>
            <a:endParaRPr lang="en-US" sz="2200"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41</a:t>
            </a:fld>
            <a:endParaRPr lang="en-US"/>
          </a:p>
        </p:txBody>
      </p:sp>
      <p:sp>
        <p:nvSpPr>
          <p:cNvPr id="4" name="Footer Placeholder 3"/>
          <p:cNvSpPr>
            <a:spLocks noGrp="1"/>
          </p:cNvSpPr>
          <p:nvPr>
            <p:ph type="ftr" sz="quarter" idx="3"/>
          </p:nvPr>
        </p:nvSpPr>
        <p:spPr>
          <a:xfrm>
            <a:off x="0" y="6356350"/>
            <a:ext cx="76200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66458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Overview</a:t>
            </a:r>
          </a:p>
        </p:txBody>
      </p:sp>
      <p:sp>
        <p:nvSpPr>
          <p:cNvPr id="132099" name="Rectangle 3"/>
          <p:cNvSpPr>
            <a:spLocks noGrp="1" noChangeArrowheads="1"/>
          </p:cNvSpPr>
          <p:nvPr>
            <p:ph idx="1"/>
          </p:nvPr>
        </p:nvSpPr>
        <p:spPr>
          <a:xfrm>
            <a:off x="304800" y="1219200"/>
            <a:ext cx="8229600" cy="3120854"/>
          </a:xfrm>
        </p:spPr>
        <p:txBody>
          <a:bodyPr/>
          <a:lstStyle/>
          <a:p>
            <a:r>
              <a:rPr lang="en-US" altLang="en-US" sz="2600" dirty="0"/>
              <a:t>Analysis says “what” is required and design tells us “how” the system will be configured and constructed</a:t>
            </a:r>
          </a:p>
          <a:p>
            <a:r>
              <a:rPr lang="en-GB" altLang="en-US" sz="2600" dirty="0"/>
              <a:t>Chapters 2, 3, 4 and 5 covered systems analysis activities (requirements)</a:t>
            </a:r>
          </a:p>
          <a:p>
            <a:r>
              <a:rPr lang="en-GB" altLang="en-US" sz="2600" dirty="0"/>
              <a:t>This chapter introduces system design and the design activities involved in systems development</a:t>
            </a:r>
          </a:p>
          <a:p>
            <a:r>
              <a:rPr lang="en-GB" altLang="en-US" sz="2600" dirty="0"/>
              <a:t>Design bridges the gap between requirements to actual </a:t>
            </a:r>
            <a:r>
              <a:rPr lang="en-GB" altLang="en-US" sz="2600" dirty="0" smtClean="0"/>
              <a:t>implementation</a:t>
            </a:r>
            <a:endParaRPr lang="en-GB" altLang="en-US" sz="2600" dirty="0"/>
          </a:p>
        </p:txBody>
      </p:sp>
      <p:sp>
        <p:nvSpPr>
          <p:cNvPr id="2" name="Slide Number Placeholder 1"/>
          <p:cNvSpPr>
            <a:spLocks noGrp="1"/>
          </p:cNvSpPr>
          <p:nvPr>
            <p:ph type="sldNum" sz="quarter" idx="4"/>
          </p:nvPr>
        </p:nvSpPr>
        <p:spPr/>
        <p:txBody>
          <a:bodyPr/>
          <a:lstStyle/>
          <a:p>
            <a:fld id="{C3E34EA8-3EAF-49B8-BC05-CB3445FC09FE}" type="slidenum">
              <a:rPr lang="en-US" smtClean="0"/>
              <a:pPr/>
              <a:t>5</a:t>
            </a:fld>
            <a:endParaRPr lang="en-US"/>
          </a:p>
        </p:txBody>
      </p:sp>
      <p:sp>
        <p:nvSpPr>
          <p:cNvPr id="4" name="Footer Placeholder 4"/>
          <p:cNvSpPr>
            <a:spLocks noGrp="1"/>
          </p:cNvSpPr>
          <p:nvPr>
            <p:ph type="ftr" sz="quarter" idx="3"/>
          </p:nvPr>
        </p:nvSpPr>
        <p:spPr>
          <a:xfrm>
            <a:off x="0" y="6248400"/>
            <a:ext cx="7543800" cy="457200"/>
          </a:xfrm>
          <a:prstGeom prst="rect">
            <a:avLst/>
          </a:prstGeom>
        </p:spPr>
        <p:txBody>
          <a:bodyPr/>
          <a:lstStyle/>
          <a:p>
            <a:r>
              <a:rPr lang="en-US" altLang="en-US" dirty="0" smtClean="0">
                <a:latin typeface="+mn-lt"/>
              </a:rPr>
              <a:t>Systems Analysis and Design in a Changing World, 7th Ed - Chapter 6 ©2016. Cengage Learning. All rights reserved.</a:t>
            </a:r>
            <a:endParaRPr lang="en-US" alt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dirty="0" smtClean="0">
                <a:solidFill>
                  <a:schemeClr val="tx1"/>
                </a:solidFill>
                <a:effectLst/>
              </a:rPr>
              <a:t>What is Systems Design</a:t>
            </a:r>
            <a:endParaRPr lang="en-US" spc="0" dirty="0">
              <a:solidFill>
                <a:schemeClr val="tx1"/>
              </a:solidFill>
              <a:effectLst/>
            </a:endParaRPr>
          </a:p>
        </p:txBody>
      </p:sp>
      <p:sp>
        <p:nvSpPr>
          <p:cNvPr id="5" name="Text Placeholder 4"/>
          <p:cNvSpPr>
            <a:spLocks noGrp="1"/>
          </p:cNvSpPr>
          <p:nvPr>
            <p:ph idx="1"/>
          </p:nvPr>
        </p:nvSpPr>
        <p:spPr>
          <a:xfrm>
            <a:off x="381000" y="1412875"/>
            <a:ext cx="8382000" cy="3841052"/>
          </a:xfrm>
        </p:spPr>
        <p:txBody>
          <a:bodyPr/>
          <a:lstStyle/>
          <a:p>
            <a:r>
              <a:rPr lang="en-US" altLang="en-US" dirty="0" smtClean="0"/>
              <a:t>Analysis provides the starting point for design</a:t>
            </a:r>
          </a:p>
          <a:p>
            <a:r>
              <a:rPr lang="en-US" altLang="en-US" dirty="0" smtClean="0"/>
              <a:t>Design provides the starting point for implementation</a:t>
            </a:r>
          </a:p>
          <a:p>
            <a:r>
              <a:rPr lang="en-US" altLang="en-US" dirty="0" smtClean="0"/>
              <a:t>Analysis and design results are documented to coordinate the work</a:t>
            </a:r>
          </a:p>
          <a:p>
            <a:r>
              <a:rPr lang="en-US" altLang="en-US" dirty="0" smtClean="0"/>
              <a:t>Objective of design is to define, organize, and structure the components of the final solution to serve as a blue print for construction</a:t>
            </a:r>
          </a:p>
        </p:txBody>
      </p:sp>
      <p:sp>
        <p:nvSpPr>
          <p:cNvPr id="2" name="Slide Number Placeholder 1"/>
          <p:cNvSpPr>
            <a:spLocks noGrp="1"/>
          </p:cNvSpPr>
          <p:nvPr>
            <p:ph type="sldNum" sz="quarter" idx="4"/>
          </p:nvPr>
        </p:nvSpPr>
        <p:spPr/>
        <p:txBody>
          <a:bodyPr/>
          <a:lstStyle/>
          <a:p>
            <a:fld id="{C3E34EA8-3EAF-49B8-BC05-CB3445FC09FE}" type="slidenum">
              <a:rPr lang="en-US" smtClean="0"/>
              <a:pPr/>
              <a:t>6</a:t>
            </a:fld>
            <a:endParaRPr lang="en-US"/>
          </a:p>
        </p:txBody>
      </p:sp>
      <p:sp>
        <p:nvSpPr>
          <p:cNvPr id="6" name="Footer Placeholder 5"/>
          <p:cNvSpPr>
            <a:spLocks noGrp="1"/>
          </p:cNvSpPr>
          <p:nvPr>
            <p:ph type="ftr" sz="quarter" idx="3"/>
          </p:nvPr>
        </p:nvSpPr>
        <p:spPr>
          <a:xfrm>
            <a:off x="0" y="6356350"/>
            <a:ext cx="7696200" cy="365125"/>
          </a:xfrm>
        </p:spPr>
        <p:txBody>
          <a:bodyPr/>
          <a:lstStyle/>
          <a:p>
            <a:r>
              <a:rPr lang="en-US" dirty="0" smtClean="0">
                <a:latin typeface="+mn-lt"/>
              </a:rPr>
              <a:t>Systems Analysis and Design in a Changing World, 7th Ed - Chapter 6 ©2016. Cengage Learning. All rights reserved.</a:t>
            </a:r>
            <a:endParaRPr lang="en-US" dirty="0">
              <a:latin typeface="+mn-lt"/>
            </a:endParaRPr>
          </a:p>
        </p:txBody>
      </p:sp>
    </p:spTree>
    <p:extLst>
      <p:ext uri="{BB962C8B-B14F-4D97-AF65-F5344CB8AC3E}">
        <p14:creationId xmlns:p14="http://schemas.microsoft.com/office/powerpoint/2010/main" val="128982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9"/>
            <a:ext cx="8534400" cy="684212"/>
          </a:xfrm>
        </p:spPr>
        <p:txBody>
          <a:bodyPr/>
          <a:lstStyle/>
          <a:p>
            <a:r>
              <a:rPr lang="en-US" sz="4400" spc="0" dirty="0" smtClean="0">
                <a:solidFill>
                  <a:schemeClr val="tx1"/>
                </a:solidFill>
                <a:effectLst/>
              </a:rPr>
              <a:t>Analysis to Design to Implementation</a:t>
            </a:r>
            <a:endParaRPr lang="en-US" sz="4400" spc="0" dirty="0">
              <a:solidFill>
                <a:schemeClr val="tx1"/>
              </a:solidFill>
              <a:effectLst/>
            </a:endParaRPr>
          </a:p>
        </p:txBody>
      </p:sp>
      <p:pic>
        <p:nvPicPr>
          <p:cNvPr id="9" name="Content Placeholder 5" descr="A flowchart shows steps for Analysis to design to implemetation. 1. Analysis objective: understand and specify what the new system will accomplish. 2. Analysis models and documents. 3. Design objective: describe in detail how the new system will be implemented. 4. design models and documents. 5. Implementation objective: build a new system that fulfills uder needs."/>
          <p:cNvPicPr>
            <a:picLocks noGrp="1" noChangeAspect="1"/>
          </p:cNvPicPr>
          <p:nvPr>
            <p:ph idx="1"/>
          </p:nvPr>
        </p:nvPicPr>
        <p:blipFill>
          <a:blip r:embed="rId2"/>
          <a:stretch>
            <a:fillRect/>
          </a:stretch>
        </p:blipFill>
        <p:spPr>
          <a:xfrm>
            <a:off x="1136695" y="1152001"/>
            <a:ext cx="6569400" cy="4605902"/>
          </a:xfrm>
          <a:prstGeom prst="rect">
            <a:avLst/>
          </a:prstGeom>
        </p:spPr>
      </p:pic>
      <p:sp>
        <p:nvSpPr>
          <p:cNvPr id="3" name="Slide Number Placeholder 2"/>
          <p:cNvSpPr>
            <a:spLocks noGrp="1"/>
          </p:cNvSpPr>
          <p:nvPr>
            <p:ph type="sldNum" sz="quarter" idx="4"/>
          </p:nvPr>
        </p:nvSpPr>
        <p:spPr/>
        <p:txBody>
          <a:bodyPr/>
          <a:lstStyle/>
          <a:p>
            <a:fld id="{C3E34EA8-3EAF-49B8-BC05-CB3445FC09FE}" type="slidenum">
              <a:rPr lang="en-US" smtClean="0"/>
              <a:pPr/>
              <a:t>7</a:t>
            </a:fld>
            <a:endParaRPr lang="en-US"/>
          </a:p>
        </p:txBody>
      </p:sp>
      <p:sp>
        <p:nvSpPr>
          <p:cNvPr id="2" name="Footer Placeholder 1"/>
          <p:cNvSpPr>
            <a:spLocks noGrp="1"/>
          </p:cNvSpPr>
          <p:nvPr>
            <p:ph type="ftr" sz="quarter" idx="3"/>
          </p:nvPr>
        </p:nvSpPr>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2490787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solidFill>
                  <a:schemeClr val="tx1"/>
                </a:solidFill>
                <a:effectLst/>
              </a:rPr>
              <a:t>Design Models</a:t>
            </a:r>
            <a:endParaRPr lang="en-US" spc="0" dirty="0">
              <a:solidFill>
                <a:schemeClr val="tx1"/>
              </a:solidFill>
              <a:effectLst/>
            </a:endParaRPr>
          </a:p>
        </p:txBody>
      </p:sp>
      <p:sp>
        <p:nvSpPr>
          <p:cNvPr id="3" name="Content Placeholder 2"/>
          <p:cNvSpPr>
            <a:spLocks noGrp="1"/>
          </p:cNvSpPr>
          <p:nvPr>
            <p:ph idx="1"/>
          </p:nvPr>
        </p:nvSpPr>
        <p:spPr>
          <a:xfrm>
            <a:off x="381000" y="1412875"/>
            <a:ext cx="8382000" cy="3841052"/>
          </a:xfrm>
        </p:spPr>
        <p:txBody>
          <a:bodyPr/>
          <a:lstStyle/>
          <a:p>
            <a:r>
              <a:rPr lang="en-US" dirty="0" smtClean="0"/>
              <a:t>Design is a model building activity</a:t>
            </a:r>
          </a:p>
          <a:p>
            <a:r>
              <a:rPr lang="en-US" dirty="0" smtClean="0"/>
              <a:t>The formality of the project will dictate the type, complexity, and depth of models</a:t>
            </a:r>
          </a:p>
          <a:p>
            <a:r>
              <a:rPr lang="en-US" dirty="0" smtClean="0"/>
              <a:t>Agile/iteration projects typically build fewer models, but models are still created</a:t>
            </a:r>
          </a:p>
          <a:p>
            <a:r>
              <a:rPr lang="en-US" dirty="0" smtClean="0"/>
              <a:t>Jumping to programming without design often causes less than optimum solutions and may require rework</a:t>
            </a:r>
            <a:endParaRPr lang="en-US" dirty="0"/>
          </a:p>
        </p:txBody>
      </p:sp>
      <p:sp>
        <p:nvSpPr>
          <p:cNvPr id="5" name="Slide Number Placeholder 4"/>
          <p:cNvSpPr>
            <a:spLocks noGrp="1"/>
          </p:cNvSpPr>
          <p:nvPr>
            <p:ph type="sldNum" sz="quarter" idx="4"/>
          </p:nvPr>
        </p:nvSpPr>
        <p:spPr/>
        <p:txBody>
          <a:bodyPr/>
          <a:lstStyle/>
          <a:p>
            <a:fld id="{C3E34EA8-3EAF-49B8-BC05-CB3445FC09FE}" type="slidenum">
              <a:rPr lang="en-US" smtClean="0"/>
              <a:pPr/>
              <a:t>8</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4917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2743200" cy="1495794"/>
          </a:xfrm>
        </p:spPr>
        <p:txBody>
          <a:bodyPr/>
          <a:lstStyle/>
          <a:p>
            <a:r>
              <a:rPr lang="en-US" sz="3600" spc="0" dirty="0" smtClean="0">
                <a:solidFill>
                  <a:schemeClr val="tx1"/>
                </a:solidFill>
                <a:effectLst/>
              </a:rPr>
              <a:t>Analysis Models to Design Models</a:t>
            </a:r>
            <a:endParaRPr lang="en-US" sz="3600" spc="0" dirty="0">
              <a:solidFill>
                <a:schemeClr val="tx1"/>
              </a:solidFill>
              <a:effectLst/>
            </a:endParaRPr>
          </a:p>
        </p:txBody>
      </p:sp>
      <p:pic>
        <p:nvPicPr>
          <p:cNvPr id="8" name="Content Placeholder 7" descr="Illustrated representations are shown under two categories: requirement models and design models. The following are shown under requirement models: domain model class diagram, use case diagrams, activity diagrams and use case descriptions, system sequence diagrams, requirement state machine diagrams. The following are shown under design models: component diagrams, deployment diagrams, design class diagrams, interaction diagrams or sequence diagrams, design state machine diagrams, and package diagrams. Domain model class diagram is connected to design class diagrams. Use case diagrams is connected to interaction diagrams or sequence diagrams. Activity diagrams and use case descriptions is connected to interaction diagrams or sequence diagrams. System sequence diagrams is connected to interaction diagrams or sequence diagrams. Requirement state machine diagrams is connected to design state machine diagrams."/>
          <p:cNvPicPr>
            <a:picLocks noGrp="1" noChangeAspect="1"/>
          </p:cNvPicPr>
          <p:nvPr>
            <p:ph idx="1"/>
          </p:nvPr>
        </p:nvPicPr>
        <p:blipFill>
          <a:blip r:embed="rId2"/>
          <a:stretch>
            <a:fillRect/>
          </a:stretch>
        </p:blipFill>
        <p:spPr>
          <a:xfrm>
            <a:off x="4056388" y="65587"/>
            <a:ext cx="4522568" cy="5790297"/>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9</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smtClean="0"/>
              <a:t>Systems Analysis and Design in a Changing World, 7th Ed - Chapter 6 ©2016. Cengage Learning. All rights reserved.</a:t>
            </a:r>
            <a:endParaRPr lang="en-US" dirty="0"/>
          </a:p>
        </p:txBody>
      </p:sp>
    </p:spTree>
    <p:extLst>
      <p:ext uri="{BB962C8B-B14F-4D97-AF65-F5344CB8AC3E}">
        <p14:creationId xmlns:p14="http://schemas.microsoft.com/office/powerpoint/2010/main" val="1921053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1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5869</TotalTime>
  <Words>2495</Words>
  <Application>Microsoft Office PowerPoint</Application>
  <PresentationFormat>On-screen Show (4:3)</PresentationFormat>
  <Paragraphs>294</Paragraphs>
  <Slides>41</Slides>
  <Notes>2</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宋体</vt:lpstr>
      <vt:lpstr>Arial</vt:lpstr>
      <vt:lpstr>Calibri</vt:lpstr>
      <vt:lpstr>Courier New</vt:lpstr>
      <vt:lpstr>Wingdings</vt:lpstr>
      <vt:lpstr>BlueShadeWithBar</vt:lpstr>
      <vt:lpstr>White with Courier font for code slides</vt:lpstr>
      <vt:lpstr>1_1White with Courier font for code slides</vt:lpstr>
      <vt:lpstr>Chapter 6</vt:lpstr>
      <vt:lpstr>Foundations for Systems Design </vt:lpstr>
      <vt:lpstr>Chapter 6: Outline</vt:lpstr>
      <vt:lpstr>Learning Objectives</vt:lpstr>
      <vt:lpstr>Overview</vt:lpstr>
      <vt:lpstr>What is Systems Design</vt:lpstr>
      <vt:lpstr>Analysis to Design to Implementation</vt:lpstr>
      <vt:lpstr>Design Models</vt:lpstr>
      <vt:lpstr>Analysis Models to Design Models</vt:lpstr>
      <vt:lpstr>Design Activities</vt:lpstr>
      <vt:lpstr>Design Activities and Iterations</vt:lpstr>
      <vt:lpstr>Key Design Questions for each Activity</vt:lpstr>
      <vt:lpstr>Describe the Environment</vt:lpstr>
      <vt:lpstr>Design the Application Components</vt:lpstr>
      <vt:lpstr>Typical models for defining application components</vt:lpstr>
      <vt:lpstr>Design the User Interface</vt:lpstr>
      <vt:lpstr>Typical models for user interface design</vt:lpstr>
      <vt:lpstr>Design the Database</vt:lpstr>
      <vt:lpstr>Typical Table Definition as part of Database Schema</vt:lpstr>
      <vt:lpstr>Design Software Classes and Methods</vt:lpstr>
      <vt:lpstr>Typical Design Class Diagram with attributes and methods</vt:lpstr>
      <vt:lpstr>System Controls and Security</vt:lpstr>
      <vt:lpstr>Integrity and Security Controls</vt:lpstr>
      <vt:lpstr>Designing Integrity Controls</vt:lpstr>
      <vt:lpstr>Input Controls</vt:lpstr>
      <vt:lpstr>Output Controls</vt:lpstr>
      <vt:lpstr>Redundancy, Backup and Recovery</vt:lpstr>
      <vt:lpstr>Fraud Prevention</vt:lpstr>
      <vt:lpstr>Fraud Risk – Factors and Techniques</vt:lpstr>
      <vt:lpstr>Designing Security Controls (1 of 2)</vt:lpstr>
      <vt:lpstr>Designing Security Controls (2 of 2)</vt:lpstr>
      <vt:lpstr>Types of users</vt:lpstr>
      <vt:lpstr>Data Encryption</vt:lpstr>
      <vt:lpstr>Symmetric Key Encryption</vt:lpstr>
      <vt:lpstr>Asymmetric Key Encryption</vt:lpstr>
      <vt:lpstr>Digital Signatures and Certificates</vt:lpstr>
      <vt:lpstr>How a Digital Certificate is used</vt:lpstr>
      <vt:lpstr>Secure Transactions</vt:lpstr>
      <vt:lpstr>Summary (1 of 3)</vt:lpstr>
      <vt:lpstr>Summary (2 of 3)</vt:lpstr>
      <vt:lpstr>Summary (3 of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SPi</cp:lastModifiedBy>
  <cp:revision>230</cp:revision>
  <cp:lastPrinted>1601-01-01T00:00:00Z</cp:lastPrinted>
  <dcterms:created xsi:type="dcterms:W3CDTF">2011-10-31T16:54:53Z</dcterms:created>
  <dcterms:modified xsi:type="dcterms:W3CDTF">2018-11-07T00:36:43Z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