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297" r:id="rId41"/>
    <p:sldId id="298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What is HTML?" id="{91AC3B3B-CCAE-4F9A-9632-EE7046E5F29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33C9E4E1-4248-44F9-BD6C-85CDD3130259}">
          <p14:sldIdLst>
            <p14:sldId id="295"/>
          </p14:sldIdLst>
        </p14:section>
        <p14:section name="Summary" id="{C2CE774C-EDA7-4C5B-838C-1E63F1B30A01}">
          <p14:sldIdLst>
            <p14:sldId id="296"/>
            <p14:sldId id="297"/>
            <p14:sldId id="298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84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9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2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HTML and CSS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</a:t>
            </a:r>
            <a:r>
              <a:rPr lang="en-US" smtClean="0"/>
              <a:t>University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</a:t>
            </a:r>
            <a:r>
              <a:rPr lang="en-US" smtClean="0"/>
              <a:t>Team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</a:t>
            </a:r>
            <a:r>
              <a:rPr lang="en-US" smtClean="0"/>
              <a:t>Trainers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 smtClean="0"/>
          </a:p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Tags Examples</a:t>
            </a:r>
            <a:endParaRPr lang="en-US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99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0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&lt;head&gt; element </a:t>
            </a:r>
            <a:r>
              <a:rPr lang="en-US" dirty="0" smtClean="0"/>
              <a:t>-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Elements </a:t>
            </a:r>
            <a:r>
              <a:rPr lang="en-US" dirty="0"/>
              <a:t>inside &lt;head&gt; </a:t>
            </a:r>
            <a:r>
              <a:rPr lang="en-US" dirty="0" smtClean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instruct </a:t>
            </a:r>
            <a:r>
              <a:rPr lang="en-US" dirty="0"/>
              <a:t>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and more</a:t>
            </a:r>
            <a:endParaRPr lang="en-US" dirty="0"/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dirty="0"/>
              <a:t>&lt;title&gt;, &lt;style&gt;, &lt;meta&gt;, &lt;link&gt;, &lt;script&gt;, &lt;</a:t>
            </a:r>
            <a:r>
              <a:rPr lang="en-US" dirty="0" err="1"/>
              <a:t>noscript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</p:spTree>
    <p:extLst>
      <p:ext uri="{BB962C8B-B14F-4D97-AF65-F5344CB8AC3E}">
        <p14:creationId xmlns:p14="http://schemas.microsoft.com/office/powerpoint/2010/main" val="42324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&lt;meta&gt; tag provides additional information about the HTML </a:t>
            </a:r>
            <a:r>
              <a:rPr lang="en-US" dirty="0" smtClean="0"/>
              <a:t>document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Metadata Example</a:t>
            </a:r>
            <a:endParaRPr lang="en-US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JavaScript"&gt;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</p:spTree>
    <p:extLst>
      <p:ext uri="{BB962C8B-B14F-4D97-AF65-F5344CB8AC3E}">
        <p14:creationId xmlns:p14="http://schemas.microsoft.com/office/powerpoint/2010/main" val="23683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&lt;link&gt; tag defines the relationship between a document and an external resource.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&lt;link&gt; 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smtClean="0">
                <a:latin typeface="Consolas" panose="020B0609020204030204" pitchFamily="49" charset="0"/>
              </a:rPr>
              <a:t>text/</a:t>
            </a:r>
            <a:r>
              <a:rPr lang="en-US" sz="2400" b="1" dirty="0" err="1" smtClean="0">
                <a:latin typeface="Consolas" panose="020B0609020204030204" pitchFamily="49" charset="0"/>
              </a:rPr>
              <a:t>css</a:t>
            </a:r>
            <a:r>
              <a:rPr lang="en-US" sz="2400" b="1" dirty="0" smtClean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3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Indentation and code formatting is really important!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Separation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  <a:endParaRPr lang="en-US" dirty="0" smtClean="0"/>
          </a:p>
          <a:p>
            <a:r>
              <a:rPr lang="en-US" dirty="0" smtClean="0"/>
              <a:t>External </a:t>
            </a:r>
            <a:r>
              <a:rPr lang="en-US" dirty="0"/>
              <a:t>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</a:t>
            </a:r>
            <a:r>
              <a:rPr lang="en-US" dirty="0" smtClean="0"/>
              <a:t>site</a:t>
            </a:r>
            <a:endParaRPr lang="en-US" dirty="0"/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</p:spTree>
    <p:extLst>
      <p:ext uri="{BB962C8B-B14F-4D97-AF65-F5344CB8AC3E}">
        <p14:creationId xmlns:p14="http://schemas.microsoft.com/office/powerpoint/2010/main" val="39851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</a:t>
            </a:r>
            <a:r>
              <a:rPr lang="en-US" b="1" dirty="0" smtClean="0">
                <a:solidFill>
                  <a:schemeClr val="bg1"/>
                </a:solidFill>
              </a:rPr>
              <a:t>rules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CSS </a:t>
            </a:r>
            <a:r>
              <a:rPr lang="en-US" dirty="0"/>
              <a:t>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</a:t>
            </a:r>
            <a:r>
              <a:rPr lang="en-US" dirty="0" smtClean="0"/>
              <a:t>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 smtClean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 smtClean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[</a:t>
            </a:r>
            <a:r>
              <a:rPr lang="en-US" sz="2400" b="1" dirty="0">
                <a:latin typeface="Consolas" panose="020B0609020204030204" pitchFamily="49" charset="0"/>
              </a:rPr>
              <a:t>declaration]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[</a:t>
            </a:r>
            <a:r>
              <a:rPr lang="en-US" sz="2400" b="1" dirty="0">
                <a:latin typeface="Consolas" panose="020B0609020204030204" pitchFamily="49" charset="0"/>
              </a:rPr>
              <a:t>declaration]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selector is a identifier of the HTML element or the group of HTML elements you want to </a:t>
            </a:r>
            <a:r>
              <a:rPr lang="en-US" dirty="0" smtClean="0"/>
              <a:t>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ody </a:t>
            </a:r>
            <a:r>
              <a:rPr lang="en-US" sz="2400" b="1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1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 groups </a:t>
            </a:r>
            <a:r>
              <a:rPr lang="en-US" dirty="0"/>
              <a:t>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Declarations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5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smtClean="0"/>
              <a:t>What is HTML?</a:t>
            </a:r>
            <a:endParaRPr lang="en-US" sz="3000"/>
          </a:p>
          <a:p>
            <a:pPr marL="746433" lvl="1" indent="-457200">
              <a:lnSpc>
                <a:spcPct val="100000"/>
              </a:lnSpc>
            </a:pPr>
            <a:r>
              <a:rPr lang="en-US" sz="2800" smtClean="0"/>
              <a:t>HTML Tags</a:t>
            </a:r>
            <a:endParaRPr lang="en-US" sz="2800"/>
          </a:p>
          <a:p>
            <a:pPr marL="746433" lvl="1" indent="-457200">
              <a:lnSpc>
                <a:spcPct val="100000"/>
              </a:lnSpc>
            </a:pPr>
            <a:r>
              <a:rPr lang="en-US" sz="2800" smtClean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smtClean="0"/>
              <a:t>Indentation &amp; Code Formatting</a:t>
            </a:r>
            <a:endParaRPr lang="en-US" sz="280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smtClean="0"/>
              <a:t>CSS Basic</a:t>
            </a:r>
            <a:endParaRPr lang="en-US" sz="3000"/>
          </a:p>
          <a:p>
            <a:pPr marL="746433" lvl="1" indent="-457200">
              <a:lnSpc>
                <a:spcPct val="100000"/>
              </a:lnSpc>
            </a:pPr>
            <a:r>
              <a:rPr lang="en-US" sz="2800" smtClean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/>
              <a:t>Inheritance &amp; </a:t>
            </a:r>
            <a:r>
              <a:rPr lang="en-US" sz="2800" smtClean="0"/>
              <a:t>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smtClean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smtClean="0"/>
              <a:t>CSS Properties</a:t>
            </a:r>
            <a:endParaRPr lang="en-US" sz="280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smtClean="0"/>
              <a:t>Styling </a:t>
            </a:r>
            <a:r>
              <a:rPr lang="en-US" dirty="0"/>
              <a:t>all titles of level 1: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/>
          </a:p>
          <a:p>
            <a:r>
              <a:rPr lang="en-US" dirty="0" smtClean="0"/>
              <a:t>Adding </a:t>
            </a:r>
            <a:r>
              <a:rPr lang="en-US" dirty="0"/>
              <a:t>more white space after each paragraph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 Selectors</a:t>
            </a:r>
            <a:endParaRPr lang="en-US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1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id selector uses the id attribute of the HTML element, and is </a:t>
            </a:r>
            <a:r>
              <a:rPr lang="en-US" dirty="0" smtClean="0"/>
              <a:t>defined with </a:t>
            </a:r>
            <a:r>
              <a:rPr lang="en-US" dirty="0"/>
              <a:t>a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</a:t>
            </a:r>
            <a:r>
              <a:rPr lang="en-US" dirty="0" smtClean="0"/>
              <a:t>referring to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id </a:t>
            </a:r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7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/>
              <a:t>the HTML class attribute, and is </a:t>
            </a:r>
            <a:r>
              <a:rPr lang="en-US" dirty="0" smtClean="0"/>
              <a:t>defined with </a:t>
            </a:r>
            <a:r>
              <a:rPr lang="en-US" dirty="0"/>
              <a:t>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you to set a particular style for many </a:t>
            </a:r>
            <a:r>
              <a:rPr lang="en-US" dirty="0" smtClean="0"/>
              <a:t>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specify that only one HTML tag should be affected by a 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9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</a:t>
            </a:r>
            <a:r>
              <a:rPr lang="en-US" dirty="0" smtClean="0"/>
              <a:t>selectors</a:t>
            </a:r>
          </a:p>
          <a:p>
            <a:endParaRPr lang="en-US" dirty="0"/>
          </a:p>
          <a:p>
            <a:r>
              <a:rPr lang="en-US" dirty="0" smtClean="0"/>
              <a:t>Changing </a:t>
            </a:r>
            <a:r>
              <a:rPr lang="en-US" dirty="0"/>
              <a:t>the styles of a link when the user's mouse is over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3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Selectors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 smtClean="0">
                <a:latin typeface="Consolas" panose="020B0609020204030204" pitchFamily="49" charset="0"/>
              </a:rPr>
              <a:t>&gt;HTML and CSS&lt;/</a:t>
            </a:r>
            <a:r>
              <a:rPr lang="en-US" sz="2600" b="1" dirty="0">
                <a:latin typeface="Consolas" panose="020B0609020204030204" pitchFamily="49" charset="0"/>
              </a:rPr>
              <a:t>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4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three ways of inserting a style sheet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CSS To Our Html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</a:t>
            </a:r>
            <a:r>
              <a:rPr lang="en-US" dirty="0"/>
              <a:t>when the style is applied to many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You </a:t>
            </a:r>
            <a:r>
              <a:rPr lang="en-US" dirty="0"/>
              <a:t>can change the look of an entire Web site by changing one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Each </a:t>
            </a:r>
            <a:r>
              <a:rPr lang="en-US" dirty="0"/>
              <a:t>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5888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 smtClean="0"/>
              <a:t>Should </a:t>
            </a:r>
            <a:r>
              <a:rPr lang="en-US" dirty="0"/>
              <a:t>be used when a single document has a unique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You </a:t>
            </a:r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</a:t>
            </a:r>
            <a:r>
              <a:rPr lang="en-US" dirty="0" smtClean="0"/>
              <a:t>the inline styles</a:t>
            </a:r>
          </a:p>
          <a:p>
            <a:pPr lvl="2"/>
            <a:r>
              <a:rPr lang="en-US" sz="3200" dirty="0" smtClean="0"/>
              <a:t>Loses </a:t>
            </a:r>
            <a:r>
              <a:rPr lang="en-US" sz="3200" dirty="0"/>
              <a:t>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</a:t>
            </a:r>
            <a:r>
              <a:rPr lang="en-US" sz="3200" dirty="0" smtClean="0"/>
              <a:t>presentation</a:t>
            </a:r>
          </a:p>
          <a:p>
            <a:pPr lvl="2"/>
            <a:r>
              <a:rPr lang="en-US" sz="3200" dirty="0" smtClean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</a:t>
            </a:r>
            <a:r>
              <a:rPr lang="en-US" sz="3200" b="1" u="sng" dirty="0" smtClean="0">
                <a:solidFill>
                  <a:schemeClr val="bg1"/>
                </a:solidFill>
              </a:rPr>
              <a:t>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</a:t>
            </a:r>
            <a:r>
              <a:rPr lang="en-US" dirty="0" smtClean="0"/>
              <a:t>specificity </a:t>
            </a:r>
            <a:r>
              <a:rPr lang="en-US" dirty="0"/>
              <a:t>and style </a:t>
            </a:r>
            <a:r>
              <a:rPr lang="en-US" dirty="0" smtClean="0"/>
              <a:t>overwriting</a:t>
            </a:r>
          </a:p>
          <a:p>
            <a:r>
              <a:rPr lang="en-US" dirty="0" smtClean="0"/>
              <a:t>In </a:t>
            </a:r>
            <a:r>
              <a:rPr lang="en-US" dirty="0"/>
              <a:t>increasing order of priority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External &lt;link&gt;</a:t>
            </a:r>
          </a:p>
          <a:p>
            <a:pPr lvl="1"/>
            <a:r>
              <a:rPr lang="en-US" dirty="0"/>
              <a:t>In the 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&amp;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all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670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# of class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# of element 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</p:spTree>
    <p:extLst>
      <p:ext uri="{BB962C8B-B14F-4D97-AF65-F5344CB8AC3E}">
        <p14:creationId xmlns:p14="http://schemas.microsoft.com/office/powerpoint/2010/main" val="4273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r>
              <a:rPr lang="en-US" dirty="0" smtClean="0"/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r>
              <a:rPr lang="en-US" dirty="0"/>
              <a:t>background-repeat: repeat | repeat-x | repeat-y | no-repeat;</a:t>
            </a:r>
          </a:p>
          <a:p>
            <a:r>
              <a:rPr lang="en-US" dirty="0"/>
              <a:t>background-position: top left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24919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r>
              <a:rPr lang="en-US" dirty="0"/>
              <a:t>color: #000;</a:t>
            </a:r>
          </a:p>
          <a:p>
            <a:r>
              <a:rPr lang="en-US" dirty="0"/>
              <a:t>text-align: left | right | center | justify;</a:t>
            </a:r>
          </a:p>
          <a:p>
            <a:r>
              <a:rPr lang="en-US" dirty="0"/>
              <a:t>text-decoration: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r>
              <a:rPr lang="en-US" dirty="0"/>
              <a:t>text-transform: uppercase | lowercase | capitalize;</a:t>
            </a:r>
          </a:p>
          <a:p>
            <a:r>
              <a:rPr lang="en-US" dirty="0"/>
              <a:t>text-indent: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r>
              <a:rPr lang="en-US" dirty="0"/>
              <a:t>font-family: Verdana, Arial, sans-serif</a:t>
            </a:r>
          </a:p>
          <a:p>
            <a:r>
              <a:rPr lang="en-US" dirty="0"/>
              <a:t>font-style: italic | normal;</a:t>
            </a:r>
          </a:p>
          <a:p>
            <a:r>
              <a:rPr lang="en-US" dirty="0"/>
              <a:t>font-size: 16px;</a:t>
            </a:r>
          </a:p>
          <a:p>
            <a:r>
              <a:rPr lang="en-US" dirty="0"/>
              <a:t>font-weight: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r>
              <a:rPr lang="en-US" dirty="0"/>
              <a:t>border-style: solid | dotted | dashed | double;</a:t>
            </a:r>
          </a:p>
          <a:p>
            <a:r>
              <a:rPr lang="en-US" dirty="0"/>
              <a:t>border-color: #C00;</a:t>
            </a:r>
          </a:p>
          <a:p>
            <a:r>
              <a:rPr lang="en-US" dirty="0"/>
              <a:t>border-width: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Border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r>
              <a:rPr lang="en-US" dirty="0"/>
              <a:t>margin-top: 10px;</a:t>
            </a:r>
          </a:p>
          <a:p>
            <a:r>
              <a:rPr lang="en-US" dirty="0"/>
              <a:t>margin-right: 10px;</a:t>
            </a:r>
          </a:p>
          <a:p>
            <a:r>
              <a:rPr lang="en-US" dirty="0"/>
              <a:t>margin-bottom: 10px;</a:t>
            </a:r>
          </a:p>
          <a:p>
            <a:r>
              <a:rPr lang="en-US" dirty="0"/>
              <a:t>margin-left: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76000" y="1257411"/>
            <a:ext cx="9077030" cy="5411589"/>
          </a:xfrm>
        </p:spPr>
        <p:txBody>
          <a:bodyPr/>
          <a:lstStyle/>
          <a:p>
            <a:r>
              <a:rPr lang="en-US" dirty="0"/>
              <a:t>padding-top: 10px;</a:t>
            </a:r>
          </a:p>
          <a:p>
            <a:r>
              <a:rPr lang="en-US" dirty="0"/>
              <a:t>padding-right: 10px;</a:t>
            </a:r>
          </a:p>
          <a:p>
            <a:r>
              <a:rPr lang="en-US" dirty="0"/>
              <a:t>padding-bottom: 10px;</a:t>
            </a:r>
          </a:p>
          <a:p>
            <a:r>
              <a:rPr lang="en-US" dirty="0"/>
              <a:t>padding-left: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0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r>
              <a:rPr lang="en-US" dirty="0"/>
              <a:t>list-style-type: none | circle | disc;</a:t>
            </a:r>
          </a:p>
          <a:p>
            <a:r>
              <a:rPr lang="en-US" dirty="0"/>
              <a:t>list-style-position: inside | outside;</a:t>
            </a:r>
          </a:p>
          <a:p>
            <a:r>
              <a:rPr lang="en-US" dirty="0"/>
              <a:t>list-style-image: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describing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defines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visual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presentation</a:t>
            </a:r>
            <a:r>
              <a:rPr lang="en-US" sz="3200" b="1" dirty="0">
                <a:solidFill>
                  <a:schemeClr val="bg2"/>
                </a:solidFill>
              </a:rPr>
              <a:t> of HTML </a:t>
            </a:r>
            <a:r>
              <a:rPr lang="en-US" sz="3200" b="1" dirty="0" smtClean="0">
                <a:solidFill>
                  <a:schemeClr val="bg2"/>
                </a:solidFill>
              </a:rPr>
              <a:t>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relies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heavily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specificity</a:t>
            </a:r>
            <a:r>
              <a:rPr lang="en-US" sz="3200" b="1" dirty="0">
                <a:solidFill>
                  <a:schemeClr val="bg2"/>
                </a:solidFill>
              </a:rPr>
              <a:t> and style overwriting</a:t>
            </a:r>
          </a:p>
          <a:p>
            <a:endParaRPr lang="en-US" sz="3200" b="1" dirty="0" smtClean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HTML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494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 smtClean="0"/>
              <a:t>Markup </a:t>
            </a:r>
            <a:r>
              <a:rPr lang="en-US" dirty="0"/>
              <a:t>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</a:t>
            </a:r>
            <a:r>
              <a:rPr lang="en-US" dirty="0" smtClean="0"/>
              <a:t>tags</a:t>
            </a:r>
            <a:endParaRPr lang="en-US" dirty="0"/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 smtClean="0"/>
              <a:t>The </a:t>
            </a:r>
            <a:r>
              <a:rPr lang="en-US" dirty="0"/>
              <a:t>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HTML?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smtClean="0"/>
              <a:t>Keywords </a:t>
            </a:r>
            <a:r>
              <a:rPr lang="en-US"/>
              <a:t>surrounded by angle </a:t>
            </a:r>
            <a:r>
              <a:rPr lang="en-US" smtClean="0"/>
              <a:t>brackets</a:t>
            </a:r>
          </a:p>
          <a:p>
            <a:r>
              <a:rPr lang="en-US" smtClean="0"/>
              <a:t>Normally </a:t>
            </a:r>
            <a:r>
              <a:rPr lang="en-US"/>
              <a:t>come </a:t>
            </a:r>
            <a:r>
              <a:rPr lang="en-US" smtClean="0"/>
              <a:t>in pairs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Describes </a:t>
            </a:r>
            <a:r>
              <a:rPr lang="en-US"/>
              <a:t>the start and end of the </a:t>
            </a:r>
            <a:r>
              <a:rPr lang="en-US" smtClean="0"/>
              <a:t>web page/document</a:t>
            </a:r>
            <a:endParaRPr lang="en-US"/>
          </a:p>
          <a:p>
            <a:endParaRPr lang="en-US"/>
          </a:p>
          <a:p>
            <a:r>
              <a:rPr lang="en-US" smtClean="0"/>
              <a:t>Describes </a:t>
            </a:r>
            <a:r>
              <a:rPr lang="en-US"/>
              <a:t>the start and end of the metadata section of the document</a:t>
            </a:r>
          </a:p>
          <a:p>
            <a:endParaRPr lang="en-US"/>
          </a:p>
          <a:p>
            <a:r>
              <a:rPr lang="en-US" smtClean="0"/>
              <a:t>Describes </a:t>
            </a:r>
            <a:r>
              <a:rPr lang="en-US"/>
              <a:t>the start and end of the 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 HTML Tags</a:t>
            </a:r>
            <a:endParaRPr lang="en-US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2369956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4225123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smtClean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67900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smtClean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0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1000" y="1115345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eadings - </a:t>
            </a:r>
            <a:r>
              <a:rPr lang="en-US" b="1" dirty="0" smtClean="0">
                <a:solidFill>
                  <a:schemeClr val="bg1"/>
                </a:solidFill>
              </a:rPr>
              <a:t>h1</a:t>
            </a:r>
            <a:r>
              <a:rPr lang="en-US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 smtClean="0"/>
              <a:t>…</a:t>
            </a:r>
          </a:p>
          <a:p>
            <a:r>
              <a:rPr lang="en-US" dirty="0"/>
              <a:t>p</a:t>
            </a:r>
            <a:r>
              <a:rPr lang="en-US" dirty="0" smtClean="0"/>
              <a:t>aragraphs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dirty="0"/>
              <a:t>f</a:t>
            </a:r>
            <a:r>
              <a:rPr lang="en-US" dirty="0" smtClean="0"/>
              <a:t>orms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text formatting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dirty="0" smtClean="0"/>
              <a:t>links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dirty="0" smtClean="0"/>
              <a:t>images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dirty="0" smtClean="0"/>
              <a:t>quotes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blockquote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dirty="0" smtClean="0"/>
              <a:t>lists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ul</a:t>
            </a:r>
            <a:r>
              <a:rPr lang="en-US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dirty="0" smtClean="0"/>
              <a:t>tables</a:t>
            </a:r>
            <a:r>
              <a:rPr lang="en-US" cap="all" dirty="0" smtClean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tr</a:t>
            </a:r>
            <a:r>
              <a:rPr lang="en-US" dirty="0" smtClean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 smtClean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HTML Tags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31000" y="1290597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</a:t>
            </a:r>
            <a:r>
              <a:rPr lang="en-US" b="1" dirty="0" smtClean="0">
                <a:solidFill>
                  <a:schemeClr val="bg1"/>
                </a:solidFill>
              </a:rPr>
              <a:t>attributes</a:t>
            </a:r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 smtClean="0"/>
              <a:t>Attributes </a:t>
            </a:r>
            <a:r>
              <a:rPr lang="en-US" dirty="0"/>
              <a:t>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</p:spTree>
    <p:extLst>
      <p:ext uri="{BB962C8B-B14F-4D97-AF65-F5344CB8AC3E}">
        <p14:creationId xmlns:p14="http://schemas.microsoft.com/office/powerpoint/2010/main" val="572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1687</Words>
  <Application>Microsoft Office PowerPoint</Application>
  <PresentationFormat>Widescreen</PresentationFormat>
  <Paragraphs>340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43</cp:revision>
  <dcterms:created xsi:type="dcterms:W3CDTF">2018-05-23T13:08:44Z</dcterms:created>
  <dcterms:modified xsi:type="dcterms:W3CDTF">2020-01-28T10:24:41Z</dcterms:modified>
  <cp:category>programming;computer programming;software development;web development</cp:category>
</cp:coreProperties>
</file>