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05" r:id="rId5"/>
    <p:sldId id="308" r:id="rId6"/>
    <p:sldId id="309" r:id="rId7"/>
    <p:sldId id="306" r:id="rId8"/>
    <p:sldId id="311" r:id="rId9"/>
    <p:sldId id="312" r:id="rId10"/>
    <p:sldId id="313" r:id="rId11"/>
    <p:sldId id="314" r:id="rId12"/>
    <p:sldId id="315" r:id="rId13"/>
    <p:sldId id="316" r:id="rId14"/>
    <p:sldId id="320" r:id="rId15"/>
    <p:sldId id="318" r:id="rId16"/>
    <p:sldId id="319" r:id="rId17"/>
    <p:sldId id="326" r:id="rId18"/>
    <p:sldId id="327" r:id="rId19"/>
    <p:sldId id="328" r:id="rId20"/>
    <p:sldId id="329" r:id="rId21"/>
    <p:sldId id="330" r:id="rId22"/>
    <p:sldId id="331" r:id="rId23"/>
    <p:sldId id="334" r:id="rId24"/>
    <p:sldId id="332" r:id="rId25"/>
    <p:sldId id="333" r:id="rId26"/>
    <p:sldId id="335" r:id="rId27"/>
    <p:sldId id="336" r:id="rId28"/>
    <p:sldId id="337" r:id="rId29"/>
    <p:sldId id="338" r:id="rId30"/>
    <p:sldId id="339" r:id="rId31"/>
    <p:sldId id="340" r:id="rId32"/>
    <p:sldId id="307" r:id="rId33"/>
    <p:sldId id="323" r:id="rId34"/>
    <p:sldId id="324" r:id="rId35"/>
    <p:sldId id="325" r:id="rId36"/>
    <p:sldId id="295" r:id="rId37"/>
    <p:sldId id="296" r:id="rId38"/>
    <p:sldId id="297" r:id="rId39"/>
    <p:sldId id="298" r:id="rId40"/>
    <p:sldId id="302" r:id="rId41"/>
    <p:sldId id="303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A4B25-898A-4766-B88C-2181D0FA4DCE}">
          <p14:sldIdLst>
            <p14:sldId id="256"/>
            <p14:sldId id="257"/>
            <p14:sldId id="258"/>
          </p14:sldIdLst>
        </p14:section>
        <p14:section name="Semantic HTML" id="{9AD17D73-16FA-4865-8492-2D143F923E01}">
          <p14:sldIdLst>
            <p14:sldId id="305"/>
            <p14:sldId id="308"/>
            <p14:sldId id="309"/>
          </p14:sldIdLst>
        </p14:section>
        <p14:section name="Tags" id="{35DA3E99-82E7-4762-A9AC-F380BCDC861B}">
          <p14:sldIdLst>
            <p14:sldId id="306"/>
            <p14:sldId id="311"/>
            <p14:sldId id="312"/>
            <p14:sldId id="313"/>
            <p14:sldId id="314"/>
            <p14:sldId id="315"/>
            <p14:sldId id="316"/>
            <p14:sldId id="320"/>
            <p14:sldId id="318"/>
            <p14:sldId id="319"/>
          </p14:sldIdLst>
        </p14:section>
        <p14:section name="Forms" id="{6EEDCBAA-2D41-4536-8D75-344B8ED1436C}">
          <p14:sldIdLst>
            <p14:sldId id="326"/>
            <p14:sldId id="327"/>
            <p14:sldId id="328"/>
            <p14:sldId id="329"/>
            <p14:sldId id="330"/>
            <p14:sldId id="331"/>
            <p14:sldId id="334"/>
            <p14:sldId id="332"/>
            <p14:sldId id="333"/>
            <p14:sldId id="335"/>
            <p14:sldId id="336"/>
            <p14:sldId id="337"/>
          </p14:sldIdLst>
        </p14:section>
        <p14:section name="Tables" id="{038F4A7C-F6B5-4F2F-A20B-6A09D05F38D7}">
          <p14:sldIdLst>
            <p14:sldId id="338"/>
            <p14:sldId id="339"/>
            <p14:sldId id="340"/>
          </p14:sldIdLst>
        </p14:section>
        <p14:section name="Metadata" id="{01A50B16-2CFD-40C0-9061-27B3ED98D31C}">
          <p14:sldIdLst>
            <p14:sldId id="307"/>
            <p14:sldId id="323"/>
            <p14:sldId id="324"/>
            <p14:sldId id="325"/>
          </p14:sldIdLst>
        </p14:section>
        <p14:section name="Live Exercises" id="{33C9E4E1-4248-44F9-BD6C-85CDD3130259}">
          <p14:sldIdLst>
            <p14:sldId id="295"/>
          </p14:sldIdLst>
        </p14:section>
        <p14:section name="Summary" id="{C2CE774C-EDA7-4C5B-838C-1E63F1B30A01}">
          <p14:sldIdLst>
            <p14:sldId id="296"/>
            <p14:sldId id="297"/>
            <p14:sldId id="298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784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0355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093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0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e.me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737237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b="1" dirty="0">
                <a:solidFill>
                  <a:schemeClr val="bg1"/>
                </a:solidFill>
              </a:rPr>
              <a:t>dominant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of the 'body' of a document</a:t>
            </a:r>
          </a:p>
          <a:p>
            <a:r>
              <a:rPr lang="en-US" dirty="0"/>
              <a:t>The main content area consists of content that is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to or </a:t>
            </a:r>
            <a:r>
              <a:rPr lang="en-US" b="1" dirty="0">
                <a:solidFill>
                  <a:schemeClr val="bg1"/>
                </a:solidFill>
              </a:rPr>
              <a:t>expands</a:t>
            </a:r>
            <a:r>
              <a:rPr lang="en-US" dirty="0"/>
              <a:t> upon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en-US" dirty="0"/>
              <a:t>the central topic of a document</a:t>
            </a:r>
          </a:p>
          <a:p>
            <a:pPr lvl="1"/>
            <a:r>
              <a:rPr lang="en-US" dirty="0"/>
              <a:t>the central functionality of an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</p:spTree>
    <p:extLst>
      <p:ext uri="{BB962C8B-B14F-4D97-AF65-F5344CB8AC3E}">
        <p14:creationId xmlns:p14="http://schemas.microsoft.com/office/powerpoint/2010/main" val="27058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portion</a:t>
            </a:r>
            <a:r>
              <a:rPr lang="en-US" dirty="0"/>
              <a:t> of a document whose content is only </a:t>
            </a:r>
            <a:r>
              <a:rPr lang="en-US" b="1" dirty="0">
                <a:solidFill>
                  <a:schemeClr val="bg1"/>
                </a:solidFill>
              </a:rPr>
              <a:t>indirectly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to the document's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content</a:t>
            </a:r>
          </a:p>
          <a:p>
            <a:r>
              <a:rPr lang="en-US" dirty="0"/>
              <a:t>Asides are frequently presented as </a:t>
            </a:r>
            <a:r>
              <a:rPr lang="en-US" b="1" dirty="0">
                <a:solidFill>
                  <a:schemeClr val="bg1"/>
                </a:solidFill>
              </a:rPr>
              <a:t>sidebars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call-out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</p:spTree>
    <p:extLst>
      <p:ext uri="{BB962C8B-B14F-4D97-AF65-F5344CB8AC3E}">
        <p14:creationId xmlns:p14="http://schemas.microsoft.com/office/powerpoint/2010/main" val="6843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/>
              <a:t> for its </a:t>
            </a:r>
            <a:r>
              <a:rPr lang="en-US" b="1" dirty="0">
                <a:solidFill>
                  <a:schemeClr val="bg1"/>
                </a:solidFill>
              </a:rPr>
              <a:t>nearest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sectioning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r>
              <a:rPr lang="en-US" dirty="0"/>
              <a:t>A footer typically contains information about: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of the section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copyright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 to related documents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38668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 include: </a:t>
            </a:r>
          </a:p>
          <a:p>
            <a:pPr lvl="1"/>
            <a:r>
              <a:rPr lang="en-US" dirty="0"/>
              <a:t>a forum post</a:t>
            </a:r>
          </a:p>
          <a:p>
            <a:pPr lvl="1"/>
            <a:r>
              <a:rPr lang="en-US" dirty="0"/>
              <a:t>a 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a 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18371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449000"/>
            <a:ext cx="9589234" cy="5218732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- which </a:t>
            </a:r>
            <a:r>
              <a:rPr lang="en-US" b="1" dirty="0">
                <a:solidFill>
                  <a:schemeClr val="bg1"/>
                </a:solidFill>
              </a:rPr>
              <a:t>doesn't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have</a:t>
            </a:r>
            <a:r>
              <a:rPr lang="en-US" dirty="0"/>
              <a:t> a more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to represent it</a:t>
            </a:r>
          </a:p>
          <a:p>
            <a:r>
              <a:rPr lang="en-US" dirty="0"/>
              <a:t>Typically, but not always, sections have a heading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</p:spTree>
    <p:extLst>
      <p:ext uri="{BB962C8B-B14F-4D97-AF65-F5344CB8AC3E}">
        <p14:creationId xmlns:p14="http://schemas.microsoft.com/office/powerpoint/2010/main" val="21711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1000" y="1404000"/>
            <a:ext cx="9364234" cy="5263732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 err="1">
                <a:solidFill>
                  <a:schemeClr val="bg1"/>
                </a:solidFill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'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11036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1000" y="1449000"/>
            <a:ext cx="9454234" cy="5218732"/>
          </a:xfrm>
        </p:spPr>
        <p:txBody>
          <a:bodyPr/>
          <a:lstStyle/>
          <a:p>
            <a:r>
              <a:rPr lang="en-US" dirty="0"/>
              <a:t>Represents text which is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highlighted</a:t>
            </a:r>
            <a:r>
              <a:rPr lang="en-US" dirty="0"/>
              <a:t> for reference or notation purposes</a:t>
            </a:r>
          </a:p>
          <a:p>
            <a:r>
              <a:rPr lang="en-US" dirty="0"/>
              <a:t>Due to the marked passage's relevance or importance in the enclosing context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&lt;mark&gt;&lt;/mark&gt;</a:t>
            </a:r>
          </a:p>
        </p:txBody>
      </p:sp>
    </p:spTree>
    <p:extLst>
      <p:ext uri="{BB962C8B-B14F-4D97-AF65-F5344CB8AC3E}">
        <p14:creationId xmlns:p14="http://schemas.microsoft.com/office/powerpoint/2010/main" val="38646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/>
          <a:stretch/>
        </p:blipFill>
        <p:spPr>
          <a:xfrm>
            <a:off x="5020219" y="1451324"/>
            <a:ext cx="2151562" cy="214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843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1000" y="1449000"/>
            <a:ext cx="9454234" cy="5218732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element represents a document section that contains interactive controls for submitting information to a web server</a:t>
            </a:r>
          </a:p>
          <a:p>
            <a:r>
              <a:rPr lang="en-US" dirty="0"/>
              <a:t>A form takes input from the site visitor and posts it to the back-end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5770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- The HTTP method that the browser uses to submit the form</a:t>
            </a:r>
          </a:p>
          <a:p>
            <a:pPr lvl="1"/>
            <a:r>
              <a:rPr lang="en-US" dirty="0"/>
              <a:t>POST – Corresponds to the </a:t>
            </a:r>
            <a:r>
              <a:rPr lang="en-US" b="1" dirty="0">
                <a:solidFill>
                  <a:schemeClr val="bg1"/>
                </a:solidFill>
              </a:rPr>
              <a:t>HTTP POST</a:t>
            </a:r>
            <a:r>
              <a:rPr lang="en-US" dirty="0"/>
              <a:t> method. Form data are included in the body of the form and sent to the server</a:t>
            </a:r>
          </a:p>
          <a:p>
            <a:pPr lvl="1"/>
            <a:r>
              <a:rPr lang="en-US" dirty="0"/>
              <a:t>GET – Corresponds to the </a:t>
            </a:r>
            <a:r>
              <a:rPr lang="en-US" b="1" dirty="0">
                <a:solidFill>
                  <a:schemeClr val="bg1"/>
                </a:solidFill>
              </a:rPr>
              <a:t>HTTP GET </a:t>
            </a:r>
            <a:r>
              <a:rPr lang="en-US" dirty="0"/>
              <a:t>method. Appends form-data into the URL in name/value pairs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73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Semantic Markup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HTML Tags</a:t>
            </a:r>
            <a:endParaRPr lang="bg-BG" sz="3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Tables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Microdata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- Example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812450" y="2304000"/>
            <a:ext cx="896355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/>
              <a:t>&lt;form </a:t>
            </a:r>
            <a:r>
              <a:rPr lang="en-GB" sz="2400" b="1" dirty="0">
                <a:solidFill>
                  <a:schemeClr val="bg1"/>
                </a:solidFill>
              </a:rPr>
              <a:t>action</a:t>
            </a:r>
            <a:r>
              <a:rPr lang="en-GB" sz="2400" dirty="0"/>
              <a:t>="/</a:t>
            </a:r>
            <a:r>
              <a:rPr lang="en-GB" sz="2400" dirty="0" err="1"/>
              <a:t>action_page.php</a:t>
            </a:r>
            <a:r>
              <a:rPr lang="en-GB" sz="2400" dirty="0"/>
              <a:t>" </a:t>
            </a:r>
            <a:r>
              <a:rPr lang="en-GB" sz="2400" b="1" dirty="0">
                <a:solidFill>
                  <a:schemeClr val="bg1"/>
                </a:solidFill>
              </a:rPr>
              <a:t>method</a:t>
            </a:r>
            <a:r>
              <a:rPr lang="en-GB" sz="2400" dirty="0"/>
              <a:t>="get"&gt;</a:t>
            </a:r>
            <a:br>
              <a:rPr lang="en-GB" sz="2400" dirty="0"/>
            </a:br>
            <a:r>
              <a:rPr lang="en-GB" sz="2400" dirty="0"/>
              <a:t>  &lt;label for="male"&gt;Male&lt;/label&gt;</a:t>
            </a:r>
            <a:br>
              <a:rPr lang="en-GB" sz="2400" dirty="0"/>
            </a:br>
            <a:r>
              <a:rPr lang="en-GB" sz="2400" dirty="0"/>
              <a:t>  &lt;input type="radio" name="gender" id="male" value="male"&gt;</a:t>
            </a:r>
            <a:br>
              <a:rPr lang="en-GB" sz="2400" dirty="0"/>
            </a:br>
            <a:r>
              <a:rPr lang="en-GB" sz="2400" dirty="0"/>
              <a:t>  &lt;label for="female"&gt;Female&lt;/label&gt;</a:t>
            </a:r>
            <a:br>
              <a:rPr lang="en-GB" sz="2400" dirty="0"/>
            </a:br>
            <a:r>
              <a:rPr lang="en-GB" sz="2400" dirty="0"/>
              <a:t>  &lt;input type="radio" name="gender" id="female" value="female"&gt;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&lt;/form&gt;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&lt;input&gt; element is the most important form element. 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text</a:t>
            </a:r>
            <a:r>
              <a:rPr lang="en-GB" sz="3200" dirty="0"/>
              <a:t>"</a:t>
            </a:r>
            <a:r>
              <a:rPr lang="en-US" dirty="0"/>
              <a:t>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2800" dirty="0"/>
              <a:t>"</a:t>
            </a:r>
            <a:r>
              <a:rPr lang="en-US" dirty="0"/>
              <a:t>number</a:t>
            </a:r>
            <a:r>
              <a:rPr lang="en-GB" sz="2800" dirty="0"/>
              <a:t>"&gt;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password</a:t>
            </a:r>
            <a:r>
              <a:rPr lang="en-GB" sz="2800" dirty="0"/>
              <a:t>"&gt;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email</a:t>
            </a:r>
            <a:r>
              <a:rPr lang="en-GB" sz="2800" dirty="0"/>
              <a:t>"&gt;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search</a:t>
            </a:r>
            <a:r>
              <a:rPr lang="en-GB" sz="2800" dirty="0"/>
              <a:t>"&gt;</a:t>
            </a: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09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checkbox</a:t>
            </a:r>
            <a:r>
              <a:rPr lang="en-GB" sz="3200" dirty="0"/>
              <a:t>"</a:t>
            </a:r>
            <a:r>
              <a:rPr lang="en-US" dirty="0"/>
              <a:t>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2800" dirty="0"/>
              <a:t>"</a:t>
            </a:r>
            <a:r>
              <a:rPr lang="en-US" dirty="0"/>
              <a:t>radio</a:t>
            </a:r>
            <a:r>
              <a:rPr lang="en-GB" sz="2800" dirty="0"/>
              <a:t>"&gt;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range</a:t>
            </a:r>
            <a:r>
              <a:rPr lang="en-GB" sz="2800" dirty="0"/>
              <a:t>"&gt;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submit</a:t>
            </a:r>
            <a:r>
              <a:rPr lang="en-GB" sz="2800" dirty="0"/>
              <a:t>"&gt;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button</a:t>
            </a:r>
            <a:r>
              <a:rPr lang="en-GB" sz="2800" dirty="0"/>
              <a:t>"&gt;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&lt;input type=</a:t>
            </a:r>
            <a:r>
              <a:rPr lang="en-GB" sz="3200" dirty="0"/>
              <a:t>"</a:t>
            </a:r>
            <a:r>
              <a:rPr lang="en-US" dirty="0"/>
              <a:t>file</a:t>
            </a:r>
            <a:r>
              <a:rPr lang="en-GB" sz="2800" dirty="0"/>
              <a:t>"&gt;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597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Clr>
                <a:schemeClr val="tx1"/>
              </a:buClr>
            </a:pPr>
            <a:r>
              <a:rPr lang="en-US" dirty="0"/>
              <a:t>Input attributes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– specifies the initial value for an input field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– specifies the name of the input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– specifies a hint that describes the expected value of the input field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the field must be filled out before submitting the form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– the input should automatically get focus when the page load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– specifies that the input field is disabled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–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854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label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&lt;label&gt; - defines a label for the others forms elements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attribute should be equal to 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attribute of the related element to bind them together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46000" y="3113307"/>
            <a:ext cx="896355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/>
              <a:t>&lt;form action="/</a:t>
            </a:r>
            <a:r>
              <a:rPr lang="en-GB" sz="2400" dirty="0" err="1"/>
              <a:t>action_page.php</a:t>
            </a:r>
            <a:r>
              <a:rPr lang="en-GB" sz="2400" dirty="0"/>
              <a:t>" method="get"&gt;</a:t>
            </a:r>
            <a:br>
              <a:rPr lang="en-GB" sz="2400" dirty="0"/>
            </a:br>
            <a:r>
              <a:rPr lang="en-GB" sz="2400" dirty="0"/>
              <a:t>  &lt;label </a:t>
            </a:r>
            <a:r>
              <a:rPr lang="en-GB" sz="2400" b="1" dirty="0">
                <a:solidFill>
                  <a:schemeClr val="bg1"/>
                </a:solidFill>
              </a:rPr>
              <a:t>for="male"</a:t>
            </a:r>
            <a:r>
              <a:rPr lang="en-GB" sz="2400" dirty="0"/>
              <a:t>&gt;Male&lt;/label&gt;</a:t>
            </a:r>
            <a:br>
              <a:rPr lang="en-GB" sz="2400" dirty="0"/>
            </a:br>
            <a:r>
              <a:rPr lang="en-GB" sz="2400" dirty="0"/>
              <a:t>  &lt;input type="radio" name="gender" </a:t>
            </a:r>
            <a:r>
              <a:rPr lang="en-GB" sz="2400" b="1" dirty="0">
                <a:solidFill>
                  <a:schemeClr val="bg1"/>
                </a:solidFill>
              </a:rPr>
              <a:t>id="male"</a:t>
            </a:r>
            <a:r>
              <a:rPr lang="en-GB" sz="2400" dirty="0"/>
              <a:t> value="male"&gt;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&lt;/form&gt;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6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</a:t>
            </a:r>
            <a:r>
              <a:rPr lang="en-US" dirty="0" err="1"/>
              <a:t>fieldset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&lt;legend&gt; - defines a caption for the &lt;</a:t>
            </a:r>
            <a:r>
              <a:rPr lang="en-US" dirty="0" err="1"/>
              <a:t>fieldset</a:t>
            </a:r>
            <a:r>
              <a:rPr lang="en-US" dirty="0"/>
              <a:t>&gt;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480226" y="2532572"/>
            <a:ext cx="896355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/>
              <a:t>&lt;form action="/</a:t>
            </a:r>
            <a:r>
              <a:rPr lang="en-GB" sz="2400" dirty="0" err="1"/>
              <a:t>action_page.php</a:t>
            </a:r>
            <a:r>
              <a:rPr lang="en-GB" sz="2400" dirty="0"/>
              <a:t>"&gt;</a:t>
            </a:r>
            <a:br>
              <a:rPr lang="en-GB" sz="2400" dirty="0"/>
            </a:br>
            <a:r>
              <a:rPr lang="en-GB" sz="2400" dirty="0"/>
              <a:t>  </a:t>
            </a:r>
            <a:r>
              <a:rPr lang="en-GB" sz="2400" b="1" dirty="0">
                <a:solidFill>
                  <a:schemeClr val="bg1"/>
                </a:solidFill>
              </a:rPr>
              <a:t>&lt;</a:t>
            </a:r>
            <a:r>
              <a:rPr lang="en-GB" sz="2400" b="1" dirty="0" err="1">
                <a:solidFill>
                  <a:schemeClr val="bg1"/>
                </a:solidFill>
              </a:rPr>
              <a:t>fieldset</a:t>
            </a:r>
            <a:r>
              <a:rPr lang="en-GB" sz="2400" b="1" dirty="0">
                <a:solidFill>
                  <a:schemeClr val="bg1"/>
                </a:solidFill>
              </a:rPr>
              <a:t>&gt;</a:t>
            </a:r>
            <a:br>
              <a:rPr lang="en-GB" sz="2400" dirty="0"/>
            </a:br>
            <a:r>
              <a:rPr lang="en-GB" sz="2400" dirty="0"/>
              <a:t>    </a:t>
            </a:r>
            <a:r>
              <a:rPr lang="en-GB" sz="2400" b="1" dirty="0">
                <a:solidFill>
                  <a:schemeClr val="bg1"/>
                </a:solidFill>
              </a:rPr>
              <a:t>&lt;legend&gt;</a:t>
            </a:r>
            <a:r>
              <a:rPr lang="en-GB" sz="2400" dirty="0"/>
              <a:t>Personal information:</a:t>
            </a:r>
            <a:r>
              <a:rPr lang="en-GB" sz="2400" b="1" dirty="0">
                <a:solidFill>
                  <a:schemeClr val="bg1"/>
                </a:solidFill>
              </a:rPr>
              <a:t>&lt;/legend&gt;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dirty="0"/>
              <a:t>    First name:&lt;</a:t>
            </a:r>
            <a:r>
              <a:rPr lang="en-GB" sz="2400" dirty="0" err="1"/>
              <a:t>br</a:t>
            </a:r>
            <a:r>
              <a:rPr lang="en-GB" sz="2400" dirty="0"/>
              <a:t>&gt;</a:t>
            </a:r>
            <a:br>
              <a:rPr lang="en-GB" sz="2400" dirty="0"/>
            </a:br>
            <a:r>
              <a:rPr lang="en-GB" sz="2400" dirty="0"/>
              <a:t>    &lt;input type="text" name="</a:t>
            </a:r>
            <a:r>
              <a:rPr lang="en-GB" sz="2400" dirty="0" err="1"/>
              <a:t>firstname</a:t>
            </a:r>
            <a:r>
              <a:rPr lang="en-GB" sz="2400" dirty="0"/>
              <a:t>" value="Mickey"&gt;&lt;</a:t>
            </a:r>
            <a:r>
              <a:rPr lang="en-GB" sz="2400" dirty="0" err="1"/>
              <a:t>br</a:t>
            </a:r>
            <a:r>
              <a:rPr lang="en-GB" sz="2400" dirty="0"/>
              <a:t>&gt;</a:t>
            </a:r>
            <a:br>
              <a:rPr lang="en-GB" sz="2400" dirty="0"/>
            </a:br>
            <a:r>
              <a:rPr lang="en-GB" sz="2400" dirty="0"/>
              <a:t>    Last name:&lt;</a:t>
            </a:r>
            <a:r>
              <a:rPr lang="en-GB" sz="2400" dirty="0" err="1"/>
              <a:t>br</a:t>
            </a:r>
            <a:r>
              <a:rPr lang="en-GB" sz="2400" dirty="0"/>
              <a:t>&gt;</a:t>
            </a:r>
            <a:br>
              <a:rPr lang="en-GB" sz="2400" dirty="0"/>
            </a:br>
            <a:r>
              <a:rPr lang="en-GB" sz="2400" dirty="0"/>
              <a:t>    &lt;input type="text" name="</a:t>
            </a:r>
            <a:r>
              <a:rPr lang="en-GB" sz="2400" dirty="0" err="1"/>
              <a:t>lastname</a:t>
            </a:r>
            <a:r>
              <a:rPr lang="en-GB" sz="2400" dirty="0"/>
              <a:t>" value="Mouse"&gt;&lt;</a:t>
            </a:r>
            <a:r>
              <a:rPr lang="en-GB" sz="2400" dirty="0" err="1"/>
              <a:t>br</a:t>
            </a:r>
            <a:r>
              <a:rPr lang="en-GB" sz="2400" dirty="0"/>
              <a:t>&gt;&lt;</a:t>
            </a:r>
            <a:r>
              <a:rPr lang="en-GB" sz="2400" dirty="0" err="1"/>
              <a:t>br</a:t>
            </a:r>
            <a:r>
              <a:rPr lang="en-GB" sz="2400" dirty="0"/>
              <a:t>&gt;</a:t>
            </a:r>
            <a:br>
              <a:rPr lang="en-GB" sz="2400" dirty="0"/>
            </a:br>
            <a:r>
              <a:rPr lang="en-GB" sz="2400" dirty="0"/>
              <a:t>    &lt;input type="submit" value="Submit"&gt;</a:t>
            </a:r>
            <a:br>
              <a:rPr lang="en-GB" sz="2400" dirty="0"/>
            </a:br>
            <a:r>
              <a:rPr lang="en-GB" sz="2400" dirty="0"/>
              <a:t>  </a:t>
            </a:r>
            <a:r>
              <a:rPr lang="en-GB" sz="2400" b="1" dirty="0">
                <a:solidFill>
                  <a:schemeClr val="bg1"/>
                </a:solidFill>
              </a:rPr>
              <a:t>&lt;/</a:t>
            </a:r>
            <a:r>
              <a:rPr lang="en-GB" sz="2400" b="1" dirty="0" err="1">
                <a:solidFill>
                  <a:schemeClr val="bg1"/>
                </a:solidFill>
              </a:rPr>
              <a:t>fieldset</a:t>
            </a:r>
            <a:r>
              <a:rPr lang="en-GB" sz="2400" b="1" dirty="0">
                <a:solidFill>
                  <a:schemeClr val="bg1"/>
                </a:solidFill>
              </a:rPr>
              <a:t>&gt;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dirty="0"/>
              <a:t>&lt;/form&gt;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select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&lt;select&gt; - defines a drop-down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&lt;option&gt;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281000" y="2979000"/>
            <a:ext cx="896355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&lt;select</a:t>
            </a:r>
            <a:r>
              <a:rPr lang="en-GB" sz="2400" dirty="0"/>
              <a:t> name="cars"&gt;</a:t>
            </a:r>
            <a:br>
              <a:rPr lang="en-GB" sz="2400" dirty="0"/>
            </a:br>
            <a:r>
              <a:rPr lang="en-GB" sz="2400" dirty="0"/>
              <a:t>  &lt;</a:t>
            </a:r>
            <a:r>
              <a:rPr lang="en-GB" sz="2400" b="1" dirty="0">
                <a:solidFill>
                  <a:schemeClr val="bg1"/>
                </a:solidFill>
              </a:rPr>
              <a:t>option</a:t>
            </a:r>
            <a:r>
              <a:rPr lang="en-GB" sz="2400" dirty="0"/>
              <a:t> value="</a:t>
            </a:r>
            <a:r>
              <a:rPr lang="en-GB" sz="2400" dirty="0" err="1"/>
              <a:t>volvo</a:t>
            </a:r>
            <a:r>
              <a:rPr lang="en-GB" sz="2400" dirty="0"/>
              <a:t>"&gt;Volvo&lt;/option&gt;</a:t>
            </a:r>
            <a:br>
              <a:rPr lang="en-GB" sz="2400" dirty="0"/>
            </a:br>
            <a:r>
              <a:rPr lang="en-GB" sz="2400" dirty="0"/>
              <a:t>  &lt;</a:t>
            </a:r>
            <a:r>
              <a:rPr lang="en-GB" sz="2400" b="1" dirty="0">
                <a:solidFill>
                  <a:schemeClr val="bg1"/>
                </a:solidFill>
              </a:rPr>
              <a:t>option</a:t>
            </a:r>
            <a:r>
              <a:rPr lang="en-GB" sz="2400" dirty="0"/>
              <a:t> value="</a:t>
            </a:r>
            <a:r>
              <a:rPr lang="en-GB" sz="2400" dirty="0" err="1"/>
              <a:t>saab</a:t>
            </a:r>
            <a:r>
              <a:rPr lang="en-GB" sz="2400" dirty="0"/>
              <a:t>"&gt;Saab&lt;/option&gt;</a:t>
            </a:r>
            <a:br>
              <a:rPr lang="en-GB" sz="2400" dirty="0"/>
            </a:br>
            <a:r>
              <a:rPr lang="en-GB" sz="2400" dirty="0"/>
              <a:t>  &lt;</a:t>
            </a:r>
            <a:r>
              <a:rPr lang="en-GB" sz="2400" b="1" dirty="0">
                <a:solidFill>
                  <a:schemeClr val="bg1"/>
                </a:solidFill>
              </a:rPr>
              <a:t>option</a:t>
            </a:r>
            <a:r>
              <a:rPr lang="en-GB" sz="2400" dirty="0"/>
              <a:t> value="fiat"&gt;Fiat&lt;/option&gt;</a:t>
            </a:r>
            <a:br>
              <a:rPr lang="en-GB" sz="2400" dirty="0"/>
            </a:br>
            <a:r>
              <a:rPr lang="en-GB" sz="2400" dirty="0"/>
              <a:t>  &lt;</a:t>
            </a:r>
            <a:r>
              <a:rPr lang="en-GB" sz="2400" b="1" dirty="0">
                <a:solidFill>
                  <a:schemeClr val="bg1"/>
                </a:solidFill>
              </a:rPr>
              <a:t>option</a:t>
            </a:r>
            <a:r>
              <a:rPr lang="en-GB" sz="2400" dirty="0"/>
              <a:t> value="</a:t>
            </a:r>
            <a:r>
              <a:rPr lang="en-GB" sz="2400" dirty="0" err="1"/>
              <a:t>audi</a:t>
            </a:r>
            <a:r>
              <a:rPr lang="en-GB" sz="2400" dirty="0"/>
              <a:t>"&gt;Audi&lt;/option&gt;</a:t>
            </a:r>
            <a:br>
              <a:rPr lang="en-GB" sz="2400" dirty="0"/>
            </a:br>
            <a:r>
              <a:rPr lang="en-GB" sz="2400" b="1" dirty="0">
                <a:solidFill>
                  <a:schemeClr val="bg1"/>
                </a:solidFill>
              </a:rPr>
              <a:t>&lt;/select&gt;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 - defines a multi-line input field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Textarea</a:t>
            </a:r>
            <a:r>
              <a:rPr lang="en-US" dirty="0"/>
              <a:t> attributes: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Rows – specifies the visible number of lines in a text area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Cols – specifies the visible width 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281000" y="4156593"/>
            <a:ext cx="8963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textarea</a:t>
            </a:r>
            <a:r>
              <a:rPr lang="en-US" sz="2400" dirty="0"/>
              <a:t> name="message" </a:t>
            </a:r>
            <a:r>
              <a:rPr lang="en-US" sz="2400" b="1" dirty="0">
                <a:solidFill>
                  <a:schemeClr val="bg1"/>
                </a:solidFill>
              </a:rPr>
              <a:t>rows="10" cols="30"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   The cat was playing in the garden.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dirty="0" err="1"/>
              <a:t>textarea</a:t>
            </a:r>
            <a:r>
              <a:rPr lang="en-US" sz="2400" dirty="0"/>
              <a:t>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8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&lt;button&gt; - defines a clickable button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 - specifies a list of pre-defined options for an &lt;input&gt; element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31882" y="1809000"/>
            <a:ext cx="603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&lt;button</a:t>
            </a:r>
            <a:r>
              <a:rPr lang="en-US" sz="2400" dirty="0"/>
              <a:t> type="button"&gt;Click Me!</a:t>
            </a:r>
            <a:r>
              <a:rPr lang="en-US" sz="2400" b="1" dirty="0">
                <a:solidFill>
                  <a:schemeClr val="bg1"/>
                </a:solidFill>
              </a:rPr>
              <a:t>&lt;/button&gt;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31882" y="3575972"/>
            <a:ext cx="6030000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dirty="0"/>
              <a:t>&lt;form action="/</a:t>
            </a:r>
            <a:r>
              <a:rPr lang="en-GB" sz="2400" dirty="0" err="1"/>
              <a:t>action_page.php</a:t>
            </a:r>
            <a:r>
              <a:rPr lang="en-GB" sz="2400" dirty="0"/>
              <a:t>"&gt;</a:t>
            </a:r>
            <a:br>
              <a:rPr lang="en-GB" sz="2400" dirty="0"/>
            </a:br>
            <a:r>
              <a:rPr lang="en-GB" sz="2400" dirty="0"/>
              <a:t>  &lt;input list="browsers"&gt;</a:t>
            </a:r>
            <a:br>
              <a:rPr lang="en-GB" sz="2400" dirty="0"/>
            </a:br>
            <a:r>
              <a:rPr lang="en-GB" sz="2400" dirty="0"/>
              <a:t>  &lt;</a:t>
            </a:r>
            <a:r>
              <a:rPr lang="en-GB" sz="2400" b="1" dirty="0" err="1">
                <a:solidFill>
                  <a:schemeClr val="bg1"/>
                </a:solidFill>
              </a:rPr>
              <a:t>datalist</a:t>
            </a:r>
            <a:r>
              <a:rPr lang="en-GB" sz="2400" dirty="0"/>
              <a:t> id="browsers"&gt;</a:t>
            </a:r>
            <a:br>
              <a:rPr lang="en-GB" sz="2400" dirty="0"/>
            </a:br>
            <a:r>
              <a:rPr lang="en-GB" sz="2400" dirty="0"/>
              <a:t>    &lt;option value="Internet Explorer"&gt;</a:t>
            </a:r>
            <a:br>
              <a:rPr lang="en-GB" sz="2400" dirty="0"/>
            </a:br>
            <a:r>
              <a:rPr lang="en-GB" sz="2400" dirty="0"/>
              <a:t>    &lt;option value="Firefox"&gt;</a:t>
            </a:r>
            <a:br>
              <a:rPr lang="en-GB" sz="2400" dirty="0"/>
            </a:br>
            <a:r>
              <a:rPr lang="en-GB" sz="2400" dirty="0"/>
              <a:t>    &lt;option value="Chrome"&gt;</a:t>
            </a:r>
            <a:br>
              <a:rPr lang="en-GB" sz="2400" dirty="0"/>
            </a:br>
            <a:r>
              <a:rPr lang="en-GB" sz="2400" dirty="0"/>
              <a:t>  </a:t>
            </a:r>
            <a:r>
              <a:rPr lang="en-GB" sz="2400" b="1" dirty="0">
                <a:solidFill>
                  <a:schemeClr val="bg1"/>
                </a:solidFill>
              </a:rPr>
              <a:t>&lt;/</a:t>
            </a:r>
            <a:r>
              <a:rPr lang="en-GB" sz="2400" b="1" dirty="0" err="1">
                <a:solidFill>
                  <a:schemeClr val="bg1"/>
                </a:solidFill>
              </a:rPr>
              <a:t>datalist</a:t>
            </a:r>
            <a:r>
              <a:rPr lang="en-GB" sz="2400" b="1" dirty="0">
                <a:solidFill>
                  <a:schemeClr val="bg1"/>
                </a:solidFill>
              </a:rPr>
              <a:t>&gt;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dirty="0"/>
              <a:t>&lt;/form&gt;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2" y="1854000"/>
            <a:ext cx="3114675" cy="1466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24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</a:rPr>
              <a:t>&lt;table&gt; </a:t>
            </a:r>
            <a:r>
              <a:rPr lang="en-US" dirty="0"/>
              <a:t>tag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thead</a:t>
            </a:r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dirty="0"/>
              <a:t>tag is used to group header content in the 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tbody</a:t>
            </a:r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dirty="0"/>
              <a:t>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tfoot</a:t>
            </a:r>
            <a:r>
              <a:rPr lang="en-US" b="1" dirty="0">
                <a:solidFill>
                  <a:schemeClr val="bg1"/>
                </a:solidFill>
              </a:rPr>
              <a:t>&gt;</a:t>
            </a:r>
            <a:r>
              <a:rPr lang="en-US" dirty="0"/>
              <a:t> tag defines a set of rows summarizing the columns of the 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tr</a:t>
            </a:r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dirty="0"/>
              <a:t>tag defines a table row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</a:t>
            </a:r>
            <a:r>
              <a:rPr lang="en-US" b="1" dirty="0" err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dirty="0"/>
              <a:t>tag defines a table header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&lt;td&gt; </a:t>
            </a:r>
            <a:r>
              <a:rPr lang="en-US" dirty="0"/>
              <a:t>tag defines a table data/cell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88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Текстово поле 10"/>
          <p:cNvSpPr txBox="1">
            <a:spLocks noGrp="1"/>
          </p:cNvSpPr>
          <p:nvPr>
            <p:ph type="body" sz="quarter" idx="10"/>
          </p:nvPr>
        </p:nvSpPr>
        <p:spPr>
          <a:xfrm>
            <a:off x="336000" y="1494449"/>
            <a:ext cx="5320598" cy="47044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&lt;table&gt;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&lt;</a:t>
            </a:r>
            <a:r>
              <a:rPr lang="en-US" sz="2400" dirty="0" err="1"/>
              <a:t>thead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</a:t>
            </a:r>
            <a:r>
              <a:rPr lang="en-US" sz="2400" dirty="0" err="1"/>
              <a:t>th</a:t>
            </a:r>
            <a:r>
              <a:rPr lang="en-US" sz="2400" dirty="0"/>
              <a:t>&gt;Items&lt;/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</a:t>
            </a:r>
            <a:r>
              <a:rPr lang="en-US" sz="2400" dirty="0" err="1"/>
              <a:t>th</a:t>
            </a:r>
            <a:r>
              <a:rPr lang="en-US" sz="2400" dirty="0"/>
              <a:t>&gt;Expenditure&lt;/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&lt;/</a:t>
            </a:r>
            <a:r>
              <a:rPr lang="en-US" sz="2400" dirty="0" err="1"/>
              <a:t>thead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&lt;</a:t>
            </a:r>
            <a:r>
              <a:rPr lang="en-US" sz="2400" dirty="0" err="1"/>
              <a:t>tbody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</a:t>
            </a:r>
            <a:r>
              <a:rPr lang="en-US" sz="2400" dirty="0" err="1"/>
              <a:t>th</a:t>
            </a:r>
            <a:r>
              <a:rPr lang="en-US" sz="2400" dirty="0"/>
              <a:t>&gt;Donuts&lt;/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&lt;td&gt;3,000&lt;/td&gt;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</p:txBody>
      </p:sp>
      <p:sp>
        <p:nvSpPr>
          <p:cNvPr id="6" name="Текстово поле 10"/>
          <p:cNvSpPr txBox="1">
            <a:spLocks/>
          </p:cNvSpPr>
          <p:nvPr/>
        </p:nvSpPr>
        <p:spPr>
          <a:xfrm>
            <a:off x="6096000" y="1494449"/>
            <a:ext cx="5320598" cy="4703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</a:t>
            </a:r>
            <a:r>
              <a:rPr lang="en-US" sz="2400" dirty="0" err="1"/>
              <a:t>th</a:t>
            </a:r>
            <a:r>
              <a:rPr lang="en-US" sz="2400" dirty="0"/>
              <a:t>&gt;Stationery&lt;/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&lt;td&gt;18,000&lt;/td&gt;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&lt;/</a:t>
            </a:r>
            <a:r>
              <a:rPr lang="en-US" sz="2400" dirty="0" err="1"/>
              <a:t>tbody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&lt;</a:t>
            </a:r>
            <a:r>
              <a:rPr lang="en-US" sz="2400" dirty="0" err="1"/>
              <a:t>tfoot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</a:t>
            </a:r>
            <a:r>
              <a:rPr lang="en-US" sz="2400" dirty="0" err="1"/>
              <a:t>th</a:t>
            </a:r>
            <a:r>
              <a:rPr lang="en-US" sz="2400" dirty="0"/>
              <a:t>&gt;Totals&lt;/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    &lt;td&gt;21,000&lt;/td&gt;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  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    &lt;/</a:t>
            </a:r>
            <a:r>
              <a:rPr lang="en-US" sz="2400" dirty="0" err="1"/>
              <a:t>tfoot</a:t>
            </a:r>
            <a:r>
              <a:rPr lang="en-US" sz="2400" dirty="0"/>
              <a:t>&gt;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4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304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Microdata</a:t>
            </a:r>
          </a:p>
        </p:txBody>
      </p:sp>
    </p:spTree>
    <p:extLst>
      <p:ext uri="{BB962C8B-B14F-4D97-AF65-F5344CB8AC3E}">
        <p14:creationId xmlns:p14="http://schemas.microsoft.com/office/powerpoint/2010/main" val="10387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dirty="0"/>
              <a:t>Search engines, web crawlers, and browsers can </a:t>
            </a: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process</a:t>
            </a:r>
            <a:r>
              <a:rPr lang="en-US" dirty="0"/>
              <a:t> Microdata from a web page </a:t>
            </a:r>
          </a:p>
          <a:p>
            <a:r>
              <a:rPr lang="en-US" dirty="0"/>
              <a:t>They use it to provide a </a:t>
            </a:r>
            <a:r>
              <a:rPr lang="en-US" b="1" dirty="0">
                <a:solidFill>
                  <a:schemeClr val="bg1"/>
                </a:solidFill>
              </a:rPr>
              <a:t>richer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browsing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for users</a:t>
            </a:r>
            <a:endParaRPr lang="bg-BG" dirty="0"/>
          </a:p>
          <a:p>
            <a:r>
              <a:rPr lang="en-US" dirty="0"/>
              <a:t>Search engines benefit greatly from </a:t>
            </a:r>
            <a:r>
              <a:rPr lang="en-US" b="1" dirty="0">
                <a:solidFill>
                  <a:schemeClr val="bg1"/>
                </a:solidFill>
              </a:rPr>
              <a:t>direct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this structured data </a:t>
            </a:r>
            <a:endParaRPr lang="bg-BG" dirty="0"/>
          </a:p>
          <a:p>
            <a:r>
              <a:rPr lang="en-US" dirty="0"/>
              <a:t>It allows them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on web pages and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relevant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Microdata?</a:t>
            </a:r>
          </a:p>
        </p:txBody>
      </p:sp>
    </p:spTree>
    <p:extLst>
      <p:ext uri="{BB962C8B-B14F-4D97-AF65-F5344CB8AC3E}">
        <p14:creationId xmlns:p14="http://schemas.microsoft.com/office/powerpoint/2010/main" val="231936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Microdata -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901000" y="1449000"/>
            <a:ext cx="8574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Hello, my name is John Doe,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 am a trainer at </a:t>
            </a:r>
            <a:r>
              <a:rPr lang="en-US" sz="2400" b="1" dirty="0" err="1">
                <a:latin typeface="Consolas" panose="020B0609020204030204" pitchFamily="49" charset="0"/>
              </a:rPr>
              <a:t>SoftUni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My friends call me Johnny.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You can visit my homepage at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="https://</a:t>
            </a:r>
            <a:r>
              <a:rPr lang="en-US" sz="2400" b="1" dirty="0" err="1">
                <a:latin typeface="Consolas" panose="020B0609020204030204" pitchFamily="49" charset="0"/>
              </a:rPr>
              <a:t>doe.me</a:t>
            </a:r>
            <a:r>
              <a:rPr lang="en-US" sz="2400" b="1" dirty="0">
                <a:latin typeface="Consolas" panose="020B0609020204030204" pitchFamily="49" charset="0"/>
              </a:rPr>
              <a:t>"&gt;https://</a:t>
            </a:r>
            <a:r>
              <a:rPr lang="en-US" sz="2400" b="1" dirty="0" err="1">
                <a:latin typeface="Consolas" panose="020B0609020204030204" pitchFamily="49" charset="0"/>
              </a:rPr>
              <a:t>doe.me</a:t>
            </a:r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latin typeface="Consolas" panose="020B0609020204030204" pitchFamily="49" charset="0"/>
              </a:rPr>
              <a:t>&gt;.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I live at 123123, </a:t>
            </a:r>
            <a:r>
              <a:rPr lang="en-US" sz="2400" b="1" dirty="0" err="1">
                <a:latin typeface="Consolas" panose="020B0609020204030204" pitchFamily="49" charset="0"/>
              </a:rPr>
              <a:t>Kamelia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, Sofia.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en-US" sz="24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8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10"/>
          <p:cNvSpPr txBox="1">
            <a:spLocks noGrp="1"/>
          </p:cNvSpPr>
          <p:nvPr>
            <p:ph type="body" sz="quarter" idx="10"/>
          </p:nvPr>
        </p:nvSpPr>
        <p:spPr>
          <a:xfrm>
            <a:off x="255041" y="1404000"/>
            <a:ext cx="11775704" cy="4927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itemscope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itemtype</a:t>
            </a:r>
            <a:r>
              <a:rPr lang="en-US" sz="2000" b="1" dirty="0">
                <a:latin typeface="Consolas" panose="020B0609020204030204" pitchFamily="49" charset="0"/>
              </a:rPr>
              <a:t>="http://</a:t>
            </a:r>
            <a:r>
              <a:rPr lang="en-US" sz="2000" b="1" dirty="0" err="1">
                <a:latin typeface="Consolas" panose="020B0609020204030204" pitchFamily="49" charset="0"/>
              </a:rPr>
              <a:t>schema.org</a:t>
            </a:r>
            <a:r>
              <a:rPr lang="en-US" sz="2000" b="1" dirty="0">
                <a:latin typeface="Consolas" panose="020B0609020204030204" pitchFamily="49" charset="0"/>
              </a:rPr>
              <a:t>/Person"&gt;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Hello, my name is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itemprop="name"&gt;John Doe&lt;/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I am a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jobTitle</a:t>
            </a:r>
            <a:r>
              <a:rPr lang="en-US" sz="2000" b="1" dirty="0">
                <a:latin typeface="Consolas" panose="020B0609020204030204" pitchFamily="49" charset="0"/>
              </a:rPr>
              <a:t>"&gt;trainer&lt;/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My friends call me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additionalName</a:t>
            </a:r>
            <a:r>
              <a:rPr lang="en-US" sz="2000" b="1" dirty="0">
                <a:latin typeface="Consolas" panose="020B0609020204030204" pitchFamily="49" charset="0"/>
              </a:rPr>
              <a:t>"&gt;Koko&lt;/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Visit my homepage at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href</a:t>
            </a:r>
            <a:r>
              <a:rPr lang="en-US" sz="2000" b="1" dirty="0">
                <a:latin typeface="Consolas" panose="020B0609020204030204" pitchFamily="49" charset="0"/>
              </a:rPr>
              <a:t>=</a:t>
            </a:r>
            <a:r>
              <a:rPr lang="en-US" sz="2000" b="1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en-US" sz="2000" b="1" dirty="0" err="1">
                <a:latin typeface="Consolas" panose="020B0609020204030204" pitchFamily="49" charset="0"/>
                <a:hlinkClick r:id="rId2"/>
              </a:rPr>
              <a:t>doe.me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"&gt;https://</a:t>
            </a:r>
            <a:r>
              <a:rPr lang="en-US" sz="2000" b="1" dirty="0" err="1">
                <a:latin typeface="Consolas" panose="020B0609020204030204" pitchFamily="49" charset="0"/>
              </a:rPr>
              <a:t>doe.me</a:t>
            </a:r>
            <a:r>
              <a:rPr lang="en-US" sz="2000" b="1" dirty="0"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&gt;.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="address"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itemscope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itemtype</a:t>
            </a:r>
            <a:r>
              <a:rPr lang="en-US" sz="2000" b="1" dirty="0">
                <a:latin typeface="Consolas" panose="020B0609020204030204" pitchFamily="49" charset="0"/>
              </a:rPr>
              <a:t>="http://</a:t>
            </a:r>
            <a:r>
              <a:rPr lang="en-US" sz="2000" b="1" dirty="0" err="1">
                <a:latin typeface="Consolas" panose="020B0609020204030204" pitchFamily="49" charset="0"/>
              </a:rPr>
              <a:t>schema.org</a:t>
            </a:r>
            <a:r>
              <a:rPr lang="en-US" sz="2000" b="1" dirty="0"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latin typeface="Consolas" panose="020B0609020204030204" pitchFamily="49" charset="0"/>
              </a:rPr>
              <a:t>PostalAddres</a:t>
            </a:r>
            <a:r>
              <a:rPr lang="en-US" sz="2000" b="1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I live at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streetAddress</a:t>
            </a:r>
            <a:r>
              <a:rPr lang="en-US" sz="2000" b="1" dirty="0">
                <a:latin typeface="Consolas" panose="020B0609020204030204" pitchFamily="49" charset="0"/>
              </a:rPr>
              <a:t>"&gt;123123&lt;/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addressLocality</a:t>
            </a:r>
            <a:r>
              <a:rPr lang="en-US" sz="2000" b="1" dirty="0">
                <a:latin typeface="Consolas" panose="020B0609020204030204" pitchFamily="49" charset="0"/>
              </a:rPr>
              <a:t>"&gt;</a:t>
            </a:r>
            <a:r>
              <a:rPr lang="en-US" sz="2000" b="1" dirty="0" err="1">
                <a:latin typeface="Consolas" panose="020B0609020204030204" pitchFamily="49" charset="0"/>
              </a:rPr>
              <a:t>Kamelia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str</a:t>
            </a:r>
            <a:r>
              <a:rPr lang="en-US" sz="2000" b="1" dirty="0"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</a:rPr>
              <a:t>itemprop</a:t>
            </a:r>
            <a:r>
              <a:rPr lang="en-US" sz="2000" b="1" dirty="0">
                <a:latin typeface="Consolas" panose="020B0609020204030204" pitchFamily="49" charset="0"/>
              </a:rPr>
              <a:t>="</a:t>
            </a:r>
            <a:r>
              <a:rPr lang="en-US" sz="2000" b="1" dirty="0" err="1">
                <a:latin typeface="Consolas" panose="020B0609020204030204" pitchFamily="49" charset="0"/>
              </a:rPr>
              <a:t>addressRegion</a:t>
            </a:r>
            <a:r>
              <a:rPr lang="en-US" sz="2000" b="1" dirty="0">
                <a:latin typeface="Consolas" panose="020B0609020204030204" pitchFamily="49" charset="0"/>
              </a:rPr>
              <a:t>"&gt;Sofia&lt;/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latin typeface="Consolas" panose="020B0609020204030204" pitchFamily="49" charset="0"/>
              </a:rPr>
              <a:t>&gt;.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  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Microdata -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6000" y="6444000"/>
            <a:ext cx="540000" cy="360025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07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Semantic HTML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Tags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Forms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Tables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Microdata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2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Semantic 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2244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HTML that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to the web page rather than just presentation</a:t>
            </a:r>
          </a:p>
          <a:p>
            <a:endParaRPr lang="en-US" dirty="0"/>
          </a:p>
          <a:p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23617" y="2619000"/>
            <a:ext cx="588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sz="2400" b="1" dirty="0">
                <a:latin typeface="Consolas" panose="020B0609020204030204" pitchFamily="49" charset="0"/>
              </a:rPr>
              <a:t>Some random text...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&lt;/p&gt;</a:t>
            </a:r>
            <a:endParaRPr lang="en-US" sz="24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81000" y="2102720"/>
            <a:ext cx="3105000" cy="1620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0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1210" y="1256294"/>
            <a:ext cx="9859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That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You Should Care About Semantics?</a:t>
            </a:r>
          </a:p>
        </p:txBody>
      </p:sp>
    </p:spTree>
    <p:extLst>
      <p:ext uri="{BB962C8B-B14F-4D97-AF65-F5344CB8AC3E}">
        <p14:creationId xmlns:p14="http://schemas.microsoft.com/office/powerpoint/2010/main" val="13721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Semantic HTML Tags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12" y="1449000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96000" y="1121143"/>
            <a:ext cx="9499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r>
              <a:rPr lang="en-US" dirty="0"/>
              <a:t>Typically a group of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navigational aids</a:t>
            </a:r>
          </a:p>
          <a:p>
            <a:r>
              <a:rPr lang="en-US" dirty="0"/>
              <a:t> It may contain some heading elements but also other elements like:</a:t>
            </a:r>
          </a:p>
          <a:p>
            <a:pPr lvl="1"/>
            <a:r>
              <a:rPr lang="en-US" dirty="0"/>
              <a:t>a logo</a:t>
            </a:r>
          </a:p>
          <a:p>
            <a:pPr lvl="1"/>
            <a:r>
              <a:rPr lang="en-US" dirty="0"/>
              <a:t>a search form</a:t>
            </a:r>
          </a:p>
          <a:p>
            <a:pPr lvl="1"/>
            <a:r>
              <a:rPr lang="en-US" dirty="0"/>
              <a:t>an author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28388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 page </a:t>
            </a:r>
          </a:p>
          <a:p>
            <a:r>
              <a:rPr lang="en-US" dirty="0"/>
              <a:t>Its purpose is to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links</a:t>
            </a:r>
            <a:r>
              <a:rPr lang="en-US" dirty="0"/>
              <a:t>, either within the current document or to other documents</a:t>
            </a:r>
          </a:p>
          <a:p>
            <a:r>
              <a:rPr lang="en-US" dirty="0"/>
              <a:t>Common examples of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are</a:t>
            </a:r>
          </a:p>
          <a:p>
            <a:pPr lvl="1"/>
            <a:r>
              <a:rPr lang="en-US" dirty="0"/>
              <a:t>menus</a:t>
            </a:r>
          </a:p>
          <a:p>
            <a:pPr lvl="1"/>
            <a:r>
              <a:rPr lang="en-US" dirty="0"/>
              <a:t>tables of contents</a:t>
            </a:r>
          </a:p>
          <a:p>
            <a:pPr lvl="1"/>
            <a:r>
              <a:rPr lang="en-US" dirty="0"/>
              <a:t>indexes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884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2138</Words>
  <Application>Microsoft Office PowerPoint</Application>
  <PresentationFormat>Widescreen</PresentationFormat>
  <Paragraphs>282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Why You Should Care About Semantics?</vt:lpstr>
      <vt:lpstr>Semantic HTML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&lt;article&gt;&lt;/article&gt;</vt:lpstr>
      <vt:lpstr>&lt;section&gt;&lt;/section&gt;</vt:lpstr>
      <vt:lpstr>&lt;figure&gt;&lt;/figure&gt;</vt:lpstr>
      <vt:lpstr>&lt;mark&gt;&lt;/mark&gt;</vt:lpstr>
      <vt:lpstr>Forms</vt:lpstr>
      <vt:lpstr>Form</vt:lpstr>
      <vt:lpstr>Form Attributes</vt:lpstr>
      <vt:lpstr>Form Attributes</vt:lpstr>
      <vt:lpstr>Form Elements - Input</vt:lpstr>
      <vt:lpstr>Form Elements - Input</vt:lpstr>
      <vt:lpstr>Form Elements - Input</vt:lpstr>
      <vt:lpstr>Form Elements - label</vt:lpstr>
      <vt:lpstr>Form Elements - fieldset</vt:lpstr>
      <vt:lpstr>Form Elements - select</vt:lpstr>
      <vt:lpstr>Form Elements - textarea</vt:lpstr>
      <vt:lpstr>Form Elements</vt:lpstr>
      <vt:lpstr>Tables</vt:lpstr>
      <vt:lpstr>Table Elements</vt:lpstr>
      <vt:lpstr>Table Example</vt:lpstr>
      <vt:lpstr>Microdata</vt:lpstr>
      <vt:lpstr>What is Microdata?</vt:lpstr>
      <vt:lpstr>Microdata - Example</vt:lpstr>
      <vt:lpstr>Microdata - Example (2)</vt:lpstr>
      <vt:lpstr>Live Exercises</vt:lpstr>
      <vt:lpstr>Summary</vt:lpstr>
      <vt:lpstr>SoftUni Diamond Partners</vt:lpstr>
      <vt:lpstr>SoftUni Organizational Partners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91</cp:revision>
  <dcterms:created xsi:type="dcterms:W3CDTF">2018-05-23T13:08:44Z</dcterms:created>
  <dcterms:modified xsi:type="dcterms:W3CDTF">2020-02-06T14:30:01Z</dcterms:modified>
  <cp:category>programming;computer programming;software development;web development</cp:category>
</cp:coreProperties>
</file>