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305" r:id="rId5"/>
    <p:sldId id="308" r:id="rId6"/>
    <p:sldId id="309" r:id="rId7"/>
    <p:sldId id="342" r:id="rId8"/>
    <p:sldId id="341" r:id="rId9"/>
    <p:sldId id="343" r:id="rId10"/>
    <p:sldId id="306" r:id="rId11"/>
    <p:sldId id="345" r:id="rId12"/>
    <p:sldId id="344" r:id="rId13"/>
    <p:sldId id="346" r:id="rId14"/>
    <p:sldId id="348" r:id="rId15"/>
    <p:sldId id="347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26" r:id="rId36"/>
    <p:sldId id="328" r:id="rId37"/>
    <p:sldId id="368" r:id="rId38"/>
    <p:sldId id="296" r:id="rId39"/>
    <p:sldId id="294" r:id="rId40"/>
    <p:sldId id="298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Typography" id="{9AD17D73-16FA-4865-8492-2D143F923E01}">
          <p14:sldIdLst>
            <p14:sldId id="305"/>
            <p14:sldId id="308"/>
            <p14:sldId id="309"/>
            <p14:sldId id="342"/>
            <p14:sldId id="341"/>
            <p14:sldId id="343"/>
          </p14:sldIdLst>
        </p14:section>
        <p14:section name="CSS Properties" id="{35DA3E99-82E7-4762-A9AC-F380BCDC861B}">
          <p14:sldIdLst>
            <p14:sldId id="306"/>
            <p14:sldId id="345"/>
            <p14:sldId id="344"/>
            <p14:sldId id="346"/>
            <p14:sldId id="348"/>
            <p14:sldId id="34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Fontawesome" id="{6EEDCBAA-2D41-4536-8D75-344B8ED1436C}">
          <p14:sldIdLst>
            <p14:sldId id="326"/>
            <p14:sldId id="328"/>
            <p14:sldId id="368"/>
          </p14:sldIdLst>
        </p14:section>
        <p14:section name="Summary" id="{C2CE774C-EDA7-4C5B-838C-1E63F1B30A01}">
          <p14:sldIdLst>
            <p14:sldId id="296"/>
            <p14:sldId id="294"/>
            <p14:sldId id="298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04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8.png"/><Relationship Id="rId26" Type="http://schemas.openxmlformats.org/officeDocument/2006/relationships/image" Target="../media/image8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6.png"/><Relationship Id="rId22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3.jpe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6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30318" r="-594" b="34905"/>
          <a:stretch/>
        </p:blipFill>
        <p:spPr>
          <a:xfrm>
            <a:off x="3416025" y="1762351"/>
            <a:ext cx="5359950" cy="12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539000"/>
            <a:ext cx="225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 property specifies the font for an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Each font-family property lists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font families, separated by </a:t>
            </a:r>
            <a:r>
              <a:rPr lang="en-US" b="1" dirty="0">
                <a:solidFill>
                  <a:schemeClr val="bg1"/>
                </a:solidFill>
              </a:rPr>
              <a:t>commas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If the browser does </a:t>
            </a:r>
            <a:r>
              <a:rPr lang="en-US" b="1" dirty="0">
                <a:solidFill>
                  <a:schemeClr val="bg1"/>
                </a:solidFill>
              </a:rPr>
              <a:t>not support </a:t>
            </a:r>
            <a:r>
              <a:rPr lang="en-US" dirty="0"/>
              <a:t>the first font, it tries the next font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994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body {</a:t>
            </a:r>
          </a:p>
          <a:p>
            <a:r>
              <a:rPr lang="en-US" sz="2200" dirty="0">
                <a:latin typeface="+mj-lt"/>
              </a:rPr>
              <a:t>    font-family: &lt;family-name&gt;, &lt;generic-name&gt;; </a:t>
            </a:r>
          </a:p>
          <a:p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76526" y="5586050"/>
            <a:ext cx="994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body {</a:t>
            </a:r>
          </a:p>
          <a:p>
            <a:r>
              <a:rPr lang="en-US" sz="2200" dirty="0">
                <a:latin typeface="+mj-lt"/>
              </a:rPr>
              <a:t>    font-family: Ariel, Helvetica, sans-serif; </a:t>
            </a:r>
          </a:p>
          <a:p>
            <a:r>
              <a:rPr lang="en-US" sz="22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&lt;family-name&gt;</a:t>
            </a:r>
            <a:r>
              <a:rPr lang="en-US" dirty="0"/>
              <a:t> – the name of a font-family, like </a:t>
            </a:r>
            <a:r>
              <a:rPr lang="en-GB" sz="3600" dirty="0"/>
              <a:t>"Times" and </a:t>
            </a:r>
            <a:br>
              <a:rPr lang="en-GB" sz="3600" dirty="0"/>
            </a:br>
            <a:r>
              <a:rPr lang="en-GB" sz="3600" dirty="0"/>
              <a:t>"Helvetica" 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</a:t>
            </a:r>
            <a:r>
              <a:rPr lang="en-US" b="1" dirty="0">
                <a:solidFill>
                  <a:schemeClr val="bg1"/>
                </a:solidFill>
              </a:rPr>
              <a:t>quoted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79" y="3096260"/>
            <a:ext cx="6212448" cy="30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Текстово поле 10"/>
          <p:cNvSpPr txBox="1"/>
          <p:nvPr/>
        </p:nvSpPr>
        <p:spPr>
          <a:xfrm>
            <a:off x="1801192" y="6301336"/>
            <a:ext cx="649402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200" dirty="0">
                <a:hlinkClick r:id="rId3"/>
              </a:rPr>
              <a:t>https://fonts.google.com/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6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&lt;generic-name&gt;</a:t>
            </a:r>
            <a:r>
              <a:rPr lang="en-US" dirty="0"/>
              <a:t> - a broad class of similar fonts 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–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–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58" y="2214000"/>
            <a:ext cx="2749691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much the text is slanted</a:t>
            </a:r>
          </a:p>
          <a:p>
            <a:pPr lvl="1">
              <a:lnSpc>
                <a:spcPts val="3200"/>
              </a:lnSpc>
              <a:buClr>
                <a:schemeClr val="tx1"/>
              </a:buClr>
            </a:pPr>
            <a:r>
              <a:rPr lang="en-US" dirty="0"/>
              <a:t>normal – the text is not slanted</a:t>
            </a:r>
          </a:p>
          <a:p>
            <a:pPr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r>
              <a:rPr lang="en-US" dirty="0"/>
              <a:t>italic – the letters are slightly slanted</a:t>
            </a:r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r>
              <a:rPr lang="bg-BG" dirty="0"/>
              <a:t>о</a:t>
            </a:r>
            <a:r>
              <a:rPr lang="en-US" dirty="0" err="1"/>
              <a:t>blique</a:t>
            </a:r>
            <a:r>
              <a:rPr lang="en-US" dirty="0"/>
              <a:t> – the letters are more slanted than italic</a:t>
            </a:r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1000" y="2262571"/>
            <a:ext cx="6390000" cy="997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p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    font-style: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normal</a:t>
            </a:r>
            <a:r>
              <a:rPr lang="en-US" sz="2200" dirty="0">
                <a:latin typeface="+mj-lt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41000" y="3996364"/>
            <a:ext cx="6390000" cy="9911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p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    font-style: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italic</a:t>
            </a:r>
            <a:r>
              <a:rPr lang="en-US" sz="2200" dirty="0">
                <a:latin typeface="+mj-lt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1000" y="5733748"/>
            <a:ext cx="6390000" cy="9911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p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    font-style: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oblique</a:t>
            </a:r>
            <a:r>
              <a:rPr lang="en-US" sz="2200" dirty="0">
                <a:latin typeface="+mj-lt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2844000"/>
            <a:ext cx="3095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Pixel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Em</a:t>
            </a:r>
            <a:r>
              <a:rPr lang="en-US" dirty="0"/>
              <a:t> values – the value is relative to the parent’s font-size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1000" y="2484000"/>
            <a:ext cx="607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p {</a:t>
            </a:r>
          </a:p>
          <a:p>
            <a:r>
              <a:rPr lang="en-US" sz="2200" dirty="0">
                <a:latin typeface="+mj-lt"/>
              </a:rPr>
              <a:t>    font-size: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16px</a:t>
            </a:r>
            <a:r>
              <a:rPr lang="en-US" sz="2200" dirty="0">
                <a:latin typeface="+mj-lt"/>
              </a:rPr>
              <a:t>;</a:t>
            </a:r>
          </a:p>
          <a:p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60076" y="5049000"/>
            <a:ext cx="605592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p {</a:t>
            </a:r>
          </a:p>
          <a:p>
            <a:r>
              <a:rPr lang="en-US" sz="2200" dirty="0">
                <a:latin typeface="+mj-lt"/>
              </a:rPr>
              <a:t>    font-size: </a:t>
            </a:r>
            <a:r>
              <a:rPr lang="bg-BG" sz="2200" b="1" dirty="0">
                <a:solidFill>
                  <a:schemeClr val="bg1"/>
                </a:solidFill>
                <a:latin typeface="+mj-lt"/>
              </a:rPr>
              <a:t>1.2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;</a:t>
            </a:r>
          </a:p>
          <a:p>
            <a:r>
              <a:rPr lang="en-US" sz="22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43" y="3137320"/>
            <a:ext cx="3234525" cy="35975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513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/>
              <a:t>Rem values – the value is relative to the </a:t>
            </a:r>
            <a:br>
              <a:rPr lang="en-US" dirty="0"/>
            </a:br>
            <a:r>
              <a:rPr lang="en-US" dirty="0"/>
              <a:t>root element’s font-size, which is the </a:t>
            </a:r>
            <a:br>
              <a:rPr lang="en-US" dirty="0"/>
            </a:br>
            <a:r>
              <a:rPr lang="en-US" dirty="0"/>
              <a:t>&lt;html&gt; element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Percentage values – they act like </a:t>
            </a:r>
            <a:r>
              <a:rPr lang="en-US" dirty="0" err="1"/>
              <a:t>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79345" y="2819069"/>
            <a:ext cx="59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p {</a:t>
            </a:r>
          </a:p>
          <a:p>
            <a:r>
              <a:rPr lang="en-US" sz="2200" dirty="0">
                <a:latin typeface="+mj-lt"/>
              </a:rPr>
              <a:t>    font-size: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1.2rem</a:t>
            </a:r>
            <a:r>
              <a:rPr lang="en-US" sz="2200" dirty="0">
                <a:latin typeface="+mj-lt"/>
              </a:rPr>
              <a:t>;</a:t>
            </a:r>
          </a:p>
          <a:p>
            <a:r>
              <a:rPr lang="en-US" sz="22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63" y="1290306"/>
            <a:ext cx="3838575" cy="30575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Текстово поле 10"/>
          <p:cNvSpPr txBox="1"/>
          <p:nvPr/>
        </p:nvSpPr>
        <p:spPr>
          <a:xfrm>
            <a:off x="1085386" y="5364000"/>
            <a:ext cx="59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p {</a:t>
            </a:r>
          </a:p>
          <a:p>
            <a:r>
              <a:rPr lang="en-US" sz="2200" dirty="0">
                <a:latin typeface="+mj-lt"/>
              </a:rPr>
              <a:t>    font-size: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90%</a:t>
            </a:r>
            <a:r>
              <a:rPr lang="en-US" sz="2200" dirty="0">
                <a:latin typeface="+mj-lt"/>
              </a:rPr>
              <a:t>;</a:t>
            </a:r>
          </a:p>
          <a:p>
            <a:r>
              <a:rPr lang="en-US" sz="2200" dirty="0">
                <a:latin typeface="+mj-lt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63" y="4562716"/>
            <a:ext cx="3857625" cy="21621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817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45891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weight of the text</a:t>
            </a:r>
          </a:p>
          <a:p>
            <a:pPr marL="442912" lvl="1" indent="0">
              <a:lnSpc>
                <a:spcPts val="32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r>
              <a:rPr lang="en-US" dirty="0"/>
              <a:t>normal – the text is in normal weight</a:t>
            </a:r>
          </a:p>
          <a:p>
            <a:pPr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r>
              <a:rPr lang="en-US" dirty="0"/>
              <a:t>bold – the text becomes bold</a:t>
            </a:r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7972" y="2804194"/>
            <a:ext cx="6390000" cy="997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p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    font-weight: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normal</a:t>
            </a:r>
            <a:r>
              <a:rPr lang="en-US" sz="2200" dirty="0">
                <a:latin typeface="+mj-lt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70400" y="5094000"/>
            <a:ext cx="6390000" cy="9911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p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    font-weight: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bold</a:t>
            </a:r>
            <a:r>
              <a:rPr lang="en-US" sz="2200" dirty="0">
                <a:latin typeface="+mj-lt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37" y="2888394"/>
            <a:ext cx="3857625" cy="8191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87" y="5175233"/>
            <a:ext cx="3838575" cy="828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377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ts val="3200"/>
              </a:lnSpc>
              <a:buClr>
                <a:schemeClr val="tx1"/>
              </a:buClr>
            </a:pPr>
            <a:r>
              <a:rPr lang="en-US" dirty="0"/>
              <a:t>numeric values</a:t>
            </a:r>
            <a:endParaRPr lang="bg-BG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r>
              <a:rPr lang="en-US" dirty="0"/>
              <a:t>They all correspond to a particular named weight:</a:t>
            </a:r>
          </a:p>
          <a:p>
            <a:pPr marL="442912" lvl="1" indent="0">
              <a:lnSpc>
                <a:spcPts val="3200"/>
              </a:lnSpc>
              <a:buClr>
                <a:schemeClr val="tx1"/>
              </a:buClr>
              <a:buNone/>
            </a:pPr>
            <a:r>
              <a:rPr lang="en-US" dirty="0"/>
              <a:t>	100 – Thin		600 – Semi Bold</a:t>
            </a:r>
          </a:p>
          <a:p>
            <a:pPr marL="442912" lvl="1" indent="0">
              <a:lnSpc>
                <a:spcPts val="3200"/>
              </a:lnSpc>
              <a:buClr>
                <a:schemeClr val="tx1"/>
              </a:buClr>
              <a:buNone/>
            </a:pPr>
            <a:r>
              <a:rPr lang="en-US" dirty="0"/>
              <a:t>	200 – Extra Light	700 - Bold</a:t>
            </a:r>
          </a:p>
          <a:p>
            <a:pPr marL="442912" lvl="1" indent="0">
              <a:lnSpc>
                <a:spcPts val="3200"/>
              </a:lnSpc>
              <a:buClr>
                <a:schemeClr val="tx1"/>
              </a:buClr>
              <a:buNone/>
            </a:pPr>
            <a:r>
              <a:rPr lang="en-US" dirty="0"/>
              <a:t>	300 – Light		800 – Extra Bold</a:t>
            </a:r>
          </a:p>
          <a:p>
            <a:pPr marL="442912" lvl="1" indent="0">
              <a:lnSpc>
                <a:spcPts val="3200"/>
              </a:lnSpc>
              <a:buClr>
                <a:schemeClr val="tx1"/>
              </a:buClr>
              <a:buNone/>
            </a:pPr>
            <a:r>
              <a:rPr lang="en-US" dirty="0"/>
              <a:t>	400 – Normal		900 – Ultra Bold</a:t>
            </a:r>
          </a:p>
          <a:p>
            <a:pPr marL="442912" lvl="1" indent="0">
              <a:lnSpc>
                <a:spcPts val="3200"/>
              </a:lnSpc>
              <a:buClr>
                <a:schemeClr val="tx1"/>
              </a:buClr>
              <a:buNone/>
            </a:pPr>
            <a:r>
              <a:rPr lang="en-US" dirty="0"/>
              <a:t>	500 – Medium</a:t>
            </a:r>
          </a:p>
          <a:p>
            <a:pPr marL="442912" lvl="1" indent="0">
              <a:lnSpc>
                <a:spcPts val="32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2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1000" y="1719000"/>
            <a:ext cx="6390000" cy="9911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p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    font-weight: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500</a:t>
            </a:r>
            <a:r>
              <a:rPr lang="en-US" sz="2200" dirty="0">
                <a:latin typeface="+mj-lt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4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Line-height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Default value – reverts to the default value of the browser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Unitless</a:t>
            </a:r>
            <a:r>
              <a:rPr lang="en-US" dirty="0"/>
              <a:t> values –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1000" y="2484000"/>
            <a:ext cx="607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p {</a:t>
            </a:r>
          </a:p>
          <a:p>
            <a:r>
              <a:rPr lang="en-US" sz="2200" dirty="0">
                <a:latin typeface="+mj-lt"/>
              </a:rPr>
              <a:t>    line-height: normal;</a:t>
            </a:r>
          </a:p>
          <a:p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41000" y="5184000"/>
            <a:ext cx="605592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latin typeface="+mj-lt"/>
              </a:rPr>
              <a:t>p {</a:t>
            </a:r>
          </a:p>
          <a:p>
            <a:r>
              <a:rPr lang="en-US" sz="2200" dirty="0">
                <a:latin typeface="+mj-lt"/>
              </a:rPr>
              <a:t>    line-height: 1.6;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2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2484000"/>
            <a:ext cx="3215752" cy="1480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5077812"/>
            <a:ext cx="3215752" cy="1759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5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Font Awesome Icons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Letter-spacing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characters of a block of text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Normal – the spacing between the characters is normal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Using pixel or </a:t>
            </a:r>
            <a:r>
              <a:rPr lang="en-US" dirty="0" err="1"/>
              <a:t>em</a:t>
            </a:r>
            <a:r>
              <a:rPr lang="en-US" dirty="0"/>
              <a:t> values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1000" y="2673267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letter-spacing: normal;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36555" y="4413912"/>
            <a:ext cx="60559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letter-spacing: 2px;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2923440"/>
            <a:ext cx="3857625" cy="733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Текстово поле 10"/>
          <p:cNvSpPr txBox="1"/>
          <p:nvPr/>
        </p:nvSpPr>
        <p:spPr>
          <a:xfrm>
            <a:off x="732110" y="5684413"/>
            <a:ext cx="60559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letter-spacing: 0.1em;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50" y="4650755"/>
            <a:ext cx="3838575" cy="733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99" y="5875139"/>
            <a:ext cx="3857625" cy="733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06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Left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Right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36555" y="3043919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text-align: left;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31499" y="5033077"/>
            <a:ext cx="6080056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text-align: right;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0" y="2872976"/>
            <a:ext cx="3857625" cy="1609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0" y="4784646"/>
            <a:ext cx="3857625" cy="16383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38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align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Center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Justify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36555" y="1663579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text-align: center;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36555" y="4048848"/>
            <a:ext cx="60559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text-align: justify;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1429435"/>
            <a:ext cx="3829050" cy="1609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61" y="3824229"/>
            <a:ext cx="3848100" cy="1590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9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– removes any text decoration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Underline – underlines the text content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36555" y="29790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text-decoration: none;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36555" y="4870755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text-decoration: underline;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42" y="3183006"/>
            <a:ext cx="3838575" cy="733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68" y="5065236"/>
            <a:ext cx="3848100" cy="752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62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element’s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37518" y="297495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text-indent: 0;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37518" y="496998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text-indent: 40px;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70" y="2669369"/>
            <a:ext cx="3867150" cy="1752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12" y="4659636"/>
            <a:ext cx="3857625" cy="1762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8529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Text-overflow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it’s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Clip – the text content is clipped and not accessible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Ellipsis – the overflowing content is replaced by </a:t>
            </a:r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17479" y="29790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text-overflow: clip;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17479" y="5052300"/>
            <a:ext cx="60559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text-overflow: ellipsis;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01" y="3063944"/>
            <a:ext cx="3857625" cy="9715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01" y="5132481"/>
            <a:ext cx="3848100" cy="981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78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should be transformed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– default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Capitalize –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17479" y="29790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text-transform: none;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03528" y="5332594"/>
            <a:ext cx="60559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text-transform: capitalize;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439000"/>
            <a:ext cx="3829050" cy="1838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96" y="4892771"/>
            <a:ext cx="3867150" cy="1828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579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transform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Uppercase – turns all letters into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capital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letters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Lowercase – turns all letters into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lowercase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latters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2068" y="23940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text-transform: uppercase;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42068" y="5482573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/>
              <a:t>    text-transform: capitalize;</a:t>
            </a:r>
          </a:p>
          <a:p>
            <a:r>
              <a:rPr lang="en-US" sz="200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1940781"/>
            <a:ext cx="3857625" cy="20478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4935658"/>
            <a:ext cx="3848100" cy="1828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9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Word break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Normal –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Break-all –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17479" y="29790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word-break: normal;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03527" y="5332594"/>
            <a:ext cx="6088951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word-break: break-all;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3183006"/>
            <a:ext cx="3838575" cy="733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5455637"/>
            <a:ext cx="3838575" cy="8953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52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shadow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Text-shadow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–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&lt;horizontal&gt; &lt;vertical&gt; &lt;blur&gt; 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03528" y="25290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text-shadow: none;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03528" y="50523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text-shadow: 2px 4px 10px red;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62" y="2299619"/>
            <a:ext cx="3838575" cy="1600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62" y="5023812"/>
            <a:ext cx="3867150" cy="1600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20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Transparent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03528" y="25290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color: transparent;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03528" y="5052300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color: red;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618706"/>
            <a:ext cx="3848100" cy="9620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5151531"/>
            <a:ext cx="3838575" cy="9429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8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 err="1">
                <a:solidFill>
                  <a:schemeClr val="bg1"/>
                </a:solidFill>
              </a:rPr>
              <a:t>rgb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color codes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 err="1">
                <a:solidFill>
                  <a:schemeClr val="bg1"/>
                </a:solidFill>
              </a:rPr>
              <a:t>rgba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2068" y="1902299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color: #05ffb0;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742068" y="3749912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color: </a:t>
            </a:r>
            <a:r>
              <a:rPr lang="en-US" sz="2000" dirty="0" err="1"/>
              <a:t>rgb</a:t>
            </a:r>
            <a:r>
              <a:rPr lang="en-US" sz="2000" dirty="0"/>
              <a:t>(50, 115, 220);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1992005"/>
            <a:ext cx="3848100" cy="9620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839618"/>
            <a:ext cx="3829050" cy="9620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Текстово поле 10"/>
          <p:cNvSpPr txBox="1"/>
          <p:nvPr/>
        </p:nvSpPr>
        <p:spPr>
          <a:xfrm>
            <a:off x="742068" y="5557886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color: </a:t>
            </a:r>
            <a:r>
              <a:rPr lang="en-US" sz="2000" dirty="0" err="1"/>
              <a:t>rgb</a:t>
            </a:r>
            <a:r>
              <a:rPr lang="en-US" sz="2000" dirty="0"/>
              <a:t>(0, 0, 0, 0.5);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23" y="5657117"/>
            <a:ext cx="3848100" cy="9429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32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element’s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Transparent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03528" y="3028233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background-color: transparent;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9824" y="5482573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background-color: red;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24" y="3222714"/>
            <a:ext cx="3857625" cy="752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24" y="5681817"/>
            <a:ext cx="3838575" cy="7429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38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Cursor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Pointer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9824" y="2457512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>
                <a:latin typeface="+mj-lt"/>
              </a:rPr>
              <a:t>    cursor: pointer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9824" y="4911853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cursor: move; 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9422139" y="2214000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35" y="4666949"/>
            <a:ext cx="1299490" cy="12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4404719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 {</a:t>
            </a:r>
          </a:p>
          <a:p>
            <a:r>
              <a:rPr lang="en-US" sz="2000" dirty="0"/>
              <a:t>    outline: 4px dotted red; 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50" y="4603963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1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00" y="1501415"/>
            <a:ext cx="2505000" cy="2097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Awesome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use the Font Awesome icons, add the following line inside the &lt;head&gt; 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Font Awesome is designed to be used with inline elements. The </a:t>
            </a: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&lt;span&gt; </a:t>
            </a:r>
            <a:r>
              <a:rPr lang="en-US" dirty="0"/>
              <a:t>elements are widely used for icons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41950" y="2529000"/>
            <a:ext cx="111150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="stylesheet"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GB" sz="2000" dirty="0"/>
              <a:t>https://use.fontawesome.com/releases/v5.12.1/css/all.css</a:t>
            </a:r>
            <a:r>
              <a:rPr lang="en-US" sz="2000" dirty="0"/>
              <a:t>"&gt;</a:t>
            </a:r>
            <a:endParaRPr lang="en-US" sz="2000" dirty="0">
              <a:latin typeface="+mj-lt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541950" y="3861875"/>
            <a:ext cx="111150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/>
              <a:t>@import 'https://use.fontawesome.com/releases/v5.12.1/</a:t>
            </a:r>
            <a:r>
              <a:rPr lang="en-GB" sz="2000" dirty="0" err="1"/>
              <a:t>css</a:t>
            </a:r>
            <a:r>
              <a:rPr lang="en-GB" sz="2000" dirty="0"/>
              <a:t>/all.css';</a:t>
            </a:r>
          </a:p>
        </p:txBody>
      </p:sp>
    </p:spTree>
    <p:extLst>
      <p:ext uri="{BB962C8B-B14F-4D97-AF65-F5344CB8AC3E}">
        <p14:creationId xmlns:p14="http://schemas.microsoft.com/office/powerpoint/2010/main" val="4373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46000" y="1196124"/>
            <a:ext cx="5462498" cy="722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Choose an icon</a:t>
            </a:r>
          </a:p>
          <a:p>
            <a:pPr>
              <a:buClr>
                <a:schemeClr val="tx1"/>
              </a:buClr>
            </a:pPr>
            <a:r>
              <a:rPr lang="en-US" dirty="0"/>
              <a:t>Copy the &lt;</a:t>
            </a:r>
            <a:r>
              <a:rPr lang="en-US" dirty="0" err="1"/>
              <a:t>i</a:t>
            </a:r>
            <a:r>
              <a:rPr lang="en-US" dirty="0"/>
              <a:t>&gt;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Paste it in your HTML file</a:t>
            </a:r>
          </a:p>
          <a:p>
            <a:pPr marL="442912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58" y="1358999"/>
            <a:ext cx="4930640" cy="494779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 rot="11244096">
            <a:off x="5074370" y="1822518"/>
            <a:ext cx="144325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6559523" y="3328137"/>
            <a:ext cx="5457281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/>
              <a:t>&lt;!DOCTYPE html&gt;</a:t>
            </a:r>
          </a:p>
          <a:p>
            <a:r>
              <a:rPr lang="en-GB" sz="2000" dirty="0"/>
              <a:t>&lt;html&gt;</a:t>
            </a:r>
          </a:p>
          <a:p>
            <a:r>
              <a:rPr lang="en-GB" sz="2000" dirty="0"/>
              <a:t>    &lt;head&gt;</a:t>
            </a:r>
          </a:p>
          <a:p>
            <a:r>
              <a:rPr lang="en-GB" sz="2000" dirty="0"/>
              <a:t>         &lt;link </a:t>
            </a:r>
            <a:r>
              <a:rPr lang="en-GB" sz="2000" dirty="0" err="1"/>
              <a:t>rel</a:t>
            </a:r>
            <a:r>
              <a:rPr lang="en-GB" sz="2000" dirty="0"/>
              <a:t>="stylesheet" </a:t>
            </a:r>
            <a:r>
              <a:rPr lang="en-GB" sz="2000" dirty="0" err="1"/>
              <a:t>href</a:t>
            </a:r>
            <a:r>
              <a:rPr lang="en-GB" sz="2000" dirty="0"/>
              <a:t>="https://use.fontawesome.com/releases/v5.12.1/</a:t>
            </a:r>
            <a:r>
              <a:rPr lang="en-GB" sz="2000" dirty="0" err="1"/>
              <a:t>css</a:t>
            </a:r>
            <a:r>
              <a:rPr lang="en-GB" sz="2000" dirty="0"/>
              <a:t>/all.css"&gt;</a:t>
            </a:r>
          </a:p>
          <a:p>
            <a:r>
              <a:rPr lang="en-GB" sz="2000" dirty="0"/>
              <a:t>    &lt;/head&gt;</a:t>
            </a:r>
          </a:p>
          <a:p>
            <a:r>
              <a:rPr lang="en-GB" sz="2000" dirty="0"/>
              <a:t>    &lt;body&gt;</a:t>
            </a:r>
          </a:p>
          <a:p>
            <a:r>
              <a:rPr lang="en-GB" sz="2000" dirty="0"/>
              <a:t>        &lt;</a:t>
            </a:r>
            <a:r>
              <a:rPr lang="en-GB" sz="2000" dirty="0" err="1"/>
              <a:t>i</a:t>
            </a:r>
            <a:r>
              <a:rPr lang="en-GB" sz="2000" dirty="0"/>
              <a:t> class="</a:t>
            </a:r>
            <a:r>
              <a:rPr lang="en-GB" sz="2000" dirty="0" err="1"/>
              <a:t>fas</a:t>
            </a:r>
            <a:r>
              <a:rPr lang="en-GB" sz="2000" dirty="0"/>
              <a:t>  fa-star"&gt;&lt;/</a:t>
            </a:r>
            <a:r>
              <a:rPr lang="en-GB" sz="2000" dirty="0" err="1"/>
              <a:t>i</a:t>
            </a:r>
            <a:r>
              <a:rPr lang="en-GB" sz="2000" dirty="0"/>
              <a:t>&gt;</a:t>
            </a:r>
          </a:p>
          <a:p>
            <a:r>
              <a:rPr lang="en-GB" sz="2000" dirty="0"/>
              <a:t>    &lt;/body&gt;</a:t>
            </a:r>
          </a:p>
          <a:p>
            <a:r>
              <a:rPr lang="en-GB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9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What is Typography?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The principles of readability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CSS properties: font-family, font-size,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Font Awesome Icons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t="15117" r="8077" b="24416"/>
          <a:stretch/>
        </p:blipFill>
        <p:spPr>
          <a:xfrm>
            <a:off x="3936000" y="1742226"/>
            <a:ext cx="4095000" cy="15851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156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Typography is the art and technique of arranging type to make written language </a:t>
            </a: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displayed</a:t>
            </a:r>
          </a:p>
          <a:p>
            <a:r>
              <a:rPr lang="en-US" dirty="0"/>
              <a:t>Typography is the visual component of the written word</a:t>
            </a:r>
          </a:p>
          <a:p>
            <a:r>
              <a:rPr lang="en-US" dirty="0"/>
              <a:t>Style or appearance of text</a:t>
            </a:r>
          </a:p>
          <a:p>
            <a:r>
              <a:rPr lang="en-US" dirty="0"/>
              <a:t>The art of working with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</p:spTree>
    <p:extLst>
      <p:ext uri="{BB962C8B-B14F-4D97-AF65-F5344CB8AC3E}">
        <p14:creationId xmlns:p14="http://schemas.microsoft.com/office/powerpoint/2010/main" val="22043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–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–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Readability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more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text’s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Readability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Hierarchy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defines how to read through content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core factor in whether or not text is easy to read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 Height </a:t>
            </a:r>
            <a:r>
              <a:rPr lang="en-US" dirty="0"/>
              <a:t>– the space between individual lines of text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Letter Spacing </a:t>
            </a:r>
            <a:r>
              <a:rPr lang="en-US" dirty="0"/>
              <a:t>– the space between each letter in words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 Length </a:t>
            </a:r>
            <a:r>
              <a:rPr lang="en-US" dirty="0"/>
              <a:t>– the number of words per line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4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Readable Typography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User-Friendly Headers </a:t>
            </a:r>
          </a:p>
          <a:p>
            <a:pPr>
              <a:buClr>
                <a:schemeClr val="tx1"/>
              </a:buClr>
            </a:pPr>
            <a:r>
              <a:rPr lang="en-GB" dirty="0" err="1"/>
              <a:t>Scannable</a:t>
            </a:r>
            <a:r>
              <a:rPr lang="en-GB" dirty="0"/>
              <a:t> </a:t>
            </a:r>
            <a:r>
              <a:rPr lang="en-US" dirty="0"/>
              <a:t>Text</a:t>
            </a:r>
          </a:p>
          <a:p>
            <a:pPr>
              <a:buClr>
                <a:schemeClr val="tx1"/>
              </a:buClr>
            </a:pPr>
            <a:r>
              <a:rPr lang="en-US" dirty="0"/>
              <a:t>White Space</a:t>
            </a:r>
          </a:p>
          <a:p>
            <a:pPr>
              <a:buClr>
                <a:schemeClr val="tx1"/>
              </a:buClr>
            </a:pPr>
            <a:r>
              <a:rPr lang="en-US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dirty="0"/>
              <a:t>Density of Text</a:t>
            </a:r>
          </a:p>
          <a:p>
            <a:pPr>
              <a:buClr>
                <a:schemeClr val="tx1"/>
              </a:buClr>
            </a:pPr>
            <a:r>
              <a:rPr lang="en-US" dirty="0"/>
              <a:t>Emphasis of Important Elements</a:t>
            </a:r>
          </a:p>
          <a:p>
            <a:pPr>
              <a:buClr>
                <a:schemeClr val="tx1"/>
              </a:buClr>
            </a:pPr>
            <a:r>
              <a:rPr lang="en-US" dirty="0"/>
              <a:t>Organization of Information</a:t>
            </a:r>
          </a:p>
          <a:p>
            <a:pPr>
              <a:buClr>
                <a:schemeClr val="tx1"/>
              </a:buClr>
            </a:pPr>
            <a:r>
              <a:rPr lang="en-US" dirty="0"/>
              <a:t>Good Margins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6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8684</TotalTime>
  <Words>1842</Words>
  <Application>Microsoft Office PowerPoint</Application>
  <PresentationFormat>Widescreen</PresentationFormat>
  <Paragraphs>538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Typography</vt:lpstr>
      <vt:lpstr>What is Typography?</vt:lpstr>
      <vt:lpstr>Books</vt:lpstr>
      <vt:lpstr>Principles Of Readability</vt:lpstr>
      <vt:lpstr>Principles Of Readability</vt:lpstr>
      <vt:lpstr>Keys to Readable Typography</vt:lpstr>
      <vt:lpstr>CSS Properties</vt:lpstr>
      <vt:lpstr>Font Family</vt:lpstr>
      <vt:lpstr>Family Name</vt:lpstr>
      <vt:lpstr>Generic Name</vt:lpstr>
      <vt:lpstr>Font Style</vt:lpstr>
      <vt:lpstr>Font Size</vt:lpstr>
      <vt:lpstr>Font Size</vt:lpstr>
      <vt:lpstr>Font Weight</vt:lpstr>
      <vt:lpstr>Font Weight</vt:lpstr>
      <vt:lpstr>Line Height</vt:lpstr>
      <vt:lpstr>Letter Spacing</vt:lpstr>
      <vt:lpstr>Text align</vt:lpstr>
      <vt:lpstr>Text align</vt:lpstr>
      <vt:lpstr>Text decoration</vt:lpstr>
      <vt:lpstr>Text indent</vt:lpstr>
      <vt:lpstr>Text overflow</vt:lpstr>
      <vt:lpstr>Text transform</vt:lpstr>
      <vt:lpstr>Text transform</vt:lpstr>
      <vt:lpstr>Word break</vt:lpstr>
      <vt:lpstr>Text shadow</vt:lpstr>
      <vt:lpstr>Text color</vt:lpstr>
      <vt:lpstr>Text color</vt:lpstr>
      <vt:lpstr>Background color</vt:lpstr>
      <vt:lpstr>Cursor</vt:lpstr>
      <vt:lpstr>Outline</vt:lpstr>
      <vt:lpstr>Icons</vt:lpstr>
      <vt:lpstr>Form Awesome</vt:lpstr>
      <vt:lpstr>Font Awesome Example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213</cp:revision>
  <dcterms:created xsi:type="dcterms:W3CDTF">2018-05-23T13:08:44Z</dcterms:created>
  <dcterms:modified xsi:type="dcterms:W3CDTF">2020-02-11T14:06:49Z</dcterms:modified>
  <cp:category>programming;computer programming;software development;web development</cp:category>
</cp:coreProperties>
</file>