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387" r:id="rId5"/>
    <p:sldId id="388" r:id="rId6"/>
    <p:sldId id="389" r:id="rId7"/>
    <p:sldId id="305" r:id="rId8"/>
    <p:sldId id="343" r:id="rId9"/>
    <p:sldId id="369" r:id="rId10"/>
    <p:sldId id="370" r:id="rId11"/>
    <p:sldId id="371" r:id="rId12"/>
    <p:sldId id="372" r:id="rId13"/>
    <p:sldId id="373" r:id="rId14"/>
    <p:sldId id="374" r:id="rId15"/>
    <p:sldId id="306" r:id="rId16"/>
    <p:sldId id="345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58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366" r:id="rId42"/>
    <p:sldId id="401" r:id="rId43"/>
    <p:sldId id="402" r:id="rId44"/>
    <p:sldId id="403" r:id="rId45"/>
    <p:sldId id="404" r:id="rId46"/>
    <p:sldId id="405" r:id="rId47"/>
    <p:sldId id="406" r:id="rId48"/>
    <p:sldId id="296" r:id="rId49"/>
    <p:sldId id="407" r:id="rId50"/>
    <p:sldId id="408" r:id="rId51"/>
    <p:sldId id="409" r:id="rId52"/>
    <p:sldId id="410" r:id="rId53"/>
    <p:sldId id="41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2FA4B25-898A-4766-B88C-2181D0FA4DCE}">
          <p14:sldIdLst>
            <p14:sldId id="256"/>
            <p14:sldId id="257"/>
            <p14:sldId id="258"/>
          </p14:sldIdLst>
        </p14:section>
        <p14:section name="CSS Box Model" id="{423AAA7A-87E2-463F-B615-713F3E06D14F}">
          <p14:sldIdLst>
            <p14:sldId id="387"/>
            <p14:sldId id="388"/>
            <p14:sldId id="389"/>
          </p14:sldIdLst>
        </p14:section>
        <p14:section name="Block and Inline Elements" id="{9AD17D73-16FA-4865-8492-2D143F923E01}">
          <p14:sldIdLst>
            <p14:sldId id="305"/>
            <p14:sldId id="343"/>
            <p14:sldId id="369"/>
            <p14:sldId id="370"/>
            <p14:sldId id="371"/>
            <p14:sldId id="372"/>
            <p14:sldId id="373"/>
            <p14:sldId id="374"/>
          </p14:sldIdLst>
        </p14:section>
        <p14:section name="Width and Height" id="{35DA3E99-82E7-4762-A9AC-F380BCDC861B}">
          <p14:sldIdLst>
            <p14:sldId id="306"/>
            <p14:sldId id="345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</p14:sldIdLst>
        </p14:section>
        <p14:section name="Margin, Padding, Border" id="{F4CA31CD-8EAB-4EE7-9CF1-407398FC1496}">
          <p14:sldIdLst>
            <p14:sldId id="386"/>
            <p14:sldId id="358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366"/>
          </p14:sldIdLst>
        </p14:section>
        <p14:section name="Box Sizing" id="{6EEDCBAA-2D41-4536-8D75-344B8ED1436C}">
          <p14:sldIdLst>
            <p14:sldId id="401"/>
            <p14:sldId id="402"/>
            <p14:sldId id="403"/>
            <p14:sldId id="404"/>
            <p14:sldId id="405"/>
            <p14:sldId id="406"/>
          </p14:sldIdLst>
        </p14:section>
        <p14:section name="Summary" id="{C2CE774C-EDA7-4C5B-838C-1E63F1B30A01}">
          <p14:sldIdLst>
            <p14:sldId id="296"/>
            <p14:sldId id="407"/>
            <p14:sldId id="408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27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374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575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322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65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2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9.png"/><Relationship Id="rId26" Type="http://schemas.openxmlformats.org/officeDocument/2006/relationships/image" Target="../media/image8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8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7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7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7.png"/><Relationship Id="rId22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4.jpeg"/><Relationship Id="rId7" Type="http://schemas.openxmlformats.org/officeDocument/2006/relationships/image" Target="../media/image8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7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8.png"/><Relationship Id="rId4" Type="http://schemas.openxmlformats.org/officeDocument/2006/relationships/hyperlink" Target="https://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</a:t>
            </a:r>
            <a:r>
              <a:rPr lang="en-US" smtClean="0"/>
              <a:t>University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</a:t>
            </a:r>
            <a:r>
              <a:rPr lang="en-US" smtClean="0"/>
              <a:t>Team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</a:t>
            </a:r>
            <a:r>
              <a:rPr lang="en-US" smtClean="0"/>
              <a:t>Trainers</a:t>
            </a:r>
            <a:endParaRPr lang="en-US"/>
          </a:p>
        </p:txBody>
      </p:sp>
      <p:pic>
        <p:nvPicPr>
          <p:cNvPr id="1026" name="Picture 2" descr="Резултат с изображение за „CSS box model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00" y="1764000"/>
            <a:ext cx="3972265" cy="224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 -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26000" y="1314000"/>
            <a:ext cx="819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/>
              <a:t>&lt;!DOCTYPE 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    &lt;head&gt;</a:t>
            </a:r>
          </a:p>
          <a:p>
            <a:r>
              <a:rPr lang="en-US" sz="2400" dirty="0"/>
              <a:t>        &lt;meta charset="UTF-8" /&gt;</a:t>
            </a:r>
          </a:p>
          <a:p>
            <a:r>
              <a:rPr lang="en-US" sz="2400" dirty="0"/>
              <a:t>        &lt;meta name="viewport" content="width=device-width" /&gt;</a:t>
            </a:r>
          </a:p>
          <a:p>
            <a:r>
              <a:rPr lang="en-US" sz="2400" dirty="0"/>
              <a:t>        &lt;</a:t>
            </a:r>
            <a:r>
              <a:rPr lang="en-US" sz="2400" dirty="0" smtClean="0"/>
              <a:t>title&gt;&lt;/</a:t>
            </a:r>
            <a:r>
              <a:rPr lang="en-US" sz="2400" dirty="0"/>
              <a:t>title&gt;</a:t>
            </a:r>
          </a:p>
          <a:p>
            <a:r>
              <a:rPr lang="en-US" sz="2400" dirty="0"/>
              <a:t>    &lt;/head&gt;</a:t>
            </a:r>
          </a:p>
          <a:p>
            <a:r>
              <a:rPr lang="en-US" sz="2400" dirty="0"/>
              <a:t>    &lt;body&gt;</a:t>
            </a:r>
          </a:p>
          <a:p>
            <a:r>
              <a:rPr lang="en-US" sz="2400" dirty="0"/>
              <a:t>        </a:t>
            </a:r>
            <a:r>
              <a:rPr lang="en-US" sz="2400" b="1" dirty="0">
                <a:solidFill>
                  <a:schemeClr val="bg1"/>
                </a:solidFill>
              </a:rPr>
              <a:t>&lt;div&gt;This is my div tag.&lt;/div&gt;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       &lt;p&gt;This is my paragraph tag.&lt;/p&gt;</a:t>
            </a:r>
          </a:p>
          <a:p>
            <a:r>
              <a:rPr lang="en-US" sz="2400" dirty="0"/>
              <a:t>    &lt;/body&gt;</a:t>
            </a:r>
          </a:p>
          <a:p>
            <a:r>
              <a:rPr lang="en-US" sz="2400" dirty="0"/>
              <a:t>&lt;/html&gt;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73" y="4624725"/>
            <a:ext cx="5962650" cy="18192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8740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don’t start </a:t>
            </a:r>
            <a:r>
              <a:rPr lang="en-US" dirty="0"/>
              <a:t>on a new </a:t>
            </a:r>
            <a:r>
              <a:rPr lang="en-US" dirty="0" smtClean="0"/>
              <a:t>line. </a:t>
            </a: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appear on the same line as the content and tags beside </a:t>
            </a:r>
            <a:r>
              <a:rPr lang="en-US" dirty="0" smtClean="0"/>
              <a:t>them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</a:t>
            </a:r>
            <a:r>
              <a:rPr lang="en-US" dirty="0" smtClean="0"/>
              <a:t>inline-block </a:t>
            </a:r>
            <a:r>
              <a:rPr lang="en-US" dirty="0"/>
              <a:t>elements are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</a:t>
            </a:r>
            <a:r>
              <a:rPr lang="en-US" dirty="0" smtClean="0"/>
              <a:t>, label, map, span, strong, </a:t>
            </a:r>
            <a:r>
              <a:rPr lang="en-US" dirty="0" err="1" smtClean="0"/>
              <a:t>em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img</a:t>
            </a:r>
            <a:r>
              <a:rPr lang="en-US" dirty="0" smtClean="0"/>
              <a:t>, </a:t>
            </a:r>
            <a:r>
              <a:rPr lang="en-US" dirty="0" err="1" smtClean="0"/>
              <a:t>textarea</a:t>
            </a:r>
            <a:r>
              <a:rPr lang="en-US" dirty="0" smtClean="0"/>
              <a:t>, input, button, select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just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on </a:t>
            </a:r>
            <a:r>
              <a:rPr lang="en-US" b="1" dirty="0" smtClean="0">
                <a:solidFill>
                  <a:schemeClr val="bg1"/>
                </a:solidFill>
              </a:rPr>
              <a:t>right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left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sides </a:t>
            </a:r>
            <a:r>
              <a:rPr lang="en-US" dirty="0"/>
              <a:t>of any </a:t>
            </a:r>
            <a:r>
              <a:rPr lang="en-US" dirty="0" smtClean="0"/>
              <a:t>inline </a:t>
            </a:r>
            <a:r>
              <a:rPr lang="en-US" dirty="0"/>
              <a:t>element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67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 -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516000" y="1793908"/>
            <a:ext cx="819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/>
              <a:t>&lt;!DOCTYPE 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    &lt;head&gt;</a:t>
            </a:r>
          </a:p>
          <a:p>
            <a:r>
              <a:rPr lang="en-US" sz="2400" dirty="0"/>
              <a:t>        &lt;meta charset="UTF-8" /&gt;</a:t>
            </a:r>
          </a:p>
          <a:p>
            <a:r>
              <a:rPr lang="en-US" sz="2400" dirty="0"/>
              <a:t>        &lt;meta name="viewport" content="width=device-width" /&gt;</a:t>
            </a:r>
          </a:p>
          <a:p>
            <a:r>
              <a:rPr lang="en-US" sz="2400" dirty="0"/>
              <a:t>        &lt;</a:t>
            </a:r>
            <a:r>
              <a:rPr lang="en-US" sz="2400" dirty="0" smtClean="0"/>
              <a:t>title&gt;&lt;/</a:t>
            </a:r>
            <a:r>
              <a:rPr lang="en-US" sz="2400" dirty="0"/>
              <a:t>title&gt;</a:t>
            </a:r>
          </a:p>
          <a:p>
            <a:r>
              <a:rPr lang="en-US" sz="2400" dirty="0"/>
              <a:t>    &lt;/head&gt;</a:t>
            </a:r>
          </a:p>
          <a:p>
            <a:r>
              <a:rPr lang="en-US" sz="2400" dirty="0"/>
              <a:t>    &lt;body&gt;</a:t>
            </a:r>
          </a:p>
          <a:p>
            <a:r>
              <a:rPr lang="en-US" sz="2400" dirty="0"/>
              <a:t>        &lt;div&gt;This is my </a:t>
            </a:r>
            <a:r>
              <a:rPr lang="en-US" sz="2400" b="1" dirty="0">
                <a:solidFill>
                  <a:schemeClr val="bg1"/>
                </a:solidFill>
              </a:rPr>
              <a:t>&lt;strong&gt;div&lt;/strong&gt;</a:t>
            </a:r>
            <a:r>
              <a:rPr lang="en-US" sz="2400" dirty="0"/>
              <a:t> tag.&lt;/div&gt;</a:t>
            </a:r>
          </a:p>
          <a:p>
            <a:r>
              <a:rPr lang="en-US" sz="2400" dirty="0"/>
              <a:t>        &lt;p&gt;This is my </a:t>
            </a:r>
            <a:r>
              <a:rPr lang="en-US" sz="2400" b="1" dirty="0">
                <a:solidFill>
                  <a:schemeClr val="bg1"/>
                </a:solidFill>
              </a:rPr>
              <a:t>&lt;span&gt;paragraph&lt;/span&gt;</a:t>
            </a:r>
            <a:r>
              <a:rPr lang="en-US" sz="2400" dirty="0"/>
              <a:t> tag.&lt;/p&gt;</a:t>
            </a:r>
          </a:p>
          <a:p>
            <a:r>
              <a:rPr lang="en-US" sz="2400" dirty="0"/>
              <a:t>    &lt;/body&gt;</a:t>
            </a:r>
          </a:p>
          <a:p>
            <a:r>
              <a:rPr lang="en-US" sz="2400" dirty="0"/>
              <a:t>&lt;/html&gt;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50" y="1509094"/>
            <a:ext cx="4895850" cy="13430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245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  <a:r>
              <a:rPr lang="bg-BG" dirty="0" smtClean="0"/>
              <a:t>-</a:t>
            </a:r>
            <a:r>
              <a:rPr lang="en-US" dirty="0" smtClean="0"/>
              <a:t>Block Elements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</a:t>
            </a:r>
            <a:r>
              <a:rPr lang="en-US" dirty="0" smtClean="0"/>
              <a:t>elements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smtClean="0"/>
              <a:t>They </a:t>
            </a:r>
            <a:r>
              <a:rPr lang="en-US" dirty="0"/>
              <a:t>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</a:t>
            </a:r>
            <a:r>
              <a:rPr lang="en-US" b="1" dirty="0" smtClean="0">
                <a:solidFill>
                  <a:schemeClr val="bg1"/>
                </a:solidFill>
              </a:rPr>
              <a:t>sides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smtClean="0"/>
              <a:t>You have </a:t>
            </a:r>
            <a:r>
              <a:rPr lang="en-US" dirty="0"/>
              <a:t>to declare </a:t>
            </a:r>
            <a:r>
              <a:rPr lang="en-US" b="1" dirty="0">
                <a:solidFill>
                  <a:schemeClr val="bg1"/>
                </a:solidFill>
              </a:rPr>
              <a:t>display: inline-block</a:t>
            </a:r>
            <a:r>
              <a:rPr lang="en-US" dirty="0"/>
              <a:t> in your </a:t>
            </a:r>
            <a:r>
              <a:rPr lang="en-US" dirty="0" smtClean="0"/>
              <a:t>CSS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39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Inline-Block Elements -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51000" y="1325771"/>
            <a:ext cx="346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it-IT" sz="2400" dirty="0"/>
              <a:t>&lt;ul&gt;</a:t>
            </a:r>
          </a:p>
          <a:p>
            <a:r>
              <a:rPr lang="it-IT" sz="2400" dirty="0"/>
              <a:t>        </a:t>
            </a:r>
            <a:r>
              <a:rPr lang="it-IT" sz="2400" dirty="0" smtClean="0"/>
              <a:t>&lt;</a:t>
            </a:r>
            <a:r>
              <a:rPr lang="it-IT" sz="2400" dirty="0"/>
              <a:t>li&gt;Home&lt;/li&gt;</a:t>
            </a:r>
          </a:p>
          <a:p>
            <a:r>
              <a:rPr lang="it-IT" sz="2400" dirty="0"/>
              <a:t>        </a:t>
            </a:r>
            <a:r>
              <a:rPr lang="it-IT" sz="2400" dirty="0" smtClean="0"/>
              <a:t>&lt;</a:t>
            </a:r>
            <a:r>
              <a:rPr lang="it-IT" sz="2400" dirty="0"/>
              <a:t>li&gt;About Us&lt;/li&gt;</a:t>
            </a:r>
          </a:p>
          <a:p>
            <a:r>
              <a:rPr lang="it-IT" sz="2400" dirty="0"/>
              <a:t>        </a:t>
            </a:r>
            <a:r>
              <a:rPr lang="it-IT" sz="2400" dirty="0" smtClean="0"/>
              <a:t>&lt;</a:t>
            </a:r>
            <a:r>
              <a:rPr lang="it-IT" sz="2400" dirty="0"/>
              <a:t>li&gt;Clients&lt;/li&gt;</a:t>
            </a:r>
          </a:p>
          <a:p>
            <a:r>
              <a:rPr lang="it-IT" sz="2400" dirty="0"/>
              <a:t>        </a:t>
            </a:r>
            <a:r>
              <a:rPr lang="it-IT" sz="2400" dirty="0" smtClean="0"/>
              <a:t>&lt;</a:t>
            </a:r>
            <a:r>
              <a:rPr lang="it-IT" sz="2400" dirty="0"/>
              <a:t>li&gt;Contacts&lt;/li&gt;</a:t>
            </a:r>
          </a:p>
          <a:p>
            <a:r>
              <a:rPr lang="it-IT" sz="2400" dirty="0" smtClean="0"/>
              <a:t>&lt;/</a:t>
            </a:r>
            <a:r>
              <a:rPr lang="it-IT" sz="2400" dirty="0"/>
              <a:t>ul&gt;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4576598" y="1325771"/>
            <a:ext cx="4275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 err="1"/>
              <a:t>ul</a:t>
            </a:r>
            <a:r>
              <a:rPr lang="en-GB" sz="2400" dirty="0"/>
              <a:t> {</a:t>
            </a:r>
          </a:p>
          <a:p>
            <a:r>
              <a:rPr lang="en-GB" sz="2400" dirty="0"/>
              <a:t>    background-</a:t>
            </a:r>
            <a:r>
              <a:rPr lang="en-GB" sz="2400" dirty="0" err="1"/>
              <a:t>color</a:t>
            </a:r>
            <a:r>
              <a:rPr lang="en-GB" sz="2400" dirty="0"/>
              <a:t>: #F0B27A;</a:t>
            </a:r>
          </a:p>
          <a:p>
            <a:r>
              <a:rPr lang="en-GB" sz="2400" dirty="0"/>
              <a:t>    padding: 20px;</a:t>
            </a:r>
          </a:p>
          <a:p>
            <a:r>
              <a:rPr lang="en-GB" sz="2400" dirty="0"/>
              <a:t>    list-style-type: none;</a:t>
            </a:r>
          </a:p>
          <a:p>
            <a:r>
              <a:rPr lang="en-GB" sz="2400" dirty="0"/>
              <a:t>    text-align: </a:t>
            </a:r>
            <a:r>
              <a:rPr lang="en-GB" sz="2400" dirty="0" err="1"/>
              <a:t>center</a:t>
            </a:r>
            <a:r>
              <a:rPr lang="en-GB" sz="2400" dirty="0"/>
              <a:t>;</a:t>
            </a:r>
          </a:p>
          <a:p>
            <a:r>
              <a:rPr lang="en-GB" sz="2400" dirty="0"/>
              <a:t>}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li {</a:t>
            </a:r>
          </a:p>
          <a:p>
            <a:r>
              <a:rPr lang="en-GB" sz="2400" dirty="0"/>
              <a:t>    display: inline-block;</a:t>
            </a:r>
          </a:p>
          <a:p>
            <a:r>
              <a:rPr lang="en-GB" sz="2400" dirty="0"/>
              <a:t>    padding: 0 20px;</a:t>
            </a:r>
          </a:p>
          <a:p>
            <a:r>
              <a:rPr lang="en-GB" sz="2400" dirty="0"/>
              <a:t>    font-size: 20px;</a:t>
            </a:r>
          </a:p>
          <a:p>
            <a:r>
              <a:rPr lang="en-GB" sz="2400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38" y="5654097"/>
            <a:ext cx="6930000" cy="71076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938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  <a:endParaRPr lang="en-US" dirty="0"/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00" y="2034000"/>
            <a:ext cx="3040925" cy="151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4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Width – defines the width of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</a:t>
            </a:r>
            <a:r>
              <a:rPr lang="en-US" b="1" dirty="0" smtClean="0">
                <a:solidFill>
                  <a:schemeClr val="bg1"/>
                </a:solidFill>
              </a:rPr>
              <a:t>idth: auto; 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element will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width to allow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its </a:t>
            </a:r>
            <a:r>
              <a:rPr lang="en-US" dirty="0"/>
              <a:t>content to be displayed </a:t>
            </a:r>
            <a:r>
              <a:rPr lang="en-US" dirty="0" smtClean="0"/>
              <a:t>correctly</a:t>
            </a:r>
          </a:p>
          <a:p>
            <a:pPr lvl="1"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width: 240px; -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use numeric values like 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99" y="2100544"/>
            <a:ext cx="3876675" cy="14097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99" y="4414663"/>
            <a:ext cx="3876675" cy="20478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8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width: 50%; 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use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/>
              <a:t>, the value is relative to the container's width</a:t>
            </a:r>
            <a:endParaRPr lang="en-US" b="1" dirty="0" smtClean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36" y="2529000"/>
            <a:ext cx="3857625" cy="25241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750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Max-width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Max-width – </a:t>
            </a:r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dirty="0" smtClean="0">
                <a:solidFill>
                  <a:schemeClr val="bg1"/>
                </a:solidFill>
              </a:rPr>
              <a:t>ax-width: none; 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element has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no </a:t>
            </a:r>
            <a:r>
              <a:rPr lang="en-US" b="1" dirty="0">
                <a:solidFill>
                  <a:schemeClr val="bg1"/>
                </a:solidFill>
              </a:rPr>
              <a:t>limit</a:t>
            </a:r>
            <a:r>
              <a:rPr lang="en-US" dirty="0"/>
              <a:t> in terms of width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max-width: 150px; 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00" y="1865008"/>
            <a:ext cx="3848100" cy="20955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33" y="2977829"/>
            <a:ext cx="2997163" cy="36516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96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Max-width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max-width: 2000px; 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</a:t>
            </a:r>
            <a:r>
              <a:rPr lang="en-US" dirty="0" smtClean="0"/>
              <a:t>use</a:t>
            </a:r>
            <a:r>
              <a:rPr lang="en-US" dirty="0"/>
              <a:t> </a:t>
            </a:r>
            <a:r>
              <a:rPr lang="en-US" dirty="0" smtClean="0"/>
              <a:t>numeric values</a:t>
            </a:r>
            <a:r>
              <a:rPr lang="en-US" dirty="0"/>
              <a:t> like </a:t>
            </a:r>
            <a:r>
              <a:rPr lang="en-US" b="1" dirty="0" smtClean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percentages</a:t>
            </a:r>
            <a:r>
              <a:rPr lang="en-US" dirty="0" smtClean="0">
                <a:solidFill>
                  <a:schemeClr val="bg1"/>
                </a:solidFill>
              </a:rPr>
              <a:t>...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maximum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actual</a:t>
            </a:r>
            <a:r>
              <a:rPr lang="en-US" dirty="0"/>
              <a:t> width, the max width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99" y="3960508"/>
            <a:ext cx="3848100" cy="20955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30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CSS Box Model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000" dirty="0" smtClean="0"/>
              <a:t>Block and Inline Elements</a:t>
            </a:r>
            <a:endParaRPr lang="bg-BG" sz="30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Width and Height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Padding, Margin and Border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Box Sizing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0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Min-width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Min-width – </a:t>
            </a:r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 smtClean="0"/>
              <a:t>width </a:t>
            </a:r>
            <a:r>
              <a:rPr lang="en-US" dirty="0"/>
              <a:t>the element 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min-width: 0; 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the element has 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no minimum</a:t>
            </a:r>
            <a:r>
              <a:rPr lang="en-US" dirty="0" smtClean="0"/>
              <a:t> width</a:t>
            </a:r>
            <a:endParaRPr lang="en-US" b="1" dirty="0" smtClean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min-width: 300px; </a:t>
            </a:r>
            <a:r>
              <a:rPr lang="en-US" b="1" dirty="0" smtClean="0"/>
              <a:t>- </a:t>
            </a:r>
            <a:r>
              <a:rPr lang="en-US" dirty="0" smtClean="0"/>
              <a:t>if </a:t>
            </a:r>
            <a:r>
              <a:rPr lang="en-US" dirty="0"/>
              <a:t>the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minimum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width </a:t>
            </a:r>
            <a:r>
              <a:rPr lang="en-US" dirty="0"/>
              <a:t>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actual</a:t>
            </a:r>
            <a:r>
              <a:rPr lang="en-US" dirty="0"/>
              <a:t> width, the min width will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applied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2124000"/>
            <a:ext cx="3848100" cy="9525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4149000"/>
            <a:ext cx="3848100" cy="9715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7410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Min-width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min-width: 5px; </a:t>
            </a:r>
          </a:p>
          <a:p>
            <a:pPr marL="442912" lvl="1" indent="0">
              <a:buNone/>
            </a:pPr>
            <a:r>
              <a:rPr lang="en-US" dirty="0" smtClean="0"/>
              <a:t>If </a:t>
            </a:r>
            <a:r>
              <a:rPr lang="en-US" dirty="0"/>
              <a:t>the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actual</a:t>
            </a:r>
            <a:r>
              <a:rPr lang="en-US" dirty="0"/>
              <a:t> width, the min width has </a:t>
            </a:r>
            <a:r>
              <a:rPr lang="en-US" b="1" dirty="0">
                <a:solidFill>
                  <a:schemeClr val="bg1"/>
                </a:solidFill>
              </a:rPr>
              <a:t>no </a:t>
            </a:r>
            <a:r>
              <a:rPr lang="en-US" b="1" dirty="0" smtClean="0">
                <a:solidFill>
                  <a:schemeClr val="bg1"/>
                </a:solidFill>
              </a:rPr>
              <a:t>effect</a:t>
            </a: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3564000"/>
            <a:ext cx="5018020" cy="125450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091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Height – defines the height of the element</a:t>
            </a:r>
          </a:p>
          <a:p>
            <a:pPr lvl="1"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height: auto; 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element will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</a:t>
            </a:r>
            <a:r>
              <a:rPr lang="en-US" dirty="0" smtClean="0"/>
              <a:t>height to </a:t>
            </a:r>
            <a:r>
              <a:rPr lang="en-US" dirty="0"/>
              <a:t>allow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its </a:t>
            </a:r>
            <a:r>
              <a:rPr lang="en-US" dirty="0"/>
              <a:t>content to be displayed </a:t>
            </a:r>
            <a:r>
              <a:rPr lang="en-US" dirty="0" smtClean="0"/>
              <a:t>correctly</a:t>
            </a:r>
          </a:p>
          <a:p>
            <a:pPr lvl="1"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4194000"/>
            <a:ext cx="3848100" cy="20955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7535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height: 100px; -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use numeric </a:t>
            </a:r>
            <a:r>
              <a:rPr lang="en-US" dirty="0" smtClean="0"/>
              <a:t>values</a:t>
            </a:r>
            <a:r>
              <a:rPr lang="en-US" dirty="0"/>
              <a:t> like 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/>
              <a:t>,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percentages</a:t>
            </a:r>
            <a:r>
              <a:rPr lang="en-US" dirty="0" smtClean="0">
                <a:solidFill>
                  <a:schemeClr val="bg1"/>
                </a:solidFill>
              </a:rPr>
              <a:t>...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smtClean="0"/>
              <a:t>If the content does not fit within the specified height, it will </a:t>
            </a:r>
            <a:r>
              <a:rPr lang="en-US" b="1" dirty="0" smtClean="0">
                <a:solidFill>
                  <a:schemeClr val="bg1"/>
                </a:solidFill>
              </a:rPr>
              <a:t>overflow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How the container will handle this overflowing content is defined by the </a:t>
            </a:r>
            <a:r>
              <a:rPr lang="en-US" b="1" dirty="0" smtClean="0">
                <a:solidFill>
                  <a:schemeClr val="bg1"/>
                </a:solidFill>
              </a:rPr>
              <a:t>overflow property</a:t>
            </a: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00" y="4288292"/>
            <a:ext cx="4429091" cy="216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075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Max-height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Max-height – </a:t>
            </a:r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the maximum height the element can </a:t>
            </a:r>
            <a:r>
              <a:rPr lang="en-US" dirty="0" smtClean="0"/>
              <a:t>be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max-height: none; 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element has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no </a:t>
            </a:r>
            <a:r>
              <a:rPr lang="en-US" b="1" dirty="0">
                <a:solidFill>
                  <a:schemeClr val="bg1"/>
                </a:solidFill>
              </a:rPr>
              <a:t>limit</a:t>
            </a:r>
            <a:r>
              <a:rPr lang="en-US" dirty="0"/>
              <a:t> in terms of </a:t>
            </a:r>
            <a:r>
              <a:rPr lang="en-US" dirty="0" smtClean="0"/>
              <a:t>height</a:t>
            </a: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dirty="0" smtClean="0">
                <a:solidFill>
                  <a:schemeClr val="bg1"/>
                </a:solidFill>
              </a:rPr>
              <a:t>ax-height: 2000px; 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maximum</a:t>
            </a:r>
            <a:r>
              <a:rPr lang="en-US" dirty="0"/>
              <a:t> </a:t>
            </a:r>
            <a:r>
              <a:rPr lang="en-US" dirty="0" smtClean="0"/>
              <a:t>height </a:t>
            </a:r>
            <a:r>
              <a:rPr lang="en-US" dirty="0"/>
              <a:t>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actual</a:t>
            </a:r>
            <a:r>
              <a:rPr lang="en-US" dirty="0"/>
              <a:t> </a:t>
            </a:r>
            <a:r>
              <a:rPr lang="en-US" dirty="0" smtClean="0"/>
              <a:t>height</a:t>
            </a:r>
            <a:r>
              <a:rPr lang="en-US" dirty="0"/>
              <a:t>, the max height has </a:t>
            </a:r>
            <a:r>
              <a:rPr lang="en-US" b="1" dirty="0">
                <a:solidFill>
                  <a:schemeClr val="bg1"/>
                </a:solidFill>
              </a:rPr>
              <a:t>no </a:t>
            </a:r>
            <a:r>
              <a:rPr lang="en-US" b="1" dirty="0" smtClean="0">
                <a:solidFill>
                  <a:schemeClr val="bg1"/>
                </a:solidFill>
              </a:rPr>
              <a:t>effect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00" y="2124000"/>
            <a:ext cx="3762041" cy="2025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776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Max-height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max-height: 100px;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If the content does not fit within the maximum height, it will </a:t>
            </a:r>
            <a:r>
              <a:rPr lang="en-US" b="1" dirty="0" smtClean="0">
                <a:solidFill>
                  <a:schemeClr val="bg1"/>
                </a:solidFill>
              </a:rPr>
              <a:t>overflow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How the container will handle this overflowing content is defined by the </a:t>
            </a:r>
            <a:r>
              <a:rPr lang="en-US" b="1" dirty="0" smtClean="0">
                <a:solidFill>
                  <a:schemeClr val="bg1"/>
                </a:solidFill>
              </a:rPr>
              <a:t>overflow property</a:t>
            </a:r>
          </a:p>
          <a:p>
            <a:pPr lvl="1"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5" y="3960508"/>
            <a:ext cx="4622927" cy="234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2658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Min-height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Min-height – </a:t>
            </a:r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the </a:t>
            </a:r>
            <a:r>
              <a:rPr lang="en-US" dirty="0" smtClean="0"/>
              <a:t>minimum height </a:t>
            </a:r>
            <a:r>
              <a:rPr lang="en-US" dirty="0"/>
              <a:t>the </a:t>
            </a:r>
            <a:r>
              <a:rPr lang="en-US" dirty="0" smtClean="0"/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min-height: 0; 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the element has </a:t>
            </a:r>
            <a:r>
              <a:rPr lang="en-US" b="1" dirty="0" smtClean="0">
                <a:solidFill>
                  <a:schemeClr val="bg1"/>
                </a:solidFill>
              </a:rPr>
              <a:t>no minimum</a:t>
            </a:r>
            <a:r>
              <a:rPr lang="en-US" dirty="0" smtClean="0"/>
              <a:t> height</a:t>
            </a:r>
            <a:endParaRPr lang="en-US" b="1" dirty="0" smtClean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00" y="3069000"/>
            <a:ext cx="4667019" cy="25645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04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Min-height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min-height: 200px; 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 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minimum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height </a:t>
            </a:r>
            <a:r>
              <a:rPr lang="en-US" dirty="0"/>
              <a:t>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actual</a:t>
            </a:r>
            <a:r>
              <a:rPr lang="en-US" dirty="0"/>
              <a:t> </a:t>
            </a:r>
            <a:r>
              <a:rPr lang="en-US" dirty="0" smtClean="0"/>
              <a:t>height</a:t>
            </a:r>
            <a:r>
              <a:rPr lang="en-US" dirty="0"/>
              <a:t>, the </a:t>
            </a:r>
            <a:r>
              <a:rPr lang="en-US" dirty="0" smtClean="0"/>
              <a:t>min height will </a:t>
            </a:r>
            <a:br>
              <a:rPr lang="en-US" dirty="0" smtClean="0"/>
            </a:br>
            <a:r>
              <a:rPr lang="en-US" dirty="0" smtClean="0"/>
              <a:t>be applied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dirty="0" smtClean="0">
                <a:solidFill>
                  <a:schemeClr val="bg1"/>
                </a:solidFill>
              </a:rPr>
              <a:t>in-height: 5px; -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minimum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height </a:t>
            </a:r>
            <a:r>
              <a:rPr lang="en-US" dirty="0"/>
              <a:t>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actual</a:t>
            </a:r>
            <a:r>
              <a:rPr lang="en-US" dirty="0"/>
              <a:t> height, the min height has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no </a:t>
            </a:r>
            <a:r>
              <a:rPr lang="en-US" b="1" dirty="0">
                <a:solidFill>
                  <a:schemeClr val="bg1"/>
                </a:solidFill>
              </a:rPr>
              <a:t>effect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02" y="1314000"/>
            <a:ext cx="3838575" cy="24193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02" y="4176608"/>
            <a:ext cx="3919898" cy="21050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458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Margin, Padding and Border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10841" r="12769" b="9660"/>
          <a:stretch/>
        </p:blipFill>
        <p:spPr bwMode="auto">
          <a:xfrm>
            <a:off x="4656001" y="1946031"/>
            <a:ext cx="2925000" cy="148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3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Padding </a:t>
            </a:r>
            <a:r>
              <a:rPr lang="en-US" dirty="0" smtClean="0"/>
              <a:t>–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defines the space </a:t>
            </a:r>
            <a:r>
              <a:rPr lang="en-US" b="1" dirty="0" smtClean="0">
                <a:solidFill>
                  <a:schemeClr val="bg1"/>
                </a:solidFill>
              </a:rPr>
              <a:t>inside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the element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Padding-bottom: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</a:t>
            </a:r>
            <a:r>
              <a:rPr lang="en-US" dirty="0" smtClean="0"/>
              <a:t>adding-bottom: 0;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</a:t>
            </a:r>
            <a:r>
              <a:rPr lang="en-US" dirty="0" smtClean="0"/>
              <a:t>adding-bottom: 50px;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00" y="2574000"/>
            <a:ext cx="4163100" cy="11644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23" y="4272802"/>
            <a:ext cx="4207106" cy="168700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178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Padding-left: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padding-left: 0;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padding-left: 50px;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0" y="1792667"/>
            <a:ext cx="3876675" cy="18954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0" y="4284684"/>
            <a:ext cx="3857625" cy="1905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689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Padding-right: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padding-right: 0;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padding-right: 50px;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31" y="1639925"/>
            <a:ext cx="3848100" cy="18954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31" y="4172883"/>
            <a:ext cx="3867150" cy="19145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4641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Padding-top: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padding-top: 0;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padding-top: 50px;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31" y="1989000"/>
            <a:ext cx="4163100" cy="11644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23" y="3858380"/>
            <a:ext cx="4128107" cy="167576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644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Padding: shorthand property for padding-top, padding-right, padding-bottom, padding-left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padding: 0;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padding: </a:t>
            </a:r>
            <a:r>
              <a:rPr lang="en-US" dirty="0"/>
              <a:t>3</a:t>
            </a:r>
            <a:r>
              <a:rPr lang="en-US" dirty="0" smtClean="0"/>
              <a:t>0px;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347" y="3204000"/>
            <a:ext cx="5879348" cy="45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347" y="4779000"/>
            <a:ext cx="5724525" cy="10096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576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padding: 30px 60px;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p</a:t>
            </a:r>
            <a:r>
              <a:rPr lang="en-US" dirty="0" smtClean="0"/>
              <a:t>adding: 30px 60px 45px;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p</a:t>
            </a:r>
            <a:r>
              <a:rPr lang="en-US" dirty="0" smtClean="0"/>
              <a:t>adding: 30px 60px 45px 85px;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359000"/>
            <a:ext cx="5705475" cy="10096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99" y="3114000"/>
            <a:ext cx="5705475" cy="11525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98" y="5383066"/>
            <a:ext cx="5705475" cy="1143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7757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Border: shorthand property for </a:t>
            </a:r>
            <a:r>
              <a:rPr lang="en-US" b="1" dirty="0" smtClean="0">
                <a:solidFill>
                  <a:schemeClr val="bg1"/>
                </a:solidFill>
              </a:rPr>
              <a:t>border-width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border-style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border-color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</a:t>
            </a:r>
            <a:r>
              <a:rPr lang="en-US" dirty="0" smtClean="0"/>
              <a:t>order: 2px solid black;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b</a:t>
            </a:r>
            <a:r>
              <a:rPr lang="en-US" dirty="0" smtClean="0"/>
              <a:t>order: 4px dotted red;</a:t>
            </a: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574000"/>
            <a:ext cx="3933825" cy="8001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4327356"/>
            <a:ext cx="3933825" cy="8492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000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Margin </a:t>
            </a:r>
            <a:r>
              <a:rPr lang="en-US" dirty="0" smtClean="0"/>
              <a:t>–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defines the space </a:t>
            </a:r>
            <a:r>
              <a:rPr lang="en-US" b="1" dirty="0" smtClean="0">
                <a:solidFill>
                  <a:schemeClr val="bg1"/>
                </a:solidFill>
              </a:rPr>
              <a:t>outside </a:t>
            </a:r>
            <a:r>
              <a:rPr lang="en-US" dirty="0" smtClean="0"/>
              <a:t>the element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Margin-bottom: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margin-bottom: 0;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margin-bottom: 30px;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27" y="2055508"/>
            <a:ext cx="3848100" cy="1905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77" y="4497460"/>
            <a:ext cx="3829050" cy="2209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450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Margin-left: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margin-left: 0;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margin-left: 50px;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0" y="1792667"/>
            <a:ext cx="3876675" cy="18954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0" y="4284684"/>
            <a:ext cx="3857625" cy="1905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74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Margin-right: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margin-right: 0;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margin-right: 50px;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69" y="1584000"/>
            <a:ext cx="3876675" cy="18954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54" y="3981831"/>
            <a:ext cx="3867150" cy="1905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2835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Margin-top: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margin-top: 0;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margin-top: 50px;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69" y="1584000"/>
            <a:ext cx="3876675" cy="18954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69" y="3960508"/>
            <a:ext cx="3838575" cy="22002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603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2" descr="Резултат с изображение за „CSS box model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000" y="1764000"/>
            <a:ext cx="3099336" cy="175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Margin: shorthand property for margin-top</a:t>
            </a:r>
            <a:r>
              <a:rPr lang="en-US" dirty="0"/>
              <a:t>, margin-right, margin-bottom, </a:t>
            </a:r>
            <a:r>
              <a:rPr lang="en-US" dirty="0" smtClean="0"/>
              <a:t>margin-left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margin</a:t>
            </a:r>
            <a:r>
              <a:rPr lang="en-US" dirty="0" smtClean="0"/>
              <a:t>: 0;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margin: 3</a:t>
            </a:r>
            <a:r>
              <a:rPr lang="en-US" dirty="0" smtClean="0"/>
              <a:t>0px;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25" y="2055508"/>
            <a:ext cx="3848100" cy="1905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94" y="4250179"/>
            <a:ext cx="3857625" cy="24574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939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Cursor </a:t>
            </a:r>
            <a:r>
              <a:rPr lang="en-US" dirty="0" smtClean="0"/>
              <a:t>–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Sets the mouse cursor when hovering the </a:t>
            </a:r>
            <a:r>
              <a:rPr lang="en-US" dirty="0" smtClean="0"/>
              <a:t>element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Pointer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 smtClean="0"/>
              <a:t>Move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9824" y="2457512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</a:t>
            </a:r>
            <a:r>
              <a:rPr lang="en-US" sz="2000" dirty="0" smtClean="0">
                <a:latin typeface="+mj-lt"/>
              </a:rPr>
              <a:t> {</a:t>
            </a:r>
          </a:p>
          <a:p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 cursor: pointer</a:t>
            </a:r>
          </a:p>
          <a:p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9824" y="4911853"/>
            <a:ext cx="607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p</a:t>
            </a:r>
            <a:r>
              <a:rPr lang="en-US" sz="2000" dirty="0" smtClean="0">
                <a:latin typeface="+mj-lt"/>
              </a:rPr>
              <a:t>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cursor: move; </a:t>
            </a:r>
            <a:endParaRPr lang="en-US" sz="2000" dirty="0"/>
          </a:p>
          <a:p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6" t="16201" r="23071" b="23743"/>
          <a:stretch/>
        </p:blipFill>
        <p:spPr>
          <a:xfrm>
            <a:off x="9422139" y="2214000"/>
            <a:ext cx="1301286" cy="153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35" y="4666949"/>
            <a:ext cx="1299490" cy="12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8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Box Sizing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/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10841" r="12769" b="9660"/>
          <a:stretch/>
        </p:blipFill>
        <p:spPr bwMode="auto">
          <a:xfrm>
            <a:off x="4656001" y="1946031"/>
            <a:ext cx="2925000" cy="148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3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Box-sizing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Box-sizing: sets how the total width and height of an element is calculated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content-box</a:t>
            </a:r>
            <a:r>
              <a:rPr lang="en-US" dirty="0" smtClean="0"/>
              <a:t> – initial and default value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width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height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properties include the content, but does </a:t>
            </a:r>
            <a:r>
              <a:rPr lang="en-US" b="1" dirty="0" smtClean="0">
                <a:solidFill>
                  <a:schemeClr val="bg1"/>
                </a:solidFill>
              </a:rPr>
              <a:t>not include </a:t>
            </a:r>
            <a:r>
              <a:rPr lang="en-US" dirty="0" smtClean="0"/>
              <a:t>the padding, border and margin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613201" y="4284834"/>
            <a:ext cx="38250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ox-sizing: content-box;</a:t>
            </a:r>
          </a:p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idth: 200px;</a:t>
            </a:r>
            <a:endParaRPr lang="en-US" sz="20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50" y="4175522"/>
            <a:ext cx="2095500" cy="18859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1683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Box-sizing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 smtClean="0"/>
              <a:t>The full width is: 200px + 2*10px + 2*5px = 230px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203358" y="2108825"/>
            <a:ext cx="38250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ox-sizing: content-box;</a:t>
            </a:r>
          </a:p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idth: 200px;</a:t>
            </a:r>
          </a:p>
          <a:p>
            <a:r>
              <a:rPr lang="en-US" sz="2000" dirty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order: 10px solid #5B6DCD;</a:t>
            </a:r>
          </a:p>
          <a:p>
            <a:r>
              <a:rPr lang="en-US" sz="2000" dirty="0" smtClean="0">
                <a:latin typeface="+mj-lt"/>
              </a:rPr>
              <a:t>padding: 5px;</a:t>
            </a:r>
            <a:endParaRPr lang="en-US" sz="2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00" y="1494000"/>
            <a:ext cx="3354727" cy="267886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62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Box-sizing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border-box</a:t>
            </a:r>
            <a:r>
              <a:rPr lang="en-US" dirty="0" smtClean="0"/>
              <a:t> – </a:t>
            </a:r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</a:rPr>
              <a:t>200px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 smtClean="0"/>
              <a:t>The content width is equal to: 200px – 2*10px - 2*5px = 170px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680952" y="2768552"/>
            <a:ext cx="38250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ox-sizing: border-box;</a:t>
            </a:r>
          </a:p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idth: 200px;</a:t>
            </a:r>
          </a:p>
          <a:p>
            <a:r>
              <a:rPr lang="en-US" sz="2000" dirty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order: 10px solid #5B6DCD;</a:t>
            </a:r>
          </a:p>
          <a:p>
            <a:r>
              <a:rPr lang="en-US" sz="2000" dirty="0" smtClean="0">
                <a:latin typeface="+mj-lt"/>
              </a:rPr>
              <a:t>padding: 5px;</a:t>
            </a:r>
            <a:endParaRPr lang="en-US" sz="2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02" y="2507322"/>
            <a:ext cx="2200275" cy="19716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11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Content-box vs Border-box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000" y="1224000"/>
            <a:ext cx="5292225" cy="54741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71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Box-sizing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 smtClean="0"/>
              <a:t>The box-sizing </a:t>
            </a:r>
            <a:r>
              <a:rPr lang="en-GB" b="1" dirty="0" smtClean="0">
                <a:solidFill>
                  <a:schemeClr val="bg1"/>
                </a:solidFill>
              </a:rPr>
              <a:t>Reset</a:t>
            </a:r>
            <a:r>
              <a:rPr lang="en-GB" dirty="0" smtClean="0"/>
              <a:t> takes care of the box-sizing of every element by setting it to border-box using universal CSS selector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 smtClean="0"/>
              <a:t>Save your </a:t>
            </a:r>
            <a:r>
              <a:rPr lang="en-GB" b="1" dirty="0" smtClean="0">
                <a:solidFill>
                  <a:schemeClr val="bg1"/>
                </a:solidFill>
              </a:rPr>
              <a:t>time</a:t>
            </a:r>
            <a:r>
              <a:rPr lang="en-GB" dirty="0" smtClean="0"/>
              <a:t> and don’t write the same thing </a:t>
            </a:r>
            <a:r>
              <a:rPr lang="en-GB" b="1" dirty="0" smtClean="0">
                <a:solidFill>
                  <a:schemeClr val="bg1"/>
                </a:solidFill>
              </a:rPr>
              <a:t>again-and-again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 smtClean="0"/>
              <a:t>Set </a:t>
            </a:r>
            <a:r>
              <a:rPr lang="en-GB" dirty="0"/>
              <a:t>the "universal </a:t>
            </a:r>
            <a:r>
              <a:rPr lang="en-GB" dirty="0" smtClean="0"/>
              <a:t>box-sizing" with inheritance: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 smtClean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 smtClean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183500" y="3960508"/>
            <a:ext cx="3825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/>
              <a:t>html { </a:t>
            </a:r>
            <a:endParaRPr lang="en-GB" sz="2000" dirty="0" smtClean="0"/>
          </a:p>
          <a:p>
            <a:r>
              <a:rPr lang="en-GB" sz="2000" dirty="0" smtClean="0"/>
              <a:t>    box-sizing</a:t>
            </a:r>
            <a:r>
              <a:rPr lang="en-GB" sz="2000" dirty="0"/>
              <a:t>: border-box; </a:t>
            </a:r>
            <a:endParaRPr lang="en-GB" sz="2000" dirty="0" smtClean="0"/>
          </a:p>
          <a:p>
            <a:r>
              <a:rPr lang="en-GB" sz="2000" dirty="0" smtClean="0"/>
              <a:t>}</a:t>
            </a:r>
          </a:p>
          <a:p>
            <a:endParaRPr lang="en-GB" sz="2000" dirty="0" smtClean="0"/>
          </a:p>
          <a:p>
            <a:r>
              <a:rPr lang="en-GB" sz="2000" dirty="0" smtClean="0"/>
              <a:t> </a:t>
            </a:r>
            <a:r>
              <a:rPr lang="en-GB" sz="2000" dirty="0"/>
              <a:t>*, *:before, *:after </a:t>
            </a:r>
            <a:r>
              <a:rPr lang="en-GB" sz="2000" dirty="0" smtClean="0"/>
              <a:t>{ 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box-sizing</a:t>
            </a:r>
            <a:r>
              <a:rPr lang="en-GB" sz="2000" dirty="0"/>
              <a:t>: inherit</a:t>
            </a:r>
            <a:r>
              <a:rPr lang="en-GB" sz="2000" dirty="0" smtClean="0"/>
              <a:t>; </a:t>
            </a:r>
          </a:p>
          <a:p>
            <a:r>
              <a:rPr lang="en-GB" sz="2000" dirty="0" smtClean="0"/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8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bg2"/>
                </a:solidFill>
              </a:rPr>
              <a:t>What is Box Model?</a:t>
            </a: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bg2"/>
                </a:solidFill>
              </a:rPr>
              <a:t>Width and Height to the elements</a:t>
            </a: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bg2"/>
                </a:solidFill>
              </a:rPr>
              <a:t>What are </a:t>
            </a:r>
            <a:r>
              <a:rPr lang="en-US" sz="3200" b="1" dirty="0" smtClean="0">
                <a:solidFill>
                  <a:schemeClr val="bg2"/>
                </a:solidFill>
              </a:rPr>
              <a:t>the padding</a:t>
            </a:r>
            <a:r>
              <a:rPr lang="en-US" sz="3200" b="1" dirty="0" smtClean="0">
                <a:solidFill>
                  <a:schemeClr val="bg2"/>
                </a:solidFill>
              </a:rPr>
              <a:t>, border and margin?</a:t>
            </a: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bg2"/>
                </a:solidFill>
              </a:rPr>
              <a:t>What is box-sizing?</a:t>
            </a: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bg2"/>
                </a:solidFill>
              </a:rPr>
              <a:t>How to reset Box-sizing?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>
            <a:fillRect/>
          </a:stretch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>
            <a:fillRect/>
          </a:stretch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>
            <a:fillRect/>
          </a:stretch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>
            <a:fillRect/>
          </a:stretch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>
            <a:fillRect/>
          </a:stretch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>
            <a:fillRect/>
          </a:stretch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>
            <a:fillRect/>
          </a:stretch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>
            <a:fillRect/>
          </a:stretch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>
            <a:fillRect/>
          </a:stretch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>
            <a:fillRect/>
          </a:stretch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93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The CSS box model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around every HTML </a:t>
            </a:r>
            <a:r>
              <a:rPr lang="en-US" dirty="0" smtClean="0"/>
              <a:t>element</a:t>
            </a:r>
          </a:p>
          <a:p>
            <a:r>
              <a:rPr lang="en-US" dirty="0"/>
              <a:t>All HTML elements can be considered as </a:t>
            </a:r>
            <a:r>
              <a:rPr lang="en-US" dirty="0" smtClean="0"/>
              <a:t>boxes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term </a:t>
            </a:r>
            <a:r>
              <a:rPr lang="en-US" b="1" dirty="0">
                <a:solidFill>
                  <a:schemeClr val="bg1"/>
                </a:solidFill>
              </a:rPr>
              <a:t>"box model"</a:t>
            </a:r>
            <a:r>
              <a:rPr lang="en-US" dirty="0"/>
              <a:t> is used when talking about design and </a:t>
            </a:r>
            <a:r>
              <a:rPr lang="en-US" dirty="0" smtClean="0"/>
              <a:t>layout</a:t>
            </a:r>
          </a:p>
          <a:p>
            <a:r>
              <a:rPr lang="en-US" dirty="0"/>
              <a:t>CSS box model</a:t>
            </a:r>
            <a:r>
              <a:rPr lang="en-US" dirty="0" smtClean="0"/>
              <a:t> </a:t>
            </a:r>
            <a:r>
              <a:rPr lang="en-US" dirty="0"/>
              <a:t>consists of: margins, borders, padding, and the actual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 Box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93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237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863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27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box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Content Box – the area where your content is displayed, which can be sized using properties like width and height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Padding Box – the padding sits around the content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Border Box – the border box wraps the content and any padding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 smtClean="0"/>
              <a:t>Margin Box – the margin wrapping the content, padding and border</a:t>
            </a:r>
          </a:p>
        </p:txBody>
      </p:sp>
      <p:pic>
        <p:nvPicPr>
          <p:cNvPr id="7171" name="Picture 3" descr="Резултат с изображение за „box model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00" y="3930040"/>
            <a:ext cx="4927075" cy="293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Block and Inline Elements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00" y="1359000"/>
            <a:ext cx="2385000" cy="238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4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and Inline Elements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HTML is made up of various elements that act as the </a:t>
            </a:r>
            <a:r>
              <a:rPr lang="en-US" b="1" dirty="0">
                <a:solidFill>
                  <a:schemeClr val="bg1"/>
                </a:solidFill>
              </a:rPr>
              <a:t>building blocks</a:t>
            </a:r>
            <a:r>
              <a:rPr lang="en-US" dirty="0"/>
              <a:t> of web </a:t>
            </a:r>
            <a:r>
              <a:rPr lang="en-US" dirty="0" smtClean="0"/>
              <a:t>pages</a:t>
            </a:r>
          </a:p>
          <a:p>
            <a:pPr>
              <a:buClr>
                <a:schemeClr val="tx1"/>
              </a:buClr>
            </a:pPr>
            <a:r>
              <a:rPr lang="en-US" dirty="0"/>
              <a:t>CSS has two different types of boxes —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Block Elements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Inline Elements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Inline-block Elements</a:t>
            </a:r>
          </a:p>
        </p:txBody>
      </p:sp>
    </p:spTree>
    <p:extLst>
      <p:ext uri="{BB962C8B-B14F-4D97-AF65-F5344CB8AC3E}">
        <p14:creationId xmlns:p14="http://schemas.microsoft.com/office/powerpoint/2010/main" val="336146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Block element: </a:t>
            </a:r>
            <a:r>
              <a:rPr lang="en-US" dirty="0"/>
              <a:t>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</a:t>
            </a:r>
            <a:r>
              <a:rPr lang="en-US" dirty="0" smtClean="0"/>
              <a:t>page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</a:t>
            </a:r>
            <a:r>
              <a:rPr lang="en-US" dirty="0" smtClean="0"/>
              <a:t>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 </a:t>
            </a:r>
            <a:r>
              <a:rPr lang="en-US" dirty="0" smtClean="0"/>
              <a:t>main, header, article, section, </a:t>
            </a:r>
            <a:r>
              <a:rPr lang="en-US" dirty="0" err="1" smtClean="0"/>
              <a:t>fieldset</a:t>
            </a:r>
            <a:r>
              <a:rPr lang="en-US" dirty="0" smtClean="0"/>
              <a:t>, </a:t>
            </a:r>
            <a:r>
              <a:rPr lang="en-US" dirty="0" err="1" smtClean="0"/>
              <a:t>nav</a:t>
            </a:r>
            <a:r>
              <a:rPr lang="en-US" dirty="0" smtClean="0"/>
              <a:t>, </a:t>
            </a:r>
            <a:r>
              <a:rPr lang="en-US" dirty="0" err="1" smtClean="0"/>
              <a:t>ul</a:t>
            </a:r>
            <a:r>
              <a:rPr lang="en-US" dirty="0" smtClean="0"/>
              <a:t>, </a:t>
            </a:r>
            <a:r>
              <a:rPr lang="en-US" dirty="0" err="1" smtClean="0"/>
              <a:t>ol</a:t>
            </a:r>
            <a:r>
              <a:rPr lang="en-US" dirty="0" smtClean="0"/>
              <a:t>, li, form, h1-h6,  p, div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You can add </a:t>
            </a:r>
            <a:r>
              <a:rPr lang="en-US" b="1" dirty="0">
                <a:solidFill>
                  <a:schemeClr val="bg1"/>
                </a:solidFill>
              </a:rPr>
              <a:t>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  <a:r>
              <a:rPr lang="en-US" dirty="0"/>
              <a:t> of any block element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88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9771</TotalTime>
  <Words>1232</Words>
  <Application>Microsoft Office PowerPoint</Application>
  <PresentationFormat>Widescreen</PresentationFormat>
  <Paragraphs>485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CSS BOX MODEL</vt:lpstr>
      <vt:lpstr>Table of Contents</vt:lpstr>
      <vt:lpstr>Have a Question?</vt:lpstr>
      <vt:lpstr>CSS Box Model</vt:lpstr>
      <vt:lpstr>What is CSS Box Model?</vt:lpstr>
      <vt:lpstr>Parts of a box</vt:lpstr>
      <vt:lpstr>Block and Inline Elements</vt:lpstr>
      <vt:lpstr>Block and Inline Elements</vt:lpstr>
      <vt:lpstr>Block Elements</vt:lpstr>
      <vt:lpstr>Block Elements - Example</vt:lpstr>
      <vt:lpstr>Inline Elements</vt:lpstr>
      <vt:lpstr>Inline Elements - Example</vt:lpstr>
      <vt:lpstr>Inline-Block Elements</vt:lpstr>
      <vt:lpstr>Inline-Block Elements - Example</vt:lpstr>
      <vt:lpstr>Width and Height</vt:lpstr>
      <vt:lpstr>Width</vt:lpstr>
      <vt:lpstr>Width</vt:lpstr>
      <vt:lpstr>Max-width</vt:lpstr>
      <vt:lpstr>Max-width</vt:lpstr>
      <vt:lpstr>Min-width</vt:lpstr>
      <vt:lpstr>Min-width</vt:lpstr>
      <vt:lpstr>Height</vt:lpstr>
      <vt:lpstr>Height</vt:lpstr>
      <vt:lpstr>Max-height</vt:lpstr>
      <vt:lpstr>Max-height</vt:lpstr>
      <vt:lpstr>Min-height</vt:lpstr>
      <vt:lpstr>Min-height</vt:lpstr>
      <vt:lpstr>Margin, Padding and Border</vt:lpstr>
      <vt:lpstr>Padding</vt:lpstr>
      <vt:lpstr>Padding</vt:lpstr>
      <vt:lpstr>Padding</vt:lpstr>
      <vt:lpstr>Padding</vt:lpstr>
      <vt:lpstr>Padding</vt:lpstr>
      <vt:lpstr>Padding</vt:lpstr>
      <vt:lpstr>Border</vt:lpstr>
      <vt:lpstr>Margin</vt:lpstr>
      <vt:lpstr>Margin</vt:lpstr>
      <vt:lpstr>Margin</vt:lpstr>
      <vt:lpstr>Margin</vt:lpstr>
      <vt:lpstr>Margin</vt:lpstr>
      <vt:lpstr>Cursor</vt:lpstr>
      <vt:lpstr>Box Sizing</vt:lpstr>
      <vt:lpstr>Box-sizing</vt:lpstr>
      <vt:lpstr>Box-sizing</vt:lpstr>
      <vt:lpstr>Box-sizing</vt:lpstr>
      <vt:lpstr>Content-box vs Border-box</vt:lpstr>
      <vt:lpstr>Universal Box-sizing</vt:lpstr>
      <vt:lpstr>Summary</vt:lpstr>
      <vt:lpstr>SoftUni Diamond Partners</vt:lpstr>
      <vt:lpstr>SoftUni Organizational Partners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346</cp:revision>
  <dcterms:created xsi:type="dcterms:W3CDTF">2018-05-23T13:08:44Z</dcterms:created>
  <dcterms:modified xsi:type="dcterms:W3CDTF">2020-02-12T12:18:51Z</dcterms:modified>
  <cp:category>programming;computer programming;software development;web development</cp:category>
</cp:coreProperties>
</file>