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387" r:id="rId5"/>
    <p:sldId id="388" r:id="rId6"/>
    <p:sldId id="389" r:id="rId7"/>
    <p:sldId id="407" r:id="rId8"/>
    <p:sldId id="410" r:id="rId9"/>
    <p:sldId id="408" r:id="rId10"/>
    <p:sldId id="411" r:id="rId11"/>
    <p:sldId id="412" r:id="rId12"/>
    <p:sldId id="413" r:id="rId13"/>
    <p:sldId id="414" r:id="rId14"/>
    <p:sldId id="305" r:id="rId15"/>
    <p:sldId id="343" r:id="rId16"/>
    <p:sldId id="415" r:id="rId17"/>
    <p:sldId id="416" r:id="rId18"/>
    <p:sldId id="417" r:id="rId19"/>
    <p:sldId id="418" r:id="rId20"/>
    <p:sldId id="419" r:id="rId21"/>
    <p:sldId id="420" r:id="rId22"/>
    <p:sldId id="421" r:id="rId23"/>
    <p:sldId id="422" r:id="rId24"/>
    <p:sldId id="424" r:id="rId25"/>
    <p:sldId id="425" r:id="rId26"/>
    <p:sldId id="426" r:id="rId27"/>
    <p:sldId id="427" r:id="rId28"/>
    <p:sldId id="428" r:id="rId29"/>
    <p:sldId id="429" r:id="rId30"/>
    <p:sldId id="430" r:id="rId31"/>
    <p:sldId id="431" r:id="rId32"/>
    <p:sldId id="432" r:id="rId33"/>
    <p:sldId id="433" r:id="rId34"/>
    <p:sldId id="434" r:id="rId35"/>
    <p:sldId id="435" r:id="rId36"/>
    <p:sldId id="436" r:id="rId37"/>
    <p:sldId id="296" r:id="rId38"/>
    <p:sldId id="437" r:id="rId39"/>
    <p:sldId id="438" r:id="rId40"/>
    <p:sldId id="439" r:id="rId41"/>
    <p:sldId id="440" r:id="rId42"/>
    <p:sldId id="44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2FA4B25-898A-4766-B88C-2181D0FA4DCE}">
          <p14:sldIdLst>
            <p14:sldId id="256"/>
            <p14:sldId id="257"/>
            <p14:sldId id="258"/>
          </p14:sldIdLst>
        </p14:section>
        <p14:section name="Float" id="{423AAA7A-87E2-463F-B615-713F3E06D14F}">
          <p14:sldIdLst>
            <p14:sldId id="387"/>
            <p14:sldId id="388"/>
            <p14:sldId id="389"/>
            <p14:sldId id="407"/>
            <p14:sldId id="410"/>
            <p14:sldId id="408"/>
            <p14:sldId id="411"/>
            <p14:sldId id="412"/>
            <p14:sldId id="413"/>
            <p14:sldId id="414"/>
          </p14:sldIdLst>
        </p14:section>
        <p14:section name="Position" id="{9AD17D73-16FA-4865-8492-2D143F923E01}">
          <p14:sldIdLst>
            <p14:sldId id="305"/>
            <p14:sldId id="343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</p14:sldIdLst>
        </p14:section>
        <p14:section name="Summary" id="{C2CE774C-EDA7-4C5B-838C-1E63F1B30A01}">
          <p14:sldIdLst>
            <p14:sldId id="296"/>
            <p14:sldId id="437"/>
            <p14:sldId id="438"/>
            <p14:sldId id="439"/>
            <p14:sldId id="440"/>
            <p14:sldId id="4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270" y="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3781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7689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5893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7415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18224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3.png"/><Relationship Id="rId26" Type="http://schemas.openxmlformats.org/officeDocument/2006/relationships/image" Target="../media/image67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2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9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1.png"/><Relationship Id="rId22" Type="http://schemas.openxmlformats.org/officeDocument/2006/relationships/image" Target="../media/image6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8.jpeg"/><Relationship Id="rId7" Type="http://schemas.openxmlformats.org/officeDocument/2006/relationships/image" Target="../media/image7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1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2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&amp; FLOAT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/>
              <a:t>Software </a:t>
            </a:r>
            <a:r>
              <a:rPr lang="en-US" smtClean="0"/>
              <a:t>University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err="1"/>
              <a:t>SoftUni</a:t>
            </a:r>
            <a:r>
              <a:rPr lang="en-US"/>
              <a:t> </a:t>
            </a:r>
            <a:r>
              <a:rPr lang="en-US" smtClean="0"/>
              <a:t>Team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/>
              <a:t>Technical </a:t>
            </a:r>
            <a:r>
              <a:rPr lang="en-US" smtClean="0"/>
              <a:t>Trainers</a:t>
            </a:r>
            <a:endParaRPr lang="en-US"/>
          </a:p>
        </p:txBody>
      </p:sp>
      <p:pic>
        <p:nvPicPr>
          <p:cNvPr id="1028" name="Picture 4" descr="Резултат с изображение за „position css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34" y="1355698"/>
            <a:ext cx="5079932" cy="168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81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Clearing the Float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 smtClean="0"/>
              <a:t>Float’s sister property is </a:t>
            </a:r>
            <a:r>
              <a:rPr lang="en-US" b="1" dirty="0" smtClean="0">
                <a:solidFill>
                  <a:schemeClr val="bg1"/>
                </a:solidFill>
              </a:rPr>
              <a:t>clear</a:t>
            </a: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An element that has the clear property set on it will not move up adjacent to the float like the float desires but will move itself down past the float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886" y="3822954"/>
            <a:ext cx="6427125" cy="232899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Rounded Rectangle 9"/>
          <p:cNvSpPr/>
          <p:nvPr/>
        </p:nvSpPr>
        <p:spPr bwMode="auto">
          <a:xfrm rot="659904">
            <a:off x="5138293" y="3489529"/>
            <a:ext cx="4680000" cy="139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2"/>
                </a:solidFill>
              </a:rPr>
              <a:t>General </a:t>
            </a:r>
            <a:r>
              <a:rPr lang="en-US" b="1" dirty="0">
                <a:solidFill>
                  <a:schemeClr val="bg1"/>
                </a:solidFill>
              </a:rPr>
              <a:t>rule</a:t>
            </a:r>
            <a:r>
              <a:rPr lang="en-US" b="1" dirty="0">
                <a:solidFill>
                  <a:schemeClr val="bg2"/>
                </a:solidFill>
              </a:rPr>
              <a:t> for dealing with </a:t>
            </a:r>
            <a:r>
              <a:rPr lang="en-US" b="1" dirty="0" smtClean="0">
                <a:solidFill>
                  <a:schemeClr val="bg2"/>
                </a:solidFill>
              </a:rPr>
              <a:t>Float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2"/>
                </a:solidFill>
              </a:rPr>
              <a:t>When you add float, always make sure that it is </a:t>
            </a:r>
            <a:r>
              <a:rPr lang="en-US" b="1" dirty="0">
                <a:solidFill>
                  <a:schemeClr val="bg1"/>
                </a:solidFill>
              </a:rPr>
              <a:t>cleared</a:t>
            </a:r>
            <a:r>
              <a:rPr lang="en-US" b="1" dirty="0">
                <a:solidFill>
                  <a:schemeClr val="bg2"/>
                </a:solidFill>
              </a:rPr>
              <a:t> properly. At the time of adding it</a:t>
            </a:r>
            <a:r>
              <a:rPr lang="en-US" b="1" dirty="0" smtClean="0">
                <a:solidFill>
                  <a:schemeClr val="bg2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84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Clearing the Float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In the above example, the </a:t>
            </a:r>
            <a:r>
              <a:rPr lang="en-US" b="1" dirty="0">
                <a:solidFill>
                  <a:schemeClr val="bg1"/>
                </a:solidFill>
              </a:rPr>
              <a:t>sidebar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floated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the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is shorter than the main content </a:t>
            </a:r>
            <a:r>
              <a:rPr lang="en-US" dirty="0" smtClean="0"/>
              <a:t>area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 smtClean="0"/>
              <a:t>The </a:t>
            </a:r>
            <a:r>
              <a:rPr lang="en-US" dirty="0"/>
              <a:t>footer then is required to jump up into that available space as is required by the </a:t>
            </a:r>
            <a:r>
              <a:rPr lang="en-US" dirty="0" smtClean="0"/>
              <a:t>float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 smtClean="0"/>
              <a:t>To </a:t>
            </a:r>
            <a:r>
              <a:rPr lang="en-US" dirty="0"/>
              <a:t>fix this problem, the </a:t>
            </a:r>
            <a:r>
              <a:rPr lang="en-US" b="1" dirty="0">
                <a:solidFill>
                  <a:schemeClr val="bg1"/>
                </a:solidFill>
              </a:rPr>
              <a:t>footer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cleared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ensure it stays beneath both floated columns</a:t>
            </a:r>
            <a:endParaRPr lang="en-US" dirty="0" smtClean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1416000" y="4816554"/>
            <a:ext cx="310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/>
              <a:t>    </a:t>
            </a:r>
            <a:r>
              <a:rPr lang="en-US" sz="2400" dirty="0" smtClean="0"/>
              <a:t>#footer</a:t>
            </a:r>
            <a:r>
              <a:rPr lang="en-US" sz="2400" dirty="0" smtClean="0"/>
              <a:t>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clear: both;</a:t>
            </a:r>
          </a:p>
          <a:p>
            <a:r>
              <a:rPr lang="en-US" sz="2400" dirty="0" smtClean="0"/>
              <a:t>    }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000" y="4350893"/>
            <a:ext cx="4381500" cy="22574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3243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70598" cy="5528766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 smtClean="0"/>
              <a:t>The clear property has four values: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c</a:t>
            </a:r>
            <a:r>
              <a:rPr lang="en-US" dirty="0" smtClean="0"/>
              <a:t>lear: none;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00" y="2619000"/>
            <a:ext cx="4178300" cy="35814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6456000" y="1809000"/>
            <a:ext cx="4632551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dirty="0" smtClean="0"/>
              <a:t>clear: left; </a:t>
            </a: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200" y="2619000"/>
            <a:ext cx="3867150" cy="35814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1747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70598" cy="5528766"/>
          </a:xfrm>
        </p:spPr>
        <p:txBody>
          <a:bodyPr>
            <a:normAutofit/>
          </a:bodyPr>
          <a:lstStyle/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dirty="0" smtClean="0"/>
              <a:t>clear: right; 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916000" y="1196125"/>
            <a:ext cx="4632551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dirty="0" smtClean="0"/>
              <a:t>clear: both; 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0" y="2034000"/>
            <a:ext cx="3876675" cy="35909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878" y="2035708"/>
            <a:ext cx="4039119" cy="358921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144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pic>
        <p:nvPicPr>
          <p:cNvPr id="7" name="Picture 4" descr="Резултат с изображение за „position css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000" y="2079000"/>
            <a:ext cx="4341709" cy="144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64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position</a:t>
            </a:r>
            <a:r>
              <a:rPr lang="en-US" dirty="0" smtClean="0"/>
              <a:t> property specifies the type of positioning method used for an element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Static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Relative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Absolute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Fixed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Sticky</a:t>
            </a:r>
          </a:p>
        </p:txBody>
      </p:sp>
    </p:spTree>
    <p:extLst>
      <p:ext uri="{BB962C8B-B14F-4D97-AF65-F5344CB8AC3E}">
        <p14:creationId xmlns:p14="http://schemas.microsoft.com/office/powerpoint/2010/main" val="336146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Static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Static – the </a:t>
            </a:r>
            <a:r>
              <a:rPr lang="en-US" b="1" dirty="0" smtClean="0">
                <a:solidFill>
                  <a:schemeClr val="bg1"/>
                </a:solidFill>
              </a:rPr>
              <a:t>default</a:t>
            </a:r>
            <a:r>
              <a:rPr lang="en-US" dirty="0" smtClean="0"/>
              <a:t> state of every element. It just </a:t>
            </a:r>
            <a:r>
              <a:rPr lang="en-US" dirty="0"/>
              <a:t>means ''put </a:t>
            </a:r>
            <a:r>
              <a:rPr lang="en-US" dirty="0" smtClean="0"/>
              <a:t>the element into its </a:t>
            </a:r>
            <a:r>
              <a:rPr lang="en-US" b="1" dirty="0" smtClean="0">
                <a:solidFill>
                  <a:schemeClr val="bg1"/>
                </a:solidFill>
              </a:rPr>
              <a:t>normal position </a:t>
            </a:r>
            <a:r>
              <a:rPr lang="en-US" dirty="0" smtClean="0"/>
              <a:t>in the document </a:t>
            </a:r>
            <a:r>
              <a:rPr lang="en-US" dirty="0"/>
              <a:t>layout </a:t>
            </a:r>
            <a:r>
              <a:rPr lang="en-US" dirty="0" smtClean="0"/>
              <a:t>flow</a:t>
            </a:r>
            <a:r>
              <a:rPr lang="en-US" dirty="0"/>
              <a:t>''</a:t>
            </a: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dirty="0" smtClean="0"/>
              <a:t>Also</a:t>
            </a:r>
            <a:r>
              <a:rPr lang="en-US" dirty="0"/>
              <a:t>, it will 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 react to the following </a:t>
            </a:r>
            <a:r>
              <a:rPr lang="en-US" dirty="0" smtClean="0"/>
              <a:t>properties: top, bottom, left, right, z-index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011000" y="4508975"/>
            <a:ext cx="4275000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 smtClean="0">
                <a:latin typeface="+mj-lt"/>
              </a:rPr>
              <a:t>[selector]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{</a:t>
            </a:r>
          </a:p>
          <a:p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   </a:t>
            </a:r>
            <a:r>
              <a:rPr lang="en-US" sz="2000" dirty="0" smtClean="0">
                <a:latin typeface="+mj-lt"/>
              </a:rPr>
              <a:t>position: static;</a:t>
            </a:r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}</a:t>
            </a:r>
            <a:endParaRPr lang="en-US" sz="20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160" y="3960508"/>
            <a:ext cx="3867150" cy="22383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3024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Relative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Relative – very similar to static positioning, </a:t>
            </a:r>
            <a:r>
              <a:rPr lang="en-US" b="1" dirty="0" smtClean="0">
                <a:solidFill>
                  <a:schemeClr val="bg1"/>
                </a:solidFill>
              </a:rPr>
              <a:t>except</a:t>
            </a:r>
            <a:r>
              <a:rPr lang="en-US" dirty="0" smtClean="0"/>
              <a:t> that once the positioned element has taken its place, you can then modify its final position with</a:t>
            </a:r>
            <a:r>
              <a:rPr lang="en-GB" dirty="0"/>
              <a:t> </a:t>
            </a:r>
            <a:r>
              <a:rPr lang="en-GB" dirty="0" smtClean="0"/>
              <a:t>the </a:t>
            </a:r>
            <a:r>
              <a:rPr lang="en-GB" b="1" dirty="0">
                <a:solidFill>
                  <a:schemeClr val="bg1"/>
                </a:solidFill>
              </a:rPr>
              <a:t>positional properties</a:t>
            </a:r>
            <a:r>
              <a:rPr lang="en-US" dirty="0" smtClean="0"/>
              <a:t> – left, right, top, bottom, z-index</a:t>
            </a:r>
            <a:endParaRPr lang="bg-BG" dirty="0" smtClean="0"/>
          </a:p>
          <a:p>
            <a:pPr>
              <a:buClr>
                <a:schemeClr val="tx1"/>
              </a:buClr>
            </a:pPr>
            <a:r>
              <a:rPr lang="en-US" dirty="0" smtClean="0"/>
              <a:t>It also makes the element </a:t>
            </a:r>
            <a:r>
              <a:rPr lang="en-US" b="1" dirty="0" smtClean="0">
                <a:solidFill>
                  <a:schemeClr val="bg1"/>
                </a:solidFill>
              </a:rPr>
              <a:t>positioned</a:t>
            </a:r>
            <a:r>
              <a:rPr lang="en-US" dirty="0" smtClean="0"/>
              <a:t>: it will act as </a:t>
            </a:r>
            <a:r>
              <a:rPr lang="en-US" b="1" dirty="0" smtClean="0">
                <a:solidFill>
                  <a:schemeClr val="bg1"/>
                </a:solidFill>
              </a:rPr>
              <a:t>anchor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point for the absolutely positioned block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802777" y="4913998"/>
            <a:ext cx="4275000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 smtClean="0">
                <a:latin typeface="+mj-lt"/>
              </a:rPr>
              <a:t>[selector]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{</a:t>
            </a:r>
          </a:p>
          <a:p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   </a:t>
            </a:r>
            <a:r>
              <a:rPr lang="en-US" sz="2000" dirty="0" smtClean="0">
                <a:latin typeface="+mj-lt"/>
              </a:rPr>
              <a:t>position: relative;</a:t>
            </a:r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}</a:t>
            </a:r>
            <a:endParaRPr lang="en-US" sz="2000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562" y="4375054"/>
            <a:ext cx="3867150" cy="22193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3775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Absolute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Absolute – the element will </a:t>
            </a:r>
            <a:r>
              <a:rPr lang="en-US" b="1" dirty="0" smtClean="0">
                <a:solidFill>
                  <a:schemeClr val="bg1"/>
                </a:solidFill>
              </a:rPr>
              <a:t>not remain </a:t>
            </a:r>
            <a:r>
              <a:rPr lang="en-US" dirty="0" smtClean="0"/>
              <a:t>in the natural flow of the page. It will </a:t>
            </a:r>
            <a:r>
              <a:rPr lang="en-US" b="1" dirty="0" smtClean="0">
                <a:solidFill>
                  <a:schemeClr val="bg1"/>
                </a:solidFill>
              </a:rPr>
              <a:t>react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to the positional properties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It will positon itself according to the closest positioned ancestor</a:t>
            </a:r>
            <a:endParaRPr lang="bg-BG" dirty="0" smtClean="0"/>
          </a:p>
          <a:p>
            <a:pPr>
              <a:buClr>
                <a:schemeClr val="tx1"/>
              </a:buClr>
            </a:pPr>
            <a:r>
              <a:rPr lang="en-US" dirty="0" smtClean="0"/>
              <a:t>Because it’s positioned, it will act as an anchor point for the absolutely positioned block</a:t>
            </a:r>
            <a:endParaRPr lang="bg-BG" dirty="0" smtClean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551000" y="4913996"/>
            <a:ext cx="4275000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 smtClean="0">
                <a:latin typeface="+mj-lt"/>
              </a:rPr>
              <a:t>[selector]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{</a:t>
            </a:r>
          </a:p>
          <a:p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   </a:t>
            </a:r>
            <a:r>
              <a:rPr lang="en-US" sz="2000" dirty="0" smtClean="0">
                <a:latin typeface="+mj-lt"/>
              </a:rPr>
              <a:t>position: absolute;</a:t>
            </a:r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}</a:t>
            </a:r>
            <a:endParaRPr lang="en-US" sz="20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000" y="4365529"/>
            <a:ext cx="3857625" cy="22383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3518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</a:t>
            </a:r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Fixed – the element will </a:t>
            </a:r>
            <a:r>
              <a:rPr lang="en-US" b="1" dirty="0" smtClean="0">
                <a:solidFill>
                  <a:schemeClr val="bg1"/>
                </a:solidFill>
              </a:rPr>
              <a:t>not remain </a:t>
            </a:r>
            <a:r>
              <a:rPr lang="en-US" dirty="0" smtClean="0"/>
              <a:t>in the natural flow of the page. It will </a:t>
            </a:r>
            <a:r>
              <a:rPr lang="en-US" b="1" dirty="0" smtClean="0">
                <a:solidFill>
                  <a:schemeClr val="bg1"/>
                </a:solidFill>
              </a:rPr>
              <a:t>react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to the positional properties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It will position itself according to the </a:t>
            </a:r>
            <a:r>
              <a:rPr lang="en-US" b="1" dirty="0" smtClean="0">
                <a:solidFill>
                  <a:schemeClr val="bg1"/>
                </a:solidFill>
              </a:rPr>
              <a:t>viewport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Because it’s positioned, it will act as an </a:t>
            </a:r>
            <a:r>
              <a:rPr lang="en-US" b="1" dirty="0" smtClean="0">
                <a:solidFill>
                  <a:schemeClr val="bg1"/>
                </a:solidFill>
              </a:rPr>
              <a:t>anchor point </a:t>
            </a:r>
            <a:r>
              <a:rPr lang="en-US" dirty="0" smtClean="0"/>
              <a:t>for the absolutely positioned block</a:t>
            </a:r>
          </a:p>
          <a:p>
            <a:pPr>
              <a:buClr>
                <a:schemeClr val="tx1"/>
              </a:buClr>
            </a:pPr>
            <a:endParaRPr lang="en-US" dirty="0" smtClean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551000" y="4913996"/>
            <a:ext cx="4275000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 smtClean="0">
                <a:latin typeface="+mj-lt"/>
              </a:rPr>
              <a:t>[selector]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{</a:t>
            </a:r>
          </a:p>
          <a:p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   </a:t>
            </a:r>
            <a:r>
              <a:rPr lang="en-US" sz="2000" dirty="0" smtClean="0">
                <a:latin typeface="+mj-lt"/>
              </a:rPr>
              <a:t>position: fixed;</a:t>
            </a:r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}</a:t>
            </a:r>
            <a:endParaRPr lang="en-US" sz="2000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000" y="4384577"/>
            <a:ext cx="3857625" cy="22002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8485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000" dirty="0" smtClean="0"/>
              <a:t>Float property</a:t>
            </a:r>
            <a:endParaRPr lang="en-US" sz="3000" dirty="0" smtClean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000" dirty="0" smtClean="0"/>
              <a:t>Clear property</a:t>
            </a:r>
            <a:endParaRPr lang="bg-BG" sz="3000" dirty="0" smtClean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000" dirty="0" smtClean="0"/>
              <a:t>Position: static, relative, absolute, fixed and sticky</a:t>
            </a:r>
            <a:endParaRPr lang="en-US" sz="3000" dirty="0" smtClean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200" dirty="0"/>
              <a:t>Positioning Properties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000" dirty="0" smtClean="0"/>
              <a:t>Z-index</a:t>
            </a:r>
            <a:endParaRPr lang="en-US" sz="3000" dirty="0" smtClean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000" dirty="0" smtClean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28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</a:t>
            </a:r>
            <a:r>
              <a:rPr lang="en-US" dirty="0" smtClean="0"/>
              <a:t>Sticky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Sticky – the element is positioned based on the user’s </a:t>
            </a:r>
            <a:r>
              <a:rPr lang="en-US" b="1" dirty="0" smtClean="0">
                <a:solidFill>
                  <a:schemeClr val="bg1"/>
                </a:solidFill>
              </a:rPr>
              <a:t>scroll position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A sticky element toggles between </a:t>
            </a:r>
            <a:r>
              <a:rPr lang="en-US" b="1" dirty="0" smtClean="0">
                <a:solidFill>
                  <a:schemeClr val="bg1"/>
                </a:solidFill>
              </a:rPr>
              <a:t>relative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bg1"/>
                </a:solidFill>
              </a:rPr>
              <a:t>fixed</a:t>
            </a:r>
            <a:r>
              <a:rPr lang="en-US" dirty="0" smtClean="0"/>
              <a:t>, depending on the scroll position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It is positioned relative until a given offset position is met in the viewport – then </a:t>
            </a:r>
            <a:r>
              <a:rPr lang="en-US" dirty="0"/>
              <a:t>it ''sticks'' </a:t>
            </a:r>
            <a:r>
              <a:rPr lang="en-US" dirty="0" smtClean="0"/>
              <a:t>in place (like position: fixed)</a:t>
            </a:r>
          </a:p>
          <a:p>
            <a:pPr>
              <a:buClr>
                <a:schemeClr val="tx1"/>
              </a:buClr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237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</a:t>
            </a:r>
            <a:r>
              <a:rPr lang="en-US" dirty="0" smtClean="0"/>
              <a:t>Sticky - Example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pic>
        <p:nvPicPr>
          <p:cNvPr id="5" name="SavedFreeScreenRecorderProject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26000" y="3789000"/>
            <a:ext cx="2970000" cy="252939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Текстово поле 10"/>
          <p:cNvSpPr txBox="1"/>
          <p:nvPr/>
        </p:nvSpPr>
        <p:spPr>
          <a:xfrm>
            <a:off x="3891000" y="1318351"/>
            <a:ext cx="6345000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/>
              <a:t>&lt;main class="main-container"&gt;</a:t>
            </a:r>
          </a:p>
          <a:p>
            <a:r>
              <a:rPr lang="en-US" sz="2000" dirty="0"/>
              <a:t>            &lt;header class="main-header"&gt;HEADER&lt;/header&gt;</a:t>
            </a:r>
          </a:p>
          <a:p>
            <a:r>
              <a:rPr lang="en-US" sz="2000" dirty="0"/>
              <a:t>            &lt;div class="main-content"&gt;MAIN CONTENT&lt;/div&gt;</a:t>
            </a:r>
          </a:p>
          <a:p>
            <a:r>
              <a:rPr lang="en-US" sz="2000" dirty="0"/>
              <a:t>            &lt;footer class="main-footer"&gt;FOOTER&lt;/footer&gt;</a:t>
            </a:r>
          </a:p>
          <a:p>
            <a:r>
              <a:rPr lang="en-US" sz="2000" dirty="0" smtClean="0"/>
              <a:t>&lt;/</a:t>
            </a:r>
            <a:r>
              <a:rPr lang="en-US" sz="2000" dirty="0"/>
              <a:t>main&gt;</a:t>
            </a:r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393000" y="1318351"/>
            <a:ext cx="3195000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dirty="0"/>
              <a:t>.main-container {</a:t>
            </a:r>
          </a:p>
          <a:p>
            <a:r>
              <a:rPr lang="en-GB" sz="2000" dirty="0"/>
              <a:t>    max-width: 600px; </a:t>
            </a:r>
          </a:p>
          <a:p>
            <a:r>
              <a:rPr lang="en-GB" sz="2000" dirty="0"/>
              <a:t>    margin: 0 auto; </a:t>
            </a:r>
          </a:p>
          <a:p>
            <a:r>
              <a:rPr lang="en-GB" sz="2000" dirty="0"/>
              <a:t>    border:10px solid green;</a:t>
            </a:r>
          </a:p>
          <a:p>
            <a:r>
              <a:rPr lang="en-GB" sz="2000" dirty="0"/>
              <a:t>    padding:10px;</a:t>
            </a:r>
          </a:p>
          <a:p>
            <a:r>
              <a:rPr lang="en-GB" sz="2000" dirty="0"/>
              <a:t>    margin-top:40px;</a:t>
            </a:r>
          </a:p>
          <a:p>
            <a:r>
              <a:rPr lang="en-GB" sz="2000" dirty="0"/>
              <a:t>}</a:t>
            </a:r>
          </a:p>
          <a:p>
            <a:r>
              <a:rPr lang="en-GB" sz="2000" dirty="0"/>
              <a:t>.main-header,</a:t>
            </a:r>
          </a:p>
          <a:p>
            <a:r>
              <a:rPr lang="en-GB" sz="2000" dirty="0"/>
              <a:t>.main-content,</a:t>
            </a:r>
          </a:p>
          <a:p>
            <a:r>
              <a:rPr lang="en-GB" sz="2000" dirty="0"/>
              <a:t>.main-footer {</a:t>
            </a:r>
          </a:p>
          <a:p>
            <a:r>
              <a:rPr lang="en-GB" sz="2000" dirty="0"/>
              <a:t>    padding: 10px;</a:t>
            </a:r>
          </a:p>
          <a:p>
            <a:r>
              <a:rPr lang="en-GB" sz="2000" dirty="0"/>
              <a:t>    background:#</a:t>
            </a:r>
            <a:r>
              <a:rPr lang="en-GB" sz="2000" dirty="0" err="1"/>
              <a:t>aaa</a:t>
            </a:r>
            <a:r>
              <a:rPr lang="en-GB" sz="2000" dirty="0"/>
              <a:t>; </a:t>
            </a:r>
          </a:p>
          <a:p>
            <a:r>
              <a:rPr lang="en-GB" sz="2000" dirty="0"/>
              <a:t>    border: 5px dashed #000;</a:t>
            </a:r>
          </a:p>
          <a:p>
            <a:r>
              <a:rPr lang="en-GB" sz="2000" dirty="0"/>
              <a:t>    margin: 20px 0;</a:t>
            </a:r>
          </a:p>
          <a:p>
            <a:r>
              <a:rPr lang="en-GB" sz="2000" dirty="0" smtClean="0"/>
              <a:t>}</a:t>
            </a:r>
            <a:endParaRPr lang="en-GB" sz="2000" dirty="0"/>
          </a:p>
        </p:txBody>
      </p:sp>
      <p:sp>
        <p:nvSpPr>
          <p:cNvPr id="10" name="Текстово поле 10"/>
          <p:cNvSpPr txBox="1"/>
          <p:nvPr/>
        </p:nvSpPr>
        <p:spPr>
          <a:xfrm>
            <a:off x="3885569" y="3165011"/>
            <a:ext cx="31950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dirty="0" smtClean="0"/>
              <a:t>.</a:t>
            </a:r>
            <a:r>
              <a:rPr lang="en-GB" sz="2000" dirty="0"/>
              <a:t>main-content{</a:t>
            </a:r>
          </a:p>
          <a:p>
            <a:r>
              <a:rPr lang="en-GB" sz="2000" dirty="0"/>
              <a:t>    min-height:1000px;</a:t>
            </a:r>
          </a:p>
          <a:p>
            <a:r>
              <a:rPr lang="en-GB" sz="2000" dirty="0" smtClean="0"/>
              <a:t>}</a:t>
            </a: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/>
              <a:t>.main-header{</a:t>
            </a:r>
          </a:p>
          <a:p>
            <a:r>
              <a:rPr lang="en-GB" sz="2000" dirty="0"/>
              <a:t>  </a:t>
            </a:r>
            <a:r>
              <a:rPr lang="en-GB" sz="2000" dirty="0" smtClean="0"/>
              <a:t>  height</a:t>
            </a:r>
            <a:r>
              <a:rPr lang="en-GB" sz="2000" dirty="0"/>
              <a:t>: 50px; </a:t>
            </a:r>
          </a:p>
          <a:p>
            <a:r>
              <a:rPr lang="en-GB" sz="2000" dirty="0"/>
              <a:t> </a:t>
            </a:r>
            <a:r>
              <a:rPr lang="en-GB" sz="2000" dirty="0" smtClean="0"/>
              <a:t>  </a:t>
            </a:r>
            <a:r>
              <a:rPr lang="en-GB" sz="2000" dirty="0"/>
              <a:t> border-</a:t>
            </a:r>
            <a:r>
              <a:rPr lang="en-GB" sz="2000" dirty="0" err="1"/>
              <a:t>color</a:t>
            </a:r>
            <a:r>
              <a:rPr lang="en-GB" sz="2000" dirty="0" smtClean="0"/>
              <a:t>: red</a:t>
            </a:r>
            <a:r>
              <a:rPr lang="en-GB" sz="2000" dirty="0"/>
              <a:t>;</a:t>
            </a:r>
          </a:p>
          <a:p>
            <a:r>
              <a:rPr lang="en-GB" sz="2000" dirty="0"/>
              <a:t>  </a:t>
            </a:r>
            <a:r>
              <a:rPr lang="en-GB" sz="2000" dirty="0" smtClean="0"/>
              <a:t>  </a:t>
            </a:r>
            <a:r>
              <a:rPr lang="en-GB" sz="2000" b="1" dirty="0" smtClean="0">
                <a:solidFill>
                  <a:schemeClr val="bg1"/>
                </a:solidFill>
              </a:rPr>
              <a:t>position: sticky</a:t>
            </a:r>
            <a:r>
              <a:rPr lang="en-GB" sz="2000" b="1" dirty="0">
                <a:solidFill>
                  <a:schemeClr val="bg1"/>
                </a:solidFill>
              </a:rPr>
              <a:t>; </a:t>
            </a:r>
          </a:p>
          <a:p>
            <a:r>
              <a:rPr lang="en-GB" sz="2000" b="1" dirty="0">
                <a:solidFill>
                  <a:schemeClr val="bg1"/>
                </a:solidFill>
              </a:rPr>
              <a:t>  </a:t>
            </a:r>
            <a:r>
              <a:rPr lang="en-GB" sz="2000" b="1" dirty="0" smtClean="0">
                <a:solidFill>
                  <a:schemeClr val="bg1"/>
                </a:solidFill>
              </a:rPr>
              <a:t>  top</a:t>
            </a:r>
            <a:r>
              <a:rPr lang="en-GB" sz="2000" b="1" dirty="0">
                <a:solidFill>
                  <a:schemeClr val="bg1"/>
                </a:solidFill>
              </a:rPr>
              <a:t>: 0;</a:t>
            </a:r>
          </a:p>
          <a:p>
            <a:r>
              <a:rPr lang="en-GB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566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25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Bottom – defines the position of the element according to its </a:t>
            </a:r>
            <a:r>
              <a:rPr lang="en-US" b="1" dirty="0" smtClean="0">
                <a:solidFill>
                  <a:schemeClr val="bg1"/>
                </a:solidFill>
              </a:rPr>
              <a:t>bottom</a:t>
            </a:r>
            <a:r>
              <a:rPr lang="en-US" dirty="0" smtClean="0"/>
              <a:t> edge</a:t>
            </a:r>
            <a:endParaRPr lang="bg-BG" dirty="0" smtClean="0"/>
          </a:p>
          <a:p>
            <a:pPr lvl="1">
              <a:buClr>
                <a:schemeClr val="tx1"/>
              </a:buClr>
            </a:pPr>
            <a:r>
              <a:rPr lang="en-US" dirty="0"/>
              <a:t>b</a:t>
            </a:r>
            <a:r>
              <a:rPr lang="en-US" dirty="0" smtClean="0"/>
              <a:t>ottom: auto; -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element will remain in its </a:t>
            </a:r>
            <a:r>
              <a:rPr lang="en-US" b="1" dirty="0">
                <a:solidFill>
                  <a:schemeClr val="bg1"/>
                </a:solidFill>
              </a:rPr>
              <a:t>natural</a:t>
            </a:r>
            <a:r>
              <a:rPr lang="en-US" dirty="0"/>
              <a:t> position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000" y="3389262"/>
            <a:ext cx="3857625" cy="22002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00" y="3370212"/>
            <a:ext cx="3838575" cy="22193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5086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dirty="0" smtClean="0"/>
              <a:t>bottom: 20px;</a:t>
            </a:r>
          </a:p>
          <a:p>
            <a:pPr lvl="1"/>
            <a:r>
              <a:rPr lang="en-US" dirty="0"/>
              <a:t>If the element is in position </a:t>
            </a:r>
            <a:r>
              <a:rPr lang="en-US" b="1" dirty="0">
                <a:solidFill>
                  <a:schemeClr val="bg1"/>
                </a:solidFill>
              </a:rPr>
              <a:t>relative</a:t>
            </a:r>
            <a:r>
              <a:rPr lang="en-US" dirty="0"/>
              <a:t>, the element will move 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upwards</a:t>
            </a:r>
            <a:r>
              <a:rPr lang="en-US" dirty="0"/>
              <a:t> by the amount defined by the </a:t>
            </a:r>
            <a:r>
              <a:rPr lang="en-US" b="1" dirty="0">
                <a:solidFill>
                  <a:schemeClr val="bg1"/>
                </a:solidFill>
              </a:rPr>
              <a:t>bottom</a:t>
            </a:r>
            <a:r>
              <a:rPr lang="en-US" dirty="0"/>
              <a:t> </a:t>
            </a:r>
            <a:r>
              <a:rPr lang="en-US" dirty="0" smtClean="0"/>
              <a:t>value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000" y="3339000"/>
            <a:ext cx="3857625" cy="22288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000" y="3339000"/>
            <a:ext cx="3838575" cy="22383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7464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dirty="0" smtClean="0"/>
              <a:t>bottom: </a:t>
            </a:r>
            <a:r>
              <a:rPr lang="bg-BG" dirty="0" smtClean="0"/>
              <a:t>0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If the element is in position </a:t>
            </a:r>
            <a:r>
              <a:rPr lang="en-US" b="1" dirty="0">
                <a:solidFill>
                  <a:schemeClr val="bg1"/>
                </a:solidFill>
              </a:rPr>
              <a:t>absolute</a:t>
            </a:r>
            <a:r>
              <a:rPr lang="en-US" dirty="0"/>
              <a:t>, the element will position itself from the 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bottom</a:t>
            </a:r>
            <a:r>
              <a:rPr lang="en-US" dirty="0"/>
              <a:t> of the first positioned </a:t>
            </a:r>
            <a:r>
              <a:rPr lang="en-US" b="1" dirty="0">
                <a:solidFill>
                  <a:schemeClr val="bg1"/>
                </a:solidFill>
              </a:rPr>
              <a:t>ancestor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637" y="3294000"/>
            <a:ext cx="3857625" cy="22193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836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Left – </a:t>
            </a:r>
            <a:r>
              <a:rPr lang="en-US" dirty="0"/>
              <a:t>d</a:t>
            </a:r>
            <a:r>
              <a:rPr lang="en-US" dirty="0" smtClean="0"/>
              <a:t>efines </a:t>
            </a:r>
            <a:r>
              <a:rPr lang="en-US" dirty="0"/>
              <a:t>the position of the element according to its 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 </a:t>
            </a:r>
            <a:r>
              <a:rPr lang="en-US" dirty="0" smtClean="0"/>
              <a:t>edge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left: auto; -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element will remain in its </a:t>
            </a:r>
            <a:r>
              <a:rPr lang="en-US" b="1" dirty="0">
                <a:solidFill>
                  <a:schemeClr val="bg1"/>
                </a:solidFill>
              </a:rPr>
              <a:t>natural</a:t>
            </a:r>
            <a:r>
              <a:rPr lang="en-US" dirty="0"/>
              <a:t> position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000" y="3389262"/>
            <a:ext cx="3857625" cy="22002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00" y="3370212"/>
            <a:ext cx="3838575" cy="22193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6621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dirty="0" smtClean="0"/>
              <a:t>left: 80px; - if </a:t>
            </a:r>
            <a:r>
              <a:rPr lang="en-US" dirty="0"/>
              <a:t>the element is in position </a:t>
            </a:r>
            <a:r>
              <a:rPr lang="en-US" b="1" dirty="0">
                <a:solidFill>
                  <a:schemeClr val="bg1"/>
                </a:solidFill>
              </a:rPr>
              <a:t>relative</a:t>
            </a:r>
            <a:r>
              <a:rPr lang="en-US" dirty="0"/>
              <a:t>, the element will move 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left</a:t>
            </a:r>
            <a:r>
              <a:rPr lang="en-US" dirty="0"/>
              <a:t> by the amount defined by the 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 value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26" y="2979000"/>
            <a:ext cx="3867150" cy="22193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000" y="2979000"/>
            <a:ext cx="3876675" cy="22098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2982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dirty="0" smtClean="0"/>
              <a:t>left: </a:t>
            </a:r>
            <a:r>
              <a:rPr lang="bg-BG" dirty="0" smtClean="0"/>
              <a:t>-2</a:t>
            </a:r>
            <a:r>
              <a:rPr lang="en-US" dirty="0" smtClean="0"/>
              <a:t>0px; - </a:t>
            </a:r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the element is in position </a:t>
            </a:r>
            <a:r>
              <a:rPr lang="en-US" b="1" dirty="0">
                <a:solidFill>
                  <a:schemeClr val="bg1"/>
                </a:solidFill>
              </a:rPr>
              <a:t>absolute</a:t>
            </a:r>
            <a:r>
              <a:rPr lang="en-US" dirty="0"/>
              <a:t>, the element will position itself from the 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left</a:t>
            </a:r>
            <a:r>
              <a:rPr lang="en-US" dirty="0"/>
              <a:t> of the first positioned </a:t>
            </a:r>
            <a:r>
              <a:rPr lang="en-US" b="1" dirty="0">
                <a:solidFill>
                  <a:schemeClr val="bg1"/>
                </a:solidFill>
              </a:rPr>
              <a:t>ancestor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26" y="2979000"/>
            <a:ext cx="3867150" cy="22193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00" y="2979000"/>
            <a:ext cx="3967003" cy="228225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4399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Right – </a:t>
            </a:r>
            <a:r>
              <a:rPr lang="en-US" dirty="0"/>
              <a:t>d</a:t>
            </a:r>
            <a:r>
              <a:rPr lang="en-US" dirty="0" smtClean="0"/>
              <a:t>efines </a:t>
            </a:r>
            <a:r>
              <a:rPr lang="en-US" dirty="0"/>
              <a:t>the position of the element according to its 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 </a:t>
            </a:r>
            <a:r>
              <a:rPr lang="en-US" dirty="0" smtClean="0"/>
              <a:t>edge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right: auto; -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element will remain in its </a:t>
            </a:r>
            <a:r>
              <a:rPr lang="en-US" b="1" dirty="0">
                <a:solidFill>
                  <a:schemeClr val="bg1"/>
                </a:solidFill>
              </a:rPr>
              <a:t>natural</a:t>
            </a:r>
            <a:r>
              <a:rPr lang="en-US" dirty="0"/>
              <a:t> position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000" y="3389262"/>
            <a:ext cx="3857625" cy="22002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00" y="3370212"/>
            <a:ext cx="3838575" cy="22193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7658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right: 80px; - </a:t>
            </a:r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the element is in position </a:t>
            </a:r>
            <a:r>
              <a:rPr lang="en-US" b="1" dirty="0">
                <a:solidFill>
                  <a:schemeClr val="bg1"/>
                </a:solidFill>
              </a:rPr>
              <a:t>relative</a:t>
            </a:r>
            <a:r>
              <a:rPr lang="en-US" dirty="0"/>
              <a:t>, the element will move 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right</a:t>
            </a:r>
            <a:r>
              <a:rPr lang="en-US" dirty="0"/>
              <a:t> by the amount defined by the 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 value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00" y="3370212"/>
            <a:ext cx="3960000" cy="228952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000" y="3369612"/>
            <a:ext cx="4226550" cy="224247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5253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 err="1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#HTML-CSS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2746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right: </a:t>
            </a:r>
            <a:r>
              <a:rPr lang="bg-BG" dirty="0" smtClean="0"/>
              <a:t>-2</a:t>
            </a:r>
            <a:r>
              <a:rPr lang="en-US" dirty="0" smtClean="0"/>
              <a:t>0px; - </a:t>
            </a:r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the element is in position </a:t>
            </a:r>
            <a:r>
              <a:rPr lang="en-US" b="1" dirty="0">
                <a:solidFill>
                  <a:schemeClr val="bg1"/>
                </a:solidFill>
              </a:rPr>
              <a:t>absolute</a:t>
            </a:r>
            <a:r>
              <a:rPr lang="en-US" dirty="0"/>
              <a:t>, the element will position itself from the 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right</a:t>
            </a:r>
            <a:r>
              <a:rPr lang="en-US" dirty="0"/>
              <a:t> of the first positioned </a:t>
            </a:r>
            <a:r>
              <a:rPr lang="en-US" b="1" dirty="0">
                <a:solidFill>
                  <a:schemeClr val="bg1"/>
                </a:solidFill>
              </a:rPr>
              <a:t>ancestor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00" y="3370211"/>
            <a:ext cx="3960000" cy="228952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350" y="3370211"/>
            <a:ext cx="4055183" cy="228952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7145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Top – </a:t>
            </a:r>
            <a:r>
              <a:rPr lang="en-US" dirty="0"/>
              <a:t>d</a:t>
            </a:r>
            <a:r>
              <a:rPr lang="en-US" dirty="0" smtClean="0"/>
              <a:t>efines </a:t>
            </a:r>
            <a:r>
              <a:rPr lang="en-US" dirty="0"/>
              <a:t>the position of the element according to its </a:t>
            </a:r>
            <a:r>
              <a:rPr lang="en-US" b="1" dirty="0">
                <a:solidFill>
                  <a:schemeClr val="bg1"/>
                </a:solidFill>
              </a:rPr>
              <a:t>top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/>
              <a:t>edge 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top: auto; -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element will remain in its </a:t>
            </a:r>
            <a:r>
              <a:rPr lang="en-US" b="1" dirty="0">
                <a:solidFill>
                  <a:schemeClr val="bg1"/>
                </a:solidFill>
              </a:rPr>
              <a:t>natural</a:t>
            </a:r>
            <a:r>
              <a:rPr lang="en-US" dirty="0"/>
              <a:t> position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000" y="3389262"/>
            <a:ext cx="3857625" cy="22002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00" y="3370212"/>
            <a:ext cx="3838575" cy="22193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8287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dirty="0" smtClean="0"/>
              <a:t>top: 20px; - </a:t>
            </a:r>
            <a:r>
              <a:rPr lang="en-US" dirty="0"/>
              <a:t>If the element is in position </a:t>
            </a:r>
            <a:r>
              <a:rPr lang="en-US" b="1" dirty="0">
                <a:solidFill>
                  <a:schemeClr val="bg1"/>
                </a:solidFill>
              </a:rPr>
              <a:t>relative</a:t>
            </a:r>
            <a:r>
              <a:rPr lang="en-US" dirty="0"/>
              <a:t>, the element will move 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downwards</a:t>
            </a:r>
            <a:r>
              <a:rPr lang="en-US" dirty="0"/>
              <a:t> by the amount defined by the </a:t>
            </a:r>
            <a:r>
              <a:rPr lang="en-US" b="1" dirty="0">
                <a:solidFill>
                  <a:schemeClr val="bg1"/>
                </a:solidFill>
              </a:rPr>
              <a:t>top</a:t>
            </a:r>
            <a:r>
              <a:rPr lang="en-US" dirty="0"/>
              <a:t> value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450" y="3135433"/>
            <a:ext cx="3993385" cy="24193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00" y="3135433"/>
            <a:ext cx="3876675" cy="24193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7073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dirty="0" smtClean="0"/>
              <a:t>top: 0; - </a:t>
            </a:r>
            <a:r>
              <a:rPr lang="en-US" dirty="0"/>
              <a:t>If the element is in position </a:t>
            </a:r>
            <a:r>
              <a:rPr lang="en-US" b="1" dirty="0">
                <a:solidFill>
                  <a:schemeClr val="bg1"/>
                </a:solidFill>
              </a:rPr>
              <a:t>absolute</a:t>
            </a:r>
            <a:r>
              <a:rPr lang="en-US" dirty="0"/>
              <a:t>, the element will position itself from the 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top</a:t>
            </a:r>
            <a:r>
              <a:rPr lang="en-US" dirty="0"/>
              <a:t> of the first positioned </a:t>
            </a:r>
            <a:r>
              <a:rPr lang="en-US" b="1" dirty="0">
                <a:solidFill>
                  <a:schemeClr val="bg1"/>
                </a:solidFill>
              </a:rPr>
              <a:t>ancestor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000" y="3114000"/>
            <a:ext cx="3905250" cy="22288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5432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Z-index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Defines the order of the elements on the </a:t>
            </a:r>
            <a:r>
              <a:rPr lang="en-US" b="1" dirty="0" smtClean="0">
                <a:solidFill>
                  <a:schemeClr val="bg1"/>
                </a:solidFill>
              </a:rPr>
              <a:t>z-axis</a:t>
            </a:r>
            <a:r>
              <a:rPr lang="en-US" dirty="0" smtClean="0"/>
              <a:t>. It only works on positioned elements (anything apart from static)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z</a:t>
            </a:r>
            <a:r>
              <a:rPr lang="en-US" b="1" dirty="0" smtClean="0">
                <a:solidFill>
                  <a:schemeClr val="bg1"/>
                </a:solidFill>
              </a:rPr>
              <a:t>-index: auto;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The order is defined by the order in the HTML code:</a:t>
            </a:r>
          </a:p>
          <a:p>
            <a:pPr lvl="2">
              <a:buClr>
                <a:schemeClr val="tx1"/>
              </a:buClr>
            </a:pPr>
            <a:r>
              <a:rPr lang="en-US" dirty="0" smtClean="0"/>
              <a:t>First in the code = behind</a:t>
            </a:r>
          </a:p>
          <a:p>
            <a:pPr lvl="2">
              <a:buClr>
                <a:schemeClr val="tx1"/>
              </a:buClr>
            </a:pPr>
            <a:r>
              <a:rPr lang="en-US" dirty="0" smtClean="0"/>
              <a:t>Last in the code = in front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611" y="5067941"/>
            <a:ext cx="7627678" cy="164268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7631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Z-index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z-index: 1;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The z-index value is relative to the other ones. The target element is move in </a:t>
            </a:r>
            <a:r>
              <a:rPr lang="en-US" b="1" dirty="0" smtClean="0">
                <a:solidFill>
                  <a:schemeClr val="bg1"/>
                </a:solidFill>
              </a:rPr>
              <a:t>front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of its siblings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862" y="3699000"/>
            <a:ext cx="8255176" cy="180238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0508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Z-index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z-index: -1;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You can use negative values. The target element is move in behind its siblings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000" y="3699000"/>
            <a:ext cx="8386047" cy="18000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8981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396373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14732" y="1648009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3200" b="1" dirty="0" smtClean="0">
                <a:solidFill>
                  <a:schemeClr val="bg2"/>
                </a:solidFill>
              </a:rPr>
              <a:t>What is </a:t>
            </a:r>
            <a:r>
              <a:rPr lang="en-US" sz="3200" b="1" dirty="0" smtClean="0">
                <a:solidFill>
                  <a:schemeClr val="bg2"/>
                </a:solidFill>
              </a:rPr>
              <a:t>a </a:t>
            </a:r>
            <a:r>
              <a:rPr lang="en-US" sz="3200" b="1" dirty="0" smtClean="0">
                <a:solidFill>
                  <a:schemeClr val="bg2"/>
                </a:solidFill>
              </a:rPr>
              <a:t>f</a:t>
            </a:r>
            <a:r>
              <a:rPr lang="en-US" sz="3200" b="1" dirty="0" smtClean="0">
                <a:solidFill>
                  <a:schemeClr val="bg2"/>
                </a:solidFill>
              </a:rPr>
              <a:t>loat?</a:t>
            </a:r>
            <a:endParaRPr lang="en-US" sz="3200" b="1" dirty="0" smtClean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3200" b="1" dirty="0" smtClean="0">
                <a:solidFill>
                  <a:schemeClr val="bg2"/>
                </a:solidFill>
              </a:rPr>
              <a:t>How to float elements?</a:t>
            </a:r>
          </a:p>
          <a:p>
            <a:pPr>
              <a:buClr>
                <a:schemeClr val="bg2"/>
              </a:buClr>
            </a:pPr>
            <a:r>
              <a:rPr lang="en-US" sz="3200" b="1" dirty="0" smtClean="0">
                <a:solidFill>
                  <a:schemeClr val="bg2"/>
                </a:solidFill>
              </a:rPr>
              <a:t>How to clear float?</a:t>
            </a:r>
          </a:p>
          <a:p>
            <a:pPr>
              <a:buClr>
                <a:schemeClr val="bg2"/>
              </a:buClr>
            </a:pPr>
            <a:r>
              <a:rPr lang="en-GB" sz="3200" b="1" dirty="0">
                <a:solidFill>
                  <a:schemeClr val="bg2"/>
                </a:solidFill>
              </a:rPr>
              <a:t>Positioning </a:t>
            </a:r>
            <a:r>
              <a:rPr lang="en-GB" sz="3200" b="1" dirty="0">
                <a:solidFill>
                  <a:schemeClr val="bg2"/>
                </a:solidFill>
              </a:rPr>
              <a:t>p</a:t>
            </a:r>
            <a:r>
              <a:rPr lang="en-GB" sz="3200" b="1" dirty="0" smtClean="0">
                <a:solidFill>
                  <a:schemeClr val="bg2"/>
                </a:solidFill>
              </a:rPr>
              <a:t>roperties</a:t>
            </a:r>
          </a:p>
          <a:p>
            <a:pPr>
              <a:buClr>
                <a:schemeClr val="bg2"/>
              </a:buClr>
            </a:pPr>
            <a:r>
              <a:rPr lang="en-GB" sz="3200" b="1" dirty="0" smtClean="0">
                <a:solidFill>
                  <a:schemeClr val="bg2"/>
                </a:solidFill>
              </a:rPr>
              <a:t>How to work with z-index?</a:t>
            </a:r>
            <a:endParaRPr lang="en-GB" sz="32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 smtClean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2"/>
              </a:solidFill>
            </a:endParaRPr>
          </a:p>
          <a:p>
            <a:endParaRPr lang="en-US" sz="2400" b="1" dirty="0">
              <a:solidFill>
                <a:schemeClr val="bg2"/>
              </a:solidFill>
            </a:endParaRPr>
          </a:p>
          <a:p>
            <a:pPr lvl="1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553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>
            <a:fillRect/>
          </a:stretch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>
            <a:fillRect/>
          </a:stretch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>
            <a:fillRect/>
          </a:stretch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>
            <a:fillRect/>
          </a:stretch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>
            <a:fillRect/>
          </a:stretch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>
            <a:fillRect/>
          </a:stretch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>
            <a:fillRect/>
          </a:stretch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>
            <a:fillRect/>
          </a:stretch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>
            <a:fillRect/>
          </a:stretch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>
            <a:fillRect/>
          </a:stretch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338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SoftUni Organizational Partners</a:t>
            </a:r>
            <a:endParaRPr lang="bg-BG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9814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Float Property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2050" name="Picture 2" descr="Резултат с изображение за „CSs float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000" y="1719000"/>
            <a:ext cx="4139999" cy="207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03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18891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/>
              <a:t>© SoftUni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6042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1593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/>
          <a:lstStyle/>
          <a:p>
            <a:r>
              <a:rPr lang="en-US" dirty="0"/>
              <a:t>CSS float is a property that forces any element to float (right, left, none, inherit) inside its parent body with the rest of the element to wrap around </a:t>
            </a:r>
            <a:r>
              <a:rPr lang="en-US" dirty="0" smtClean="0"/>
              <a:t>it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element is removed from the normal flow of the page, though still remaining a part of the </a:t>
            </a:r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Float?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6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 Property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 smtClean="0"/>
              <a:t>Float values: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float :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;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f</a:t>
            </a:r>
            <a:r>
              <a:rPr lang="en-US" dirty="0" smtClean="0"/>
              <a:t>loats </a:t>
            </a:r>
            <a:r>
              <a:rPr lang="en-US" dirty="0"/>
              <a:t>the element to right of it's </a:t>
            </a:r>
            <a:r>
              <a:rPr lang="en-US" dirty="0" smtClean="0"/>
              <a:t>container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dirty="0" smtClean="0"/>
              <a:t>float 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; </a:t>
            </a:r>
            <a:r>
              <a:rPr lang="en-US" dirty="0" smtClean="0"/>
              <a:t>- floats </a:t>
            </a:r>
            <a:r>
              <a:rPr lang="en-US" dirty="0"/>
              <a:t>the element to left of it's </a:t>
            </a:r>
            <a:r>
              <a:rPr lang="en-US" dirty="0" smtClean="0"/>
              <a:t>container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dirty="0" smtClean="0"/>
              <a:t>float 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none</a:t>
            </a:r>
            <a:r>
              <a:rPr lang="en-US" dirty="0"/>
              <a:t>; </a:t>
            </a:r>
            <a:r>
              <a:rPr lang="en-US" dirty="0" smtClean="0"/>
              <a:t>- it </a:t>
            </a:r>
            <a:r>
              <a:rPr lang="en-US" dirty="0"/>
              <a:t>will restrict the element to </a:t>
            </a:r>
            <a:r>
              <a:rPr lang="en-US" dirty="0" smtClean="0"/>
              <a:t>float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dirty="0" smtClean="0"/>
              <a:t>float 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initial</a:t>
            </a:r>
            <a:r>
              <a:rPr lang="en-US" dirty="0"/>
              <a:t>; </a:t>
            </a:r>
            <a:r>
              <a:rPr lang="en-US" dirty="0" smtClean="0"/>
              <a:t>- the </a:t>
            </a:r>
            <a:r>
              <a:rPr lang="en-US" dirty="0"/>
              <a:t>element remains to it's default position </a:t>
            </a:r>
            <a:endParaRPr lang="en-US" dirty="0" smtClean="0"/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dirty="0" smtClean="0"/>
              <a:t>float 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inherit</a:t>
            </a:r>
            <a:r>
              <a:rPr lang="en-US" dirty="0"/>
              <a:t>; </a:t>
            </a:r>
            <a:r>
              <a:rPr lang="en-US" dirty="0" smtClean="0"/>
              <a:t>- enables </a:t>
            </a:r>
            <a:r>
              <a:rPr lang="en-US" dirty="0"/>
              <a:t>the element to inherit the property from its parent </a:t>
            </a:r>
            <a:r>
              <a:rPr lang="en-US" dirty="0" smtClean="0"/>
              <a:t>element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63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 Property - Example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7639" y="1495781"/>
            <a:ext cx="5860598" cy="5528766"/>
          </a:xfrm>
        </p:spPr>
        <p:txBody>
          <a:bodyPr>
            <a:normAutofit/>
          </a:bodyPr>
          <a:lstStyle/>
          <a:p>
            <a:pPr>
              <a:lnSpc>
                <a:spcPts val="3400"/>
              </a:lnSpc>
              <a:buClr>
                <a:schemeClr val="tx1"/>
              </a:buClr>
            </a:pPr>
            <a:r>
              <a:rPr lang="en-US" dirty="0" smtClean="0"/>
              <a:t>float: none;</a:t>
            </a:r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 smtClean="0"/>
          </a:p>
          <a:p>
            <a:pPr marL="0" indent="0">
              <a:lnSpc>
                <a:spcPts val="3600"/>
              </a:lnSpc>
              <a:buClr>
                <a:schemeClr val="tx1"/>
              </a:buClr>
              <a:buNone/>
            </a:pPr>
            <a:endParaRPr lang="en-US" dirty="0" smtClean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045402" y="1495781"/>
            <a:ext cx="5860598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 smtClean="0"/>
              <a:t>float: right;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18" y="2136323"/>
            <a:ext cx="3295594" cy="228657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162" y="2115600"/>
            <a:ext cx="3604050" cy="228657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52" y="2140661"/>
            <a:ext cx="3510000" cy="228657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8328570" y="1495781"/>
            <a:ext cx="3801000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 smtClean="0"/>
              <a:t>float: left;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6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multiple Elements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 smtClean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426000" y="1196125"/>
            <a:ext cx="5805000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/>
              <a:t>    &lt;body&gt;</a:t>
            </a:r>
          </a:p>
          <a:p>
            <a:r>
              <a:rPr lang="en-US" sz="2400" dirty="0"/>
              <a:t>        </a:t>
            </a:r>
            <a:r>
              <a:rPr lang="en-US" sz="2400" dirty="0" smtClean="0"/>
              <a:t>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class</a:t>
            </a:r>
            <a:r>
              <a:rPr lang="en-US" sz="2400" dirty="0" smtClean="0"/>
              <a:t>="image</a:t>
            </a:r>
            <a:r>
              <a:rPr lang="en-US" sz="2400" dirty="0"/>
              <a:t>"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="girl.png"/</a:t>
            </a:r>
            <a:r>
              <a:rPr lang="en-US" sz="2400" dirty="0" smtClean="0"/>
              <a:t>&gt;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&lt;</a:t>
            </a:r>
            <a:r>
              <a:rPr lang="en-US" sz="2400" dirty="0" err="1"/>
              <a:t>img</a:t>
            </a:r>
            <a:r>
              <a:rPr lang="en-US" sz="2400" dirty="0"/>
              <a:t> class="image" </a:t>
            </a:r>
            <a:r>
              <a:rPr lang="en-US" sz="2400" dirty="0" err="1"/>
              <a:t>src</a:t>
            </a:r>
            <a:r>
              <a:rPr lang="en-US" sz="2400" dirty="0" smtClean="0"/>
              <a:t>=</a:t>
            </a:r>
            <a:r>
              <a:rPr lang="en-US" sz="2400" dirty="0"/>
              <a:t>"</a:t>
            </a:r>
            <a:r>
              <a:rPr lang="en-US" sz="2400" dirty="0" smtClean="0"/>
              <a:t>music.png"/&gt;</a:t>
            </a:r>
          </a:p>
          <a:p>
            <a:r>
              <a:rPr lang="en-US" sz="2400" dirty="0" smtClean="0"/>
              <a:t>        &lt;</a:t>
            </a:r>
            <a:r>
              <a:rPr lang="en-US" sz="2400" dirty="0" err="1"/>
              <a:t>img</a:t>
            </a:r>
            <a:r>
              <a:rPr lang="en-US" sz="2400" dirty="0"/>
              <a:t> class="image" </a:t>
            </a:r>
            <a:r>
              <a:rPr lang="en-US" sz="2400" dirty="0" err="1"/>
              <a:t>src</a:t>
            </a:r>
            <a:r>
              <a:rPr lang="en-US" sz="2400" dirty="0" smtClean="0"/>
              <a:t>=</a:t>
            </a:r>
            <a:r>
              <a:rPr lang="en-US" sz="2400" dirty="0"/>
              <a:t>"</a:t>
            </a:r>
            <a:r>
              <a:rPr lang="en-US" sz="2400" dirty="0" smtClean="0"/>
              <a:t>mug.png"/&gt;</a:t>
            </a:r>
          </a:p>
          <a:p>
            <a:r>
              <a:rPr lang="en-US" sz="2400" dirty="0" smtClean="0"/>
              <a:t>        &lt;</a:t>
            </a:r>
            <a:r>
              <a:rPr lang="en-US" sz="2400" dirty="0" err="1"/>
              <a:t>img</a:t>
            </a:r>
            <a:r>
              <a:rPr lang="en-US" sz="2400" dirty="0"/>
              <a:t> class="image" </a:t>
            </a:r>
            <a:r>
              <a:rPr lang="en-US" sz="2400" dirty="0" err="1"/>
              <a:t>src</a:t>
            </a:r>
            <a:r>
              <a:rPr lang="en-US" sz="2400" dirty="0" smtClean="0"/>
              <a:t>=</a:t>
            </a:r>
            <a:r>
              <a:rPr lang="en-US" sz="2400" dirty="0"/>
              <a:t>"</a:t>
            </a:r>
            <a:r>
              <a:rPr lang="en-US" sz="2400" dirty="0" smtClean="0"/>
              <a:t>nature.png</a:t>
            </a:r>
            <a:r>
              <a:rPr lang="en-US" sz="2400" dirty="0"/>
              <a:t>"/&gt;</a:t>
            </a:r>
            <a:endParaRPr lang="en-US" sz="2400" dirty="0" smtClean="0"/>
          </a:p>
          <a:p>
            <a:r>
              <a:rPr lang="en-US" sz="2400" dirty="0"/>
              <a:t>    &lt;/body</a:t>
            </a:r>
            <a:r>
              <a:rPr lang="en-US" sz="2400" dirty="0" smtClean="0"/>
              <a:t>&gt;</a:t>
            </a:r>
            <a:endParaRPr lang="en-US" sz="2400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426000" y="4143133"/>
            <a:ext cx="5805000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/>
              <a:t>    </a:t>
            </a:r>
            <a:r>
              <a:rPr lang="bg-BG" sz="2400" dirty="0" smtClean="0"/>
              <a:t>.</a:t>
            </a:r>
            <a:r>
              <a:rPr lang="en-US" sz="2400" dirty="0" smtClean="0"/>
              <a:t>image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</a:t>
            </a:r>
            <a:r>
              <a:rPr lang="en-US" sz="2400" dirty="0"/>
              <a:t>float: left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width</a:t>
            </a:r>
            <a:r>
              <a:rPr lang="en-US" sz="2400" dirty="0"/>
              <a:t>: 150px;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height</a:t>
            </a:r>
            <a:r>
              <a:rPr lang="en-US" sz="2400" dirty="0"/>
              <a:t>: </a:t>
            </a:r>
            <a:r>
              <a:rPr lang="en-US" sz="2400" dirty="0" smtClean="0"/>
              <a:t>100px;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margin</a:t>
            </a:r>
            <a:r>
              <a:rPr lang="en-US" sz="2400" dirty="0"/>
              <a:t>: 5px;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}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036" y="3276499"/>
            <a:ext cx="6575000" cy="15750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5994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 Property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 smtClean="0"/>
              <a:t>As float implies the use of the block layout, it modifies the computed value of the display values, </a:t>
            </a:r>
            <a:r>
              <a:rPr lang="en-US" dirty="0" smtClean="0"/>
              <a:t>in some cases: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 smtClean="0"/>
          </a:p>
          <a:p>
            <a:pPr marL="0" indent="0" algn="ctr">
              <a:lnSpc>
                <a:spcPts val="3600"/>
              </a:lnSpc>
              <a:buClr>
                <a:schemeClr val="tx1"/>
              </a:buClr>
              <a:buNone/>
            </a:pPr>
            <a:r>
              <a:rPr lang="en-US" dirty="0" smtClean="0"/>
              <a:t>Specified value           Computed value</a:t>
            </a:r>
          </a:p>
          <a:p>
            <a:pPr marL="0" indent="0">
              <a:lnSpc>
                <a:spcPts val="3600"/>
              </a:lnSpc>
              <a:buClr>
                <a:schemeClr val="tx1"/>
              </a:buClr>
              <a:buNone/>
            </a:pPr>
            <a:r>
              <a:rPr lang="en-US" dirty="0" smtClean="0"/>
              <a:t>			      inline           block</a:t>
            </a:r>
          </a:p>
          <a:p>
            <a:pPr marL="0" indent="0">
              <a:lnSpc>
                <a:spcPts val="3600"/>
              </a:lnSpc>
              <a:buClr>
                <a:schemeClr val="tx1"/>
              </a:buClr>
              <a:buNone/>
            </a:pPr>
            <a:r>
              <a:rPr lang="en-US" dirty="0" smtClean="0"/>
              <a:t>		        i</a:t>
            </a:r>
            <a:r>
              <a:rPr lang="en-US" dirty="0" smtClean="0"/>
              <a:t>nline-block           block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5736000" y="3609000"/>
            <a:ext cx="585000" cy="270000"/>
          </a:xfrm>
          <a:prstGeom prst="rightArrow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5736000" y="2979000"/>
            <a:ext cx="585000" cy="270000"/>
          </a:xfrm>
          <a:prstGeom prst="rightArrow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5736000" y="4230437"/>
            <a:ext cx="585000" cy="270000"/>
          </a:xfrm>
          <a:prstGeom prst="rightArrow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456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13767</TotalTime>
  <Words>1241</Words>
  <Application>Microsoft Office PowerPoint</Application>
  <PresentationFormat>Widescreen</PresentationFormat>
  <Paragraphs>273</Paragraphs>
  <Slides>42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Malgun Gothic</vt:lpstr>
      <vt:lpstr>Arial</vt:lpstr>
      <vt:lpstr>Calibri</vt:lpstr>
      <vt:lpstr>Consolas</vt:lpstr>
      <vt:lpstr>Wingdings</vt:lpstr>
      <vt:lpstr>Wingdings 2</vt:lpstr>
      <vt:lpstr>SoftUni</vt:lpstr>
      <vt:lpstr>POSITION &amp; FLOAT</vt:lpstr>
      <vt:lpstr>Table of Contents</vt:lpstr>
      <vt:lpstr>Have a Question?</vt:lpstr>
      <vt:lpstr>Float Property</vt:lpstr>
      <vt:lpstr>What is Float?</vt:lpstr>
      <vt:lpstr>Float Property</vt:lpstr>
      <vt:lpstr>Float Property - Example</vt:lpstr>
      <vt:lpstr>Floating multiple Elements</vt:lpstr>
      <vt:lpstr>Float Property</vt:lpstr>
      <vt:lpstr>Clearing the Float</vt:lpstr>
      <vt:lpstr>Clearing the Float</vt:lpstr>
      <vt:lpstr>Clear</vt:lpstr>
      <vt:lpstr>Clear</vt:lpstr>
      <vt:lpstr>Position</vt:lpstr>
      <vt:lpstr>Position</vt:lpstr>
      <vt:lpstr>Position Static</vt:lpstr>
      <vt:lpstr>Position Relative</vt:lpstr>
      <vt:lpstr>Position Absolute</vt:lpstr>
      <vt:lpstr>Position Fixed</vt:lpstr>
      <vt:lpstr>Position Sticky</vt:lpstr>
      <vt:lpstr>Position Sticky - Example</vt:lpstr>
      <vt:lpstr>Bottom</vt:lpstr>
      <vt:lpstr>Bottom</vt:lpstr>
      <vt:lpstr>Bottom</vt:lpstr>
      <vt:lpstr>Left</vt:lpstr>
      <vt:lpstr>Left</vt:lpstr>
      <vt:lpstr>Left</vt:lpstr>
      <vt:lpstr>Right</vt:lpstr>
      <vt:lpstr>Right</vt:lpstr>
      <vt:lpstr>Right</vt:lpstr>
      <vt:lpstr>Top</vt:lpstr>
      <vt:lpstr>Top</vt:lpstr>
      <vt:lpstr>Top</vt:lpstr>
      <vt:lpstr>Z-index</vt:lpstr>
      <vt:lpstr>Z-index</vt:lpstr>
      <vt:lpstr>Z-index</vt:lpstr>
      <vt:lpstr>Summary</vt:lpstr>
      <vt:lpstr>SoftUni Diamond Partners</vt:lpstr>
      <vt:lpstr>SoftUni Organizational Partners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Fundamentas - JavaScript-Syntax</dc:title>
  <dc:subject>Software Development</dc:subject>
  <dc:creator>Software University</dc:creator>
  <cp:keywords>JS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438</cp:revision>
  <dcterms:created xsi:type="dcterms:W3CDTF">2018-05-23T13:08:44Z</dcterms:created>
  <dcterms:modified xsi:type="dcterms:W3CDTF">2020-02-12T12:02:12Z</dcterms:modified>
  <cp:category>programming;computer programming;software development;web development</cp:category>
</cp:coreProperties>
</file>