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5663" y="1625165"/>
            <a:ext cx="9144000" cy="2386965"/>
          </a:xfrm>
        </p:spPr>
        <p:txBody>
          <a:bodyPr>
            <a:normAutofit/>
          </a:bodyPr>
          <a:lstStyle/>
          <a:p>
            <a:r>
              <a:rPr lang="en-US" altLang="en-US" dirty="0">
                <a:sym typeface="+mn-ea"/>
              </a:rPr>
              <a:t>Social Determinants of Health (SDOH) Integration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605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Screenshots</a:t>
            </a:r>
            <a:r>
              <a:rPr lang="en-US" altLang="en-US" dirty="0">
                <a:solidFill>
                  <a:srgbClr val="FF0000"/>
                </a:solidFill>
              </a:rPr>
              <a:t> </a:t>
            </a:r>
            <a:r>
              <a:rPr lang="en-US" altLang="en-US" dirty="0">
                <a:solidFill>
                  <a:srgbClr val="FF0000"/>
                </a:solidFill>
              </a:rPr>
              <a:t>from</a:t>
            </a:r>
            <a:r>
              <a:rPr lang="en-US" altLang="en-US" dirty="0">
                <a:solidFill>
                  <a:srgbClr val="FF0000"/>
                </a:solidFill>
              </a:rPr>
              <a:t> </a:t>
            </a:r>
            <a:r>
              <a:rPr lang="en-US" altLang="en-US" dirty="0">
                <a:solidFill>
                  <a:srgbClr val="FF0000"/>
                </a:solidFill>
              </a:rPr>
              <a:t>demo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300" y="1273175"/>
            <a:ext cx="5687695" cy="22872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45" y="1141730"/>
            <a:ext cx="5451475" cy="2482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215" y="3843020"/>
            <a:ext cx="4911090" cy="2812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83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Introduction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9955"/>
            <a:ext cx="10515600" cy="5104130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/>
              <a:t>Healthcare Outcomes = Medical + Non-Medical Factors</a:t>
            </a:r>
            <a:endParaRPr lang="en-US" altLang="en-US" sz="2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/>
              <a:t>Social, economic, and environmental determinants (SDOH) influence nearly 80% of overall health outcomes.</a:t>
            </a:r>
            <a:endParaRPr lang="en-US" altLang="en-US" sz="23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/>
              <a:t>Current Challenge</a:t>
            </a:r>
            <a:endParaRPr lang="en-US" altLang="en-US" sz="2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/>
              <a:t>Traditional payer/provider analytics focus mainly on clinical data.</a:t>
            </a:r>
            <a:endParaRPr lang="en-US" altLang="en-US" sz="2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/>
              <a:t>Lack of SDOH integration creates blind spots in equity, care delivery, and health outcome predictions.</a:t>
            </a:r>
            <a:endParaRPr lang="en-US" altLang="en-US" sz="23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/>
              <a:t>Impact on U.S. Healthcare</a:t>
            </a:r>
            <a:endParaRPr lang="en-US" altLang="en-US" sz="2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/>
              <a:t>Health inequities and avoidable utilization cost the system over $320 billion annually.</a:t>
            </a:r>
            <a:endParaRPr lang="en-US" altLang="en-US" sz="2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/>
              <a:t>Vulnerable populations face higher risks due to poverty, housing insecurity, food deserts, and environmental exposures.</a:t>
            </a:r>
            <a:endParaRPr lang="en-US" altLang="en-US" sz="23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300"/>
              <a:t>Need for Action</a:t>
            </a:r>
            <a:endParaRPr lang="en-US" altLang="en-US" sz="23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/>
              <a:t>A comprehensive integration platform is essential to bring together clinical + community-level SDOH data.</a:t>
            </a:r>
            <a:endParaRPr lang="en-US" altLang="en-US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lstStyle/>
          <a:p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Understanding of the </a:t>
            </a:r>
            <a:r>
              <a:rPr lang="en-US" altLang="en-US" dirty="0" err="1">
                <a:solidFill>
                  <a:srgbClr val="FF0000"/>
                </a:solidFill>
              </a:rPr>
              <a:t>usecase</a:t>
            </a:r>
            <a:r>
              <a:rPr lang="en-US" altLang="en-US" dirty="0">
                <a:solidFill>
                  <a:srgbClr val="FF0000"/>
                </a:solidFill>
              </a:rPr>
              <a:t>/requirement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045"/>
            <a:ext cx="10515600" cy="5382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/>
              <a:t>Use Case 9: Social Determinants of Health (SDOH) Integration</a:t>
            </a:r>
            <a:endParaRPr lang="en-US" altLang="en-US" sz="2400"/>
          </a:p>
          <a:p>
            <a:r>
              <a:rPr lang="en-US" altLang="en-US" sz="2400"/>
              <a:t>Aim: Integrate SDOH data with healthcare analytics to reduce disparities and improve outcomes.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Domain Challenge</a:t>
            </a:r>
            <a:endParaRPr lang="en-US" altLang="en-US" sz="2400"/>
          </a:p>
          <a:p>
            <a:r>
              <a:rPr lang="en-US" altLang="en-US" sz="2400"/>
              <a:t>SDOH account for 80% of health outcomes, yet are rarely included in payer analytics.</a:t>
            </a:r>
            <a:endParaRPr lang="en-US" altLang="en-US" sz="2400"/>
          </a:p>
          <a:p>
            <a:r>
              <a:rPr lang="en-US" altLang="en-US" sz="2400"/>
              <a:t>Health equity gaps cost the U.S. healthcare system $320 billion annually due to avoidable utilization and poor outcomes.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Problem Statement</a:t>
            </a:r>
            <a:endParaRPr lang="en-US" altLang="en-US" sz="2400"/>
          </a:p>
          <a:p>
            <a:r>
              <a:rPr lang="en-US" altLang="en-US" sz="2400"/>
              <a:t>Develop a platform that integrates member health data + community-level SDOH.</a:t>
            </a:r>
            <a:endParaRPr lang="en-US" altLang="en-US" sz="2400"/>
          </a:p>
          <a:p>
            <a:r>
              <a:rPr lang="en-US" altLang="en-US" sz="2400"/>
              <a:t>Identify at-risk populations, predict outcomes, and recommend targeted interventions to close equity gaps.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3033"/>
            <a:ext cx="10515600" cy="578424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en-US" sz="9600" dirty="0">
                <a:solidFill>
                  <a:srgbClr val="FF0000"/>
                </a:solidFill>
              </a:rPr>
              <a:t>Datasets</a:t>
            </a:r>
            <a:endParaRPr lang="en-US" altLang="en-US" sz="96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Primary: CDC Social Vulnerability Index (SVI)</a:t>
            </a:r>
            <a:endParaRPr lang="en-US" alt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Secondary: Census American Community Survey (ACS)</a:t>
            </a:r>
            <a:endParaRPr lang="en-US" alt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Tertiary: USDA Food Access Research Atlas</a:t>
            </a:r>
            <a:endParaRPr lang="en-US" alt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Supporting: EPA Environmental Justice Data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Technical Requirements</a:t>
            </a:r>
            <a:endParaRPr lang="en-US" alt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Geocoding &amp; spatial analysis</a:t>
            </a:r>
            <a:endParaRPr lang="en-US" alt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Multi-source data integration (health + social + environmental)</a:t>
            </a:r>
            <a:endParaRPr lang="en-US" alt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Health equity measurement frameworks</a:t>
            </a:r>
            <a:endParaRPr lang="en-US" alt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Predictive modeling for SDOH impact</a:t>
            </a:r>
            <a:endParaRPr lang="en-US" alt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9600" dirty="0"/>
              <a:t>Community resource mapping &amp; intervention targeting</a:t>
            </a:r>
            <a:endParaRPr lang="en-US" altLang="en-US" sz="9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sym typeface="+mn-ea"/>
              </a:rPr>
              <a:t>Technology Stack (SDOH Integration)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20" y="1691640"/>
            <a:ext cx="11506835" cy="3068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70"/>
          </a:xfrm>
        </p:spPr>
        <p:txBody>
          <a:bodyPr>
            <a:normAutofit fontScale="90000"/>
          </a:bodyPr>
          <a:lstStyle/>
          <a:p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 err="1">
                <a:solidFill>
                  <a:srgbClr val="FF0000"/>
                </a:solidFill>
              </a:rPr>
              <a:t>Solutio</a:t>
            </a:r>
            <a:r>
              <a:rPr lang="en-IN" altLang="en-US" dirty="0">
                <a:solidFill>
                  <a:srgbClr val="FF0000"/>
                </a:solidFill>
              </a:rPr>
              <a:t>n</a:t>
            </a:r>
            <a:br>
              <a:rPr lang="en-US" altLang="en-US" dirty="0">
                <a:solidFill>
                  <a:srgbClr val="FF0000"/>
                </a:solidFill>
              </a:rPr>
            </a:b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3630"/>
            <a:ext cx="10515600" cy="50736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300"/>
              <a:t>Dependencies on External Systems</a:t>
            </a:r>
            <a:endParaRPr lang="en-US" altLang="en-US" sz="2300"/>
          </a:p>
          <a:p>
            <a:r>
              <a:rPr lang="en-US" altLang="en-US" sz="2300"/>
              <a:t>Relies on multi-source SDOH datasets (CDC SVI, Census ACS, USDA, EPA) combined with patient health records.</a:t>
            </a:r>
            <a:endParaRPr lang="en-US" altLang="en-US" sz="2300"/>
          </a:p>
          <a:p>
            <a:r>
              <a:rPr lang="en-US" altLang="en-US" sz="2300"/>
              <a:t>Requires geocoding &amp; spatial analysis to connect community-level indicators with individual-level health data.</a:t>
            </a:r>
            <a:endParaRPr lang="en-US" altLang="en-US" sz="2300"/>
          </a:p>
          <a:p>
            <a:r>
              <a:rPr lang="en-US" altLang="en-US" sz="2300"/>
              <a:t>Needs secure cloud-based storage &amp; processing (Supabase, PostgreSQL, AWS/Azure/GCP) to handle sensitive health + social data.</a:t>
            </a:r>
            <a:endParaRPr lang="en-US" altLang="en-US" sz="2300"/>
          </a:p>
          <a:p>
            <a:r>
              <a:rPr lang="en-US" altLang="en-US" sz="2300"/>
              <a:t>Predictive analytics powered by machine learning frameworks (TensorFlow, PyTorch, Scikit-learn).</a:t>
            </a:r>
            <a:endParaRPr lang="en-US" altLang="en-US" sz="2300"/>
          </a:p>
          <a:p>
            <a:r>
              <a:rPr lang="en-US" altLang="en-US" sz="2300"/>
              <a:t>Dashboards &amp; visualizations built using BI and analytics tools (Tableau, Power BI, Plotly).</a:t>
            </a:r>
            <a:endParaRPr lang="en-US" altLang="en-US"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sym typeface="+mn-ea"/>
              </a:rPr>
              <a:t>Proposed Approach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220"/>
            <a:ext cx="10515600" cy="4544060"/>
          </a:xfrm>
        </p:spPr>
        <p:txBody>
          <a:bodyPr>
            <a:noAutofit/>
          </a:bodyPr>
          <a:lstStyle/>
          <a:p>
            <a:r>
              <a:rPr lang="en-US" altLang="en-US" sz="2300"/>
              <a:t>Data Ingestion Pipelines → Automate integration of health, social, and environmental datasets.</a:t>
            </a:r>
            <a:endParaRPr lang="en-US" altLang="en-US" sz="2300"/>
          </a:p>
          <a:p>
            <a:r>
              <a:rPr lang="en-US" altLang="en-US" sz="2300"/>
              <a:t>Risk Prediction Engine → Identify vulnerable populations using ML models (Logistic Regression, K-Means, Clustering).</a:t>
            </a:r>
            <a:endParaRPr lang="en-US" altLang="en-US" sz="2300"/>
          </a:p>
          <a:p>
            <a:r>
              <a:rPr lang="en-US" altLang="en-US" sz="2300"/>
              <a:t>Health Equity Measurement → Track disparities and equity indicators with explainability tools (SHAP, LIME).</a:t>
            </a:r>
            <a:endParaRPr lang="en-US" altLang="en-US" sz="2300"/>
          </a:p>
          <a:p>
            <a:r>
              <a:rPr lang="en-US" altLang="en-US" sz="2300"/>
              <a:t>Community Resource Mapping → Provide targeted interventions (food security, housing, environmental improvements).</a:t>
            </a:r>
            <a:endParaRPr lang="en-US" altLang="en-US" sz="2300"/>
          </a:p>
          <a:p>
            <a:r>
              <a:rPr lang="en-US" altLang="en-US" sz="2300"/>
              <a:t>Stakeholder Dashboards → Actionable insights for providers, payers, and policymakers to reduce disparities and costs.</a:t>
            </a:r>
            <a:endParaRPr lang="en-US" altLang="en-US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660"/>
          </a:xfrm>
        </p:spPr>
        <p:txBody>
          <a:bodyPr>
            <a:normAutofit fontScale="90000"/>
          </a:bodyPr>
          <a:lstStyle/>
          <a:p>
            <a:br>
              <a:rPr lang="en-US" altLang="en-US" dirty="0">
                <a:solidFill>
                  <a:srgbClr val="FF0000"/>
                </a:solidFill>
              </a:rPr>
            </a:br>
            <a:r>
              <a:rPr lang="en-US" altLang="en-US" dirty="0">
                <a:solidFill>
                  <a:srgbClr val="FF0000"/>
                </a:solidFill>
              </a:rPr>
              <a:t>Architecture </a:t>
            </a:r>
            <a:r>
              <a:rPr lang="en-US" altLang="en-US" dirty="0" err="1">
                <a:solidFill>
                  <a:srgbClr val="FF0000"/>
                </a:solidFill>
              </a:rPr>
              <a:t>diagra</a:t>
            </a:r>
            <a:r>
              <a:rPr lang="en-IN" altLang="en-US" dirty="0">
                <a:solidFill>
                  <a:srgbClr val="FF0000"/>
                </a:solidFill>
              </a:rPr>
              <a:t>m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0825" y="1073785"/>
            <a:ext cx="11593195" cy="5711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lstStyle/>
          <a:p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Code sample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360"/>
            <a:ext cx="10515600" cy="5074920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r>
              <a:rPr lang="en-US" altLang="en-US" sz="9600" dirty="0"/>
              <a:t>// </a:t>
            </a:r>
            <a:r>
              <a:rPr lang="en-US" altLang="en-US" sz="9600" dirty="0" err="1"/>
              <a:t>Dashboard.jsx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import { </a:t>
            </a:r>
            <a:r>
              <a:rPr lang="en-US" altLang="en-US" sz="9600" dirty="0" err="1"/>
              <a:t>useEffect</a:t>
            </a:r>
            <a:r>
              <a:rPr lang="en-US" altLang="en-US" sz="9600" dirty="0"/>
              <a:t>, </a:t>
            </a:r>
            <a:r>
              <a:rPr lang="en-US" altLang="en-US" sz="9600" dirty="0" err="1"/>
              <a:t>useState</a:t>
            </a:r>
            <a:r>
              <a:rPr lang="en-US" altLang="en-US" sz="9600" dirty="0"/>
              <a:t> } from "react";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import </a:t>
            </a:r>
            <a:r>
              <a:rPr lang="en-US" altLang="en-US" sz="9600" dirty="0" err="1"/>
              <a:t>api</a:t>
            </a:r>
            <a:r>
              <a:rPr lang="en-US" altLang="en-US" sz="9600" dirty="0"/>
              <a:t> from "../</a:t>
            </a:r>
            <a:r>
              <a:rPr lang="en-US" altLang="en-US" sz="9600" dirty="0" err="1"/>
              <a:t>api</a:t>
            </a:r>
            <a:r>
              <a:rPr lang="en-US" altLang="en-US" sz="9600" dirty="0"/>
              <a:t>";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import {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 err="1"/>
              <a:t>BarChart</a:t>
            </a:r>
            <a:r>
              <a:rPr lang="en-US" altLang="en-US" sz="9600" dirty="0"/>
              <a:t>,  </a:t>
            </a:r>
            <a:r>
              <a:rPr lang="en-US" altLang="en-US" sz="9600" dirty="0" err="1"/>
              <a:t>Bar,XAxis,YAxis,Tooltip,ResponsiveContainer</a:t>
            </a:r>
            <a:r>
              <a:rPr lang="en-US" altLang="en-US" sz="9600" dirty="0"/>
              <a:t>,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 err="1"/>
              <a:t>Legend,ScatterChart</a:t>
            </a:r>
            <a:r>
              <a:rPr lang="en-US" altLang="en-US" sz="9600" dirty="0"/>
              <a:t>, </a:t>
            </a:r>
            <a:r>
              <a:rPr lang="en-US" altLang="en-US" sz="9600" dirty="0" err="1"/>
              <a:t>Scatter,ZAxis,RadarChart,PolarGrid</a:t>
            </a:r>
            <a:r>
              <a:rPr lang="en-US" altLang="en-US" sz="9600" dirty="0"/>
              <a:t>,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 err="1"/>
              <a:t>PolarAngleAxis,PolarRadiusAxis,Radar,CartesianGrid</a:t>
            </a:r>
            <a:r>
              <a:rPr lang="en-US" altLang="en-US" sz="9600" dirty="0"/>
              <a:t>,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 err="1"/>
              <a:t>Line,ComposedChart</a:t>
            </a:r>
            <a:r>
              <a:rPr lang="en-US" altLang="en-US" sz="9600" dirty="0"/>
              <a:t>, Cell,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  </a:t>
            </a:r>
            <a:r>
              <a:rPr lang="en-US" altLang="en-US" sz="9600" dirty="0" err="1"/>
              <a:t>LabelList</a:t>
            </a:r>
            <a:r>
              <a:rPr lang="en-US" altLang="en-US" sz="9600" dirty="0"/>
              <a:t>,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} from "recharts";</a:t>
            </a:r>
            <a:endParaRPr lang="en-US" altLang="en-US" sz="9600" dirty="0"/>
          </a:p>
          <a:p>
            <a:pPr marL="0" indent="0">
              <a:buNone/>
            </a:pPr>
            <a:r>
              <a:rPr lang="en-US" altLang="en-US" sz="9600" dirty="0"/>
              <a:t>import </a:t>
            </a:r>
            <a:r>
              <a:rPr lang="en-US" altLang="en-US" sz="9600" dirty="0" err="1"/>
              <a:t>ActionCard</a:t>
            </a:r>
            <a:r>
              <a:rPr lang="en-US" altLang="en-US" sz="9600" dirty="0"/>
              <a:t> from "./</a:t>
            </a:r>
            <a:r>
              <a:rPr lang="en-US" altLang="en-US" sz="9600" dirty="0" err="1"/>
              <a:t>ActionCard</a:t>
            </a:r>
            <a:r>
              <a:rPr lang="en-US" altLang="en-US" sz="9600" dirty="0"/>
              <a:t>";</a:t>
            </a:r>
            <a:endParaRPr lang="en-US" altLang="en-US" sz="9600" dirty="0"/>
          </a:p>
          <a:p>
            <a:pPr marL="0" indent="0">
              <a:buNone/>
            </a:pPr>
            <a:endParaRPr lang="en-US" altLang="en-US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WPS Presentation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Social Determinants of Health (SDOH) Integration</vt:lpstr>
      <vt:lpstr>Introduction</vt:lpstr>
      <vt:lpstr> Understanding of the usecase/requirement </vt:lpstr>
      <vt:lpstr>PowerPoint 演示文稿</vt:lpstr>
      <vt:lpstr>Technology Stack (SDOH Integration)</vt:lpstr>
      <vt:lpstr> Solution </vt:lpstr>
      <vt:lpstr>Proposed Approach</vt:lpstr>
      <vt:lpstr> Architecture diagram </vt:lpstr>
      <vt:lpstr> Code sample </vt:lpstr>
      <vt:lpstr>Screenshots from 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Determinants of Health (SDOH) Integration</dc:title>
  <dc:creator>Abiya</dc:creator>
  <cp:lastModifiedBy>Vengat Subu</cp:lastModifiedBy>
  <cp:revision>3</cp:revision>
  <dcterms:created xsi:type="dcterms:W3CDTF">2025-09-05T08:19:00Z</dcterms:created>
  <dcterms:modified xsi:type="dcterms:W3CDTF">2025-09-05T08:30:59Z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80C136FEFA4A49B3BD22C943866ED04D_13</vt:lpwstr>
  </property>
  <property fmtid="{D5CDD505-2E9C-101B-9397-08002B2CF9AE}" pid="3" name="KSOProductBuildVer">
    <vt:lpwstr>1033-12.2.0.22222</vt:lpwstr>
  </property>
</Properties>
</file>