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56" r:id="rId2"/>
    <p:sldId id="257" r:id="rId3"/>
    <p:sldId id="259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5740" autoAdjust="0"/>
  </p:normalViewPr>
  <p:slideViewPr>
    <p:cSldViewPr showGuides="1">
      <p:cViewPr varScale="1">
        <p:scale>
          <a:sx n="77" d="100"/>
          <a:sy n="77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230EE-2E82-4752-AC4F-0E45CC9EEB10}" type="datetimeFigureOut">
              <a:rPr lang="zh-TW" altLang="en-US" smtClean="0"/>
              <a:pPr/>
              <a:t>12/29/14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D7DC6-67BD-4BE5-A0B9-D3215E4E201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414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D7DC6-67BD-4BE5-A0B9-D3215E4E2016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手機超過</a:t>
            </a:r>
            <a:r>
              <a:rPr lang="en-US" altLang="zh-TW" baseline="0" dirty="0" smtClean="0"/>
              <a:t>10</a:t>
            </a:r>
            <a:r>
              <a:rPr lang="zh-TW" altLang="en-US" baseline="0" dirty="0" smtClean="0"/>
              <a:t>碼就打後</a:t>
            </a:r>
            <a:r>
              <a:rPr lang="en-US" altLang="zh-TW" baseline="0" dirty="0" smtClean="0"/>
              <a:t>10</a:t>
            </a:r>
            <a:r>
              <a:rPr lang="zh-TW" altLang="en-US" baseline="0" dirty="0" smtClean="0"/>
              <a:t>碼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68C60-89FE-BF45-AEDB-B35ACF8A05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61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介紹次數改為點數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68C60-89FE-BF45-AEDB-B35ACF8A05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35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8F61913-4314-40C5-9FF7-5F6DB9A3A92A}" type="datetimeFigureOut">
              <a:rPr lang="zh-TW" altLang="en-US" smtClean="0"/>
              <a:pPr/>
              <a:t>12/29/14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A5AD84B-3CF7-407E-A0BF-8FDD7E26B36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1913-4314-40C5-9FF7-5F6DB9A3A92A}" type="datetimeFigureOut">
              <a:rPr lang="zh-TW" altLang="en-US" smtClean="0"/>
              <a:pPr/>
              <a:t>12/29/14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D84B-3CF7-407E-A0BF-8FDD7E26B3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1913-4314-40C5-9FF7-5F6DB9A3A92A}" type="datetimeFigureOut">
              <a:rPr lang="zh-TW" altLang="en-US" smtClean="0"/>
              <a:pPr/>
              <a:t>12/29/14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D84B-3CF7-407E-A0BF-8FDD7E26B36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1913-4314-40C5-9FF7-5F6DB9A3A92A}" type="datetimeFigureOut">
              <a:rPr lang="zh-TW" altLang="en-US" smtClean="0"/>
              <a:pPr/>
              <a:t>12/29/14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D84B-3CF7-407E-A0BF-8FDD7E26B36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8F61913-4314-40C5-9FF7-5F6DB9A3A92A}" type="datetimeFigureOut">
              <a:rPr lang="zh-TW" altLang="en-US" smtClean="0"/>
              <a:pPr/>
              <a:t>12/29/14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A5AD84B-3CF7-407E-A0BF-8FDD7E26B36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1913-4314-40C5-9FF7-5F6DB9A3A92A}" type="datetimeFigureOut">
              <a:rPr lang="zh-TW" altLang="en-US" smtClean="0"/>
              <a:pPr/>
              <a:t>12/29/14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D84B-3CF7-407E-A0BF-8FDD7E26B36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1913-4314-40C5-9FF7-5F6DB9A3A92A}" type="datetimeFigureOut">
              <a:rPr lang="zh-TW" altLang="en-US" smtClean="0"/>
              <a:pPr/>
              <a:t>12/29/14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D84B-3CF7-407E-A0BF-8FDD7E26B36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1913-4314-40C5-9FF7-5F6DB9A3A92A}" type="datetimeFigureOut">
              <a:rPr lang="zh-TW" altLang="en-US" smtClean="0"/>
              <a:pPr/>
              <a:t>12/29/14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D84B-3CF7-407E-A0BF-8FDD7E26B36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1913-4314-40C5-9FF7-5F6DB9A3A92A}" type="datetimeFigureOut">
              <a:rPr lang="zh-TW" altLang="en-US" smtClean="0"/>
              <a:pPr/>
              <a:t>12/29/14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D84B-3CF7-407E-A0BF-8FDD7E26B36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1913-4314-40C5-9FF7-5F6DB9A3A92A}" type="datetimeFigureOut">
              <a:rPr lang="zh-TW" altLang="en-US" smtClean="0"/>
              <a:pPr/>
              <a:t>12/29/14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D84B-3CF7-407E-A0BF-8FDD7E26B36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1913-4314-40C5-9FF7-5F6DB9A3A92A}" type="datetimeFigureOut">
              <a:rPr lang="zh-TW" altLang="en-US" smtClean="0"/>
              <a:pPr/>
              <a:t>12/29/14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D84B-3CF7-407E-A0BF-8FDD7E26B36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F61913-4314-40C5-9FF7-5F6DB9A3A92A}" type="datetimeFigureOut">
              <a:rPr lang="zh-TW" altLang="en-US" smtClean="0"/>
              <a:pPr/>
              <a:t>12/29/14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5AD84B-3CF7-407E-A0BF-8FDD7E26B36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8" name="直線接點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接點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點數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業務管理及報表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20141007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402450" y="105273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 smtClean="0"/>
              <a:t>業務佣金設定</a:t>
            </a:r>
            <a:endParaRPr lang="zh-TW" altLang="en-US" sz="2800" dirty="0"/>
          </a:p>
        </p:txBody>
      </p:sp>
      <p:sp>
        <p:nvSpPr>
          <p:cNvPr id="17" name="圓角矩形 16"/>
          <p:cNvSpPr/>
          <p:nvPr/>
        </p:nvSpPr>
        <p:spPr>
          <a:xfrm>
            <a:off x="5796136" y="4005064"/>
            <a:ext cx="1944216" cy="6480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設定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3275856" y="4005064"/>
            <a:ext cx="205222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10%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83568" y="6381328"/>
            <a:ext cx="7338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調整不影響過去已入帳之點數</a:t>
            </a:r>
            <a:r>
              <a:rPr lang="en-US" altLang="zh-TW" dirty="0" smtClean="0"/>
              <a:t>,</a:t>
            </a:r>
            <a:r>
              <a:rPr lang="zh-TW" altLang="en-US" dirty="0" smtClean="0"/>
              <a:t> 點數在消費時才列入計算</a:t>
            </a:r>
            <a:r>
              <a:rPr lang="en-US" altLang="zh-TW" dirty="0" smtClean="0"/>
              <a:t>,</a:t>
            </a:r>
            <a:r>
              <a:rPr lang="zh-TW" altLang="en-US" dirty="0" smtClean="0"/>
              <a:t> 設定完回到</a:t>
            </a:r>
            <a:r>
              <a:rPr lang="en-US" altLang="zh-TW" dirty="0" smtClean="0"/>
              <a:t>p4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011041" y="4833156"/>
            <a:ext cx="6211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 smtClean="0"/>
              <a:t>*每次消費時該會員之介紹人給予業務佣金比例預設值</a:t>
            </a:r>
            <a:endParaRPr lang="zh-TW" altLang="en-US" sz="20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971600" y="4129045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 smtClean="0"/>
              <a:t>該次消費金額  </a:t>
            </a:r>
            <a:r>
              <a:rPr lang="en-US" altLang="zh-TW" sz="2000" dirty="0" smtClean="0"/>
              <a:t>X</a:t>
            </a:r>
            <a:endParaRPr lang="zh-TW" altLang="en-US" sz="2000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827582" y="2348880"/>
          <a:ext cx="7632851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142"/>
                <a:gridCol w="903577"/>
                <a:gridCol w="1640706"/>
                <a:gridCol w="1272142"/>
                <a:gridCol w="1272142"/>
                <a:gridCol w="1272142"/>
              </a:tblGrid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姓名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性別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電話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角色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狀態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佣金比例</a:t>
                      </a:r>
                      <a:endParaRPr lang="zh-TW" altLang="en-US" sz="2000" dirty="0"/>
                    </a:p>
                  </a:txBody>
                  <a:tcPr anchor="ctr"/>
                </a:tc>
              </a:tr>
              <a:tr h="54006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Leon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男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0912345678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業務員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啟用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10%</a:t>
                      </a:r>
                      <a:endParaRPr lang="zh-TW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761521" y="26064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 smtClean="0"/>
              <a:t>會員點數</a:t>
            </a:r>
            <a:endParaRPr lang="zh-TW" altLang="en-US" sz="28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03546" y="2132856"/>
          <a:ext cx="8388934" cy="4050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617"/>
                <a:gridCol w="744811"/>
                <a:gridCol w="1482938"/>
                <a:gridCol w="1152128"/>
                <a:gridCol w="814589"/>
                <a:gridCol w="1048617"/>
                <a:gridCol w="1048617"/>
                <a:gridCol w="1048617"/>
              </a:tblGrid>
              <a:tr h="81009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姓名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性別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電話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介紹人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點數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狀態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歷程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調整</a:t>
                      </a:r>
                      <a:endParaRPr lang="zh-TW" altLang="en-US" sz="2000" dirty="0"/>
                    </a:p>
                  </a:txBody>
                  <a:tcPr anchor="ctr"/>
                </a:tc>
              </a:tr>
              <a:tr h="81009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Leon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男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0912345678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dirty="0" smtClean="0"/>
                        <a:t>Mick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dirty="0" smtClean="0"/>
                        <a:t>300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啟用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/>
                </a:tc>
              </a:tr>
              <a:tr h="81009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Leon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男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0912345678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smtClean="0"/>
                        <a:t>Mick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dirty="0" smtClean="0"/>
                        <a:t>300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啟用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</a:tr>
              <a:tr h="81009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Leon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男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0912345678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smtClean="0"/>
                        <a:t>Mick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dirty="0" smtClean="0"/>
                        <a:t>300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停用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</a:tr>
              <a:tr h="81009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Leon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男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0912345678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dirty="0" smtClean="0"/>
                        <a:t>Mick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dirty="0" smtClean="0"/>
                        <a:t>300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啟用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圓角矩形 6"/>
          <p:cNvSpPr/>
          <p:nvPr/>
        </p:nvSpPr>
        <p:spPr>
          <a:xfrm>
            <a:off x="6869863" y="3140968"/>
            <a:ext cx="870489" cy="50405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查詢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6869863" y="3933056"/>
            <a:ext cx="870489" cy="50405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查詢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6869863" y="4725144"/>
            <a:ext cx="870489" cy="50405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查詢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6869863" y="5517232"/>
            <a:ext cx="870489" cy="50405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查詢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5652120" y="1124744"/>
            <a:ext cx="1944216" cy="6480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會員點數設定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1691680" y="980728"/>
            <a:ext cx="223224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39552" y="10434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會員資料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83568" y="6381328"/>
            <a:ext cx="571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會員資料查詢可查姓名或電話</a:t>
            </a:r>
            <a:r>
              <a:rPr lang="en-US" altLang="zh-TW" dirty="0" smtClean="0"/>
              <a:t>,</a:t>
            </a:r>
            <a:r>
              <a:rPr lang="zh-TW" altLang="en-US" dirty="0" smtClean="0"/>
              <a:t> 與介紹人查詢可任擇一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4283968" y="1124744"/>
            <a:ext cx="1224136" cy="6480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查詢</a:t>
            </a:r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7884368" y="3140968"/>
            <a:ext cx="870489" cy="50405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修改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7884368" y="3933056"/>
            <a:ext cx="870489" cy="50405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修改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7884368" y="4725144"/>
            <a:ext cx="870489" cy="50405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修改</a:t>
            </a:r>
            <a:endParaRPr lang="zh-TW" altLang="en-US" dirty="0"/>
          </a:p>
        </p:txBody>
      </p:sp>
      <p:sp>
        <p:nvSpPr>
          <p:cNvPr id="22" name="圓角矩形 21"/>
          <p:cNvSpPr/>
          <p:nvPr/>
        </p:nvSpPr>
        <p:spPr>
          <a:xfrm>
            <a:off x="7884368" y="5517232"/>
            <a:ext cx="870489" cy="50405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修改</a:t>
            </a:r>
            <a:endParaRPr lang="zh-TW" altLang="en-US" dirty="0"/>
          </a:p>
        </p:txBody>
      </p:sp>
      <p:sp>
        <p:nvSpPr>
          <p:cNvPr id="25" name="圓角矩形 24"/>
          <p:cNvSpPr/>
          <p:nvPr/>
        </p:nvSpPr>
        <p:spPr>
          <a:xfrm>
            <a:off x="1691680" y="1484784"/>
            <a:ext cx="223224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39552" y="15475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介紹人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516216" y="170080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sym typeface="Wingdings" pitchFamily="2" charset="2"/>
              </a:rPr>
              <a:t>p12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948264" y="357301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sym typeface="Wingdings" pitchFamily="2" charset="2"/>
              </a:rPr>
              <a:t>p13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956376" y="357301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sym typeface="Wingdings" pitchFamily="2" charset="2"/>
              </a:rPr>
              <a:t>p14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7740352" y="1124744"/>
            <a:ext cx="1224136" cy="6480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返回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8100392" y="170080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sym typeface="Wingdings" pitchFamily="2" charset="2"/>
              </a:rPr>
              <a:t>p3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402449" y="105273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 smtClean="0"/>
              <a:t>會員點數設定</a:t>
            </a:r>
            <a:endParaRPr lang="zh-TW" altLang="en-US" sz="2800" dirty="0"/>
          </a:p>
        </p:txBody>
      </p:sp>
      <p:sp>
        <p:nvSpPr>
          <p:cNvPr id="17" name="圓角矩形 16"/>
          <p:cNvSpPr/>
          <p:nvPr/>
        </p:nvSpPr>
        <p:spPr>
          <a:xfrm>
            <a:off x="5796136" y="3104964"/>
            <a:ext cx="1944216" cy="6480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設定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3275856" y="3104964"/>
            <a:ext cx="205222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10%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83568" y="6381328"/>
            <a:ext cx="722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調整不影響過去已入帳之點數</a:t>
            </a:r>
            <a:r>
              <a:rPr lang="en-US" altLang="zh-TW" dirty="0" smtClean="0"/>
              <a:t>,</a:t>
            </a:r>
            <a:r>
              <a:rPr lang="zh-TW" altLang="en-US" dirty="0" smtClean="0"/>
              <a:t> 點數在消費時才列入計算</a:t>
            </a:r>
            <a:r>
              <a:rPr lang="en-US" altLang="zh-TW" dirty="0" smtClean="0"/>
              <a:t>, </a:t>
            </a:r>
            <a:r>
              <a:rPr lang="zh-TW" altLang="en-US" dirty="0" smtClean="0"/>
              <a:t>設定完回</a:t>
            </a:r>
            <a:r>
              <a:rPr lang="en-US" altLang="zh-TW" dirty="0" smtClean="0"/>
              <a:t>p11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206607" y="3933056"/>
            <a:ext cx="5820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 smtClean="0"/>
              <a:t>*每次消費時該會員之介紹人給予點數比例預設值</a:t>
            </a:r>
            <a:endParaRPr lang="zh-TW" altLang="en-US" sz="20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971600" y="3228945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 smtClean="0"/>
              <a:t>該次消費金額  </a:t>
            </a:r>
            <a:r>
              <a:rPr lang="en-US" altLang="zh-TW" sz="2000" dirty="0" smtClean="0"/>
              <a:t>X</a:t>
            </a:r>
            <a:endParaRPr lang="zh-TW" alt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761521" y="26064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 smtClean="0"/>
              <a:t>會員點數</a:t>
            </a:r>
            <a:endParaRPr lang="zh-TW" altLang="en-US" sz="28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03546" y="1700809"/>
          <a:ext cx="8028894" cy="4016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174"/>
                <a:gridCol w="1128124"/>
                <a:gridCol w="950460"/>
                <a:gridCol w="1892391"/>
                <a:gridCol w="1470241"/>
                <a:gridCol w="1039504"/>
              </a:tblGrid>
              <a:tr h="51105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類型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使用者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性別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電話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時間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點數</a:t>
                      </a:r>
                      <a:endParaRPr lang="zh-TW" altLang="en-US" sz="2000" dirty="0"/>
                    </a:p>
                  </a:txBody>
                  <a:tcPr anchor="ctr"/>
                </a:tc>
              </a:tr>
              <a:tr h="592316"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介紹人消費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Leon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男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0912345678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dirty="0" smtClean="0"/>
                        <a:t>2014/7/11</a:t>
                      </a:r>
                    </a:p>
                    <a:p>
                      <a:pPr algn="r"/>
                      <a:r>
                        <a:rPr lang="en-US" altLang="zh-TW" sz="2000" dirty="0" smtClean="0"/>
                        <a:t>19:00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dirty="0" smtClean="0"/>
                        <a:t>300</a:t>
                      </a:r>
                      <a:endParaRPr lang="zh-TW" altLang="en-US" sz="2000" dirty="0"/>
                    </a:p>
                  </a:txBody>
                  <a:tcPr anchor="ctr"/>
                </a:tc>
              </a:tr>
              <a:tr h="592316"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會員消費</a:t>
                      </a:r>
                      <a:endParaRPr lang="en-US" altLang="zh-TW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Mick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男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0912345678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dirty="0" smtClean="0"/>
                        <a:t>2014/7/11</a:t>
                      </a:r>
                    </a:p>
                    <a:p>
                      <a:pPr algn="r"/>
                      <a:r>
                        <a:rPr lang="en-US" altLang="zh-TW" sz="2000" dirty="0" smtClean="0"/>
                        <a:t>19:00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dirty="0" smtClean="0"/>
                        <a:t>-300</a:t>
                      </a:r>
                      <a:endParaRPr lang="zh-TW" altLang="en-US" sz="2000" dirty="0"/>
                    </a:p>
                  </a:txBody>
                  <a:tcPr anchor="ctr"/>
                </a:tc>
              </a:tr>
              <a:tr h="592316"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介紹人消費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Leon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男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0912345678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dirty="0" smtClean="0"/>
                        <a:t>2014/7/11</a:t>
                      </a:r>
                    </a:p>
                    <a:p>
                      <a:pPr algn="r"/>
                      <a:r>
                        <a:rPr lang="en-US" altLang="zh-TW" sz="2000" dirty="0" smtClean="0"/>
                        <a:t>19:00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dirty="0" smtClean="0"/>
                        <a:t>300</a:t>
                      </a:r>
                      <a:endParaRPr lang="zh-TW" altLang="en-US" sz="2000" dirty="0"/>
                    </a:p>
                  </a:txBody>
                  <a:tcPr anchor="ctr"/>
                </a:tc>
              </a:tr>
              <a:tr h="592316"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會員消費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Mick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男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0912345678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dirty="0" smtClean="0"/>
                        <a:t>2014/7/11</a:t>
                      </a:r>
                    </a:p>
                    <a:p>
                      <a:pPr algn="r"/>
                      <a:r>
                        <a:rPr lang="en-US" altLang="zh-TW" sz="2000" dirty="0" smtClean="0"/>
                        <a:t>19:00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dirty="0" smtClean="0"/>
                        <a:t>-300</a:t>
                      </a:r>
                      <a:endParaRPr lang="zh-TW" altLang="en-US" sz="2000" dirty="0"/>
                    </a:p>
                  </a:txBody>
                  <a:tcPr anchor="ctr"/>
                </a:tc>
              </a:tr>
              <a:tr h="592316"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點數調整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Tom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男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0912345678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dirty="0" smtClean="0"/>
                        <a:t>2014/7/11</a:t>
                      </a:r>
                    </a:p>
                    <a:p>
                      <a:pPr algn="r"/>
                      <a:r>
                        <a:rPr lang="en-US" altLang="zh-TW" sz="2000" dirty="0" smtClean="0"/>
                        <a:t>19:00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dirty="0" smtClean="0"/>
                        <a:t>200</a:t>
                      </a:r>
                      <a:endParaRPr lang="zh-TW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圓角矩形 16"/>
          <p:cNvSpPr/>
          <p:nvPr/>
        </p:nvSpPr>
        <p:spPr>
          <a:xfrm>
            <a:off x="6588224" y="908720"/>
            <a:ext cx="1944216" cy="6480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點數調整修改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83568" y="6381328"/>
            <a:ext cx="6744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類型只會有以上</a:t>
            </a:r>
            <a:r>
              <a:rPr lang="en-US" altLang="zh-TW" dirty="0" smtClean="0"/>
              <a:t>3</a:t>
            </a:r>
            <a:r>
              <a:rPr lang="zh-TW" altLang="en-US" dirty="0" smtClean="0"/>
              <a:t>種</a:t>
            </a:r>
            <a:r>
              <a:rPr lang="en-US" altLang="zh-TW" dirty="0" smtClean="0"/>
              <a:t>,</a:t>
            </a:r>
            <a:r>
              <a:rPr lang="zh-TW" altLang="en-US" dirty="0" smtClean="0"/>
              <a:t> 介紹人消費時點數為該次消費</a:t>
            </a:r>
            <a:r>
              <a:rPr lang="en-US" altLang="zh-TW" dirty="0" smtClean="0"/>
              <a:t>x</a:t>
            </a:r>
            <a:r>
              <a:rPr lang="zh-TW" altLang="en-US" dirty="0" smtClean="0"/>
              <a:t>點數設定比例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588224" y="5733256"/>
            <a:ext cx="2088232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點數總計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200</a:t>
            </a:r>
            <a:r>
              <a:rPr lang="zh-TW" altLang="en-US" dirty="0" smtClean="0">
                <a:solidFill>
                  <a:schemeClr val="tx1"/>
                </a:solidFill>
              </a:rPr>
              <a:t>點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812360" y="133147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sym typeface="Wingdings" pitchFamily="2" charset="2"/>
              </a:rPr>
              <a:t>p14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402450" y="105273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 smtClean="0"/>
              <a:t>點數調整修改</a:t>
            </a:r>
            <a:endParaRPr lang="zh-TW" altLang="en-US" sz="2800" dirty="0"/>
          </a:p>
        </p:txBody>
      </p:sp>
      <p:sp>
        <p:nvSpPr>
          <p:cNvPr id="17" name="圓角矩形 16"/>
          <p:cNvSpPr/>
          <p:nvPr/>
        </p:nvSpPr>
        <p:spPr>
          <a:xfrm>
            <a:off x="5796136" y="3104964"/>
            <a:ext cx="1944216" cy="6480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新增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3275856" y="3104964"/>
            <a:ext cx="205222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83568" y="6381328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直接輸入點數</a:t>
            </a:r>
            <a:r>
              <a:rPr lang="en-US" altLang="zh-TW" dirty="0" smtClean="0"/>
              <a:t>,</a:t>
            </a:r>
            <a:r>
              <a:rPr lang="zh-TW" altLang="en-US" dirty="0" smtClean="0"/>
              <a:t> 可為負數</a:t>
            </a:r>
            <a:r>
              <a:rPr lang="en-US" altLang="zh-TW" dirty="0" smtClean="0"/>
              <a:t>,</a:t>
            </a:r>
            <a:r>
              <a:rPr lang="zh-TW" altLang="en-US" dirty="0" smtClean="0"/>
              <a:t> 完成後回</a:t>
            </a:r>
            <a:r>
              <a:rPr lang="en-US" altLang="zh-TW" dirty="0" smtClean="0"/>
              <a:t>p13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705227" y="3228945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 smtClean="0"/>
              <a:t>調整點數</a:t>
            </a:r>
            <a:endParaRPr lang="zh-TW" altLang="en-US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691680" y="4005064"/>
            <a:ext cx="4025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 smtClean="0"/>
              <a:t>*請直接輸入點數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 扣點請輸入負數</a:t>
            </a:r>
            <a:endParaRPr lang="zh-TW" alt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588" y="260648"/>
            <a:ext cx="8124825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 t="50000"/>
          <a:stretch>
            <a:fillRect/>
          </a:stretch>
        </p:blipFill>
        <p:spPr bwMode="auto">
          <a:xfrm>
            <a:off x="509588" y="3356992"/>
            <a:ext cx="8124825" cy="293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/>
          <p:nvPr/>
        </p:nvSpPr>
        <p:spPr>
          <a:xfrm>
            <a:off x="611560" y="6311061"/>
            <a:ext cx="767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/>
              <a:t>移除營收及折扣</a:t>
            </a:r>
            <a:r>
              <a:rPr lang="en-US" altLang="zh-TW" sz="1600" dirty="0" smtClean="0"/>
              <a:t>,</a:t>
            </a:r>
            <a:r>
              <a:rPr lang="zh-TW" altLang="en-US" sz="1600" dirty="0" smtClean="0"/>
              <a:t> 加入總佣金欄位</a:t>
            </a:r>
            <a:r>
              <a:rPr lang="en-US" altLang="zh-TW" sz="1600" dirty="0" smtClean="0"/>
              <a:t>,</a:t>
            </a:r>
            <a:r>
              <a:rPr lang="zh-TW" altLang="en-US" sz="1600" dirty="0" smtClean="0"/>
              <a:t> 表格排序改為新</a:t>
            </a:r>
            <a:r>
              <a:rPr lang="en-US" altLang="zh-TW" sz="1600" dirty="0" smtClean="0">
                <a:sym typeface="Wingdings" pitchFamily="2" charset="2"/>
              </a:rPr>
              <a:t></a:t>
            </a:r>
            <a:r>
              <a:rPr lang="zh-TW" altLang="en-US" sz="1600" dirty="0" smtClean="0">
                <a:sym typeface="Wingdings" pitchFamily="2" charset="2"/>
              </a:rPr>
              <a:t>舊</a:t>
            </a:r>
            <a:r>
              <a:rPr lang="en-US" altLang="zh-TW" sz="1600" dirty="0" smtClean="0">
                <a:sym typeface="Wingdings" pitchFamily="2" charset="2"/>
              </a:rPr>
              <a:t>,</a:t>
            </a:r>
            <a:r>
              <a:rPr lang="zh-TW" altLang="en-US" sz="1600" dirty="0" smtClean="0">
                <a:sym typeface="Wingdings" pitchFamily="2" charset="2"/>
              </a:rPr>
              <a:t> 只顯示該業務為介紹人結果</a:t>
            </a:r>
            <a:endParaRPr lang="en-US" altLang="zh-TW" sz="1600" dirty="0" smtClean="0">
              <a:sym typeface="Wingdings" pitchFamily="2" charset="2"/>
            </a:endParaRPr>
          </a:p>
          <a:p>
            <a:r>
              <a:rPr lang="zh-TW" altLang="en-US" sz="1600" dirty="0" smtClean="0">
                <a:sym typeface="Wingdings" pitchFamily="2" charset="2"/>
              </a:rPr>
              <a:t>管理員會看到所有業務資料</a:t>
            </a:r>
            <a:endParaRPr lang="en-US" altLang="zh-TW" sz="1600" dirty="0" smtClean="0">
              <a:sym typeface="Wingdings" pitchFamily="2" charset="2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932040" y="443711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sym typeface="Wingdings" pitchFamily="2" charset="2"/>
              </a:rPr>
              <a:t>p14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588" y="260648"/>
            <a:ext cx="8124825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/>
          <p:nvPr/>
        </p:nvSpPr>
        <p:spPr>
          <a:xfrm>
            <a:off x="683568" y="6381328"/>
            <a:ext cx="780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明細移除折扣</a:t>
            </a:r>
            <a:r>
              <a:rPr lang="en-US" altLang="zh-TW" dirty="0" smtClean="0"/>
              <a:t>,</a:t>
            </a:r>
            <a:r>
              <a:rPr lang="zh-TW" altLang="en-US" dirty="0" smtClean="0"/>
              <a:t> 總計改為消費金額</a:t>
            </a:r>
            <a:r>
              <a:rPr lang="en-US" altLang="zh-TW" dirty="0" smtClean="0"/>
              <a:t>,</a:t>
            </a:r>
            <a:r>
              <a:rPr lang="zh-TW" altLang="en-US" dirty="0" smtClean="0"/>
              <a:t> 加入佣金欄位</a:t>
            </a:r>
            <a:r>
              <a:rPr lang="en-US" altLang="zh-TW" dirty="0" smtClean="0"/>
              <a:t>(</a:t>
            </a:r>
            <a:r>
              <a:rPr lang="zh-TW" altLang="en-US" dirty="0" smtClean="0"/>
              <a:t>消費金額</a:t>
            </a:r>
            <a:r>
              <a:rPr lang="en-US" altLang="zh-TW" dirty="0" smtClean="0"/>
              <a:t>x</a:t>
            </a:r>
            <a:r>
              <a:rPr lang="zh-TW" altLang="en-US" dirty="0" smtClean="0"/>
              <a:t>該業務佣金比例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932040" y="242088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sym typeface="Wingdings" pitchFamily="2" charset="2"/>
              </a:rPr>
              <a:t>p14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55576" y="2924944"/>
            <a:ext cx="7560840" cy="2160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156176" y="5085184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zh-TW" altLang="en-US" dirty="0" smtClean="0">
                <a:solidFill>
                  <a:srgbClr val="FF0000"/>
                </a:solidFill>
                <a:sym typeface="Wingdings" pitchFamily="2" charset="2"/>
              </a:rPr>
              <a:t>明細移到最上面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941059" y="105273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 smtClean="0"/>
              <a:t>請選擇</a:t>
            </a:r>
            <a:endParaRPr lang="zh-TW" altLang="en-US" sz="2800" dirty="0"/>
          </a:p>
        </p:txBody>
      </p:sp>
      <p:sp>
        <p:nvSpPr>
          <p:cNvPr id="5" name="圓角矩形 4"/>
          <p:cNvSpPr/>
          <p:nvPr/>
        </p:nvSpPr>
        <p:spPr>
          <a:xfrm>
            <a:off x="899592" y="2276872"/>
            <a:ext cx="1944216" cy="187220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近期消費</a:t>
            </a:r>
            <a:r>
              <a:rPr lang="zh-TW" altLang="en-US" dirty="0" smtClean="0"/>
              <a:t>查詢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3599892" y="2276872"/>
            <a:ext cx="1944216" cy="187220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累積消費查詢</a:t>
            </a:r>
            <a:endParaRPr lang="zh-TW" altLang="en-US" dirty="0"/>
          </a:p>
        </p:txBody>
      </p:sp>
      <p:sp>
        <p:nvSpPr>
          <p:cNvPr id="21" name="圓角矩形 20"/>
          <p:cNvSpPr/>
          <p:nvPr/>
        </p:nvSpPr>
        <p:spPr>
          <a:xfrm>
            <a:off x="6192180" y="2276872"/>
            <a:ext cx="1944216" cy="187220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條件查詢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3743908" y="5085184"/>
            <a:ext cx="1656184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返回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475656" y="364502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sym typeface="Wingdings" pitchFamily="2" charset="2"/>
              </a:rPr>
              <a:t>p18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178302" y="364502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sym typeface="Wingdings" pitchFamily="2" charset="2"/>
              </a:rPr>
              <a:t>p19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804248" y="364502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sym typeface="Wingdings" pitchFamily="2" charset="2"/>
              </a:rPr>
              <a:t>p20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178302" y="5733256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sym typeface="Wingdings" pitchFamily="2" charset="2"/>
              </a:rPr>
              <a:t>p3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402449" y="26064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 smtClean="0"/>
              <a:t>近期消費</a:t>
            </a:r>
            <a:r>
              <a:rPr lang="zh-TW" altLang="en-US" sz="2800" dirty="0" smtClean="0"/>
              <a:t>查詢</a:t>
            </a:r>
            <a:endParaRPr lang="zh-TW" altLang="en-US" sz="28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3506" y="3140970"/>
          <a:ext cx="8676966" cy="28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352"/>
                <a:gridCol w="971761"/>
                <a:gridCol w="1734428"/>
                <a:gridCol w="2305075"/>
                <a:gridCol w="1322675"/>
                <a:gridCol w="1322675"/>
              </a:tblGrid>
              <a:tr h="5796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姓名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性別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電話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最近一次消費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消費金額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簡訊</a:t>
                      </a:r>
                    </a:p>
                  </a:txBody>
                  <a:tcPr anchor="ctr"/>
                </a:tc>
              </a:tr>
              <a:tr h="5796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Leon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男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0912345678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2014/1/1</a:t>
                      </a:r>
                      <a:r>
                        <a:rPr lang="zh-TW" altLang="en-US" sz="1800" dirty="0" smtClean="0"/>
                        <a:t> </a:t>
                      </a:r>
                      <a:r>
                        <a:rPr lang="en-US" altLang="zh-TW" sz="1800" dirty="0" smtClean="0"/>
                        <a:t>10:10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3000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/>
                </a:tc>
              </a:tr>
              <a:tr h="5796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David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男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0912345678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smtClean="0"/>
                        <a:t>2014/1/1</a:t>
                      </a:r>
                      <a:r>
                        <a:rPr lang="zh-TW" altLang="en-US" sz="1800" smtClean="0"/>
                        <a:t> </a:t>
                      </a:r>
                      <a:r>
                        <a:rPr lang="en-US" altLang="zh-TW" sz="1800" smtClean="0"/>
                        <a:t>10:10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smtClean="0"/>
                        <a:t>3000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</a:tr>
              <a:tr h="5796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Tom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男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0912345678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smtClean="0"/>
                        <a:t>2014/1/1</a:t>
                      </a:r>
                      <a:r>
                        <a:rPr lang="zh-TW" altLang="en-US" sz="1800" smtClean="0"/>
                        <a:t> </a:t>
                      </a:r>
                      <a:r>
                        <a:rPr lang="en-US" altLang="zh-TW" sz="1800" smtClean="0"/>
                        <a:t>10:10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smtClean="0"/>
                        <a:t>3000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</a:tr>
              <a:tr h="5796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Mary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女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0912345678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2014/1/1</a:t>
                      </a:r>
                      <a:r>
                        <a:rPr lang="zh-TW" altLang="en-US" sz="1800" dirty="0" smtClean="0"/>
                        <a:t> </a:t>
                      </a:r>
                      <a:r>
                        <a:rPr lang="en-US" altLang="zh-TW" sz="1800" dirty="0" smtClean="0"/>
                        <a:t>10:10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3000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圓角矩形 11"/>
          <p:cNvSpPr/>
          <p:nvPr/>
        </p:nvSpPr>
        <p:spPr>
          <a:xfrm>
            <a:off x="7740352" y="5517232"/>
            <a:ext cx="870489" cy="3600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發送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5292080" y="1124744"/>
            <a:ext cx="1944216" cy="6480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全部發送簡訊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67544" y="206084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查詢條件　　從</a:t>
            </a:r>
            <a:endParaRPr lang="zh-TW" altLang="en-US" dirty="0"/>
          </a:p>
        </p:txBody>
      </p:sp>
      <p:sp>
        <p:nvSpPr>
          <p:cNvPr id="25" name="圓角矩形 24"/>
          <p:cNvSpPr/>
          <p:nvPr/>
        </p:nvSpPr>
        <p:spPr>
          <a:xfrm>
            <a:off x="7452320" y="1124744"/>
            <a:ext cx="1224136" cy="6480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返回</a:t>
            </a:r>
            <a:endParaRPr lang="zh-TW" altLang="en-US" dirty="0"/>
          </a:p>
        </p:txBody>
      </p:sp>
      <p:sp>
        <p:nvSpPr>
          <p:cNvPr id="27" name="圓角矩形 26"/>
          <p:cNvSpPr/>
          <p:nvPr/>
        </p:nvSpPr>
        <p:spPr>
          <a:xfrm>
            <a:off x="7740352" y="5013176"/>
            <a:ext cx="870489" cy="3600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發送</a:t>
            </a:r>
            <a:endParaRPr lang="zh-TW" altLang="en-US" dirty="0"/>
          </a:p>
        </p:txBody>
      </p:sp>
      <p:sp>
        <p:nvSpPr>
          <p:cNvPr id="31" name="圓角矩形 30"/>
          <p:cNvSpPr/>
          <p:nvPr/>
        </p:nvSpPr>
        <p:spPr>
          <a:xfrm>
            <a:off x="7740352" y="4365104"/>
            <a:ext cx="870489" cy="3600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發送</a:t>
            </a:r>
            <a:endParaRPr lang="zh-TW" altLang="en-US" dirty="0"/>
          </a:p>
        </p:txBody>
      </p:sp>
      <p:sp>
        <p:nvSpPr>
          <p:cNvPr id="34" name="圓角矩形 33"/>
          <p:cNvSpPr/>
          <p:nvPr/>
        </p:nvSpPr>
        <p:spPr>
          <a:xfrm>
            <a:off x="7740352" y="3861048"/>
            <a:ext cx="870489" cy="3600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發送</a:t>
            </a:r>
            <a:endParaRPr lang="zh-TW" altLang="en-US" dirty="0"/>
          </a:p>
        </p:txBody>
      </p:sp>
      <p:sp>
        <p:nvSpPr>
          <p:cNvPr id="35" name="圓角矩形 34"/>
          <p:cNvSpPr/>
          <p:nvPr/>
        </p:nvSpPr>
        <p:spPr>
          <a:xfrm>
            <a:off x="2555776" y="1124744"/>
            <a:ext cx="1944216" cy="6480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匯出檔案</a:t>
            </a:r>
            <a:endParaRPr lang="zh-TW" altLang="en-US" dirty="0"/>
          </a:p>
        </p:txBody>
      </p:sp>
      <p:sp>
        <p:nvSpPr>
          <p:cNvPr id="36" name="圓角矩形 35"/>
          <p:cNvSpPr/>
          <p:nvPr/>
        </p:nvSpPr>
        <p:spPr>
          <a:xfrm>
            <a:off x="2555776" y="2060848"/>
            <a:ext cx="165618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2014</a:t>
            </a:r>
            <a:r>
              <a:rPr lang="zh-TW" altLang="en-US" dirty="0" smtClean="0"/>
              <a:t>年　▼</a:t>
            </a:r>
            <a:endParaRPr lang="zh-TW" altLang="en-US" dirty="0"/>
          </a:p>
        </p:txBody>
      </p:sp>
      <p:sp>
        <p:nvSpPr>
          <p:cNvPr id="37" name="圓角矩形 36"/>
          <p:cNvSpPr/>
          <p:nvPr/>
        </p:nvSpPr>
        <p:spPr>
          <a:xfrm>
            <a:off x="4355976" y="2060848"/>
            <a:ext cx="136815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11</a:t>
            </a:r>
            <a:r>
              <a:rPr lang="zh-TW" altLang="en-US" dirty="0" smtClean="0"/>
              <a:t>月　▼</a:t>
            </a:r>
            <a:endParaRPr lang="zh-TW" altLang="en-US" dirty="0"/>
          </a:p>
        </p:txBody>
      </p:sp>
      <p:sp>
        <p:nvSpPr>
          <p:cNvPr id="38" name="圓角矩形 37"/>
          <p:cNvSpPr/>
          <p:nvPr/>
        </p:nvSpPr>
        <p:spPr>
          <a:xfrm>
            <a:off x="7452320" y="2060848"/>
            <a:ext cx="1224136" cy="6480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查詢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55576" y="6453336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依消費時間排序，由最新到最舊</a:t>
            </a:r>
            <a:r>
              <a:rPr lang="en-US" altLang="zh-TW" dirty="0" smtClean="0"/>
              <a:t>, </a:t>
            </a:r>
            <a:r>
              <a:rPr lang="zh-TW" altLang="en-US" dirty="0" smtClean="0"/>
              <a:t>預設該月初至月底</a:t>
            </a:r>
            <a:endParaRPr lang="zh-TW" altLang="en-US" dirty="0"/>
          </a:p>
        </p:txBody>
      </p:sp>
      <p:sp>
        <p:nvSpPr>
          <p:cNvPr id="40" name="圓角矩形 39"/>
          <p:cNvSpPr/>
          <p:nvPr/>
        </p:nvSpPr>
        <p:spPr>
          <a:xfrm>
            <a:off x="5868144" y="2060848"/>
            <a:ext cx="136815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r>
              <a:rPr lang="zh-TW" altLang="en-US" dirty="0" smtClean="0"/>
              <a:t>日　▼</a:t>
            </a:r>
            <a:endParaRPr lang="zh-TW" altLang="en-US" dirty="0"/>
          </a:p>
        </p:txBody>
      </p:sp>
      <p:sp>
        <p:nvSpPr>
          <p:cNvPr id="41" name="圓角矩形 40"/>
          <p:cNvSpPr/>
          <p:nvPr/>
        </p:nvSpPr>
        <p:spPr>
          <a:xfrm>
            <a:off x="2555776" y="2564904"/>
            <a:ext cx="165618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2014</a:t>
            </a:r>
            <a:r>
              <a:rPr lang="zh-TW" altLang="en-US" dirty="0" smtClean="0"/>
              <a:t>年　▼</a:t>
            </a:r>
            <a:endParaRPr lang="zh-TW" altLang="en-US" dirty="0"/>
          </a:p>
        </p:txBody>
      </p:sp>
      <p:sp>
        <p:nvSpPr>
          <p:cNvPr id="42" name="圓角矩形 41"/>
          <p:cNvSpPr/>
          <p:nvPr/>
        </p:nvSpPr>
        <p:spPr>
          <a:xfrm>
            <a:off x="4355976" y="2564904"/>
            <a:ext cx="136815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11</a:t>
            </a:r>
            <a:r>
              <a:rPr lang="zh-TW" altLang="en-US" dirty="0" smtClean="0"/>
              <a:t>月　▼</a:t>
            </a:r>
            <a:endParaRPr lang="zh-TW" altLang="en-US" dirty="0"/>
          </a:p>
        </p:txBody>
      </p:sp>
      <p:sp>
        <p:nvSpPr>
          <p:cNvPr id="43" name="圓角矩形 42"/>
          <p:cNvSpPr/>
          <p:nvPr/>
        </p:nvSpPr>
        <p:spPr>
          <a:xfrm>
            <a:off x="5868144" y="2564904"/>
            <a:ext cx="136815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31</a:t>
            </a:r>
            <a:r>
              <a:rPr lang="zh-TW" altLang="en-US" dirty="0" smtClean="0"/>
              <a:t>日　▼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835696" y="25649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到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8028384" y="76470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sym typeface="Wingdings" pitchFamily="2" charset="2"/>
              </a:rPr>
              <a:t>p17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402449" y="26064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 smtClean="0"/>
              <a:t>累積</a:t>
            </a:r>
            <a:r>
              <a:rPr lang="zh-TW" altLang="en-US" sz="2800" dirty="0" smtClean="0"/>
              <a:t>消費</a:t>
            </a:r>
            <a:r>
              <a:rPr lang="zh-TW" altLang="en-US" sz="2800" dirty="0" smtClean="0"/>
              <a:t>查詢</a:t>
            </a:r>
            <a:endParaRPr lang="zh-TW" altLang="en-US" sz="28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86371"/>
              </p:ext>
            </p:extLst>
          </p:nvPr>
        </p:nvGraphicFramePr>
        <p:xfrm>
          <a:off x="143506" y="3140970"/>
          <a:ext cx="8676967" cy="28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88"/>
                <a:gridCol w="843224"/>
                <a:gridCol w="1505011"/>
                <a:gridCol w="2000178"/>
                <a:gridCol w="1147722"/>
                <a:gridCol w="1147722"/>
                <a:gridCol w="1147722"/>
              </a:tblGrid>
              <a:tr h="5796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姓名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性別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電話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最近一次消費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累</a:t>
                      </a:r>
                      <a:r>
                        <a:rPr lang="zh-TW" altLang="en-US" sz="1800" dirty="0" smtClean="0"/>
                        <a:t>積金</a:t>
                      </a:r>
                      <a:r>
                        <a:rPr lang="zh-TW" altLang="en-US" sz="1800" dirty="0" smtClean="0"/>
                        <a:t>額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消費次數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簡訊</a:t>
                      </a:r>
                    </a:p>
                  </a:txBody>
                  <a:tcPr anchor="ctr"/>
                </a:tc>
              </a:tr>
              <a:tr h="5796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Leon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男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0912345678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2014/1/1</a:t>
                      </a:r>
                      <a:r>
                        <a:rPr lang="zh-TW" altLang="en-US" sz="1800" dirty="0" smtClean="0"/>
                        <a:t> </a:t>
                      </a:r>
                      <a:r>
                        <a:rPr lang="en-US" altLang="zh-TW" sz="1800" dirty="0" smtClean="0"/>
                        <a:t>10:10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12000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4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/>
                </a:tc>
              </a:tr>
              <a:tr h="5796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David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男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0912345678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smtClean="0"/>
                        <a:t>2014/1/1</a:t>
                      </a:r>
                      <a:r>
                        <a:rPr lang="zh-TW" altLang="en-US" sz="1800" smtClean="0"/>
                        <a:t> </a:t>
                      </a:r>
                      <a:r>
                        <a:rPr lang="en-US" altLang="zh-TW" sz="1800" smtClean="0"/>
                        <a:t>10:10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9000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</a:tr>
              <a:tr h="5796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Tom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男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0912345678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smtClean="0"/>
                        <a:t>2014/1/1</a:t>
                      </a:r>
                      <a:r>
                        <a:rPr lang="zh-TW" altLang="en-US" sz="1800" smtClean="0"/>
                        <a:t> </a:t>
                      </a:r>
                      <a:r>
                        <a:rPr lang="en-US" altLang="zh-TW" sz="1800" smtClean="0"/>
                        <a:t>10:10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6000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</a:tr>
              <a:tr h="5796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Mary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女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0912345678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2014/1/1</a:t>
                      </a:r>
                      <a:r>
                        <a:rPr lang="zh-TW" altLang="en-US" sz="1800" dirty="0" smtClean="0"/>
                        <a:t> </a:t>
                      </a:r>
                      <a:r>
                        <a:rPr lang="en-US" altLang="zh-TW" sz="1800" dirty="0" smtClean="0"/>
                        <a:t>10:10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3000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圓角矩形 11"/>
          <p:cNvSpPr/>
          <p:nvPr/>
        </p:nvSpPr>
        <p:spPr>
          <a:xfrm>
            <a:off x="7740352" y="5517232"/>
            <a:ext cx="870489" cy="3600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發送</a:t>
            </a:r>
            <a:endParaRPr lang="zh-TW" altLang="en-US" dirty="0"/>
          </a:p>
        </p:txBody>
      </p:sp>
      <p:sp>
        <p:nvSpPr>
          <p:cNvPr id="27" name="圓角矩形 26"/>
          <p:cNvSpPr/>
          <p:nvPr/>
        </p:nvSpPr>
        <p:spPr>
          <a:xfrm>
            <a:off x="7740352" y="5013176"/>
            <a:ext cx="870489" cy="3600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發送</a:t>
            </a:r>
            <a:endParaRPr lang="zh-TW" altLang="en-US" dirty="0"/>
          </a:p>
        </p:txBody>
      </p:sp>
      <p:sp>
        <p:nvSpPr>
          <p:cNvPr id="31" name="圓角矩形 30"/>
          <p:cNvSpPr/>
          <p:nvPr/>
        </p:nvSpPr>
        <p:spPr>
          <a:xfrm>
            <a:off x="7740352" y="4365104"/>
            <a:ext cx="870489" cy="3600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發送</a:t>
            </a:r>
            <a:endParaRPr lang="zh-TW" altLang="en-US" dirty="0"/>
          </a:p>
        </p:txBody>
      </p:sp>
      <p:sp>
        <p:nvSpPr>
          <p:cNvPr id="34" name="圓角矩形 33"/>
          <p:cNvSpPr/>
          <p:nvPr/>
        </p:nvSpPr>
        <p:spPr>
          <a:xfrm>
            <a:off x="7740352" y="3861048"/>
            <a:ext cx="870489" cy="3600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發送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27584" y="6219712"/>
            <a:ext cx="5378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預設</a:t>
            </a:r>
            <a:r>
              <a:rPr lang="zh-TW" altLang="en-US" dirty="0" smtClean="0"/>
              <a:t>依消費次數排序</a:t>
            </a:r>
            <a:r>
              <a:rPr lang="zh-TW" altLang="en-US" dirty="0" smtClean="0"/>
              <a:t>，由多至少</a:t>
            </a:r>
            <a:r>
              <a:rPr lang="en-US" altLang="zh-TW" dirty="0" smtClean="0"/>
              <a:t>, </a:t>
            </a:r>
            <a:r>
              <a:rPr lang="zh-TW" altLang="en-US" dirty="0" smtClean="0"/>
              <a:t>預設該月初至</a:t>
            </a:r>
            <a:r>
              <a:rPr lang="zh-TW" altLang="en-US" dirty="0" smtClean="0"/>
              <a:t>月底</a:t>
            </a:r>
            <a:endParaRPr lang="en-US" altLang="zh-TW" dirty="0" smtClean="0"/>
          </a:p>
          <a:p>
            <a:r>
              <a:rPr lang="zh-TW" altLang="en-US" dirty="0" smtClean="0"/>
              <a:t>點選標題可以依標題項目排序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5292080" y="1124744"/>
            <a:ext cx="1944216" cy="6480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全部發送簡訊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67544" y="206084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查詢條件　　從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7452320" y="1124744"/>
            <a:ext cx="1224136" cy="6480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返回</a:t>
            </a:r>
            <a:endParaRPr lang="zh-TW" altLang="en-US" dirty="0"/>
          </a:p>
        </p:txBody>
      </p:sp>
      <p:sp>
        <p:nvSpPr>
          <p:cNvPr id="21" name="圓角矩形 20"/>
          <p:cNvSpPr/>
          <p:nvPr/>
        </p:nvSpPr>
        <p:spPr>
          <a:xfrm>
            <a:off x="2555776" y="1124744"/>
            <a:ext cx="1944216" cy="6480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匯出檔案</a:t>
            </a:r>
            <a:endParaRPr lang="zh-TW" altLang="en-US" dirty="0"/>
          </a:p>
        </p:txBody>
      </p:sp>
      <p:sp>
        <p:nvSpPr>
          <p:cNvPr id="22" name="圓角矩形 21"/>
          <p:cNvSpPr/>
          <p:nvPr/>
        </p:nvSpPr>
        <p:spPr>
          <a:xfrm>
            <a:off x="2555776" y="2060848"/>
            <a:ext cx="165618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2014</a:t>
            </a:r>
            <a:r>
              <a:rPr lang="zh-TW" altLang="en-US" dirty="0" smtClean="0"/>
              <a:t>年　▼</a:t>
            </a:r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4355976" y="2060848"/>
            <a:ext cx="136815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11</a:t>
            </a:r>
            <a:r>
              <a:rPr lang="zh-TW" altLang="en-US" dirty="0" smtClean="0"/>
              <a:t>月　▼</a:t>
            </a:r>
            <a:endParaRPr lang="zh-TW" altLang="en-US" dirty="0"/>
          </a:p>
        </p:txBody>
      </p:sp>
      <p:sp>
        <p:nvSpPr>
          <p:cNvPr id="24" name="圓角矩形 23"/>
          <p:cNvSpPr/>
          <p:nvPr/>
        </p:nvSpPr>
        <p:spPr>
          <a:xfrm>
            <a:off x="7452320" y="2060848"/>
            <a:ext cx="1224136" cy="6480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查詢</a:t>
            </a:r>
            <a:endParaRPr lang="zh-TW" altLang="en-US" dirty="0"/>
          </a:p>
        </p:txBody>
      </p:sp>
      <p:sp>
        <p:nvSpPr>
          <p:cNvPr id="26" name="圓角矩形 25"/>
          <p:cNvSpPr/>
          <p:nvPr/>
        </p:nvSpPr>
        <p:spPr>
          <a:xfrm>
            <a:off x="5868144" y="2060848"/>
            <a:ext cx="136815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r>
              <a:rPr lang="zh-TW" altLang="en-US" dirty="0" smtClean="0"/>
              <a:t>日　▼</a:t>
            </a:r>
            <a:endParaRPr lang="zh-TW" altLang="en-US" dirty="0"/>
          </a:p>
        </p:txBody>
      </p:sp>
      <p:sp>
        <p:nvSpPr>
          <p:cNvPr id="28" name="圓角矩形 27"/>
          <p:cNvSpPr/>
          <p:nvPr/>
        </p:nvSpPr>
        <p:spPr>
          <a:xfrm>
            <a:off x="2555776" y="2564904"/>
            <a:ext cx="165618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2014</a:t>
            </a:r>
            <a:r>
              <a:rPr lang="zh-TW" altLang="en-US" dirty="0" smtClean="0"/>
              <a:t>年　▼</a:t>
            </a:r>
            <a:endParaRPr lang="zh-TW" altLang="en-US" dirty="0"/>
          </a:p>
        </p:txBody>
      </p:sp>
      <p:sp>
        <p:nvSpPr>
          <p:cNvPr id="29" name="圓角矩形 28"/>
          <p:cNvSpPr/>
          <p:nvPr/>
        </p:nvSpPr>
        <p:spPr>
          <a:xfrm>
            <a:off x="4355976" y="2564904"/>
            <a:ext cx="136815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11</a:t>
            </a:r>
            <a:r>
              <a:rPr lang="zh-TW" altLang="en-US" dirty="0" smtClean="0"/>
              <a:t>月　▼</a:t>
            </a:r>
            <a:endParaRPr lang="zh-TW" altLang="en-US" dirty="0"/>
          </a:p>
        </p:txBody>
      </p:sp>
      <p:sp>
        <p:nvSpPr>
          <p:cNvPr id="30" name="圓角矩形 29"/>
          <p:cNvSpPr/>
          <p:nvPr/>
        </p:nvSpPr>
        <p:spPr>
          <a:xfrm>
            <a:off x="5868144" y="2564904"/>
            <a:ext cx="136815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31</a:t>
            </a:r>
            <a:r>
              <a:rPr lang="zh-TW" altLang="en-US" dirty="0" smtClean="0"/>
              <a:t>日　▼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835696" y="25649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到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8028384" y="76470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sym typeface="Wingdings" pitchFamily="2" charset="2"/>
              </a:rPr>
              <a:t>p17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2627784" y="2204864"/>
            <a:ext cx="4608512" cy="864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2627784" y="3429000"/>
            <a:ext cx="4608512" cy="864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627784" y="4941168"/>
            <a:ext cx="1656184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確認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5220072" y="4941168"/>
            <a:ext cx="1656184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清除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87624" y="249289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Username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87624" y="3645024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Password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581985" y="1052736"/>
            <a:ext cx="1980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 smtClean="0"/>
              <a:t>請登入系統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83568" y="6381328"/>
            <a:ext cx="517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此介面只有管理及業務可登入</a:t>
            </a:r>
            <a:r>
              <a:rPr lang="en-US" altLang="zh-TW" dirty="0" smtClean="0"/>
              <a:t>,</a:t>
            </a:r>
            <a:r>
              <a:rPr lang="zh-TW" altLang="en-US" dirty="0" smtClean="0"/>
              <a:t> 其他權限一概</a:t>
            </a:r>
            <a:r>
              <a:rPr lang="en-US" altLang="zh-TW" dirty="0" smtClean="0"/>
              <a:t>block</a:t>
            </a:r>
            <a:endParaRPr lang="zh-TW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761521" y="26064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 smtClean="0"/>
              <a:t>條件查詢</a:t>
            </a:r>
            <a:endParaRPr lang="zh-TW" altLang="en-US" sz="28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916880"/>
              </p:ext>
            </p:extLst>
          </p:nvPr>
        </p:nvGraphicFramePr>
        <p:xfrm>
          <a:off x="143506" y="4426312"/>
          <a:ext cx="8676967" cy="1738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88"/>
                <a:gridCol w="843224"/>
                <a:gridCol w="1505011"/>
                <a:gridCol w="2000178"/>
                <a:gridCol w="1147722"/>
                <a:gridCol w="1147722"/>
                <a:gridCol w="1147722"/>
              </a:tblGrid>
              <a:tr h="5796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姓名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性別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電話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最近一次消費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黑積金額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消費次數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簡訊</a:t>
                      </a:r>
                    </a:p>
                  </a:txBody>
                  <a:tcPr anchor="ctr"/>
                </a:tc>
              </a:tr>
              <a:tr h="5796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Leon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男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0912345678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2014/1/1</a:t>
                      </a:r>
                      <a:r>
                        <a:rPr lang="zh-TW" altLang="en-US" sz="1800" dirty="0" smtClean="0"/>
                        <a:t> </a:t>
                      </a:r>
                      <a:r>
                        <a:rPr lang="en-US" altLang="zh-TW" sz="1800" dirty="0" smtClean="0"/>
                        <a:t>10:10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12000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4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/>
                </a:tc>
              </a:tr>
              <a:tr h="5796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David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男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0912345678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smtClean="0"/>
                        <a:t>2014/1/1</a:t>
                      </a:r>
                      <a:r>
                        <a:rPr lang="zh-TW" altLang="en-US" sz="1800" smtClean="0"/>
                        <a:t> </a:t>
                      </a:r>
                      <a:r>
                        <a:rPr lang="en-US" altLang="zh-TW" sz="1800" smtClean="0"/>
                        <a:t>10:10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9000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圓角矩形 30"/>
          <p:cNvSpPr/>
          <p:nvPr/>
        </p:nvSpPr>
        <p:spPr>
          <a:xfrm>
            <a:off x="7740352" y="5650446"/>
            <a:ext cx="870489" cy="3600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發送</a:t>
            </a:r>
            <a:endParaRPr lang="zh-TW" altLang="en-US" dirty="0"/>
          </a:p>
        </p:txBody>
      </p:sp>
      <p:sp>
        <p:nvSpPr>
          <p:cNvPr id="34" name="圓角矩形 33"/>
          <p:cNvSpPr/>
          <p:nvPr/>
        </p:nvSpPr>
        <p:spPr>
          <a:xfrm>
            <a:off x="7740352" y="5146390"/>
            <a:ext cx="870489" cy="3600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發送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55576" y="6237312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全部條件用</a:t>
            </a:r>
            <a:r>
              <a:rPr lang="en-US" altLang="zh-TW" dirty="0" smtClean="0"/>
              <a:t>and</a:t>
            </a:r>
            <a:r>
              <a:rPr lang="zh-TW" altLang="en-US" dirty="0" smtClean="0"/>
              <a:t>查詢，至少要填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個欄位才能查，用</a:t>
            </a:r>
            <a:r>
              <a:rPr lang="en-US" altLang="zh-TW" dirty="0" smtClean="0"/>
              <a:t>like</a:t>
            </a:r>
            <a:r>
              <a:rPr lang="zh-TW" altLang="en-US" dirty="0" smtClean="0"/>
              <a:t>查詢就好</a:t>
            </a:r>
            <a:endParaRPr lang="en-US" altLang="zh-TW" dirty="0" smtClean="0"/>
          </a:p>
          <a:p>
            <a:r>
              <a:rPr lang="zh-TW" altLang="en-US" dirty="0" smtClean="0"/>
              <a:t>住址的欄位要切開，他們會重建資料，可能要做個介面方便給他改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5292080" y="1124744"/>
            <a:ext cx="1944216" cy="6480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全部發送簡訊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67544" y="20608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查詢條件　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7452320" y="1124744"/>
            <a:ext cx="1224136" cy="6480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返回</a:t>
            </a:r>
            <a:endParaRPr lang="zh-TW" altLang="en-US" dirty="0"/>
          </a:p>
        </p:txBody>
      </p:sp>
      <p:sp>
        <p:nvSpPr>
          <p:cNvPr id="21" name="圓角矩形 20"/>
          <p:cNvSpPr/>
          <p:nvPr/>
        </p:nvSpPr>
        <p:spPr>
          <a:xfrm>
            <a:off x="2555776" y="1124744"/>
            <a:ext cx="1944216" cy="6480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匯出檔案</a:t>
            </a:r>
            <a:endParaRPr lang="zh-TW" altLang="en-US" dirty="0"/>
          </a:p>
        </p:txBody>
      </p:sp>
      <p:sp>
        <p:nvSpPr>
          <p:cNvPr id="22" name="圓角矩形 21"/>
          <p:cNvSpPr/>
          <p:nvPr/>
        </p:nvSpPr>
        <p:spPr>
          <a:xfrm>
            <a:off x="2555776" y="2060848"/>
            <a:ext cx="165618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圓角矩形 23"/>
          <p:cNvSpPr/>
          <p:nvPr/>
        </p:nvSpPr>
        <p:spPr>
          <a:xfrm>
            <a:off x="7452320" y="2060848"/>
            <a:ext cx="1224136" cy="6480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查詢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8028384" y="76470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sym typeface="Wingdings" pitchFamily="2" charset="2"/>
              </a:rPr>
              <a:t>p17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91680" y="2060848"/>
            <a:ext cx="7004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姓名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電話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住址</a:t>
            </a:r>
            <a:endParaRPr lang="en-US" altLang="zh-TW" dirty="0" smtClean="0"/>
          </a:p>
          <a:p>
            <a:endParaRPr lang="en-US" dirty="0" smtClean="0"/>
          </a:p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33" name="圓角矩形 22"/>
          <p:cNvSpPr/>
          <p:nvPr/>
        </p:nvSpPr>
        <p:spPr>
          <a:xfrm>
            <a:off x="4355976" y="2060848"/>
            <a:ext cx="136815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性別 </a:t>
            </a:r>
            <a:r>
              <a:rPr lang="zh-TW" altLang="en-US" dirty="0" smtClean="0"/>
              <a:t>▼</a:t>
            </a:r>
            <a:endParaRPr lang="zh-TW" altLang="en-US" dirty="0"/>
          </a:p>
        </p:txBody>
      </p:sp>
      <p:sp>
        <p:nvSpPr>
          <p:cNvPr id="35" name="圓角矩形 21"/>
          <p:cNvSpPr/>
          <p:nvPr/>
        </p:nvSpPr>
        <p:spPr>
          <a:xfrm>
            <a:off x="2555776" y="2636912"/>
            <a:ext cx="165618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6" name="圓角矩形 21"/>
          <p:cNvSpPr/>
          <p:nvPr/>
        </p:nvSpPr>
        <p:spPr>
          <a:xfrm>
            <a:off x="2555776" y="3212976"/>
            <a:ext cx="165618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縣市 </a:t>
            </a:r>
            <a:r>
              <a:rPr lang="zh-TW" altLang="en-US" dirty="0" smtClean="0"/>
              <a:t>▼</a:t>
            </a:r>
            <a:endParaRPr lang="zh-TW" altLang="en-US" dirty="0"/>
          </a:p>
        </p:txBody>
      </p:sp>
      <p:sp>
        <p:nvSpPr>
          <p:cNvPr id="37" name="圓角矩形 21"/>
          <p:cNvSpPr/>
          <p:nvPr/>
        </p:nvSpPr>
        <p:spPr>
          <a:xfrm>
            <a:off x="2555776" y="3789040"/>
            <a:ext cx="50405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8" name="圓角矩形 21"/>
          <p:cNvSpPr/>
          <p:nvPr/>
        </p:nvSpPr>
        <p:spPr>
          <a:xfrm>
            <a:off x="4355976" y="3212976"/>
            <a:ext cx="32403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761523" y="105273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 smtClean="0"/>
              <a:t>發送簡訊</a:t>
            </a:r>
            <a:endParaRPr lang="zh-TW" altLang="en-US" sz="2800" dirty="0"/>
          </a:p>
        </p:txBody>
      </p:sp>
      <p:sp>
        <p:nvSpPr>
          <p:cNvPr id="17" name="圓角矩形 16"/>
          <p:cNvSpPr/>
          <p:nvPr/>
        </p:nvSpPr>
        <p:spPr>
          <a:xfrm>
            <a:off x="4788024" y="5301208"/>
            <a:ext cx="1944216" cy="6480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發送訊息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1511660" y="2708920"/>
            <a:ext cx="6120680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619672" y="1628800"/>
            <a:ext cx="2626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本次簡訊發送共</a:t>
            </a:r>
            <a:r>
              <a:rPr lang="en-US" altLang="zh-TW" sz="2000" dirty="0" smtClean="0"/>
              <a:t>100</a:t>
            </a:r>
            <a:r>
              <a:rPr lang="zh-TW" altLang="en-US" sz="2000" dirty="0" smtClean="0"/>
              <a:t>人</a:t>
            </a:r>
            <a:endParaRPr lang="zh-TW" altLang="en-US" sz="2000" dirty="0"/>
          </a:p>
        </p:txBody>
      </p:sp>
      <p:sp>
        <p:nvSpPr>
          <p:cNvPr id="10" name="圓角矩形 9"/>
          <p:cNvSpPr/>
          <p:nvPr/>
        </p:nvSpPr>
        <p:spPr>
          <a:xfrm>
            <a:off x="2339752" y="5301208"/>
            <a:ext cx="1944216" cy="6480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返回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691680" y="4725144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*</a:t>
            </a:r>
            <a:r>
              <a:rPr lang="zh-TW" altLang="en-US" dirty="0" smtClean="0"/>
              <a:t>還剩</a:t>
            </a:r>
            <a:r>
              <a:rPr lang="en-US" altLang="zh-TW" dirty="0" smtClean="0"/>
              <a:t>100</a:t>
            </a:r>
            <a:r>
              <a:rPr lang="zh-TW" altLang="en-US" dirty="0" smtClean="0"/>
              <a:t>個字</a:t>
            </a:r>
            <a:endParaRPr lang="zh-TW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91680" y="2204864"/>
            <a:ext cx="3953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Leon, Mick, Mary, John, Tom, Jordan……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588" y="260648"/>
            <a:ext cx="8124825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字方塊 14"/>
          <p:cNvSpPr txBox="1"/>
          <p:nvPr/>
        </p:nvSpPr>
        <p:spPr>
          <a:xfrm>
            <a:off x="755576" y="6237312"/>
            <a:ext cx="7105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門市介面的預約管理要判斷分店欄位</a:t>
            </a:r>
            <a:endParaRPr lang="en-US" altLang="zh-TW" dirty="0" smtClean="0"/>
          </a:p>
          <a:p>
            <a:r>
              <a:rPr lang="zh-TW" altLang="en-US" dirty="0" smtClean="0"/>
              <a:t>分店為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時出下拉選單</a:t>
            </a:r>
            <a:r>
              <a:rPr lang="en-US" altLang="zh-TW" dirty="0" smtClean="0"/>
              <a:t>, </a:t>
            </a:r>
            <a:r>
              <a:rPr lang="zh-TW" altLang="en-US" dirty="0" smtClean="0"/>
              <a:t>其他依登入店員資料判斷各分店的預約頁面</a:t>
            </a:r>
            <a:endParaRPr lang="zh-TW" altLang="en-US" dirty="0"/>
          </a:p>
        </p:txBody>
      </p:sp>
      <p:sp>
        <p:nvSpPr>
          <p:cNvPr id="4" name="圓角矩形 22"/>
          <p:cNvSpPr/>
          <p:nvPr/>
        </p:nvSpPr>
        <p:spPr>
          <a:xfrm>
            <a:off x="3923928" y="1835532"/>
            <a:ext cx="136815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中山店 </a:t>
            </a:r>
            <a:r>
              <a:rPr lang="zh-TW" altLang="en-US" dirty="0" smtClean="0"/>
              <a:t>▼</a:t>
            </a:r>
            <a:endParaRPr lang="zh-TW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19872" y="219557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管理員顯示所有分店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2474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 smtClean="0">
                <a:solidFill>
                  <a:srgbClr val="FF0000"/>
                </a:solidFill>
              </a:rPr>
              <a:t>門市介面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041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/>
          <p:cNvSpPr/>
          <p:nvPr/>
        </p:nvSpPr>
        <p:spPr>
          <a:xfrm>
            <a:off x="6516216" y="4077072"/>
            <a:ext cx="1944216" cy="187220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登出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941059" y="105273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 smtClean="0"/>
              <a:t>請選擇</a:t>
            </a:r>
            <a:endParaRPr lang="zh-TW" altLang="en-US" sz="2800" dirty="0"/>
          </a:p>
        </p:txBody>
      </p:sp>
      <p:sp>
        <p:nvSpPr>
          <p:cNvPr id="5" name="圓角矩形 4"/>
          <p:cNvSpPr/>
          <p:nvPr/>
        </p:nvSpPr>
        <p:spPr>
          <a:xfrm>
            <a:off x="1223628" y="1844824"/>
            <a:ext cx="1944216" cy="187220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會員管理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3923928" y="1844824"/>
            <a:ext cx="1944216" cy="187220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業務報表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83568" y="6381328"/>
            <a:ext cx="8001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會員管理及會員管理只有管理員可以看到此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,</a:t>
            </a:r>
            <a:r>
              <a:rPr lang="zh-TW" altLang="en-US" dirty="0" smtClean="0"/>
              <a:t> 業務只能看到業務報表及登出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1223628" y="4077072"/>
            <a:ext cx="1944216" cy="187220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會員點數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835696" y="305966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sym typeface="Wingdings" pitchFamily="2" charset="2"/>
              </a:rPr>
              <a:t>p4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835696" y="537321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sym typeface="Wingdings" pitchFamily="2" charset="2"/>
              </a:rPr>
              <a:t>p11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499992" y="305966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sym typeface="Wingdings" pitchFamily="2" charset="2"/>
              </a:rPr>
              <a:t>p15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6516216" y="1844824"/>
            <a:ext cx="1944216" cy="187220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行銷管理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092280" y="305966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sym typeface="Wingdings" pitchFamily="2" charset="2"/>
              </a:rPr>
              <a:t>p17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圓角矩形 6"/>
          <p:cNvSpPr/>
          <p:nvPr/>
        </p:nvSpPr>
        <p:spPr>
          <a:xfrm>
            <a:off x="3923928" y="4077072"/>
            <a:ext cx="1944216" cy="187220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簡訊儲值查詢</a:t>
            </a:r>
            <a:endParaRPr lang="en-US" altLang="zh-TW" dirty="0" smtClean="0"/>
          </a:p>
        </p:txBody>
      </p:sp>
      <p:sp>
        <p:nvSpPr>
          <p:cNvPr id="15" name="文字方塊 12"/>
          <p:cNvSpPr txBox="1"/>
          <p:nvPr/>
        </p:nvSpPr>
        <p:spPr>
          <a:xfrm>
            <a:off x="4283968" y="5373216"/>
            <a:ext cx="135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zh-TW" altLang="en-US" dirty="0" smtClean="0">
                <a:solidFill>
                  <a:srgbClr val="FF0000"/>
                </a:solidFill>
                <a:sym typeface="Wingdings" pitchFamily="2" charset="2"/>
              </a:rPr>
              <a:t>三竹網站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761521" y="26064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 smtClean="0"/>
              <a:t>會員管理</a:t>
            </a:r>
            <a:endParaRPr lang="zh-TW" altLang="en-US" sz="28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3506" y="1988840"/>
          <a:ext cx="8820980" cy="4050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6"/>
                <a:gridCol w="720080"/>
                <a:gridCol w="1464159"/>
                <a:gridCol w="980109"/>
                <a:gridCol w="757168"/>
                <a:gridCol w="1203051"/>
                <a:gridCol w="980109"/>
                <a:gridCol w="980109"/>
                <a:gridCol w="980109"/>
              </a:tblGrid>
              <a:tr h="81009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姓名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性別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電話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角色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狀態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佣金比例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資料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報表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佣金</a:t>
                      </a:r>
                    </a:p>
                  </a:txBody>
                  <a:tcPr anchor="ctr"/>
                </a:tc>
              </a:tr>
              <a:tr h="8100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Leon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男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0912345678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會員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啟用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/>
                </a:tc>
              </a:tr>
              <a:tr h="8100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Leon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男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0912345678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業務員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啟用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10%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</a:tr>
              <a:tr h="8100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Leon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男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0912345678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管理員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停用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</a:tr>
              <a:tr h="8100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Leon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男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0912345678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會員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啟用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圓角矩形 6"/>
          <p:cNvSpPr/>
          <p:nvPr/>
        </p:nvSpPr>
        <p:spPr>
          <a:xfrm>
            <a:off x="6084168" y="2996952"/>
            <a:ext cx="870489" cy="50405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修改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6084168" y="3789040"/>
            <a:ext cx="870489" cy="50405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修改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6084168" y="4581128"/>
            <a:ext cx="870489" cy="50405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修改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6084168" y="5373216"/>
            <a:ext cx="870489" cy="50405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修改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7956376" y="3789040"/>
            <a:ext cx="870489" cy="50405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修改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4644008" y="1124744"/>
            <a:ext cx="1944216" cy="6480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新增會員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1691680" y="1124744"/>
            <a:ext cx="223224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業務員            ▼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39552" y="12687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查詢條件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83568" y="6381328"/>
            <a:ext cx="743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預設查詢條件業務員</a:t>
            </a:r>
            <a:r>
              <a:rPr lang="en-US" altLang="zh-TW" dirty="0" smtClean="0"/>
              <a:t>,</a:t>
            </a:r>
            <a:r>
              <a:rPr lang="zh-TW" altLang="en-US" dirty="0" smtClean="0"/>
              <a:t> 只有業務只有佣金修改的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,</a:t>
            </a:r>
            <a:r>
              <a:rPr lang="zh-TW" altLang="en-US" dirty="0" smtClean="0"/>
              <a:t> 會員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業務有查詢</a:t>
            </a:r>
            <a:r>
              <a:rPr lang="en-US" altLang="zh-TW" dirty="0" err="1" smtClean="0"/>
              <a:t>btn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364088" y="162880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sym typeface="Wingdings" pitchFamily="2" charset="2"/>
              </a:rPr>
              <a:t>p5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204969" y="422108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sym typeface="Wingdings" pitchFamily="2" charset="2"/>
              </a:rPr>
              <a:t>p7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8028384" y="422108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sym typeface="Wingdings" pitchFamily="2" charset="2"/>
              </a:rPr>
              <a:t>p10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6948264" y="1124744"/>
            <a:ext cx="1224136" cy="6480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返回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7308304" y="162880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sym typeface="Wingdings" pitchFamily="2" charset="2"/>
              </a:rPr>
              <a:t>p3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7020272" y="2996952"/>
            <a:ext cx="870489" cy="50405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查詢</a:t>
            </a:r>
            <a:endParaRPr lang="zh-TW" altLang="en-US" dirty="0"/>
          </a:p>
        </p:txBody>
      </p:sp>
      <p:sp>
        <p:nvSpPr>
          <p:cNvPr id="30" name="圓角矩形 29"/>
          <p:cNvSpPr/>
          <p:nvPr/>
        </p:nvSpPr>
        <p:spPr>
          <a:xfrm>
            <a:off x="7020272" y="3789040"/>
            <a:ext cx="870489" cy="50405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查詢</a:t>
            </a:r>
            <a:endParaRPr lang="zh-TW" altLang="en-US" dirty="0"/>
          </a:p>
        </p:txBody>
      </p:sp>
      <p:sp>
        <p:nvSpPr>
          <p:cNvPr id="32" name="圓角矩形 31"/>
          <p:cNvSpPr/>
          <p:nvPr/>
        </p:nvSpPr>
        <p:spPr>
          <a:xfrm>
            <a:off x="7020272" y="5373216"/>
            <a:ext cx="870489" cy="50405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查詢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7141073" y="422108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sym typeface="Wingdings" pitchFamily="2" charset="2"/>
              </a:rPr>
              <a:t>p13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588" y="404664"/>
            <a:ext cx="8124825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字方塊 2"/>
          <p:cNvSpPr txBox="1"/>
          <p:nvPr/>
        </p:nvSpPr>
        <p:spPr>
          <a:xfrm>
            <a:off x="683568" y="6381328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Username&amp;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password</a:t>
            </a:r>
            <a:r>
              <a:rPr lang="zh-TW" altLang="en-US" dirty="0" smtClean="0"/>
              <a:t>必填就好</a:t>
            </a:r>
            <a:r>
              <a:rPr lang="en-US" altLang="zh-TW" dirty="0" smtClean="0"/>
              <a:t>,</a:t>
            </a:r>
            <a:r>
              <a:rPr lang="zh-TW" altLang="en-US" dirty="0" smtClean="0"/>
              <a:t> 其他可留空</a:t>
            </a:r>
            <a:endParaRPr lang="zh-TW" alt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2339752" y="4797152"/>
            <a:ext cx="4392488" cy="720080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300192" y="4005064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地址欄位要切開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增加縣市的欄位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588" y="332656"/>
            <a:ext cx="8124825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字方塊 2"/>
          <p:cNvSpPr txBox="1"/>
          <p:nvPr/>
        </p:nvSpPr>
        <p:spPr>
          <a:xfrm>
            <a:off x="683568" y="6381328"/>
            <a:ext cx="540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增加</a:t>
            </a:r>
            <a:r>
              <a:rPr lang="en-US" altLang="zh-TW" dirty="0" smtClean="0"/>
              <a:t>[</a:t>
            </a:r>
            <a:r>
              <a:rPr lang="zh-TW" altLang="en-US" dirty="0" smtClean="0"/>
              <a:t>業務員</a:t>
            </a:r>
            <a:r>
              <a:rPr lang="en-US" altLang="zh-TW" dirty="0" smtClean="0"/>
              <a:t>]</a:t>
            </a:r>
            <a:r>
              <a:rPr lang="zh-TW" altLang="en-US" dirty="0" smtClean="0"/>
              <a:t>權限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下一步改為儲存</a:t>
            </a:r>
            <a:r>
              <a:rPr lang="en-US" altLang="zh-TW" dirty="0" smtClean="0"/>
              <a:t>,</a:t>
            </a:r>
            <a:r>
              <a:rPr lang="zh-TW" altLang="en-US" dirty="0" smtClean="0"/>
              <a:t> 與返回都回到</a:t>
            </a:r>
            <a:r>
              <a:rPr lang="en-US" altLang="zh-TW" dirty="0" smtClean="0"/>
              <a:t>p4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588" y="404664"/>
            <a:ext cx="8124825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字方塊 2"/>
          <p:cNvSpPr txBox="1"/>
          <p:nvPr/>
        </p:nvSpPr>
        <p:spPr>
          <a:xfrm>
            <a:off x="683568" y="6381328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Username&amp;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password</a:t>
            </a:r>
            <a:r>
              <a:rPr lang="zh-TW" altLang="en-US" dirty="0" smtClean="0"/>
              <a:t>必填就好</a:t>
            </a:r>
            <a:r>
              <a:rPr lang="en-US" altLang="zh-TW" dirty="0" smtClean="0"/>
              <a:t>,</a:t>
            </a:r>
            <a:r>
              <a:rPr lang="zh-TW" altLang="en-US" dirty="0" smtClean="0"/>
              <a:t> 其他可留空</a:t>
            </a:r>
            <a:endParaRPr lang="zh-TW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39752" y="4797152"/>
            <a:ext cx="4392488" cy="720080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00192" y="4005064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地址欄位要切開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增加縣市的欄位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588" y="404664"/>
            <a:ext cx="8124825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/>
          <p:nvPr/>
        </p:nvSpPr>
        <p:spPr>
          <a:xfrm>
            <a:off x="683568" y="6192747"/>
            <a:ext cx="8631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增加分店欄位，當權限為店員時才有作用，管理員可設定為總公司</a:t>
            </a:r>
            <a:endParaRPr lang="en-US" altLang="zh-TW" dirty="0" smtClean="0"/>
          </a:p>
          <a:p>
            <a:r>
              <a:rPr lang="zh-TW" altLang="en-US" dirty="0" smtClean="0"/>
              <a:t>欄位目前先設定為 </a:t>
            </a:r>
            <a:r>
              <a:rPr lang="en-US" altLang="zh-TW" dirty="0" smtClean="0"/>
              <a:t>0:</a:t>
            </a:r>
            <a:r>
              <a:rPr lang="zh-TW" altLang="en-US" dirty="0" smtClean="0"/>
              <a:t>總公司 </a:t>
            </a:r>
            <a:r>
              <a:rPr lang="en-US" altLang="zh-TW" dirty="0" smtClean="0"/>
              <a:t>1:</a:t>
            </a:r>
            <a:r>
              <a:rPr lang="zh-TW" altLang="en-US" dirty="0" smtClean="0"/>
              <a:t>敦南</a:t>
            </a:r>
            <a:r>
              <a:rPr lang="en-US" altLang="zh-TW" dirty="0" smtClean="0"/>
              <a:t> 2:</a:t>
            </a:r>
            <a:r>
              <a:rPr lang="zh-TW" altLang="en-US" dirty="0" smtClean="0"/>
              <a:t>中山，</a:t>
            </a:r>
            <a:r>
              <a:rPr lang="en-US" altLang="zh-TW" dirty="0" smtClean="0"/>
              <a:t>login</a:t>
            </a:r>
            <a:r>
              <a:rPr lang="zh-TW" altLang="en-US" dirty="0" smtClean="0"/>
              <a:t>時此欄位為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可看到所有分店資料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329078" y="5157192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佣金比例                      </a:t>
            </a:r>
            <a:r>
              <a:rPr lang="en-US" altLang="zh-TW" dirty="0" smtClean="0">
                <a:solidFill>
                  <a:srgbClr val="FF0000"/>
                </a:solidFill>
              </a:rPr>
              <a:t>10%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23728" y="3933056"/>
            <a:ext cx="122413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點數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11960" y="3933056"/>
            <a:ext cx="122413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300</a:t>
            </a:r>
            <a:r>
              <a:rPr lang="zh-TW" altLang="en-US" dirty="0" smtClean="0">
                <a:solidFill>
                  <a:schemeClr val="tx1"/>
                </a:solidFill>
              </a:rPr>
              <a:t>點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788024" y="5661248"/>
            <a:ext cx="28946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狀態 ○ 啟用  ○停用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6372200" y="3861048"/>
            <a:ext cx="864096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調整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5436096" y="5085184"/>
            <a:ext cx="864096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修改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372200" y="515719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sym typeface="Wingdings" pitchFamily="2" charset="2"/>
              </a:rPr>
              <a:t>p10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308304" y="393305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sym typeface="Wingdings" pitchFamily="2" charset="2"/>
              </a:rPr>
              <a:t>p14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圓角矩形 21"/>
          <p:cNvSpPr/>
          <p:nvPr/>
        </p:nvSpPr>
        <p:spPr>
          <a:xfrm>
            <a:off x="3056204" y="5661248"/>
            <a:ext cx="173182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中山店 </a:t>
            </a:r>
            <a:r>
              <a:rPr lang="zh-TW" altLang="en-US" dirty="0" smtClean="0"/>
              <a:t>▼</a:t>
            </a:r>
            <a:endParaRPr lang="zh-TW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36124" y="56612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分店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588" y="288379"/>
            <a:ext cx="8124825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字方塊 2"/>
          <p:cNvSpPr txBox="1"/>
          <p:nvPr/>
        </p:nvSpPr>
        <p:spPr>
          <a:xfrm>
            <a:off x="683568" y="6381328"/>
            <a:ext cx="744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增加取得點數欄位</a:t>
            </a:r>
            <a:r>
              <a:rPr lang="en-US" altLang="zh-TW" dirty="0" smtClean="0"/>
              <a:t>,</a:t>
            </a:r>
            <a:r>
              <a:rPr lang="zh-TW" altLang="en-US" dirty="0" smtClean="0"/>
              <a:t> 有人介紹就加點</a:t>
            </a:r>
            <a:r>
              <a:rPr lang="en-US" altLang="zh-TW" dirty="0" smtClean="0"/>
              <a:t>,</a:t>
            </a:r>
            <a:r>
              <a:rPr lang="zh-TW" altLang="en-US" dirty="0" smtClean="0"/>
              <a:t> 使用就扣點為負</a:t>
            </a:r>
            <a:r>
              <a:rPr lang="en-US" altLang="zh-TW" dirty="0" smtClean="0"/>
              <a:t>,</a:t>
            </a:r>
            <a:r>
              <a:rPr lang="zh-TW" altLang="en-US" dirty="0" smtClean="0"/>
              <a:t> 下方改為總計點數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688" y="1412776"/>
            <a:ext cx="1872208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點數歷程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03848" y="2996952"/>
            <a:ext cx="2088232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點數總計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300</a:t>
            </a:r>
            <a:r>
              <a:rPr lang="zh-TW" altLang="en-US" dirty="0" smtClean="0">
                <a:solidFill>
                  <a:schemeClr val="tx1"/>
                </a:solidFill>
              </a:rPr>
              <a:t>點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Han Sans">
      <a:majorFont>
        <a:latin typeface="Calibri"/>
        <a:ea typeface="Source Han Sans Bold"/>
        <a:cs typeface=""/>
      </a:majorFont>
      <a:minorFont>
        <a:latin typeface="Calibri"/>
        <a:ea typeface="Source Han Sans Regular"/>
        <a:cs typeface="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478</TotalTime>
  <Words>912</Words>
  <Application>Microsoft Macintosh PowerPoint</Application>
  <PresentationFormat>On-screen Show (4:3)</PresentationFormat>
  <Paragraphs>385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Default Theme</vt:lpstr>
      <vt:lpstr>點數&amp;業務管理及報表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業務管理及報表</dc:title>
  <dc:creator>張玄橋(iso-accound)</dc:creator>
  <cp:lastModifiedBy>Leon Chang</cp:lastModifiedBy>
  <cp:revision>127</cp:revision>
  <dcterms:created xsi:type="dcterms:W3CDTF">2014-10-07T01:49:39Z</dcterms:created>
  <dcterms:modified xsi:type="dcterms:W3CDTF">2014-12-29T09:48:19Z</dcterms:modified>
</cp:coreProperties>
</file>