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League Spartan" charset="1" panose="00000800000000000000"/>
      <p:regular r:id="rId17"/>
    </p:embeddedFont>
    <p:embeddedFont>
      <p:font typeface="Raleway Bold" charset="1" panose="00000000000000000000"/>
      <p:regular r:id="rId18"/>
    </p:embeddedFont>
    <p:embeddedFont>
      <p:font typeface="Poppins Bold" charset="1" panose="00000800000000000000"/>
      <p:regular r:id="rId19"/>
    </p:embeddedFont>
    <p:embeddedFont>
      <p:font typeface="Poppins" charset="1" panose="00000500000000000000"/>
      <p:regular r:id="rId20"/>
    </p:embeddedFont>
    <p:embeddedFont>
      <p:font typeface="Raleway" charset="1" panose="00000000000000000000"/>
      <p:regular r:id="rId21"/>
    </p:embeddedFont>
    <p:embeddedFont>
      <p:font typeface="Codec Pro" charset="1" panose="00000500000000000000"/>
      <p:regular r:id="rId22"/>
    </p:embeddedFont>
    <p:embeddedFont>
      <p:font typeface="Nyutro Sans Heavy" charset="1" panose="00000000000000000000"/>
      <p:regular r:id="rId23"/>
    </p:embeddedFont>
    <p:embeddedFont>
      <p:font typeface="Codec Pro Bold" charset="1" panose="00000600000000000000"/>
      <p:regular r:id="rId24"/>
    </p:embeddedFont>
    <p:embeddedFont>
      <p:font typeface="Nyutro Sans Bold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png" Type="http://schemas.openxmlformats.org/officeDocument/2006/relationships/image"/><Relationship Id="rId12" Target="../media/image25.png" Type="http://schemas.openxmlformats.org/officeDocument/2006/relationships/image"/><Relationship Id="rId2" Target="../media/image1.jpe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Relationship Id="rId8" Target="../media/image21.jpe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7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798748" y="1902230"/>
            <a:ext cx="8299416" cy="2305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65"/>
              </a:lnSpc>
            </a:pPr>
            <a:r>
              <a:rPr lang="en-US" sz="8865">
                <a:solidFill>
                  <a:srgbClr val="0D47A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Microservices Architecture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094702" y="9201150"/>
            <a:ext cx="2526548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</a:pPr>
            <a:r>
              <a:rPr lang="en-US" b="true" sz="2499">
                <a:solidFill>
                  <a:srgbClr val="1976D2"/>
                </a:solidFill>
                <a:latin typeface="Raleway Bold"/>
                <a:ea typeface="Raleway Bold"/>
                <a:cs typeface="Raleway Bold"/>
                <a:sym typeface="Raleway Bold"/>
              </a:rPr>
              <a:t>October 15, 2025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666750" y="666750"/>
            <a:ext cx="7191375" cy="8953500"/>
            <a:chOff x="0" y="0"/>
            <a:chExt cx="1036915" cy="129099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36915" cy="1290994"/>
            </a:xfrm>
            <a:custGeom>
              <a:avLst/>
              <a:gdLst/>
              <a:ahLst/>
              <a:cxnLst/>
              <a:rect r="r" b="b" t="t" l="l"/>
              <a:pathLst>
                <a:path h="1290994" w="1036915">
                  <a:moveTo>
                    <a:pt x="0" y="0"/>
                  </a:moveTo>
                  <a:lnTo>
                    <a:pt x="1036915" y="0"/>
                  </a:lnTo>
                  <a:lnTo>
                    <a:pt x="1036915" y="1290994"/>
                  </a:lnTo>
                  <a:lnTo>
                    <a:pt x="0" y="1290994"/>
                  </a:lnTo>
                  <a:close/>
                </a:path>
              </a:pathLst>
            </a:custGeom>
            <a:blipFill>
              <a:blip r:embed="rId3"/>
              <a:stretch>
                <a:fillRect l="0" t="-199" r="0" b="-199"/>
              </a:stretch>
            </a:blipFill>
            <a:ln w="19050" cap="sq">
              <a:solidFill>
                <a:srgbClr val="FFFFFF"/>
              </a:solidFill>
              <a:prstDash val="solid"/>
              <a:miter/>
            </a:ln>
          </p:spPr>
        </p:sp>
      </p:grpSp>
      <p:sp>
        <p:nvSpPr>
          <p:cNvPr name="TextBox 7" id="7"/>
          <p:cNvSpPr txBox="true"/>
          <p:nvPr/>
        </p:nvSpPr>
        <p:spPr>
          <a:xfrm rot="0">
            <a:off x="8275662" y="5404576"/>
            <a:ext cx="9345588" cy="3001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39"/>
              </a:lnSpc>
            </a:pPr>
            <a:r>
              <a:rPr lang="en-US" sz="3742" b="true">
                <a:solidFill>
                  <a:srgbClr val="1976D2"/>
                </a:solidFill>
                <a:latin typeface="Poppins Bold"/>
                <a:ea typeface="Poppins Bold"/>
                <a:cs typeface="Poppins Bold"/>
                <a:sym typeface="Poppins Bold"/>
              </a:rPr>
              <a:t>Prepared and Presented </a:t>
            </a:r>
          </a:p>
          <a:p>
            <a:pPr algn="ctr">
              <a:lnSpc>
                <a:spcPts val="5239"/>
              </a:lnSpc>
            </a:pPr>
            <a:r>
              <a:rPr lang="en-US" sz="3742" b="true">
                <a:solidFill>
                  <a:srgbClr val="1976D2"/>
                </a:solidFill>
                <a:latin typeface="Poppins Bold"/>
                <a:ea typeface="Poppins Bold"/>
                <a:cs typeface="Poppins Bold"/>
                <a:sym typeface="Poppins Bold"/>
              </a:rPr>
              <a:t>By Team #1</a:t>
            </a:r>
          </a:p>
          <a:p>
            <a:pPr algn="ctr">
              <a:lnSpc>
                <a:spcPts val="5239"/>
              </a:lnSpc>
            </a:pPr>
          </a:p>
          <a:p>
            <a:pPr algn="ctr">
              <a:lnSpc>
                <a:spcPts val="4036"/>
              </a:lnSpc>
            </a:pPr>
            <a:r>
              <a:rPr lang="en-US" sz="288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Afnan Sayed     Jana Abdallah    Afnan Baqais</a:t>
            </a:r>
          </a:p>
          <a:p>
            <a:pPr algn="ctr">
              <a:lnSpc>
                <a:spcPts val="4036"/>
              </a:lnSpc>
              <a:spcBef>
                <a:spcPct val="0"/>
              </a:spcBef>
            </a:pPr>
            <a:r>
              <a:rPr lang="en-US" sz="288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20226014             20226030            20216049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431704" y="9610725"/>
            <a:ext cx="15624461" cy="0"/>
          </a:xfrm>
          <a:prstGeom prst="line">
            <a:avLst/>
          </a:prstGeom>
          <a:ln cap="flat" w="19050">
            <a:solidFill>
              <a:srgbClr val="0D47A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31704" y="2593653"/>
            <a:ext cx="15237165" cy="6875771"/>
          </a:xfrm>
          <a:custGeom>
            <a:avLst/>
            <a:gdLst/>
            <a:ahLst/>
            <a:cxnLst/>
            <a:rect r="r" b="b" t="t" l="l"/>
            <a:pathLst>
              <a:path h="6875771" w="15237165">
                <a:moveTo>
                  <a:pt x="0" y="0"/>
                </a:moveTo>
                <a:lnTo>
                  <a:pt x="15237164" y="0"/>
                </a:lnTo>
                <a:lnTo>
                  <a:pt x="15237164" y="6875771"/>
                </a:lnTo>
                <a:lnTo>
                  <a:pt x="0" y="68757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646932" y="3487640"/>
            <a:ext cx="498675" cy="305189"/>
          </a:xfrm>
          <a:custGeom>
            <a:avLst/>
            <a:gdLst/>
            <a:ahLst/>
            <a:cxnLst/>
            <a:rect r="r" b="b" t="t" l="l"/>
            <a:pathLst>
              <a:path h="305189" w="498675">
                <a:moveTo>
                  <a:pt x="0" y="0"/>
                </a:moveTo>
                <a:lnTo>
                  <a:pt x="498675" y="0"/>
                </a:lnTo>
                <a:lnTo>
                  <a:pt x="498675" y="305189"/>
                </a:lnTo>
                <a:lnTo>
                  <a:pt x="0" y="3051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616538" y="6031539"/>
            <a:ext cx="498675" cy="305189"/>
          </a:xfrm>
          <a:custGeom>
            <a:avLst/>
            <a:gdLst/>
            <a:ahLst/>
            <a:cxnLst/>
            <a:rect r="r" b="b" t="t" l="l"/>
            <a:pathLst>
              <a:path h="305189" w="498675">
                <a:moveTo>
                  <a:pt x="0" y="0"/>
                </a:moveTo>
                <a:lnTo>
                  <a:pt x="498675" y="0"/>
                </a:lnTo>
                <a:lnTo>
                  <a:pt x="498675" y="305189"/>
                </a:lnTo>
                <a:lnTo>
                  <a:pt x="0" y="3051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411116" y="7798992"/>
            <a:ext cx="498675" cy="305189"/>
          </a:xfrm>
          <a:custGeom>
            <a:avLst/>
            <a:gdLst/>
            <a:ahLst/>
            <a:cxnLst/>
            <a:rect r="r" b="b" t="t" l="l"/>
            <a:pathLst>
              <a:path h="305189" w="498675">
                <a:moveTo>
                  <a:pt x="0" y="0"/>
                </a:moveTo>
                <a:lnTo>
                  <a:pt x="498675" y="0"/>
                </a:lnTo>
                <a:lnTo>
                  <a:pt x="498675" y="305189"/>
                </a:lnTo>
                <a:lnTo>
                  <a:pt x="0" y="3051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189783" y="3885089"/>
            <a:ext cx="442666" cy="442666"/>
          </a:xfrm>
          <a:custGeom>
            <a:avLst/>
            <a:gdLst/>
            <a:ahLst/>
            <a:cxnLst/>
            <a:rect r="r" b="b" t="t" l="l"/>
            <a:pathLst>
              <a:path h="442666" w="442666">
                <a:moveTo>
                  <a:pt x="0" y="0"/>
                </a:moveTo>
                <a:lnTo>
                  <a:pt x="442666" y="0"/>
                </a:lnTo>
                <a:lnTo>
                  <a:pt x="442666" y="442665"/>
                </a:lnTo>
                <a:lnTo>
                  <a:pt x="0" y="4426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646932" y="4894613"/>
            <a:ext cx="610668" cy="315940"/>
          </a:xfrm>
          <a:custGeom>
            <a:avLst/>
            <a:gdLst/>
            <a:ahLst/>
            <a:cxnLst/>
            <a:rect r="r" b="b" t="t" l="l"/>
            <a:pathLst>
              <a:path h="315940" w="610668">
                <a:moveTo>
                  <a:pt x="0" y="0"/>
                </a:moveTo>
                <a:lnTo>
                  <a:pt x="610668" y="0"/>
                </a:lnTo>
                <a:lnTo>
                  <a:pt x="610668" y="315940"/>
                </a:lnTo>
                <a:lnTo>
                  <a:pt x="0" y="3159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475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590936" y="6404381"/>
            <a:ext cx="610668" cy="315940"/>
          </a:xfrm>
          <a:custGeom>
            <a:avLst/>
            <a:gdLst/>
            <a:ahLst/>
            <a:cxnLst/>
            <a:rect r="r" b="b" t="t" l="l"/>
            <a:pathLst>
              <a:path h="315940" w="610668">
                <a:moveTo>
                  <a:pt x="0" y="0"/>
                </a:moveTo>
                <a:lnTo>
                  <a:pt x="610667" y="0"/>
                </a:lnTo>
                <a:lnTo>
                  <a:pt x="610667" y="315940"/>
                </a:lnTo>
                <a:lnTo>
                  <a:pt x="0" y="3159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475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590936" y="7825221"/>
            <a:ext cx="610668" cy="315940"/>
          </a:xfrm>
          <a:custGeom>
            <a:avLst/>
            <a:gdLst/>
            <a:ahLst/>
            <a:cxnLst/>
            <a:rect r="r" b="b" t="t" l="l"/>
            <a:pathLst>
              <a:path h="315940" w="610668">
                <a:moveTo>
                  <a:pt x="0" y="0"/>
                </a:moveTo>
                <a:lnTo>
                  <a:pt x="610667" y="0"/>
                </a:lnTo>
                <a:lnTo>
                  <a:pt x="610667" y="315940"/>
                </a:lnTo>
                <a:lnTo>
                  <a:pt x="0" y="3159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475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645669" y="4936703"/>
            <a:ext cx="720213" cy="360107"/>
          </a:xfrm>
          <a:custGeom>
            <a:avLst/>
            <a:gdLst/>
            <a:ahLst/>
            <a:cxnLst/>
            <a:rect r="r" b="b" t="t" l="l"/>
            <a:pathLst>
              <a:path h="360107" w="720213">
                <a:moveTo>
                  <a:pt x="0" y="0"/>
                </a:moveTo>
                <a:lnTo>
                  <a:pt x="720213" y="0"/>
                </a:lnTo>
                <a:lnTo>
                  <a:pt x="720213" y="360106"/>
                </a:lnTo>
                <a:lnTo>
                  <a:pt x="0" y="36010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283434" y="4621613"/>
            <a:ext cx="493091" cy="359663"/>
          </a:xfrm>
          <a:custGeom>
            <a:avLst/>
            <a:gdLst/>
            <a:ahLst/>
            <a:cxnLst/>
            <a:rect r="r" b="b" t="t" l="l"/>
            <a:pathLst>
              <a:path h="359663" w="493091">
                <a:moveTo>
                  <a:pt x="0" y="0"/>
                </a:moveTo>
                <a:lnTo>
                  <a:pt x="493092" y="0"/>
                </a:lnTo>
                <a:lnTo>
                  <a:pt x="493092" y="359663"/>
                </a:lnTo>
                <a:lnTo>
                  <a:pt x="0" y="35966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7272" r="0" b="-19826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074445" y="3132343"/>
            <a:ext cx="911070" cy="355297"/>
          </a:xfrm>
          <a:custGeom>
            <a:avLst/>
            <a:gdLst/>
            <a:ahLst/>
            <a:cxnLst/>
            <a:rect r="r" b="b" t="t" l="l"/>
            <a:pathLst>
              <a:path h="355297" w="911070">
                <a:moveTo>
                  <a:pt x="0" y="0"/>
                </a:moveTo>
                <a:lnTo>
                  <a:pt x="911070" y="0"/>
                </a:lnTo>
                <a:lnTo>
                  <a:pt x="911070" y="355297"/>
                </a:lnTo>
                <a:lnTo>
                  <a:pt x="0" y="35529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68437" r="0" b="-87987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557304" y="8811886"/>
            <a:ext cx="911070" cy="355297"/>
          </a:xfrm>
          <a:custGeom>
            <a:avLst/>
            <a:gdLst/>
            <a:ahLst/>
            <a:cxnLst/>
            <a:rect r="r" b="b" t="t" l="l"/>
            <a:pathLst>
              <a:path h="355297" w="911070">
                <a:moveTo>
                  <a:pt x="0" y="0"/>
                </a:moveTo>
                <a:lnTo>
                  <a:pt x="911070" y="0"/>
                </a:lnTo>
                <a:lnTo>
                  <a:pt x="911070" y="355297"/>
                </a:lnTo>
                <a:lnTo>
                  <a:pt x="0" y="35529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68437" r="0" b="-87987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332586" y="6031539"/>
            <a:ext cx="497861" cy="445753"/>
          </a:xfrm>
          <a:custGeom>
            <a:avLst/>
            <a:gdLst/>
            <a:ahLst/>
            <a:cxnLst/>
            <a:rect r="r" b="b" t="t" l="l"/>
            <a:pathLst>
              <a:path h="445753" w="497861">
                <a:moveTo>
                  <a:pt x="0" y="0"/>
                </a:moveTo>
                <a:lnTo>
                  <a:pt x="497861" y="0"/>
                </a:lnTo>
                <a:lnTo>
                  <a:pt x="497861" y="445752"/>
                </a:lnTo>
                <a:lnTo>
                  <a:pt x="0" y="44575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14980" r="0" b="-9218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425426" y="7525041"/>
            <a:ext cx="497861" cy="445753"/>
          </a:xfrm>
          <a:custGeom>
            <a:avLst/>
            <a:gdLst/>
            <a:ahLst/>
            <a:cxnLst/>
            <a:rect r="r" b="b" t="t" l="l"/>
            <a:pathLst>
              <a:path h="445753" w="497861">
                <a:moveTo>
                  <a:pt x="0" y="0"/>
                </a:moveTo>
                <a:lnTo>
                  <a:pt x="497861" y="0"/>
                </a:lnTo>
                <a:lnTo>
                  <a:pt x="497861" y="445753"/>
                </a:lnTo>
                <a:lnTo>
                  <a:pt x="0" y="44575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14980" r="0" b="-9218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279470" y="2876312"/>
            <a:ext cx="158099" cy="158099"/>
          </a:xfrm>
          <a:custGeom>
            <a:avLst/>
            <a:gdLst/>
            <a:ahLst/>
            <a:cxnLst/>
            <a:rect r="r" b="b" t="t" l="l"/>
            <a:pathLst>
              <a:path h="158099" w="158099">
                <a:moveTo>
                  <a:pt x="0" y="0"/>
                </a:moveTo>
                <a:lnTo>
                  <a:pt x="158099" y="0"/>
                </a:lnTo>
                <a:lnTo>
                  <a:pt x="158099" y="158099"/>
                </a:lnTo>
                <a:lnTo>
                  <a:pt x="0" y="15809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0374092" y="4277254"/>
            <a:ext cx="158099" cy="158099"/>
          </a:xfrm>
          <a:custGeom>
            <a:avLst/>
            <a:gdLst/>
            <a:ahLst/>
            <a:cxnLst/>
            <a:rect r="r" b="b" t="t" l="l"/>
            <a:pathLst>
              <a:path h="158099" w="158099">
                <a:moveTo>
                  <a:pt x="0" y="0"/>
                </a:moveTo>
                <a:lnTo>
                  <a:pt x="158098" y="0"/>
                </a:lnTo>
                <a:lnTo>
                  <a:pt x="158098" y="158099"/>
                </a:lnTo>
                <a:lnTo>
                  <a:pt x="0" y="15809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0336222" y="5781325"/>
            <a:ext cx="158099" cy="158099"/>
          </a:xfrm>
          <a:custGeom>
            <a:avLst/>
            <a:gdLst/>
            <a:ahLst/>
            <a:cxnLst/>
            <a:rect r="r" b="b" t="t" l="l"/>
            <a:pathLst>
              <a:path h="158099" w="158099">
                <a:moveTo>
                  <a:pt x="0" y="0"/>
                </a:moveTo>
                <a:lnTo>
                  <a:pt x="158099" y="0"/>
                </a:lnTo>
                <a:lnTo>
                  <a:pt x="158099" y="158099"/>
                </a:lnTo>
                <a:lnTo>
                  <a:pt x="0" y="15809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0358519" y="7203595"/>
            <a:ext cx="158099" cy="158099"/>
          </a:xfrm>
          <a:custGeom>
            <a:avLst/>
            <a:gdLst/>
            <a:ahLst/>
            <a:cxnLst/>
            <a:rect r="r" b="b" t="t" l="l"/>
            <a:pathLst>
              <a:path h="158099" w="158099">
                <a:moveTo>
                  <a:pt x="0" y="0"/>
                </a:moveTo>
                <a:lnTo>
                  <a:pt x="158099" y="0"/>
                </a:lnTo>
                <a:lnTo>
                  <a:pt x="158099" y="158098"/>
                </a:lnTo>
                <a:lnTo>
                  <a:pt x="0" y="15809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7078617" y="2974245"/>
            <a:ext cx="158099" cy="158099"/>
          </a:xfrm>
          <a:custGeom>
            <a:avLst/>
            <a:gdLst/>
            <a:ahLst/>
            <a:cxnLst/>
            <a:rect r="r" b="b" t="t" l="l"/>
            <a:pathLst>
              <a:path h="158099" w="158099">
                <a:moveTo>
                  <a:pt x="0" y="0"/>
                </a:moveTo>
                <a:lnTo>
                  <a:pt x="158098" y="0"/>
                </a:lnTo>
                <a:lnTo>
                  <a:pt x="158098" y="158098"/>
                </a:lnTo>
                <a:lnTo>
                  <a:pt x="0" y="15809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3780851" y="3408591"/>
            <a:ext cx="158099" cy="158099"/>
          </a:xfrm>
          <a:custGeom>
            <a:avLst/>
            <a:gdLst/>
            <a:ahLst/>
            <a:cxnLst/>
            <a:rect r="r" b="b" t="t" l="l"/>
            <a:pathLst>
              <a:path h="158099" w="158099">
                <a:moveTo>
                  <a:pt x="0" y="0"/>
                </a:moveTo>
                <a:lnTo>
                  <a:pt x="158099" y="0"/>
                </a:lnTo>
                <a:lnTo>
                  <a:pt x="158099" y="158098"/>
                </a:lnTo>
                <a:lnTo>
                  <a:pt x="0" y="15809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3886032" y="7167145"/>
            <a:ext cx="158099" cy="158099"/>
          </a:xfrm>
          <a:custGeom>
            <a:avLst/>
            <a:gdLst/>
            <a:ahLst/>
            <a:cxnLst/>
            <a:rect r="r" b="b" t="t" l="l"/>
            <a:pathLst>
              <a:path h="158099" w="158099">
                <a:moveTo>
                  <a:pt x="0" y="0"/>
                </a:moveTo>
                <a:lnTo>
                  <a:pt x="158099" y="0"/>
                </a:lnTo>
                <a:lnTo>
                  <a:pt x="158099" y="158098"/>
                </a:lnTo>
                <a:lnTo>
                  <a:pt x="0" y="15809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3906148" y="5428452"/>
            <a:ext cx="283635" cy="283635"/>
          </a:xfrm>
          <a:custGeom>
            <a:avLst/>
            <a:gdLst/>
            <a:ahLst/>
            <a:cxnLst/>
            <a:rect r="r" b="b" t="t" l="l"/>
            <a:pathLst>
              <a:path h="283635" w="283635">
                <a:moveTo>
                  <a:pt x="0" y="0"/>
                </a:moveTo>
                <a:lnTo>
                  <a:pt x="283635" y="0"/>
                </a:lnTo>
                <a:lnTo>
                  <a:pt x="283635" y="283635"/>
                </a:lnTo>
                <a:lnTo>
                  <a:pt x="0" y="28363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630317" y="853753"/>
            <a:ext cx="5448300" cy="1425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00"/>
              </a:lnSpc>
            </a:pPr>
            <a:r>
              <a:rPr lang="en-US" b="true" sz="5000">
                <a:solidFill>
                  <a:srgbClr val="1976D2"/>
                </a:solidFill>
                <a:latin typeface="Raleway Bold"/>
                <a:ea typeface="Raleway Bold"/>
                <a:cs typeface="Raleway Bold"/>
                <a:sym typeface="Raleway Bold"/>
              </a:rPr>
              <a:t>System Architecture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7359380" y="9412274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976D2"/>
                </a:solidFill>
                <a:latin typeface="Raleway"/>
                <a:ea typeface="Raleway"/>
                <a:cs typeface="Raleway"/>
                <a:sym typeface="Raleway"/>
              </a:rPr>
              <a:t>10</a:t>
            </a:r>
          </a:p>
        </p:txBody>
      </p:sp>
      <p:sp>
        <p:nvSpPr>
          <p:cNvPr name="AutoShape 28" id="28"/>
          <p:cNvSpPr/>
          <p:nvPr/>
        </p:nvSpPr>
        <p:spPr>
          <a:xfrm>
            <a:off x="10810353" y="3829305"/>
            <a:ext cx="0" cy="447949"/>
          </a:xfrm>
          <a:prstGeom prst="line">
            <a:avLst/>
          </a:prstGeom>
          <a:ln cap="flat" w="38100">
            <a:solidFill>
              <a:srgbClr val="0D47A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>
            <a:off x="9639189" y="3566689"/>
            <a:ext cx="49505" cy="2464850"/>
          </a:xfrm>
          <a:prstGeom prst="line">
            <a:avLst/>
          </a:prstGeom>
          <a:ln cap="flat" w="38100">
            <a:solidFill>
              <a:srgbClr val="0D47A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9688694" y="6562351"/>
            <a:ext cx="0" cy="962690"/>
          </a:xfrm>
          <a:prstGeom prst="line">
            <a:avLst/>
          </a:prstGeom>
          <a:ln cap="flat" w="38100">
            <a:solidFill>
              <a:srgbClr val="0D47A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>
            <a:off x="10590936" y="5231657"/>
            <a:ext cx="55996" cy="549669"/>
          </a:xfrm>
          <a:prstGeom prst="line">
            <a:avLst/>
          </a:prstGeom>
          <a:ln cap="flat" w="38100">
            <a:solidFill>
              <a:srgbClr val="0D47A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2" id="32"/>
          <p:cNvSpPr txBox="true"/>
          <p:nvPr/>
        </p:nvSpPr>
        <p:spPr>
          <a:xfrm rot="0">
            <a:off x="10862933" y="3953262"/>
            <a:ext cx="178665" cy="147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4"/>
              </a:lnSpc>
              <a:spcBef>
                <a:spcPct val="0"/>
              </a:spcBef>
            </a:pPr>
            <a:r>
              <a:rPr lang="en-US" b="true" sz="889">
                <a:solidFill>
                  <a:srgbClr val="004AAD"/>
                </a:solidFill>
                <a:latin typeface="Raleway Bold"/>
                <a:ea typeface="Raleway Bold"/>
                <a:cs typeface="Raleway Bold"/>
                <a:sym typeface="Raleway Bold"/>
              </a:rPr>
              <a:t>API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688371" y="5417111"/>
            <a:ext cx="178665" cy="147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4"/>
              </a:lnSpc>
              <a:spcBef>
                <a:spcPct val="0"/>
              </a:spcBef>
            </a:pPr>
            <a:r>
              <a:rPr lang="en-US" b="true" sz="889">
                <a:solidFill>
                  <a:srgbClr val="004AAD"/>
                </a:solidFill>
                <a:latin typeface="Raleway Bold"/>
                <a:ea typeface="Raleway Bold"/>
                <a:cs typeface="Raleway Bold"/>
                <a:sym typeface="Raleway Bold"/>
              </a:rPr>
              <a:t>API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141949" y="4308704"/>
            <a:ext cx="178665" cy="147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4"/>
              </a:lnSpc>
              <a:spcBef>
                <a:spcPct val="0"/>
              </a:spcBef>
            </a:pPr>
            <a:r>
              <a:rPr lang="en-US" b="true" sz="889">
                <a:solidFill>
                  <a:srgbClr val="004AAD"/>
                </a:solidFill>
                <a:latin typeface="Raleway Bold"/>
                <a:ea typeface="Raleway Bold"/>
                <a:cs typeface="Raleway Bold"/>
                <a:sym typeface="Raleway Bold"/>
              </a:rPr>
              <a:t>API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316511" y="6927719"/>
            <a:ext cx="178665" cy="147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4"/>
              </a:lnSpc>
              <a:spcBef>
                <a:spcPct val="0"/>
              </a:spcBef>
            </a:pPr>
            <a:r>
              <a:rPr lang="en-US" b="true" sz="889">
                <a:solidFill>
                  <a:srgbClr val="004AAD"/>
                </a:solidFill>
                <a:latin typeface="Raleway Bold"/>
                <a:ea typeface="Raleway Bold"/>
                <a:cs typeface="Raleway Bold"/>
                <a:sym typeface="Raleway Bold"/>
              </a:rPr>
              <a:t>API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154644" y="-12261"/>
            <a:ext cx="1040961" cy="1040961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315636" y="267745"/>
            <a:ext cx="652719" cy="52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2"/>
              </a:lnSpc>
            </a:pPr>
            <a:r>
              <a:rPr lang="en-US" sz="3130">
                <a:solidFill>
                  <a:srgbClr val="30364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431704" y="9610725"/>
            <a:ext cx="15624461" cy="0"/>
          </a:xfrm>
          <a:prstGeom prst="line">
            <a:avLst/>
          </a:prstGeom>
          <a:ln cap="flat" w="19050">
            <a:solidFill>
              <a:srgbClr val="0D47A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648844" y="2719436"/>
            <a:ext cx="6407320" cy="4485124"/>
          </a:xfrm>
          <a:custGeom>
            <a:avLst/>
            <a:gdLst/>
            <a:ahLst/>
            <a:cxnLst/>
            <a:rect r="r" b="b" t="t" l="l"/>
            <a:pathLst>
              <a:path h="4485124" w="6407320">
                <a:moveTo>
                  <a:pt x="0" y="0"/>
                </a:moveTo>
                <a:lnTo>
                  <a:pt x="6407320" y="0"/>
                </a:lnTo>
                <a:lnTo>
                  <a:pt x="6407320" y="4485124"/>
                </a:lnTo>
                <a:lnTo>
                  <a:pt x="0" y="44851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485343" y="9412274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976D2"/>
                </a:solidFill>
                <a:latin typeface="Raleway"/>
                <a:ea typeface="Raleway"/>
                <a:cs typeface="Raleway"/>
                <a:sym typeface="Raleway"/>
              </a:rPr>
              <a:t>11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352398"/>
            <a:ext cx="13208441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00"/>
              </a:lnSpc>
            </a:pPr>
            <a:r>
              <a:rPr lang="en-US" b="true" sz="9000">
                <a:solidFill>
                  <a:srgbClr val="004AAD"/>
                </a:solidFill>
                <a:latin typeface="Raleway Bold"/>
                <a:ea typeface="Raleway Bold"/>
                <a:cs typeface="Raleway Bold"/>
                <a:sym typeface="Raleway Bold"/>
              </a:rPr>
              <a:t>Live Demo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49494" y="3794667"/>
            <a:ext cx="9240266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</a:pPr>
            <a:r>
              <a:rPr lang="en-US" b="true" sz="3000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How Microservices work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834150" y="5891072"/>
            <a:ext cx="10298289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</a:pPr>
            <a:r>
              <a:rPr lang="en-US" b="true" sz="3000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Integration and Communication Strategies Explored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589620" y="8362254"/>
            <a:ext cx="7400141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</a:pPr>
            <a:r>
              <a:rPr lang="en-US" b="true" sz="3000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Live Demo of System Functionality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488928" y="9402749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0" y="0"/>
            <a:ext cx="5220627" cy="10287000"/>
            <a:chOff x="0" y="0"/>
            <a:chExt cx="1374980" cy="27093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74980" cy="2709333"/>
            </a:xfrm>
            <a:custGeom>
              <a:avLst/>
              <a:gdLst/>
              <a:ahLst/>
              <a:cxnLst/>
              <a:rect r="r" b="b" t="t" l="l"/>
              <a:pathLst>
                <a:path h="2709333" w="1374980">
                  <a:moveTo>
                    <a:pt x="0" y="0"/>
                  </a:moveTo>
                  <a:lnTo>
                    <a:pt x="1374980" y="0"/>
                  </a:lnTo>
                  <a:lnTo>
                    <a:pt x="137498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37498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894511" y="827406"/>
            <a:ext cx="1868266" cy="186826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894511" y="3187362"/>
            <a:ext cx="1868266" cy="186826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4950784" y="5355751"/>
            <a:ext cx="1868266" cy="1868266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7259300" y="2306408"/>
            <a:ext cx="1601933" cy="6466659"/>
            <a:chOff x="0" y="0"/>
            <a:chExt cx="421908" cy="170315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21908" cy="1703153"/>
            </a:xfrm>
            <a:custGeom>
              <a:avLst/>
              <a:gdLst/>
              <a:ahLst/>
              <a:cxnLst/>
              <a:rect r="r" b="b" t="t" l="l"/>
              <a:pathLst>
                <a:path h="1703153" w="421908">
                  <a:moveTo>
                    <a:pt x="210954" y="0"/>
                  </a:moveTo>
                  <a:lnTo>
                    <a:pt x="210954" y="0"/>
                  </a:lnTo>
                  <a:cubicBezTo>
                    <a:pt x="266903" y="0"/>
                    <a:pt x="320560" y="22225"/>
                    <a:pt x="360121" y="61787"/>
                  </a:cubicBezTo>
                  <a:cubicBezTo>
                    <a:pt x="399683" y="101349"/>
                    <a:pt x="421908" y="155006"/>
                    <a:pt x="421908" y="210954"/>
                  </a:cubicBezTo>
                  <a:lnTo>
                    <a:pt x="421908" y="1492199"/>
                  </a:lnTo>
                  <a:cubicBezTo>
                    <a:pt x="421908" y="1548147"/>
                    <a:pt x="399683" y="1601804"/>
                    <a:pt x="360121" y="1641366"/>
                  </a:cubicBezTo>
                  <a:cubicBezTo>
                    <a:pt x="320560" y="1680928"/>
                    <a:pt x="266903" y="1703153"/>
                    <a:pt x="210954" y="1703153"/>
                  </a:cubicBezTo>
                  <a:lnTo>
                    <a:pt x="210954" y="1703153"/>
                  </a:lnTo>
                  <a:cubicBezTo>
                    <a:pt x="155006" y="1703153"/>
                    <a:pt x="101349" y="1680928"/>
                    <a:pt x="61787" y="1641366"/>
                  </a:cubicBezTo>
                  <a:cubicBezTo>
                    <a:pt x="22225" y="1601804"/>
                    <a:pt x="0" y="1548147"/>
                    <a:pt x="0" y="1492199"/>
                  </a:cubicBezTo>
                  <a:lnTo>
                    <a:pt x="0" y="210954"/>
                  </a:lnTo>
                  <a:cubicBezTo>
                    <a:pt x="0" y="155006"/>
                    <a:pt x="22225" y="101349"/>
                    <a:pt x="61787" y="61787"/>
                  </a:cubicBezTo>
                  <a:cubicBezTo>
                    <a:pt x="101349" y="22225"/>
                    <a:pt x="155006" y="0"/>
                    <a:pt x="210954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421908" cy="1750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4950784" y="1213210"/>
            <a:ext cx="1638836" cy="1335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2"/>
              </a:lnSpc>
            </a:pPr>
            <a:r>
              <a:rPr lang="en-US" sz="7859">
                <a:solidFill>
                  <a:srgbClr val="30364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70329" y="827406"/>
            <a:ext cx="5599873" cy="2034827"/>
            <a:chOff x="0" y="0"/>
            <a:chExt cx="7466497" cy="2713103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95250"/>
              <a:ext cx="7466497" cy="17640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064"/>
                </a:lnSpc>
              </a:pPr>
              <a:r>
                <a:rPr lang="en-US" sz="9149">
                  <a:solidFill>
                    <a:srgbClr val="FFFFF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Agenda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2026668"/>
              <a:ext cx="7466497" cy="6864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26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5009226" y="3377306"/>
            <a:ext cx="1638836" cy="1335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2"/>
              </a:lnSpc>
            </a:pPr>
            <a:r>
              <a:rPr lang="en-US" b="true" sz="7859">
                <a:solidFill>
                  <a:srgbClr val="30364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065499" y="5689808"/>
            <a:ext cx="1638836" cy="1335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2"/>
              </a:lnSpc>
            </a:pPr>
            <a:r>
              <a:rPr lang="en-US" sz="7859">
                <a:solidFill>
                  <a:srgbClr val="30364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414924" y="1458683"/>
            <a:ext cx="11645343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Concept &amp; Motivation Behind Microservices Architectutre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4894511" y="7742446"/>
            <a:ext cx="1868266" cy="1868266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5009226" y="8028879"/>
            <a:ext cx="1638836" cy="1335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2"/>
              </a:lnSpc>
            </a:pPr>
            <a:r>
              <a:rPr lang="en-US" sz="7859">
                <a:solidFill>
                  <a:srgbClr val="30364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4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31770" y="5055351"/>
            <a:ext cx="6842811" cy="1924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76"/>
              </a:lnSpc>
            </a:pPr>
            <a:r>
              <a:rPr lang="en-US" sz="3253" spc="162">
                <a:solidFill>
                  <a:srgbClr val="11202B"/>
                </a:solidFill>
                <a:latin typeface="Codec Pro"/>
                <a:ea typeface="Codec Pro"/>
                <a:cs typeface="Codec Pro"/>
                <a:sym typeface="Codec Pro"/>
              </a:rPr>
              <a:t>What if one part of the system gets heavy traffic, should we scale the entire app or just that part?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403826" y="9412274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976D2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</a:p>
        </p:txBody>
      </p:sp>
      <p:sp>
        <p:nvSpPr>
          <p:cNvPr name="AutoShape 5" id="5"/>
          <p:cNvSpPr/>
          <p:nvPr/>
        </p:nvSpPr>
        <p:spPr>
          <a:xfrm>
            <a:off x="1331770" y="9979983"/>
            <a:ext cx="15624461" cy="0"/>
          </a:xfrm>
          <a:prstGeom prst="line">
            <a:avLst/>
          </a:prstGeom>
          <a:ln cap="flat" w="19050">
            <a:solidFill>
              <a:srgbClr val="0D47A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8410794">
            <a:off x="14883321" y="-3075217"/>
            <a:ext cx="7440338" cy="5072958"/>
          </a:xfrm>
          <a:custGeom>
            <a:avLst/>
            <a:gdLst/>
            <a:ahLst/>
            <a:cxnLst/>
            <a:rect r="r" b="b" t="t" l="l"/>
            <a:pathLst>
              <a:path h="5072958" w="7440338">
                <a:moveTo>
                  <a:pt x="0" y="0"/>
                </a:moveTo>
                <a:lnTo>
                  <a:pt x="7440338" y="0"/>
                </a:lnTo>
                <a:lnTo>
                  <a:pt x="7440338" y="5072958"/>
                </a:lnTo>
                <a:lnTo>
                  <a:pt x="0" y="50729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218453" y="2182716"/>
            <a:ext cx="9040847" cy="7787743"/>
            <a:chOff x="0" y="0"/>
            <a:chExt cx="1375253" cy="118463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75253" cy="1184637"/>
            </a:xfrm>
            <a:custGeom>
              <a:avLst/>
              <a:gdLst/>
              <a:ahLst/>
              <a:cxnLst/>
              <a:rect r="r" b="b" t="t" l="l"/>
              <a:pathLst>
                <a:path h="1184637" w="1375253">
                  <a:moveTo>
                    <a:pt x="0" y="0"/>
                  </a:moveTo>
                  <a:lnTo>
                    <a:pt x="1375253" y="0"/>
                  </a:lnTo>
                  <a:lnTo>
                    <a:pt x="1375253" y="1184637"/>
                  </a:lnTo>
                  <a:lnTo>
                    <a:pt x="0" y="1184637"/>
                  </a:lnTo>
                  <a:close/>
                </a:path>
              </a:pathLst>
            </a:custGeom>
            <a:blipFill>
              <a:blip r:embed="rId5"/>
              <a:stretch>
                <a:fillRect l="0" t="-10150" r="0" b="-10150"/>
              </a:stretch>
            </a:blipFill>
            <a:ln w="9525" cap="sq">
              <a:solidFill>
                <a:srgbClr val="000000"/>
              </a:solidFill>
              <a:prstDash val="sysDot"/>
              <a:miter/>
            </a:ln>
          </p:spPr>
        </p:sp>
      </p:grpSp>
      <p:sp>
        <p:nvSpPr>
          <p:cNvPr name="TextBox 9" id="9"/>
          <p:cNvSpPr txBox="true"/>
          <p:nvPr/>
        </p:nvSpPr>
        <p:spPr>
          <a:xfrm rot="0">
            <a:off x="9640679" y="7859573"/>
            <a:ext cx="1704747" cy="345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98"/>
              </a:lnSpc>
              <a:spcBef>
                <a:spcPct val="0"/>
              </a:spcBef>
            </a:pPr>
            <a:r>
              <a:rPr lang="en-US" b="true" sz="2453">
                <a:solidFill>
                  <a:srgbClr val="11202B"/>
                </a:solidFill>
                <a:latin typeface="Raleway Bold"/>
                <a:ea typeface="Raleway Bold"/>
                <a:cs typeface="Raleway Bold"/>
                <a:sym typeface="Raleway Bold"/>
              </a:rPr>
              <a:t>Monolithic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54644" y="-12261"/>
            <a:ext cx="1040961" cy="104096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15636" y="267745"/>
            <a:ext cx="652719" cy="52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2"/>
              </a:lnSpc>
            </a:pPr>
            <a:r>
              <a:rPr lang="en-US" sz="3130">
                <a:solidFill>
                  <a:srgbClr val="30364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95605" y="872493"/>
            <a:ext cx="13302123" cy="1220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58"/>
              </a:lnSpc>
              <a:spcBef>
                <a:spcPct val="0"/>
              </a:spcBef>
            </a:pPr>
            <a:r>
              <a:rPr lang="en-US" b="true" sz="8509" spc="-85">
                <a:solidFill>
                  <a:srgbClr val="004AAD"/>
                </a:solidFill>
                <a:latin typeface="Nyutro Sans Heavy"/>
                <a:ea typeface="Nyutro Sans Heavy"/>
                <a:cs typeface="Nyutro Sans Heavy"/>
                <a:sym typeface="Nyutro Sans Heavy"/>
              </a:rPr>
              <a:t>Can We Sc</a:t>
            </a:r>
            <a:r>
              <a:rPr lang="en-US" b="true" sz="8509" spc="-85" strike="noStrike" u="none">
                <a:solidFill>
                  <a:srgbClr val="004AAD"/>
                </a:solidFill>
                <a:latin typeface="Nyutro Sans Heavy"/>
                <a:ea typeface="Nyutro Sans Heavy"/>
                <a:cs typeface="Nyutro Sans Heavy"/>
                <a:sym typeface="Nyutro Sans Heavy"/>
              </a:rPr>
              <a:t>al</a:t>
            </a:r>
            <a:r>
              <a:rPr lang="en-US" b="true" sz="8509" spc="-85" strike="noStrike" u="none">
                <a:solidFill>
                  <a:srgbClr val="004AAD"/>
                </a:solidFill>
                <a:latin typeface="Nyutro Sans Heavy"/>
                <a:ea typeface="Nyutro Sans Heavy"/>
                <a:cs typeface="Nyutro Sans Heavy"/>
                <a:sym typeface="Nyutro Sans Heavy"/>
              </a:rPr>
              <a:t>e</a:t>
            </a:r>
            <a:r>
              <a:rPr lang="en-US" b="true" sz="8509" spc="-85" strike="noStrike" u="none">
                <a:solidFill>
                  <a:srgbClr val="004AAD"/>
                </a:solidFill>
                <a:latin typeface="Nyutro Sans Heavy"/>
                <a:ea typeface="Nyutro Sans Heavy"/>
                <a:cs typeface="Nyutro Sans Heavy"/>
                <a:sym typeface="Nyutro Sans Heavy"/>
              </a:rPr>
              <a:t> </a:t>
            </a:r>
            <a:r>
              <a:rPr lang="en-US" b="true" sz="8509" spc="-85" strike="noStrike" u="none">
                <a:solidFill>
                  <a:srgbClr val="004AAD"/>
                </a:solidFill>
                <a:latin typeface="Nyutro Sans Heavy"/>
                <a:ea typeface="Nyutro Sans Heavy"/>
                <a:cs typeface="Nyutro Sans Heavy"/>
                <a:sym typeface="Nyutro Sans Heavy"/>
              </a:rPr>
              <a:t>Ju</a:t>
            </a:r>
            <a:r>
              <a:rPr lang="en-US" b="true" sz="8509" spc="-85" strike="noStrike" u="none">
                <a:solidFill>
                  <a:srgbClr val="004AAD"/>
                </a:solidFill>
                <a:latin typeface="Nyutro Sans Heavy"/>
                <a:ea typeface="Nyutro Sans Heavy"/>
                <a:cs typeface="Nyutro Sans Heavy"/>
                <a:sym typeface="Nyutro Sans Heavy"/>
              </a:rPr>
              <a:t>s</a:t>
            </a:r>
            <a:r>
              <a:rPr lang="en-US" b="true" sz="8509" spc="-85" strike="noStrike" u="none">
                <a:solidFill>
                  <a:srgbClr val="004AAD"/>
                </a:solidFill>
                <a:latin typeface="Nyutro Sans Heavy"/>
                <a:ea typeface="Nyutro Sans Heavy"/>
                <a:cs typeface="Nyutro Sans Heavy"/>
                <a:sym typeface="Nyutro Sans Heavy"/>
              </a:rPr>
              <a:t>t One P</a:t>
            </a:r>
            <a:r>
              <a:rPr lang="en-US" b="true" sz="8509" spc="-85" strike="noStrike" u="none">
                <a:solidFill>
                  <a:srgbClr val="004AAD"/>
                </a:solidFill>
                <a:latin typeface="Nyutro Sans Heavy"/>
                <a:ea typeface="Nyutro Sans Heavy"/>
                <a:cs typeface="Nyutro Sans Heavy"/>
                <a:sym typeface="Nyutro Sans Heavy"/>
              </a:rPr>
              <a:t>a</a:t>
            </a:r>
            <a:r>
              <a:rPr lang="en-US" b="true" sz="8509" spc="-85" strike="noStrike" u="none">
                <a:solidFill>
                  <a:srgbClr val="004AAD"/>
                </a:solidFill>
                <a:latin typeface="Nyutro Sans Heavy"/>
                <a:ea typeface="Nyutro Sans Heavy"/>
                <a:cs typeface="Nyutro Sans Heavy"/>
                <a:sym typeface="Nyutro Sans Heavy"/>
              </a:rPr>
              <a:t>r</a:t>
            </a:r>
            <a:r>
              <a:rPr lang="en-US" b="true" sz="8509" spc="-85" strike="noStrike" u="none">
                <a:solidFill>
                  <a:srgbClr val="004AAD"/>
                </a:solidFill>
                <a:latin typeface="Nyutro Sans Heavy"/>
                <a:ea typeface="Nyutro Sans Heavy"/>
                <a:cs typeface="Nyutro Sans Heavy"/>
                <a:sym typeface="Nyutro Sans Heavy"/>
              </a:rPr>
              <a:t>t</a:t>
            </a:r>
            <a:r>
              <a:rPr lang="en-US" b="true" sz="8509" spc="-85" strike="noStrike" u="none">
                <a:solidFill>
                  <a:srgbClr val="004AAD"/>
                </a:solidFill>
                <a:latin typeface="Nyutro Sans Heavy"/>
                <a:ea typeface="Nyutro Sans Heavy"/>
                <a:cs typeface="Nyutro Sans Heavy"/>
                <a:sym typeface="Nyutro Sans Heavy"/>
              </a:rPr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21889" y="3957674"/>
            <a:ext cx="9312897" cy="2343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2169" indent="-346085" lvl="1">
              <a:lnSpc>
                <a:spcPts val="3622"/>
              </a:lnSpc>
              <a:buFont typeface="Arial"/>
              <a:buChar char="•"/>
            </a:pPr>
            <a:r>
              <a:rPr lang="en-US" b="true" sz="3205" spc="160">
                <a:solidFill>
                  <a:srgbClr val="1479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Monolithic</a:t>
            </a:r>
            <a:r>
              <a:rPr lang="en-US" b="true" sz="3205" spc="160">
                <a:solidFill>
                  <a:srgbClr val="11202B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:</a:t>
            </a:r>
            <a:r>
              <a:rPr lang="en-US" sz="3205" spc="160">
                <a:solidFill>
                  <a:srgbClr val="11202B"/>
                </a:solidFill>
                <a:latin typeface="Codec Pro"/>
                <a:ea typeface="Codec Pro"/>
                <a:cs typeface="Codec Pro"/>
                <a:sym typeface="Codec Pro"/>
              </a:rPr>
              <a:t> One failure = total downtime</a:t>
            </a:r>
          </a:p>
          <a:p>
            <a:pPr algn="l">
              <a:lnSpc>
                <a:spcPts val="3622"/>
              </a:lnSpc>
            </a:pPr>
          </a:p>
          <a:p>
            <a:pPr algn="l" marL="692169" indent="-346085" lvl="1">
              <a:lnSpc>
                <a:spcPts val="3622"/>
              </a:lnSpc>
              <a:buFont typeface="Arial"/>
              <a:buChar char="•"/>
            </a:pPr>
            <a:r>
              <a:rPr lang="en-US" b="true" sz="3205" spc="160">
                <a:solidFill>
                  <a:srgbClr val="1479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Microservices:</a:t>
            </a:r>
            <a:r>
              <a:rPr lang="en-US" sz="3205" spc="160">
                <a:solidFill>
                  <a:srgbClr val="11202B"/>
                </a:solidFill>
                <a:latin typeface="Codec Pro"/>
                <a:ea typeface="Codec Pro"/>
                <a:cs typeface="Codec Pro"/>
                <a:sym typeface="Codec Pro"/>
              </a:rPr>
              <a:t> Each service runs independently, others keep working</a:t>
            </a:r>
          </a:p>
          <a:p>
            <a:pPr algn="l" marL="0" indent="0" lvl="0">
              <a:lnSpc>
                <a:spcPts val="3622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7403826" y="9412274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976D2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</a:p>
        </p:txBody>
      </p:sp>
      <p:sp>
        <p:nvSpPr>
          <p:cNvPr name="AutoShape 5" id="5"/>
          <p:cNvSpPr/>
          <p:nvPr/>
        </p:nvSpPr>
        <p:spPr>
          <a:xfrm>
            <a:off x="1331770" y="9979983"/>
            <a:ext cx="15624461" cy="0"/>
          </a:xfrm>
          <a:prstGeom prst="line">
            <a:avLst/>
          </a:prstGeom>
          <a:ln cap="flat" w="19050">
            <a:solidFill>
              <a:srgbClr val="0D47A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8410794">
            <a:off x="14883321" y="-3075217"/>
            <a:ext cx="7440338" cy="5072958"/>
          </a:xfrm>
          <a:custGeom>
            <a:avLst/>
            <a:gdLst/>
            <a:ahLst/>
            <a:cxnLst/>
            <a:rect r="r" b="b" t="t" l="l"/>
            <a:pathLst>
              <a:path h="5072958" w="7440338">
                <a:moveTo>
                  <a:pt x="0" y="0"/>
                </a:moveTo>
                <a:lnTo>
                  <a:pt x="7440338" y="0"/>
                </a:lnTo>
                <a:lnTo>
                  <a:pt x="7440338" y="5072958"/>
                </a:lnTo>
                <a:lnTo>
                  <a:pt x="0" y="50729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0809" y="137029"/>
            <a:ext cx="1040961" cy="104096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51801" y="417035"/>
            <a:ext cx="652719" cy="52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2"/>
              </a:lnSpc>
            </a:pPr>
            <a:r>
              <a:rPr lang="en-US" sz="3130">
                <a:solidFill>
                  <a:srgbClr val="30364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31770" y="1104900"/>
            <a:ext cx="6886575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00"/>
              </a:lnSpc>
              <a:spcBef>
                <a:spcPct val="0"/>
              </a:spcBef>
            </a:pPr>
            <a:r>
              <a:rPr lang="en-US" b="true" sz="9000" spc="-89" strike="noStrike" u="none">
                <a:solidFill>
                  <a:srgbClr val="004AAD"/>
                </a:solidFill>
                <a:latin typeface="Nyutro Sans Heavy"/>
                <a:ea typeface="Nyutro Sans Heavy"/>
                <a:cs typeface="Nyutro Sans Heavy"/>
                <a:sym typeface="Nyutro Sans Heavy"/>
              </a:rPr>
              <a:t>Fault Isolation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551921" y="1028700"/>
            <a:ext cx="6990612" cy="8953500"/>
            <a:chOff x="0" y="0"/>
            <a:chExt cx="2163284" cy="277071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63285" cy="2770723"/>
            </a:xfrm>
            <a:custGeom>
              <a:avLst/>
              <a:gdLst/>
              <a:ahLst/>
              <a:cxnLst/>
              <a:rect r="r" b="b" t="t" l="l"/>
              <a:pathLst>
                <a:path h="2770723" w="2163285">
                  <a:moveTo>
                    <a:pt x="1675843" y="0"/>
                  </a:moveTo>
                  <a:lnTo>
                    <a:pt x="177673" y="0"/>
                  </a:lnTo>
                  <a:cubicBezTo>
                    <a:pt x="79547" y="0"/>
                    <a:pt x="0" y="79547"/>
                    <a:pt x="0" y="177673"/>
                  </a:cubicBezTo>
                  <a:lnTo>
                    <a:pt x="0" y="2593050"/>
                  </a:lnTo>
                  <a:cubicBezTo>
                    <a:pt x="0" y="2691176"/>
                    <a:pt x="79547" y="2770723"/>
                    <a:pt x="177673" y="2770723"/>
                  </a:cubicBezTo>
                  <a:lnTo>
                    <a:pt x="1985612" y="2770723"/>
                  </a:lnTo>
                  <a:cubicBezTo>
                    <a:pt x="2083738" y="2770723"/>
                    <a:pt x="2163285" y="2691176"/>
                    <a:pt x="2163285" y="2593050"/>
                  </a:cubicBezTo>
                  <a:lnTo>
                    <a:pt x="2163285" y="523958"/>
                  </a:lnTo>
                  <a:cubicBezTo>
                    <a:pt x="2163285" y="480251"/>
                    <a:pt x="2147175" y="438079"/>
                    <a:pt x="2118036" y="405503"/>
                  </a:cubicBezTo>
                  <a:lnTo>
                    <a:pt x="1808259" y="59214"/>
                  </a:lnTo>
                  <a:cubicBezTo>
                    <a:pt x="1774555" y="21536"/>
                    <a:pt x="1726396" y="0"/>
                    <a:pt x="1675843" y="0"/>
                  </a:cubicBezTo>
                  <a:close/>
                </a:path>
              </a:pathLst>
            </a:custGeom>
            <a:blipFill>
              <a:blip r:embed="rId5"/>
              <a:stretch>
                <a:fillRect l="-9236" t="0" r="-9236" b="0"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403826" y="9412274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976D2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</a:p>
        </p:txBody>
      </p:sp>
      <p:sp>
        <p:nvSpPr>
          <p:cNvPr name="AutoShape 4" id="4"/>
          <p:cNvSpPr/>
          <p:nvPr/>
        </p:nvSpPr>
        <p:spPr>
          <a:xfrm>
            <a:off x="1331770" y="9979983"/>
            <a:ext cx="15624461" cy="0"/>
          </a:xfrm>
          <a:prstGeom prst="line">
            <a:avLst/>
          </a:prstGeom>
          <a:ln cap="flat" w="19050">
            <a:solidFill>
              <a:srgbClr val="0D47A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8410794">
            <a:off x="14883321" y="-3075217"/>
            <a:ext cx="7440338" cy="5072958"/>
          </a:xfrm>
          <a:custGeom>
            <a:avLst/>
            <a:gdLst/>
            <a:ahLst/>
            <a:cxnLst/>
            <a:rect r="r" b="b" t="t" l="l"/>
            <a:pathLst>
              <a:path h="5072958" w="7440338">
                <a:moveTo>
                  <a:pt x="0" y="0"/>
                </a:moveTo>
                <a:lnTo>
                  <a:pt x="7440338" y="0"/>
                </a:lnTo>
                <a:lnTo>
                  <a:pt x="7440338" y="5072958"/>
                </a:lnTo>
                <a:lnTo>
                  <a:pt x="0" y="50729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90809" y="137029"/>
            <a:ext cx="1040961" cy="104096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51801" y="417035"/>
            <a:ext cx="652719" cy="52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2"/>
              </a:lnSpc>
            </a:pPr>
            <a:r>
              <a:rPr lang="en-US" sz="3130">
                <a:solidFill>
                  <a:srgbClr val="30364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31770" y="1085850"/>
            <a:ext cx="8949657" cy="1088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16"/>
              </a:lnSpc>
              <a:spcBef>
                <a:spcPct val="0"/>
              </a:spcBef>
            </a:pPr>
            <a:r>
              <a:rPr lang="en-US" b="true" sz="7573" spc="-75">
                <a:solidFill>
                  <a:srgbClr val="004AAD"/>
                </a:solidFill>
                <a:latin typeface="Nyutro Sans Bold"/>
                <a:ea typeface="Nyutro Sans Bold"/>
                <a:cs typeface="Nyutro Sans Bold"/>
                <a:sym typeface="Nyutro Sans Bold"/>
              </a:rPr>
              <a:t>Technology Freedom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9923370" y="1488204"/>
            <a:ext cx="7618866" cy="7512309"/>
            <a:chOff x="0" y="0"/>
            <a:chExt cx="2046346" cy="201772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46346" cy="2017726"/>
            </a:xfrm>
            <a:custGeom>
              <a:avLst/>
              <a:gdLst/>
              <a:ahLst/>
              <a:cxnLst/>
              <a:rect r="r" b="b" t="t" l="l"/>
              <a:pathLst>
                <a:path h="2017726" w="2046346">
                  <a:moveTo>
                    <a:pt x="2022100" y="155341"/>
                  </a:moveTo>
                  <a:lnTo>
                    <a:pt x="1911522" y="31728"/>
                  </a:lnTo>
                  <a:cubicBezTo>
                    <a:pt x="1893462" y="11539"/>
                    <a:pt x="1867656" y="0"/>
                    <a:pt x="1840567" y="0"/>
                  </a:cubicBezTo>
                  <a:lnTo>
                    <a:pt x="205781" y="10"/>
                  </a:lnTo>
                  <a:cubicBezTo>
                    <a:pt x="178693" y="10"/>
                    <a:pt x="152888" y="11550"/>
                    <a:pt x="134828" y="31739"/>
                  </a:cubicBezTo>
                  <a:lnTo>
                    <a:pt x="24247" y="155355"/>
                  </a:lnTo>
                  <a:cubicBezTo>
                    <a:pt x="8634" y="172808"/>
                    <a:pt x="1" y="195404"/>
                    <a:pt x="0" y="218821"/>
                  </a:cubicBezTo>
                  <a:lnTo>
                    <a:pt x="0" y="1798913"/>
                  </a:lnTo>
                  <a:cubicBezTo>
                    <a:pt x="0" y="1822333"/>
                    <a:pt x="8633" y="1844930"/>
                    <a:pt x="24247" y="1862385"/>
                  </a:cubicBezTo>
                  <a:lnTo>
                    <a:pt x="134824" y="1985997"/>
                  </a:lnTo>
                  <a:cubicBezTo>
                    <a:pt x="152885" y="2006186"/>
                    <a:pt x="178690" y="2017725"/>
                    <a:pt x="205778" y="2017725"/>
                  </a:cubicBezTo>
                  <a:lnTo>
                    <a:pt x="1840565" y="2017716"/>
                  </a:lnTo>
                  <a:cubicBezTo>
                    <a:pt x="1867653" y="2017717"/>
                    <a:pt x="1893458" y="2006177"/>
                    <a:pt x="1911517" y="1985988"/>
                  </a:cubicBezTo>
                  <a:lnTo>
                    <a:pt x="2022099" y="1862373"/>
                  </a:lnTo>
                  <a:cubicBezTo>
                    <a:pt x="2037713" y="1844918"/>
                    <a:pt x="2046346" y="1822320"/>
                    <a:pt x="2046345" y="1798900"/>
                  </a:cubicBezTo>
                  <a:lnTo>
                    <a:pt x="2046345" y="218812"/>
                  </a:lnTo>
                  <a:cubicBezTo>
                    <a:pt x="2046346" y="195393"/>
                    <a:pt x="2037714" y="172796"/>
                    <a:pt x="2022100" y="155341"/>
                  </a:cubicBezTo>
                  <a:close/>
                </a:path>
              </a:pathLst>
            </a:custGeom>
            <a:blipFill>
              <a:blip r:embed="rId5"/>
              <a:stretch>
                <a:fillRect l="-178" t="0" r="-178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612927" y="3587268"/>
            <a:ext cx="5448300" cy="972319"/>
            <a:chOff x="0" y="0"/>
            <a:chExt cx="7264400" cy="1296425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701642"/>
              <a:ext cx="7264400" cy="5947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9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1A4E8C"/>
                  </a:solidFill>
                  <a:latin typeface="Nyutro Sans Bold"/>
                  <a:ea typeface="Nyutro Sans Bold"/>
                  <a:cs typeface="Nyutro Sans Bold"/>
                  <a:sym typeface="Nyutro Sans Bold"/>
                </a:rPr>
                <a:t>One technology stack limits innovation.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-66675"/>
              <a:ext cx="7264400" cy="765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99"/>
                </a:lnSpc>
              </a:pPr>
              <a:r>
                <a:rPr lang="en-US" b="true" sz="3499">
                  <a:solidFill>
                    <a:srgbClr val="0A83DF"/>
                  </a:solidFill>
                  <a:latin typeface="Nyutro Sans Bold"/>
                  <a:ea typeface="Nyutro Sans Bold"/>
                  <a:cs typeface="Nyutro Sans Bold"/>
                  <a:sym typeface="Nyutro Sans Bold"/>
                </a:rPr>
                <a:t>Monolithic Architecture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612927" y="5244358"/>
            <a:ext cx="5448300" cy="1410469"/>
            <a:chOff x="0" y="0"/>
            <a:chExt cx="7264400" cy="1880625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701642"/>
              <a:ext cx="7264400" cy="11789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9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1A4E8C"/>
                  </a:solidFill>
                  <a:latin typeface="Nyutro Sans Bold"/>
                  <a:ea typeface="Nyutro Sans Bold"/>
                  <a:cs typeface="Nyutro Sans Bold"/>
                  <a:sym typeface="Nyutro Sans Bold"/>
                </a:rPr>
                <a:t>Diverse tech stacks boost agility and growth.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-66675"/>
              <a:ext cx="7264400" cy="765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99"/>
                </a:lnSpc>
              </a:pPr>
              <a:r>
                <a:rPr lang="en-US" b="true" sz="3499">
                  <a:solidFill>
                    <a:srgbClr val="0A83DF"/>
                  </a:solidFill>
                  <a:latin typeface="Nyutro Sans Bold"/>
                  <a:ea typeface="Nyutro Sans Bold"/>
                  <a:cs typeface="Nyutro Sans Bold"/>
                  <a:sym typeface="Nyutro Sans Bold"/>
                </a:rPr>
                <a:t>Microservices Flexibility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66750" y="666750"/>
            <a:ext cx="5753100" cy="8058150"/>
            <a:chOff x="0" y="0"/>
            <a:chExt cx="876367" cy="122749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76367" cy="1227494"/>
            </a:xfrm>
            <a:custGeom>
              <a:avLst/>
              <a:gdLst/>
              <a:ahLst/>
              <a:cxnLst/>
              <a:rect r="r" b="b" t="t" l="l"/>
              <a:pathLst>
                <a:path h="1227494" w="876367">
                  <a:moveTo>
                    <a:pt x="0" y="0"/>
                  </a:moveTo>
                  <a:lnTo>
                    <a:pt x="876367" y="0"/>
                  </a:lnTo>
                  <a:lnTo>
                    <a:pt x="876367" y="1227494"/>
                  </a:lnTo>
                  <a:lnTo>
                    <a:pt x="0" y="1227494"/>
                  </a:lnTo>
                  <a:close/>
                </a:path>
              </a:pathLst>
            </a:custGeom>
            <a:blipFill>
              <a:blip r:embed="rId3"/>
              <a:stretch>
                <a:fillRect l="0" t="-455" r="0" b="-455"/>
              </a:stretch>
            </a:blipFill>
            <a:ln w="19050" cap="sq">
              <a:solidFill>
                <a:srgbClr val="FFFFFF"/>
              </a:solidFill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7787194" y="1375686"/>
            <a:ext cx="9725330" cy="5592364"/>
            <a:chOff x="0" y="0"/>
            <a:chExt cx="12967107" cy="745648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76200"/>
              <a:ext cx="12926423" cy="3429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900"/>
                </a:lnSpc>
              </a:pPr>
              <a:r>
                <a:rPr lang="en-US" b="true" sz="9000" strike="noStrike" u="none">
                  <a:solidFill>
                    <a:srgbClr val="0D47A1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Importance of Containerization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4127392"/>
              <a:ext cx="12967107" cy="64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00"/>
                </a:lnSpc>
                <a:spcBef>
                  <a:spcPct val="0"/>
                </a:spcBef>
              </a:pPr>
              <a:r>
                <a:rPr lang="en-US" b="true" sz="3000" strike="noStrike" u="none">
                  <a:solidFill>
                    <a:srgbClr val="1976D2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Key Benefits for Microservices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5921267"/>
              <a:ext cx="12967107" cy="15352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74979" indent="-237490" lvl="1">
                <a:lnSpc>
                  <a:spcPts val="3079"/>
                </a:lnSpc>
                <a:buFont typeface="Arial"/>
                <a:buChar char="•"/>
              </a:pPr>
              <a:r>
                <a:rPr lang="en-US" b="true" sz="2199" strike="noStrike" u="none">
                  <a:solidFill>
                    <a:srgbClr val="000000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Isolation</a:t>
              </a:r>
              <a:r>
                <a:rPr lang="en-US" sz="2199" strike="noStrike" u="none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 of services enhances stability</a:t>
              </a:r>
            </a:p>
            <a:p>
              <a:pPr algn="l" marL="474979" indent="-237490" lvl="1">
                <a:lnSpc>
                  <a:spcPts val="3079"/>
                </a:lnSpc>
                <a:buFont typeface="Arial"/>
                <a:buChar char="•"/>
              </a:pPr>
              <a:r>
                <a:rPr lang="en-US" b="true" sz="2199" strike="noStrike" u="none">
                  <a:solidFill>
                    <a:srgbClr val="000000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Portability</a:t>
              </a:r>
              <a:r>
                <a:rPr lang="en-US" sz="2199" strike="noStrike" u="none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 across various platforms</a:t>
              </a:r>
            </a:p>
            <a:p>
              <a:pPr algn="l" marL="474979" indent="-237490" lvl="1">
                <a:lnSpc>
                  <a:spcPts val="3079"/>
                </a:lnSpc>
                <a:buFont typeface="Arial"/>
                <a:buChar char="•"/>
              </a:pPr>
              <a:r>
                <a:rPr lang="en-US" b="true" sz="2199" strike="noStrike" u="none">
                  <a:solidFill>
                    <a:srgbClr val="000000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Scalability</a:t>
              </a:r>
              <a:r>
                <a:rPr lang="en-US" sz="2199" strike="noStrike" u="none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 with orchestration tools</a:t>
              </a:r>
            </a:p>
          </p:txBody>
        </p:sp>
      </p:grpSp>
      <p:sp>
        <p:nvSpPr>
          <p:cNvPr name="AutoShape 9" id="9"/>
          <p:cNvSpPr/>
          <p:nvPr/>
        </p:nvSpPr>
        <p:spPr>
          <a:xfrm>
            <a:off x="1431704" y="9610725"/>
            <a:ext cx="15624461" cy="0"/>
          </a:xfrm>
          <a:prstGeom prst="line">
            <a:avLst/>
          </a:prstGeom>
          <a:ln cap="flat" w="19050">
            <a:solidFill>
              <a:srgbClr val="0D47A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17359380" y="9412274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431704" y="9610725"/>
            <a:ext cx="15624461" cy="0"/>
          </a:xfrm>
          <a:prstGeom prst="line">
            <a:avLst/>
          </a:prstGeom>
          <a:ln cap="flat" w="19050">
            <a:solidFill>
              <a:srgbClr val="0D47A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508220" y="508220"/>
            <a:ext cx="1040961" cy="1040961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5190616" y="-1549180"/>
            <a:ext cx="4137367" cy="4114800"/>
          </a:xfrm>
          <a:custGeom>
            <a:avLst/>
            <a:gdLst/>
            <a:ahLst/>
            <a:cxnLst/>
            <a:rect r="r" b="b" t="t" l="l"/>
            <a:pathLst>
              <a:path h="4114800" w="4137367">
                <a:moveTo>
                  <a:pt x="0" y="0"/>
                </a:moveTo>
                <a:lnTo>
                  <a:pt x="4137368" y="0"/>
                </a:lnTo>
                <a:lnTo>
                  <a:pt x="41373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0713931">
            <a:off x="15568971" y="5116777"/>
            <a:ext cx="2186462" cy="4114800"/>
          </a:xfrm>
          <a:custGeom>
            <a:avLst/>
            <a:gdLst/>
            <a:ahLst/>
            <a:cxnLst/>
            <a:rect r="r" b="b" t="t" l="l"/>
            <a:pathLst>
              <a:path h="4114800" w="2186462">
                <a:moveTo>
                  <a:pt x="0" y="0"/>
                </a:moveTo>
                <a:lnTo>
                  <a:pt x="2186462" y="0"/>
                </a:lnTo>
                <a:lnTo>
                  <a:pt x="218646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0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485343" y="9412274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976D2"/>
                </a:solidFill>
                <a:latin typeface="Raleway"/>
                <a:ea typeface="Raleway"/>
                <a:cs typeface="Raleway"/>
                <a:sym typeface="Raleway"/>
              </a:rPr>
              <a:t>7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21931" y="4263034"/>
            <a:ext cx="8472488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00"/>
              </a:lnSpc>
            </a:pPr>
            <a:r>
              <a:rPr lang="en-US" b="true" sz="9000">
                <a:solidFill>
                  <a:srgbClr val="004AAD"/>
                </a:solidFill>
                <a:latin typeface="Raleway Bold"/>
                <a:ea typeface="Raleway Bold"/>
                <a:cs typeface="Raleway Bold"/>
                <a:sym typeface="Raleway Bold"/>
              </a:rPr>
              <a:t>How it works?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9212" y="788226"/>
            <a:ext cx="652719" cy="52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2"/>
              </a:lnSpc>
            </a:pPr>
            <a:r>
              <a:rPr lang="en-US" sz="3130">
                <a:solidFill>
                  <a:srgbClr val="30364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431704" y="9610725"/>
            <a:ext cx="15624461" cy="0"/>
          </a:xfrm>
          <a:prstGeom prst="line">
            <a:avLst/>
          </a:prstGeom>
          <a:ln cap="flat" w="19050">
            <a:solidFill>
              <a:srgbClr val="0D47A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54644" y="-12261"/>
            <a:ext cx="1040961" cy="1040961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786842" y="2184233"/>
            <a:ext cx="15269322" cy="6816737"/>
          </a:xfrm>
          <a:custGeom>
            <a:avLst/>
            <a:gdLst/>
            <a:ahLst/>
            <a:cxnLst/>
            <a:rect r="r" b="b" t="t" l="l"/>
            <a:pathLst>
              <a:path h="6816737" w="15269322">
                <a:moveTo>
                  <a:pt x="0" y="0"/>
                </a:moveTo>
                <a:lnTo>
                  <a:pt x="15269322" y="0"/>
                </a:lnTo>
                <a:lnTo>
                  <a:pt x="15269322" y="6816737"/>
                </a:lnTo>
                <a:lnTo>
                  <a:pt x="0" y="68167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749" t="-153004" r="0" b="-356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09366" y="853753"/>
            <a:ext cx="8334121" cy="730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00"/>
              </a:lnSpc>
            </a:pPr>
            <a:r>
              <a:rPr lang="en-US" b="true" sz="5000">
                <a:solidFill>
                  <a:srgbClr val="1976D2"/>
                </a:solidFill>
                <a:latin typeface="Raleway Bold"/>
                <a:ea typeface="Raleway Bold"/>
                <a:cs typeface="Raleway Bold"/>
                <a:sym typeface="Raleway Bold"/>
              </a:rPr>
              <a:t>How Microservices Work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359380" y="9412274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976D2"/>
                </a:solidFill>
                <a:latin typeface="Raleway"/>
                <a:ea typeface="Raleway"/>
                <a:cs typeface="Raleway"/>
                <a:sym typeface="Raleway"/>
              </a:rPr>
              <a:t>8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15636" y="267745"/>
            <a:ext cx="652719" cy="52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2"/>
              </a:lnSpc>
            </a:pPr>
            <a:r>
              <a:rPr lang="en-US" sz="3130">
                <a:solidFill>
                  <a:srgbClr val="30364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</a:p>
        </p:txBody>
      </p:sp>
      <p:sp>
        <p:nvSpPr>
          <p:cNvPr name="AutoShape 11" id="11"/>
          <p:cNvSpPr/>
          <p:nvPr/>
        </p:nvSpPr>
        <p:spPr>
          <a:xfrm>
            <a:off x="9209558" y="3997802"/>
            <a:ext cx="63626" cy="2415371"/>
          </a:xfrm>
          <a:prstGeom prst="line">
            <a:avLst/>
          </a:prstGeom>
          <a:ln cap="flat" w="38100">
            <a:solidFill>
              <a:srgbClr val="0D47A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8470687" y="4544949"/>
            <a:ext cx="459347" cy="231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44"/>
              </a:lnSpc>
              <a:spcBef>
                <a:spcPct val="0"/>
              </a:spcBef>
            </a:pPr>
            <a:r>
              <a:rPr lang="en-US" b="true" sz="1389">
                <a:solidFill>
                  <a:srgbClr val="004AAD"/>
                </a:solidFill>
                <a:latin typeface="Raleway Bold"/>
                <a:ea typeface="Raleway Bold"/>
                <a:cs typeface="Raleway Bold"/>
                <a:sym typeface="Raleway Bold"/>
              </a:rPr>
              <a:t>API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431704" y="9610725"/>
            <a:ext cx="15624461" cy="0"/>
          </a:xfrm>
          <a:prstGeom prst="line">
            <a:avLst/>
          </a:prstGeom>
          <a:ln cap="flat" w="19050">
            <a:solidFill>
              <a:srgbClr val="0D47A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54644" y="-12261"/>
            <a:ext cx="1040961" cy="1040961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2261829" y="1222332"/>
            <a:ext cx="4794336" cy="4794336"/>
          </a:xfrm>
          <a:custGeom>
            <a:avLst/>
            <a:gdLst/>
            <a:ahLst/>
            <a:cxnLst/>
            <a:rect r="r" b="b" t="t" l="l"/>
            <a:pathLst>
              <a:path h="4794336" w="4794336">
                <a:moveTo>
                  <a:pt x="0" y="0"/>
                </a:moveTo>
                <a:lnTo>
                  <a:pt x="4794335" y="0"/>
                </a:lnTo>
                <a:lnTo>
                  <a:pt x="4794335" y="4794336"/>
                </a:lnTo>
                <a:lnTo>
                  <a:pt x="0" y="47943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485343" y="9412274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976D2"/>
                </a:solidFill>
                <a:latin typeface="Raleway"/>
                <a:ea typeface="Raleway"/>
                <a:cs typeface="Raleway"/>
                <a:sym typeface="Raleway"/>
              </a:rPr>
              <a:t>9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1512" y="3695700"/>
            <a:ext cx="13208441" cy="2552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00"/>
              </a:lnSpc>
            </a:pPr>
            <a:r>
              <a:rPr lang="en-US" b="true" sz="9000">
                <a:solidFill>
                  <a:srgbClr val="004AAD"/>
                </a:solidFill>
                <a:latin typeface="Raleway Bold"/>
                <a:ea typeface="Raleway Bold"/>
                <a:cs typeface="Raleway Bold"/>
                <a:sym typeface="Raleway Bold"/>
              </a:rPr>
              <a:t>Integrations and Connections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15636" y="267745"/>
            <a:ext cx="652719" cy="52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2"/>
              </a:lnSpc>
            </a:pPr>
            <a:r>
              <a:rPr lang="en-US" sz="3130">
                <a:solidFill>
                  <a:srgbClr val="30364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Microservices Architecture</dc:description>
  <dc:identifier>DAG1y0lcp30</dc:identifier>
  <dcterms:modified xsi:type="dcterms:W3CDTF">2011-08-01T06:04:30Z</dcterms:modified>
  <cp:revision>1</cp:revision>
  <dc:title>Presentation - Microservices Architecture</dc:title>
</cp:coreProperties>
</file>