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66" r:id="rId2"/>
    <p:sldMasterId id="214748383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64" r:id="rId5"/>
    <p:sldId id="300" r:id="rId6"/>
    <p:sldId id="293" r:id="rId7"/>
    <p:sldId id="295" r:id="rId8"/>
    <p:sldId id="296" r:id="rId9"/>
    <p:sldId id="297" r:id="rId10"/>
    <p:sldId id="299" r:id="rId11"/>
    <p:sldId id="301" r:id="rId12"/>
    <p:sldId id="314" r:id="rId13"/>
    <p:sldId id="298" r:id="rId14"/>
    <p:sldId id="302" r:id="rId15"/>
    <p:sldId id="304" r:id="rId16"/>
    <p:sldId id="306" r:id="rId17"/>
    <p:sldId id="307" r:id="rId18"/>
    <p:sldId id="308" r:id="rId19"/>
    <p:sldId id="309" r:id="rId20"/>
    <p:sldId id="311" r:id="rId21"/>
    <p:sldId id="312" r:id="rId22"/>
    <p:sldId id="310" r:id="rId23"/>
    <p:sldId id="313" r:id="rId24"/>
  </p:sldIdLst>
  <p:sldSz cx="12192000" cy="6858000"/>
  <p:notesSz cx="6858000" cy="9144000"/>
  <p:custDataLst>
    <p:tags r:id="rId2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27"/>
    <a:srgbClr val="01D1D0"/>
    <a:srgbClr val="00C37B"/>
    <a:srgbClr val="0070AD"/>
    <a:srgbClr val="E6E7E7"/>
    <a:srgbClr val="7F7F7F"/>
    <a:srgbClr val="6D64CC"/>
    <a:srgbClr val="7E39BA"/>
    <a:srgbClr val="4701A7"/>
    <a:srgbClr val="C8F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291" autoAdjust="0"/>
  </p:normalViewPr>
  <p:slideViewPr>
    <p:cSldViewPr>
      <p:cViewPr varScale="1">
        <p:scale>
          <a:sx n="89" d="100"/>
          <a:sy n="89" d="100"/>
        </p:scale>
        <p:origin x="240" y="77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779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4E65F-6A4F-4EB5-A74C-FADEA244AA6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0858ADC-52AB-4781-A1B0-78265E3C4B7A}">
      <dgm:prSet/>
      <dgm:spPr/>
      <dgm:t>
        <a:bodyPr/>
        <a:lstStyle/>
        <a:p>
          <a:r>
            <a:rPr lang="nl-NL" dirty="0" smtClean="0"/>
            <a:t>2015</a:t>
          </a:r>
          <a:endParaRPr lang="nl-NL" dirty="0"/>
        </a:p>
      </dgm:t>
    </dgm:pt>
    <dgm:pt modelId="{82DF6AA1-6974-4CB4-BF8E-7EA912F97CC8}" type="parTrans" cxnId="{03A246E0-FAA8-42C8-921E-066F7210FAB3}">
      <dgm:prSet/>
      <dgm:spPr/>
      <dgm:t>
        <a:bodyPr/>
        <a:lstStyle/>
        <a:p>
          <a:endParaRPr lang="nl-NL"/>
        </a:p>
      </dgm:t>
    </dgm:pt>
    <dgm:pt modelId="{DCBC8354-7C63-4F7C-AEBA-F45451FC3E91}" type="sibTrans" cxnId="{03A246E0-FAA8-42C8-921E-066F7210FAB3}">
      <dgm:prSet/>
      <dgm:spPr/>
      <dgm:t>
        <a:bodyPr/>
        <a:lstStyle/>
        <a:p>
          <a:endParaRPr lang="nl-NL"/>
        </a:p>
      </dgm:t>
    </dgm:pt>
    <dgm:pt modelId="{6E3089B3-560C-4CE4-93AC-4E2AFB464D3A}">
      <dgm:prSet/>
      <dgm:spPr/>
      <dgm:t>
        <a:bodyPr/>
        <a:lstStyle/>
        <a:p>
          <a:r>
            <a:rPr lang="nl-NL" dirty="0" smtClean="0"/>
            <a:t>2016</a:t>
          </a:r>
          <a:endParaRPr lang="nl-NL" dirty="0"/>
        </a:p>
      </dgm:t>
    </dgm:pt>
    <dgm:pt modelId="{6578733C-0185-4085-9109-ADC690378DCA}" type="parTrans" cxnId="{AB13A4D2-C823-49AB-8702-A5751FFC2D14}">
      <dgm:prSet/>
      <dgm:spPr/>
      <dgm:t>
        <a:bodyPr/>
        <a:lstStyle/>
        <a:p>
          <a:endParaRPr lang="nl-NL"/>
        </a:p>
      </dgm:t>
    </dgm:pt>
    <dgm:pt modelId="{C31F289B-8F9D-49AF-B746-8D20FB11F40C}" type="sibTrans" cxnId="{AB13A4D2-C823-49AB-8702-A5751FFC2D14}">
      <dgm:prSet/>
      <dgm:spPr/>
      <dgm:t>
        <a:bodyPr/>
        <a:lstStyle/>
        <a:p>
          <a:endParaRPr lang="nl-NL"/>
        </a:p>
      </dgm:t>
    </dgm:pt>
    <dgm:pt modelId="{9B9D1A50-2A04-4F50-A106-35F2E6FF9D65}">
      <dgm:prSet/>
      <dgm:spPr/>
      <dgm:t>
        <a:bodyPr/>
        <a:lstStyle/>
        <a:p>
          <a:r>
            <a:rPr lang="nl-NL" dirty="0" smtClean="0"/>
            <a:t>2017</a:t>
          </a:r>
          <a:endParaRPr lang="nl-NL" dirty="0"/>
        </a:p>
      </dgm:t>
    </dgm:pt>
    <dgm:pt modelId="{9F2F87E0-4999-426A-9248-D59FDEE0A78B}" type="parTrans" cxnId="{1F3F067A-1A1E-4104-B742-53DBB6CEA996}">
      <dgm:prSet/>
      <dgm:spPr/>
      <dgm:t>
        <a:bodyPr/>
        <a:lstStyle/>
        <a:p>
          <a:endParaRPr lang="nl-NL"/>
        </a:p>
      </dgm:t>
    </dgm:pt>
    <dgm:pt modelId="{D8C8D5DE-690C-4236-A77E-80B00781D53E}" type="sibTrans" cxnId="{1F3F067A-1A1E-4104-B742-53DBB6CEA996}">
      <dgm:prSet/>
      <dgm:spPr/>
      <dgm:t>
        <a:bodyPr/>
        <a:lstStyle/>
        <a:p>
          <a:endParaRPr lang="nl-NL"/>
        </a:p>
      </dgm:t>
    </dgm:pt>
    <dgm:pt modelId="{EAB14614-4F2E-4EFC-A580-9636B9DDF5AF}">
      <dgm:prSet/>
      <dgm:spPr/>
      <dgm:t>
        <a:bodyPr/>
        <a:lstStyle/>
        <a:p>
          <a:r>
            <a:rPr lang="nl-NL" dirty="0" smtClean="0"/>
            <a:t>2018</a:t>
          </a:r>
          <a:endParaRPr lang="nl-NL" dirty="0"/>
        </a:p>
      </dgm:t>
    </dgm:pt>
    <dgm:pt modelId="{54FA6BD4-369B-4B2A-B2E4-FCF3D219E934}" type="parTrans" cxnId="{7D7CD793-487A-4B2E-AEFB-A5EDC1F2DDA1}">
      <dgm:prSet/>
      <dgm:spPr/>
      <dgm:t>
        <a:bodyPr/>
        <a:lstStyle/>
        <a:p>
          <a:endParaRPr lang="nl-NL"/>
        </a:p>
      </dgm:t>
    </dgm:pt>
    <dgm:pt modelId="{F8586CB5-5358-4EA5-A255-D0ED94F0F9D5}" type="sibTrans" cxnId="{7D7CD793-487A-4B2E-AEFB-A5EDC1F2DDA1}">
      <dgm:prSet/>
      <dgm:spPr/>
      <dgm:t>
        <a:bodyPr/>
        <a:lstStyle/>
        <a:p>
          <a:endParaRPr lang="nl-NL"/>
        </a:p>
      </dgm:t>
    </dgm:pt>
    <dgm:pt modelId="{4FD328E6-4E2A-45B0-9CFC-30089AF3C4DF}" type="pres">
      <dgm:prSet presAssocID="{DEA4E65F-6A4F-4EB5-A74C-FADEA244AA6B}" presName="Name0" presStyleCnt="0">
        <dgm:presLayoutVars>
          <dgm:dir/>
          <dgm:animLvl val="lvl"/>
          <dgm:resizeHandles val="exact"/>
        </dgm:presLayoutVars>
      </dgm:prSet>
      <dgm:spPr/>
    </dgm:pt>
    <dgm:pt modelId="{EC163E32-DA99-4D6A-BFFD-419FA923BF26}" type="pres">
      <dgm:prSet presAssocID="{20858ADC-52AB-4781-A1B0-78265E3C4B7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B32A323-13A5-41D2-BD0D-86E948EF444D}" type="pres">
      <dgm:prSet presAssocID="{DCBC8354-7C63-4F7C-AEBA-F45451FC3E91}" presName="parTxOnlySpace" presStyleCnt="0"/>
      <dgm:spPr/>
    </dgm:pt>
    <dgm:pt modelId="{8ED82033-2D25-4E77-9EAD-AE16AD4E72BB}" type="pres">
      <dgm:prSet presAssocID="{6E3089B3-560C-4CE4-93AC-4E2AFB464D3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5416714-F6B5-4CF6-B7B7-B5B1E4AA04AB}" type="pres">
      <dgm:prSet presAssocID="{C31F289B-8F9D-49AF-B746-8D20FB11F40C}" presName="parTxOnlySpace" presStyleCnt="0"/>
      <dgm:spPr/>
    </dgm:pt>
    <dgm:pt modelId="{285C2D50-816B-4A1D-A16D-B326C55E0BA8}" type="pres">
      <dgm:prSet presAssocID="{9B9D1A50-2A04-4F50-A106-35F2E6FF9D6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EFAA259-17E4-498A-8E79-D4035E2BAAE1}" type="pres">
      <dgm:prSet presAssocID="{D8C8D5DE-690C-4236-A77E-80B00781D53E}" presName="parTxOnlySpace" presStyleCnt="0"/>
      <dgm:spPr/>
    </dgm:pt>
    <dgm:pt modelId="{A4FCBF44-EBEB-4C34-9AA9-E7AB5DE3244F}" type="pres">
      <dgm:prSet presAssocID="{EAB14614-4F2E-4EFC-A580-9636B9DDF5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70D7E50-6ABB-4C72-9068-752A06FDF863}" type="presOf" srcId="{20858ADC-52AB-4781-A1B0-78265E3C4B7A}" destId="{EC163E32-DA99-4D6A-BFFD-419FA923BF26}" srcOrd="0" destOrd="0" presId="urn:microsoft.com/office/officeart/2005/8/layout/chevron1"/>
    <dgm:cxn modelId="{ABBC22D8-08A4-4F3D-BC30-5436CB291810}" type="presOf" srcId="{9B9D1A50-2A04-4F50-A106-35F2E6FF9D65}" destId="{285C2D50-816B-4A1D-A16D-B326C55E0BA8}" srcOrd="0" destOrd="0" presId="urn:microsoft.com/office/officeart/2005/8/layout/chevron1"/>
    <dgm:cxn modelId="{222C60D0-944C-4036-B2B0-F983C2C38D04}" type="presOf" srcId="{6E3089B3-560C-4CE4-93AC-4E2AFB464D3A}" destId="{8ED82033-2D25-4E77-9EAD-AE16AD4E72BB}" srcOrd="0" destOrd="0" presId="urn:microsoft.com/office/officeart/2005/8/layout/chevron1"/>
    <dgm:cxn modelId="{AB13A4D2-C823-49AB-8702-A5751FFC2D14}" srcId="{DEA4E65F-6A4F-4EB5-A74C-FADEA244AA6B}" destId="{6E3089B3-560C-4CE4-93AC-4E2AFB464D3A}" srcOrd="1" destOrd="0" parTransId="{6578733C-0185-4085-9109-ADC690378DCA}" sibTransId="{C31F289B-8F9D-49AF-B746-8D20FB11F40C}"/>
    <dgm:cxn modelId="{13BF9860-75EA-49C9-895A-6383173270B2}" type="presOf" srcId="{DEA4E65F-6A4F-4EB5-A74C-FADEA244AA6B}" destId="{4FD328E6-4E2A-45B0-9CFC-30089AF3C4DF}" srcOrd="0" destOrd="0" presId="urn:microsoft.com/office/officeart/2005/8/layout/chevron1"/>
    <dgm:cxn modelId="{03A246E0-FAA8-42C8-921E-066F7210FAB3}" srcId="{DEA4E65F-6A4F-4EB5-A74C-FADEA244AA6B}" destId="{20858ADC-52AB-4781-A1B0-78265E3C4B7A}" srcOrd="0" destOrd="0" parTransId="{82DF6AA1-6974-4CB4-BF8E-7EA912F97CC8}" sibTransId="{DCBC8354-7C63-4F7C-AEBA-F45451FC3E91}"/>
    <dgm:cxn modelId="{D6145496-2ECF-4822-8DB2-98BB69675C74}" type="presOf" srcId="{EAB14614-4F2E-4EFC-A580-9636B9DDF5AF}" destId="{A4FCBF44-EBEB-4C34-9AA9-E7AB5DE3244F}" srcOrd="0" destOrd="0" presId="urn:microsoft.com/office/officeart/2005/8/layout/chevron1"/>
    <dgm:cxn modelId="{1F3F067A-1A1E-4104-B742-53DBB6CEA996}" srcId="{DEA4E65F-6A4F-4EB5-A74C-FADEA244AA6B}" destId="{9B9D1A50-2A04-4F50-A106-35F2E6FF9D65}" srcOrd="2" destOrd="0" parTransId="{9F2F87E0-4999-426A-9248-D59FDEE0A78B}" sibTransId="{D8C8D5DE-690C-4236-A77E-80B00781D53E}"/>
    <dgm:cxn modelId="{7D7CD793-487A-4B2E-AEFB-A5EDC1F2DDA1}" srcId="{DEA4E65F-6A4F-4EB5-A74C-FADEA244AA6B}" destId="{EAB14614-4F2E-4EFC-A580-9636B9DDF5AF}" srcOrd="3" destOrd="0" parTransId="{54FA6BD4-369B-4B2A-B2E4-FCF3D219E934}" sibTransId="{F8586CB5-5358-4EA5-A255-D0ED94F0F9D5}"/>
    <dgm:cxn modelId="{63B4EB58-7D88-48BC-B0FC-CFD0A97FBE23}" type="presParOf" srcId="{4FD328E6-4E2A-45B0-9CFC-30089AF3C4DF}" destId="{EC163E32-DA99-4D6A-BFFD-419FA923BF26}" srcOrd="0" destOrd="0" presId="urn:microsoft.com/office/officeart/2005/8/layout/chevron1"/>
    <dgm:cxn modelId="{16BFA9C0-A539-4151-B2BE-3D0F9714C364}" type="presParOf" srcId="{4FD328E6-4E2A-45B0-9CFC-30089AF3C4DF}" destId="{5B32A323-13A5-41D2-BD0D-86E948EF444D}" srcOrd="1" destOrd="0" presId="urn:microsoft.com/office/officeart/2005/8/layout/chevron1"/>
    <dgm:cxn modelId="{A74E6B27-7654-4274-8B89-38112C1175EB}" type="presParOf" srcId="{4FD328E6-4E2A-45B0-9CFC-30089AF3C4DF}" destId="{8ED82033-2D25-4E77-9EAD-AE16AD4E72BB}" srcOrd="2" destOrd="0" presId="urn:microsoft.com/office/officeart/2005/8/layout/chevron1"/>
    <dgm:cxn modelId="{FE0DA251-5B12-41B2-9A0B-91EB77C65AD4}" type="presParOf" srcId="{4FD328E6-4E2A-45B0-9CFC-30089AF3C4DF}" destId="{15416714-F6B5-4CF6-B7B7-B5B1E4AA04AB}" srcOrd="3" destOrd="0" presId="urn:microsoft.com/office/officeart/2005/8/layout/chevron1"/>
    <dgm:cxn modelId="{DE2C0284-21BC-41BD-8F50-424586EDCC8C}" type="presParOf" srcId="{4FD328E6-4E2A-45B0-9CFC-30089AF3C4DF}" destId="{285C2D50-816B-4A1D-A16D-B326C55E0BA8}" srcOrd="4" destOrd="0" presId="urn:microsoft.com/office/officeart/2005/8/layout/chevron1"/>
    <dgm:cxn modelId="{619DBCC2-A15D-4150-8F98-7C639E99841E}" type="presParOf" srcId="{4FD328E6-4E2A-45B0-9CFC-30089AF3C4DF}" destId="{7EFAA259-17E4-498A-8E79-D4035E2BAAE1}" srcOrd="5" destOrd="0" presId="urn:microsoft.com/office/officeart/2005/8/layout/chevron1"/>
    <dgm:cxn modelId="{22320C4A-AEF5-4172-B916-D8AD45B65CAA}" type="presParOf" srcId="{4FD328E6-4E2A-45B0-9CFC-30089AF3C4DF}" destId="{A4FCBF44-EBEB-4C34-9AA9-E7AB5DE3244F}" srcOrd="6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63E32-DA99-4D6A-BFFD-419FA923BF26}">
      <dsp:nvSpPr>
        <dsp:cNvPr id="0" name=""/>
        <dsp:cNvSpPr/>
      </dsp:nvSpPr>
      <dsp:spPr>
        <a:xfrm>
          <a:off x="2738" y="0"/>
          <a:ext cx="1594373" cy="488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900" kern="1200" dirty="0" smtClean="0"/>
            <a:t>2015</a:t>
          </a:r>
          <a:endParaRPr lang="nl-NL" sz="2900" kern="1200" dirty="0"/>
        </a:p>
      </dsp:txBody>
      <dsp:txXfrm>
        <a:off x="247213" y="0"/>
        <a:ext cx="1105423" cy="488950"/>
      </dsp:txXfrm>
    </dsp:sp>
    <dsp:sp modelId="{8ED82033-2D25-4E77-9EAD-AE16AD4E72BB}">
      <dsp:nvSpPr>
        <dsp:cNvPr id="0" name=""/>
        <dsp:cNvSpPr/>
      </dsp:nvSpPr>
      <dsp:spPr>
        <a:xfrm>
          <a:off x="1437675" y="0"/>
          <a:ext cx="1594373" cy="488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900" kern="1200" dirty="0" smtClean="0"/>
            <a:t>2016</a:t>
          </a:r>
          <a:endParaRPr lang="nl-NL" sz="2900" kern="1200" dirty="0"/>
        </a:p>
      </dsp:txBody>
      <dsp:txXfrm>
        <a:off x="1682150" y="0"/>
        <a:ext cx="1105423" cy="488950"/>
      </dsp:txXfrm>
    </dsp:sp>
    <dsp:sp modelId="{285C2D50-816B-4A1D-A16D-B326C55E0BA8}">
      <dsp:nvSpPr>
        <dsp:cNvPr id="0" name=""/>
        <dsp:cNvSpPr/>
      </dsp:nvSpPr>
      <dsp:spPr>
        <a:xfrm>
          <a:off x="2872611" y="0"/>
          <a:ext cx="1594373" cy="488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900" kern="1200" dirty="0" smtClean="0"/>
            <a:t>2017</a:t>
          </a:r>
          <a:endParaRPr lang="nl-NL" sz="2900" kern="1200" dirty="0"/>
        </a:p>
      </dsp:txBody>
      <dsp:txXfrm>
        <a:off x="3117086" y="0"/>
        <a:ext cx="1105423" cy="488950"/>
      </dsp:txXfrm>
    </dsp:sp>
    <dsp:sp modelId="{A4FCBF44-EBEB-4C34-9AA9-E7AB5DE3244F}">
      <dsp:nvSpPr>
        <dsp:cNvPr id="0" name=""/>
        <dsp:cNvSpPr/>
      </dsp:nvSpPr>
      <dsp:spPr>
        <a:xfrm>
          <a:off x="4307547" y="0"/>
          <a:ext cx="1594373" cy="488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900" kern="1200" dirty="0" smtClean="0"/>
            <a:t>2018</a:t>
          </a:r>
          <a:endParaRPr lang="nl-NL" sz="2900" kern="1200" dirty="0"/>
        </a:p>
      </dsp:txBody>
      <dsp:txXfrm>
        <a:off x="4552022" y="0"/>
        <a:ext cx="1105423" cy="48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28-12-2017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28/12/2017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6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Freeform 16"/>
          <p:cNvSpPr>
            <a:spLocks/>
          </p:cNvSpPr>
          <p:nvPr userDrawn="1"/>
        </p:nvSpPr>
        <p:spPr bwMode="auto">
          <a:xfrm>
            <a:off x="5739551" y="838199"/>
            <a:ext cx="6452448" cy="6019801"/>
          </a:xfrm>
          <a:custGeom>
            <a:avLst/>
            <a:gdLst/>
            <a:ahLst/>
            <a:cxnLst>
              <a:cxn ang="0">
                <a:pos x="4062" y="1126"/>
              </a:cxn>
              <a:cxn ang="0">
                <a:pos x="4062" y="128"/>
              </a:cxn>
              <a:cxn ang="0">
                <a:pos x="4056" y="110"/>
              </a:cxn>
              <a:cxn ang="0">
                <a:pos x="3996" y="88"/>
              </a:cxn>
              <a:cxn ang="0">
                <a:pos x="3838" y="44"/>
              </a:cxn>
              <a:cxn ang="0">
                <a:pos x="3678" y="16"/>
              </a:cxn>
              <a:cxn ang="0">
                <a:pos x="3518" y="2"/>
              </a:cxn>
              <a:cxn ang="0">
                <a:pos x="3356" y="2"/>
              </a:cxn>
              <a:cxn ang="0">
                <a:pos x="3190" y="16"/>
              </a:cxn>
              <a:cxn ang="0">
                <a:pos x="3006" y="50"/>
              </a:cxn>
              <a:cxn ang="0">
                <a:pos x="2738" y="128"/>
              </a:cxn>
              <a:cxn ang="0">
                <a:pos x="2478" y="234"/>
              </a:cxn>
              <a:cxn ang="0">
                <a:pos x="2316" y="316"/>
              </a:cxn>
              <a:cxn ang="0">
                <a:pos x="2080" y="452"/>
              </a:cxn>
              <a:cxn ang="0">
                <a:pos x="1852" y="602"/>
              </a:cxn>
              <a:cxn ang="0">
                <a:pos x="1668" y="732"/>
              </a:cxn>
              <a:cxn ang="0">
                <a:pos x="1308" y="1006"/>
              </a:cxn>
              <a:cxn ang="0">
                <a:pos x="966" y="1278"/>
              </a:cxn>
              <a:cxn ang="0">
                <a:pos x="630" y="1536"/>
              </a:cxn>
              <a:cxn ang="0">
                <a:pos x="458" y="1658"/>
              </a:cxn>
              <a:cxn ang="0">
                <a:pos x="252" y="1786"/>
              </a:cxn>
              <a:cxn ang="0">
                <a:pos x="90" y="1868"/>
              </a:cxn>
              <a:cxn ang="0">
                <a:pos x="20" y="1898"/>
              </a:cxn>
              <a:cxn ang="0">
                <a:pos x="2" y="1906"/>
              </a:cxn>
              <a:cxn ang="0">
                <a:pos x="2" y="1918"/>
              </a:cxn>
              <a:cxn ang="0">
                <a:pos x="8" y="1932"/>
              </a:cxn>
              <a:cxn ang="0">
                <a:pos x="30" y="2248"/>
              </a:cxn>
              <a:cxn ang="0">
                <a:pos x="54" y="2446"/>
              </a:cxn>
              <a:cxn ang="0">
                <a:pos x="98" y="2724"/>
              </a:cxn>
              <a:cxn ang="0">
                <a:pos x="158" y="3002"/>
              </a:cxn>
              <a:cxn ang="0">
                <a:pos x="204" y="3180"/>
              </a:cxn>
              <a:cxn ang="0">
                <a:pos x="288" y="3440"/>
              </a:cxn>
              <a:cxn ang="0">
                <a:pos x="386" y="3694"/>
              </a:cxn>
              <a:cxn ang="0">
                <a:pos x="426" y="3784"/>
              </a:cxn>
              <a:cxn ang="0">
                <a:pos x="446" y="3794"/>
              </a:cxn>
              <a:cxn ang="0">
                <a:pos x="1836" y="3794"/>
              </a:cxn>
              <a:cxn ang="0">
                <a:pos x="1858" y="3786"/>
              </a:cxn>
              <a:cxn ang="0">
                <a:pos x="1956" y="3724"/>
              </a:cxn>
              <a:cxn ang="0">
                <a:pos x="2128" y="3640"/>
              </a:cxn>
              <a:cxn ang="0">
                <a:pos x="2278" y="3582"/>
              </a:cxn>
              <a:cxn ang="0">
                <a:pos x="2506" y="3514"/>
              </a:cxn>
              <a:cxn ang="0">
                <a:pos x="2740" y="3460"/>
              </a:cxn>
              <a:cxn ang="0">
                <a:pos x="3280" y="3344"/>
              </a:cxn>
              <a:cxn ang="0">
                <a:pos x="3608" y="3262"/>
              </a:cxn>
              <a:cxn ang="0">
                <a:pos x="3828" y="3196"/>
              </a:cxn>
              <a:cxn ang="0">
                <a:pos x="4044" y="3116"/>
              </a:cxn>
              <a:cxn ang="0">
                <a:pos x="4058" y="3106"/>
              </a:cxn>
              <a:cxn ang="0">
                <a:pos x="4062" y="3088"/>
              </a:cxn>
            </a:cxnLst>
            <a:rect l="0" t="0" r="r" b="b"/>
            <a:pathLst>
              <a:path w="4062" h="3794">
                <a:moveTo>
                  <a:pt x="4062" y="1608"/>
                </a:moveTo>
                <a:lnTo>
                  <a:pt x="4062" y="1608"/>
                </a:lnTo>
                <a:lnTo>
                  <a:pt x="4062" y="1126"/>
                </a:lnTo>
                <a:lnTo>
                  <a:pt x="4062" y="1126"/>
                </a:lnTo>
                <a:lnTo>
                  <a:pt x="4062" y="128"/>
                </a:lnTo>
                <a:lnTo>
                  <a:pt x="4062" y="128"/>
                </a:lnTo>
                <a:lnTo>
                  <a:pt x="4062" y="122"/>
                </a:lnTo>
                <a:lnTo>
                  <a:pt x="4060" y="114"/>
                </a:lnTo>
                <a:lnTo>
                  <a:pt x="4056" y="110"/>
                </a:lnTo>
                <a:lnTo>
                  <a:pt x="4050" y="106"/>
                </a:lnTo>
                <a:lnTo>
                  <a:pt x="4050" y="106"/>
                </a:lnTo>
                <a:lnTo>
                  <a:pt x="3996" y="88"/>
                </a:lnTo>
                <a:lnTo>
                  <a:pt x="3944" y="72"/>
                </a:lnTo>
                <a:lnTo>
                  <a:pt x="3892" y="58"/>
                </a:lnTo>
                <a:lnTo>
                  <a:pt x="3838" y="44"/>
                </a:lnTo>
                <a:lnTo>
                  <a:pt x="3786" y="34"/>
                </a:lnTo>
                <a:lnTo>
                  <a:pt x="3732" y="24"/>
                </a:lnTo>
                <a:lnTo>
                  <a:pt x="3678" y="16"/>
                </a:lnTo>
                <a:lnTo>
                  <a:pt x="3626" y="10"/>
                </a:lnTo>
                <a:lnTo>
                  <a:pt x="3572" y="4"/>
                </a:lnTo>
                <a:lnTo>
                  <a:pt x="3518" y="2"/>
                </a:lnTo>
                <a:lnTo>
                  <a:pt x="3464" y="0"/>
                </a:lnTo>
                <a:lnTo>
                  <a:pt x="3410" y="0"/>
                </a:lnTo>
                <a:lnTo>
                  <a:pt x="3356" y="2"/>
                </a:lnTo>
                <a:lnTo>
                  <a:pt x="3300" y="4"/>
                </a:lnTo>
                <a:lnTo>
                  <a:pt x="3246" y="10"/>
                </a:lnTo>
                <a:lnTo>
                  <a:pt x="3190" y="16"/>
                </a:lnTo>
                <a:lnTo>
                  <a:pt x="3190" y="16"/>
                </a:lnTo>
                <a:lnTo>
                  <a:pt x="3098" y="30"/>
                </a:lnTo>
                <a:lnTo>
                  <a:pt x="3006" y="50"/>
                </a:lnTo>
                <a:lnTo>
                  <a:pt x="2916" y="72"/>
                </a:lnTo>
                <a:lnTo>
                  <a:pt x="2826" y="98"/>
                </a:lnTo>
                <a:lnTo>
                  <a:pt x="2738" y="128"/>
                </a:lnTo>
                <a:lnTo>
                  <a:pt x="2650" y="160"/>
                </a:lnTo>
                <a:lnTo>
                  <a:pt x="2564" y="196"/>
                </a:lnTo>
                <a:lnTo>
                  <a:pt x="2478" y="234"/>
                </a:lnTo>
                <a:lnTo>
                  <a:pt x="2478" y="234"/>
                </a:lnTo>
                <a:lnTo>
                  <a:pt x="2396" y="274"/>
                </a:lnTo>
                <a:lnTo>
                  <a:pt x="2316" y="316"/>
                </a:lnTo>
                <a:lnTo>
                  <a:pt x="2236" y="360"/>
                </a:lnTo>
                <a:lnTo>
                  <a:pt x="2158" y="406"/>
                </a:lnTo>
                <a:lnTo>
                  <a:pt x="2080" y="452"/>
                </a:lnTo>
                <a:lnTo>
                  <a:pt x="2002" y="500"/>
                </a:lnTo>
                <a:lnTo>
                  <a:pt x="1926" y="550"/>
                </a:lnTo>
                <a:lnTo>
                  <a:pt x="1852" y="602"/>
                </a:lnTo>
                <a:lnTo>
                  <a:pt x="1852" y="602"/>
                </a:lnTo>
                <a:lnTo>
                  <a:pt x="1758" y="666"/>
                </a:lnTo>
                <a:lnTo>
                  <a:pt x="1668" y="732"/>
                </a:lnTo>
                <a:lnTo>
                  <a:pt x="1576" y="798"/>
                </a:lnTo>
                <a:lnTo>
                  <a:pt x="1488" y="866"/>
                </a:lnTo>
                <a:lnTo>
                  <a:pt x="1308" y="1006"/>
                </a:lnTo>
                <a:lnTo>
                  <a:pt x="1132" y="1146"/>
                </a:lnTo>
                <a:lnTo>
                  <a:pt x="1132" y="1146"/>
                </a:lnTo>
                <a:lnTo>
                  <a:pt x="966" y="1278"/>
                </a:lnTo>
                <a:lnTo>
                  <a:pt x="800" y="1408"/>
                </a:lnTo>
                <a:lnTo>
                  <a:pt x="716" y="1472"/>
                </a:lnTo>
                <a:lnTo>
                  <a:pt x="630" y="1536"/>
                </a:lnTo>
                <a:lnTo>
                  <a:pt x="544" y="1598"/>
                </a:lnTo>
                <a:lnTo>
                  <a:pt x="458" y="1658"/>
                </a:lnTo>
                <a:lnTo>
                  <a:pt x="458" y="1658"/>
                </a:lnTo>
                <a:lnTo>
                  <a:pt x="356" y="1724"/>
                </a:lnTo>
                <a:lnTo>
                  <a:pt x="304" y="1756"/>
                </a:lnTo>
                <a:lnTo>
                  <a:pt x="252" y="1786"/>
                </a:lnTo>
                <a:lnTo>
                  <a:pt x="200" y="1816"/>
                </a:lnTo>
                <a:lnTo>
                  <a:pt x="146" y="1842"/>
                </a:lnTo>
                <a:lnTo>
                  <a:pt x="90" y="1868"/>
                </a:lnTo>
                <a:lnTo>
                  <a:pt x="34" y="1892"/>
                </a:lnTo>
                <a:lnTo>
                  <a:pt x="34" y="1892"/>
                </a:lnTo>
                <a:lnTo>
                  <a:pt x="20" y="1898"/>
                </a:lnTo>
                <a:lnTo>
                  <a:pt x="6" y="1904"/>
                </a:lnTo>
                <a:lnTo>
                  <a:pt x="6" y="1904"/>
                </a:lnTo>
                <a:lnTo>
                  <a:pt x="2" y="1906"/>
                </a:lnTo>
                <a:lnTo>
                  <a:pt x="0" y="1910"/>
                </a:lnTo>
                <a:lnTo>
                  <a:pt x="0" y="1914"/>
                </a:lnTo>
                <a:lnTo>
                  <a:pt x="2" y="1918"/>
                </a:lnTo>
                <a:lnTo>
                  <a:pt x="6" y="1924"/>
                </a:lnTo>
                <a:lnTo>
                  <a:pt x="8" y="1932"/>
                </a:lnTo>
                <a:lnTo>
                  <a:pt x="8" y="1932"/>
                </a:lnTo>
                <a:lnTo>
                  <a:pt x="12" y="2038"/>
                </a:lnTo>
                <a:lnTo>
                  <a:pt x="20" y="2142"/>
                </a:lnTo>
                <a:lnTo>
                  <a:pt x="30" y="2248"/>
                </a:lnTo>
                <a:lnTo>
                  <a:pt x="42" y="2352"/>
                </a:lnTo>
                <a:lnTo>
                  <a:pt x="42" y="2352"/>
                </a:lnTo>
                <a:lnTo>
                  <a:pt x="54" y="2446"/>
                </a:lnTo>
                <a:lnTo>
                  <a:pt x="66" y="2540"/>
                </a:lnTo>
                <a:lnTo>
                  <a:pt x="82" y="2632"/>
                </a:lnTo>
                <a:lnTo>
                  <a:pt x="98" y="2724"/>
                </a:lnTo>
                <a:lnTo>
                  <a:pt x="116" y="2818"/>
                </a:lnTo>
                <a:lnTo>
                  <a:pt x="136" y="2910"/>
                </a:lnTo>
                <a:lnTo>
                  <a:pt x="158" y="3002"/>
                </a:lnTo>
                <a:lnTo>
                  <a:pt x="180" y="3092"/>
                </a:lnTo>
                <a:lnTo>
                  <a:pt x="180" y="3092"/>
                </a:lnTo>
                <a:lnTo>
                  <a:pt x="204" y="3180"/>
                </a:lnTo>
                <a:lnTo>
                  <a:pt x="230" y="3268"/>
                </a:lnTo>
                <a:lnTo>
                  <a:pt x="258" y="3354"/>
                </a:lnTo>
                <a:lnTo>
                  <a:pt x="288" y="3440"/>
                </a:lnTo>
                <a:lnTo>
                  <a:pt x="318" y="3524"/>
                </a:lnTo>
                <a:lnTo>
                  <a:pt x="352" y="3610"/>
                </a:lnTo>
                <a:lnTo>
                  <a:pt x="386" y="3694"/>
                </a:lnTo>
                <a:lnTo>
                  <a:pt x="422" y="3776"/>
                </a:lnTo>
                <a:lnTo>
                  <a:pt x="422" y="3776"/>
                </a:lnTo>
                <a:lnTo>
                  <a:pt x="426" y="3784"/>
                </a:lnTo>
                <a:lnTo>
                  <a:pt x="430" y="3790"/>
                </a:lnTo>
                <a:lnTo>
                  <a:pt x="436" y="3792"/>
                </a:lnTo>
                <a:lnTo>
                  <a:pt x="446" y="3794"/>
                </a:lnTo>
                <a:lnTo>
                  <a:pt x="446" y="3794"/>
                </a:lnTo>
                <a:lnTo>
                  <a:pt x="1836" y="3794"/>
                </a:lnTo>
                <a:lnTo>
                  <a:pt x="1836" y="3794"/>
                </a:lnTo>
                <a:lnTo>
                  <a:pt x="1848" y="3792"/>
                </a:lnTo>
                <a:lnTo>
                  <a:pt x="1858" y="3786"/>
                </a:lnTo>
                <a:lnTo>
                  <a:pt x="1858" y="3786"/>
                </a:lnTo>
                <a:lnTo>
                  <a:pt x="1890" y="3764"/>
                </a:lnTo>
                <a:lnTo>
                  <a:pt x="1922" y="3744"/>
                </a:lnTo>
                <a:lnTo>
                  <a:pt x="1956" y="3724"/>
                </a:lnTo>
                <a:lnTo>
                  <a:pt x="1988" y="3704"/>
                </a:lnTo>
                <a:lnTo>
                  <a:pt x="2058" y="3670"/>
                </a:lnTo>
                <a:lnTo>
                  <a:pt x="2128" y="3640"/>
                </a:lnTo>
                <a:lnTo>
                  <a:pt x="2128" y="3640"/>
                </a:lnTo>
                <a:lnTo>
                  <a:pt x="2202" y="3610"/>
                </a:lnTo>
                <a:lnTo>
                  <a:pt x="2278" y="3582"/>
                </a:lnTo>
                <a:lnTo>
                  <a:pt x="2354" y="3558"/>
                </a:lnTo>
                <a:lnTo>
                  <a:pt x="2430" y="3536"/>
                </a:lnTo>
                <a:lnTo>
                  <a:pt x="2506" y="3514"/>
                </a:lnTo>
                <a:lnTo>
                  <a:pt x="2584" y="3496"/>
                </a:lnTo>
                <a:lnTo>
                  <a:pt x="2740" y="3460"/>
                </a:lnTo>
                <a:lnTo>
                  <a:pt x="2740" y="3460"/>
                </a:lnTo>
                <a:lnTo>
                  <a:pt x="2920" y="3420"/>
                </a:lnTo>
                <a:lnTo>
                  <a:pt x="3100" y="3382"/>
                </a:lnTo>
                <a:lnTo>
                  <a:pt x="3280" y="3344"/>
                </a:lnTo>
                <a:lnTo>
                  <a:pt x="3460" y="3302"/>
                </a:lnTo>
                <a:lnTo>
                  <a:pt x="3460" y="3302"/>
                </a:lnTo>
                <a:lnTo>
                  <a:pt x="3608" y="3262"/>
                </a:lnTo>
                <a:lnTo>
                  <a:pt x="3682" y="3242"/>
                </a:lnTo>
                <a:lnTo>
                  <a:pt x="3756" y="3220"/>
                </a:lnTo>
                <a:lnTo>
                  <a:pt x="3828" y="3196"/>
                </a:lnTo>
                <a:lnTo>
                  <a:pt x="3900" y="3172"/>
                </a:lnTo>
                <a:lnTo>
                  <a:pt x="3972" y="3144"/>
                </a:lnTo>
                <a:lnTo>
                  <a:pt x="4044" y="3116"/>
                </a:lnTo>
                <a:lnTo>
                  <a:pt x="4044" y="3116"/>
                </a:lnTo>
                <a:lnTo>
                  <a:pt x="4052" y="3112"/>
                </a:lnTo>
                <a:lnTo>
                  <a:pt x="4058" y="3106"/>
                </a:lnTo>
                <a:lnTo>
                  <a:pt x="4062" y="3098"/>
                </a:lnTo>
                <a:lnTo>
                  <a:pt x="4062" y="3088"/>
                </a:lnTo>
                <a:lnTo>
                  <a:pt x="4062" y="3088"/>
                </a:lnTo>
                <a:lnTo>
                  <a:pt x="4062" y="1608"/>
                </a:lnTo>
                <a:lnTo>
                  <a:pt x="4062" y="1608"/>
                </a:lnTo>
                <a:close/>
              </a:path>
            </a:pathLst>
          </a:custGeom>
          <a:solidFill>
            <a:srgbClr val="FE304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pt-PT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662294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0954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pt-PT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pt-PT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151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pt-PT"/>
          </a:p>
        </p:txBody>
      </p:sp>
      <p:sp>
        <p:nvSpPr>
          <p:cNvPr id="13319" name="Freeform 7"/>
          <p:cNvSpPr>
            <a:spLocks/>
          </p:cNvSpPr>
          <p:nvPr userDrawn="1"/>
        </p:nvSpPr>
        <p:spPr bwMode="auto">
          <a:xfrm>
            <a:off x="-641350" y="3730625"/>
            <a:ext cx="92075" cy="635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0"/>
              </a:cxn>
              <a:cxn ang="0">
                <a:pos x="2" y="0"/>
              </a:cxn>
              <a:cxn ang="0">
                <a:pos x="58" y="0"/>
              </a:cxn>
              <a:cxn ang="0">
                <a:pos x="58" y="0"/>
              </a:cxn>
              <a:cxn ang="0">
                <a:pos x="44" y="4"/>
              </a:cxn>
              <a:cxn ang="0">
                <a:pos x="30" y="4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58" h="4">
                <a:moveTo>
                  <a:pt x="0" y="4"/>
                </a:move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58" y="0"/>
                </a:lnTo>
                <a:lnTo>
                  <a:pt x="58" y="0"/>
                </a:lnTo>
                <a:lnTo>
                  <a:pt x="44" y="4"/>
                </a:lnTo>
                <a:lnTo>
                  <a:pt x="30" y="4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C8F18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9.v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 smtClean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Click to insert </a:t>
            </a:r>
            <a:r>
              <a:rPr lang="fr-FR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8322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70994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Capgemini 2017. All rights reserved |</a:t>
            </a:r>
          </a:p>
        </p:txBody>
      </p:sp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Polymer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988" y="2976180"/>
            <a:ext cx="5471988" cy="1223963"/>
          </a:xfrm>
        </p:spPr>
        <p:txBody>
          <a:bodyPr/>
          <a:lstStyle/>
          <a:p>
            <a:r>
              <a:rPr lang="en-US" dirty="0" smtClean="0"/>
              <a:t>Freeze Period, 2017</a:t>
            </a:r>
          </a:p>
          <a:p>
            <a:r>
              <a:rPr lang="en-US" dirty="0" smtClean="0"/>
              <a:t>Lukas </a:t>
            </a:r>
            <a:r>
              <a:rPr lang="en-US" dirty="0" err="1" smtClean="0"/>
              <a:t>Legters</a:t>
            </a:r>
            <a:r>
              <a:rPr lang="en-US" dirty="0" smtClean="0"/>
              <a:t>, Wesley </a:t>
            </a:r>
            <a:r>
              <a:rPr lang="en-US" dirty="0" err="1" smtClean="0"/>
              <a:t>Delpeut</a:t>
            </a:r>
            <a:r>
              <a:rPr lang="en-US" dirty="0" smtClean="0"/>
              <a:t>, Millitza Kroonenberg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rel=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"import" 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nl-NL" altLang="nl-NL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"../bower_components/polymer/polymer-element.html"</a:t>
            </a: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my-element"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Defines the element's style and local DOM --&gt;</a:t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altLang="nl-N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 World&lt;/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Your new element extends the Polymer.Element base class</a:t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MyElement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altLang="nl-NL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'my-element'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Now, register your new custom element so the browser can use it</a:t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customElements.</a:t>
            </a:r>
            <a:r>
              <a:rPr lang="nl-NL" altLang="nl-NL" sz="14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(MyElement.</a:t>
            </a:r>
            <a:r>
              <a:rPr lang="nl-NL" altLang="nl-NL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MyElement);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Polymer element    </a:t>
            </a:r>
            <a:r>
              <a:rPr lang="nl-NL" dirty="0" smtClean="0">
                <a:solidFill>
                  <a:srgbClr val="01D1D0"/>
                </a:solidFill>
              </a:rPr>
              <a:t>&lt;my-element /&gt;</a:t>
            </a:r>
            <a:endParaRPr lang="nl-NL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does Polymer ease web development?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Data binding		</a:t>
            </a:r>
            <a:r>
              <a:rPr lang="nl-NL" dirty="0" smtClean="0">
                <a:solidFill>
                  <a:srgbClr val="FF6327"/>
                </a:solidFill>
              </a:rPr>
              <a:t>&lt;my-element&gt;&lt;/my-element&gt;</a:t>
            </a:r>
            <a:endParaRPr lang="nl-NL" dirty="0"/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6474016" y="1808796"/>
            <a:ext cx="5400000" cy="6732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rgbClr val="00C37B"/>
                </a:solidFill>
              </a:rPr>
              <a:t>Vanilla web component</a:t>
            </a:r>
            <a:endParaRPr lang="nl-NL" dirty="0">
              <a:solidFill>
                <a:srgbClr val="00C37B"/>
              </a:solidFill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474016" y="2593126"/>
            <a:ext cx="5400000" cy="36884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"my-element"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 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paper-input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nameInput"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nl-NL" alt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MyElement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HTMLElement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'my-element'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constructor()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super();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this.$.innerElement.addEventListener(‘name-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changed’, (e) =&gt; this.$.name.textContent =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e.detail.name;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nl-NL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sz="1400" dirty="0" smtClean="0"/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227348" y="1808796"/>
            <a:ext cx="5400000" cy="6732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rgbClr val="00C37B"/>
                </a:solidFill>
              </a:rPr>
              <a:t>Polymer</a:t>
            </a:r>
            <a:endParaRPr lang="nl-NL" dirty="0">
              <a:solidFill>
                <a:srgbClr val="00C37B"/>
              </a:solidFill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227348" y="2599681"/>
            <a:ext cx="5400000" cy="36884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"my-element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[[name]]&lt;/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paper-input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“{{name}}"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nl-NL" alt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  <a:p>
            <a:pPr marL="88900" lvl="1" indent="0">
              <a:buClr>
                <a:srgbClr val="0070AD"/>
              </a:buClr>
              <a:buNone/>
            </a:pPr>
            <a:endParaRPr lang="nl-N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1" y="3789040"/>
            <a:ext cx="3330327" cy="27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does Polymer ease web development?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Properties		</a:t>
            </a:r>
            <a:r>
              <a:rPr lang="nl-NL" dirty="0">
                <a:solidFill>
                  <a:srgbClr val="FF6327"/>
                </a:solidFill>
              </a:rPr>
              <a:t> &lt;</a:t>
            </a:r>
            <a:r>
              <a:rPr lang="nl-NL" dirty="0" smtClean="0">
                <a:solidFill>
                  <a:srgbClr val="FF6327"/>
                </a:solidFill>
              </a:rPr>
              <a:t>my-element name=“Capgemini”&gt;&lt;/</a:t>
            </a:r>
            <a:r>
              <a:rPr lang="nl-NL" dirty="0">
                <a:solidFill>
                  <a:srgbClr val="FF6327"/>
                </a:solidFill>
              </a:rPr>
              <a:t>my-element&gt;</a:t>
            </a:r>
            <a:endParaRPr lang="nl-NL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474016" y="1808796"/>
            <a:ext cx="5400000" cy="6732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rgbClr val="00C37B"/>
                </a:solidFill>
              </a:rPr>
              <a:t>Vanilla web component</a:t>
            </a:r>
            <a:endParaRPr lang="nl-NL" dirty="0">
              <a:solidFill>
                <a:srgbClr val="00C37B"/>
              </a:solidFill>
            </a:endParaRP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6474016" y="2593126"/>
            <a:ext cx="5717984" cy="36884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"my-element"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MyElement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HTMLElement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'my-element'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constructor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super();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observedAttributes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name'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attributeChangedCallback(attribute, old, new)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(new != this[attribute])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this[attribute] new;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nl-NL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400" dirty="0"/>
          </a:p>
          <a:p>
            <a:pPr marL="88900" lvl="1" indent="0">
              <a:buClr>
                <a:srgbClr val="0070AD"/>
              </a:buClr>
              <a:buNone/>
            </a:pPr>
            <a:endParaRPr lang="nl-NL" dirty="0" smtClean="0"/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227348" y="1815351"/>
            <a:ext cx="5400000" cy="6732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rgbClr val="00C37B"/>
                </a:solidFill>
              </a:rPr>
              <a:t>Polymer</a:t>
            </a:r>
            <a:endParaRPr lang="nl-NL" dirty="0">
              <a:solidFill>
                <a:srgbClr val="00C37B"/>
              </a:solidFill>
            </a:endParaRPr>
          </a:p>
        </p:txBody>
      </p:sp>
      <p:sp>
        <p:nvSpPr>
          <p:cNvPr id="8" name="Text Placeholder 11"/>
          <p:cNvSpPr txBox="1">
            <a:spLocks/>
          </p:cNvSpPr>
          <p:nvPr/>
        </p:nvSpPr>
        <p:spPr>
          <a:xfrm>
            <a:off x="227348" y="2599681"/>
            <a:ext cx="6246668" cy="36884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"my-element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[[name]]&lt;/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MyElement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altLang="nl-NL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'my-element'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altLang="nl-NL" sz="3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customElements.</a:t>
            </a:r>
            <a:r>
              <a:rPr lang="nl-NL" altLang="nl-NL" sz="14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(MyElement.</a:t>
            </a:r>
            <a:r>
              <a:rPr lang="nl-NL" altLang="nl-NL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MyElement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does Polymer ease web development?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Style mixins		</a:t>
            </a:r>
            <a:endParaRPr lang="nl-NL" dirty="0"/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227348" y="1815351"/>
            <a:ext cx="5400000" cy="6732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rgbClr val="00C37B"/>
                </a:solidFill>
              </a:rPr>
              <a:t>Polymer</a:t>
            </a:r>
            <a:endParaRPr lang="nl-NL" dirty="0">
              <a:solidFill>
                <a:srgbClr val="00C37B"/>
              </a:solidFill>
            </a:endParaRPr>
          </a:p>
        </p:txBody>
      </p:sp>
      <p:sp>
        <p:nvSpPr>
          <p:cNvPr id="8" name="Text Placeholder 11"/>
          <p:cNvSpPr txBox="1">
            <a:spLocks/>
          </p:cNvSpPr>
          <p:nvPr/>
        </p:nvSpPr>
        <p:spPr>
          <a:xfrm>
            <a:off x="227348" y="2599681"/>
            <a:ext cx="5940660" cy="36884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"my-element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@apply --my-title-mixin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Hello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MyElement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altLang="nl-NL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'my-element'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customElements.</a:t>
            </a:r>
            <a:r>
              <a:rPr lang="nl-NL" altLang="nl-NL" sz="14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(MyElement.</a:t>
            </a:r>
            <a:r>
              <a:rPr lang="nl-NL" altLang="nl-NL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MyElement);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168008" y="2488556"/>
            <a:ext cx="5904656" cy="36884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 </a:t>
            </a:r>
            <a:r>
              <a:rPr lang="nl-NL" altLang="nl-N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my-other-element"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: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--my-title-mixin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green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my-element</a:t>
            </a:r>
            <a:r>
              <a:rPr lang="nl-NL" altLang="nl-N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MyOtherElement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Polymer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altLang="nl-NL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static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nl-NL" altLang="nl-NL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NL" altLang="nl-NL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'my-other-element</a:t>
            </a: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customElements.</a:t>
            </a:r>
            <a:r>
              <a:rPr lang="nl-NL" altLang="nl-NL" sz="14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(MyOtherElement.</a:t>
            </a:r>
            <a:r>
              <a:rPr lang="nl-NL" altLang="nl-NL" sz="14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MyOtherElement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dom-module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Rebuild vanilla web component in Polymer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16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Existing 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8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nl-NL" dirty="0" smtClean="0"/>
              <a:t>Polymer elements</a:t>
            </a:r>
          </a:p>
          <a:p>
            <a:pPr marL="723900" lvl="1" indent="-457200">
              <a:buAutoNum type="arabicParenR"/>
            </a:pPr>
            <a:r>
              <a:rPr lang="nl-NL" dirty="0"/>
              <a:t>P</a:t>
            </a:r>
            <a:r>
              <a:rPr lang="nl-NL" dirty="0" smtClean="0"/>
              <a:t>aper </a:t>
            </a:r>
            <a:r>
              <a:rPr lang="nl-NL" dirty="0"/>
              <a:t>elements: material design</a:t>
            </a:r>
          </a:p>
          <a:p>
            <a:pPr marL="723900" lvl="1" indent="-457200">
              <a:buAutoNum type="arabicParenR"/>
            </a:pPr>
            <a:r>
              <a:rPr lang="nl-NL" dirty="0"/>
              <a:t>Iron elements: core</a:t>
            </a:r>
          </a:p>
          <a:p>
            <a:pPr marL="723900" lvl="1" indent="-457200">
              <a:buAutoNum type="arabicParenR"/>
            </a:pPr>
            <a:r>
              <a:rPr lang="nl-NL" dirty="0"/>
              <a:t>App elements</a:t>
            </a:r>
          </a:p>
          <a:p>
            <a:pPr marL="723900" lvl="1" indent="-457200">
              <a:buAutoNum type="arabicParenR"/>
            </a:pPr>
            <a:r>
              <a:rPr lang="nl-NL" dirty="0"/>
              <a:t>Platinum elements: progressive web app</a:t>
            </a:r>
          </a:p>
          <a:p>
            <a:pPr marL="723900" lvl="1" indent="-457200">
              <a:buAutoNum type="arabicParenR"/>
            </a:pPr>
            <a:r>
              <a:rPr lang="nl-NL" dirty="0"/>
              <a:t>Gold elements: </a:t>
            </a:r>
            <a:r>
              <a:rPr lang="nl-NL" dirty="0" smtClean="0"/>
              <a:t>business</a:t>
            </a:r>
          </a:p>
          <a:p>
            <a:pPr marL="723900" lvl="1" indent="-457200">
              <a:buAutoNum type="arabicParenR"/>
            </a:pPr>
            <a:endParaRPr lang="nl-NL" dirty="0"/>
          </a:p>
          <a:p>
            <a:pPr marL="723900" lvl="1" indent="-457200">
              <a:buAutoNum type="arabicParenR"/>
            </a:pPr>
            <a:endParaRPr lang="nl-NL" dirty="0"/>
          </a:p>
          <a:p>
            <a:r>
              <a:rPr lang="nl-NL" dirty="0" smtClean="0"/>
              <a:t>2) Other custom elements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webcomponents.org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70080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Hands on: create a Polymer web component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4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Project case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9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Single page application</a:t>
            </a:r>
          </a:p>
          <a:p>
            <a:endParaRPr lang="nl-NL" dirty="0" smtClean="0"/>
          </a:p>
          <a:p>
            <a:r>
              <a:rPr lang="nl-NL" dirty="0" smtClean="0"/>
              <a:t>Three functionalities:</a:t>
            </a:r>
          </a:p>
          <a:p>
            <a:pPr marL="457200" indent="-457200">
              <a:buAutoNum type="arabicParenR"/>
            </a:pPr>
            <a:r>
              <a:rPr lang="nl-NL" dirty="0" smtClean="0"/>
              <a:t>Upload photo plus descriptive word &amp; hint</a:t>
            </a:r>
          </a:p>
          <a:p>
            <a:pPr marL="457200" indent="-457200">
              <a:buAutoNum type="arabicParenR"/>
            </a:pPr>
            <a:r>
              <a:rPr lang="nl-NL" dirty="0" smtClean="0"/>
              <a:t>Overview of photos to get and update photos</a:t>
            </a:r>
          </a:p>
          <a:p>
            <a:pPr marL="457200" indent="-457200">
              <a:buAutoNum type="arabicParenR"/>
            </a:pPr>
            <a:r>
              <a:rPr lang="nl-NL" dirty="0" smtClean="0"/>
              <a:t>Photo Card to guess the descriptive word for one photo</a:t>
            </a:r>
          </a:p>
          <a:p>
            <a:pPr marL="457200" indent="-457200">
              <a:buAutoNum type="arabicParenR"/>
            </a:pPr>
            <a:endParaRPr lang="nl-NL" dirty="0" smtClean="0"/>
          </a:p>
          <a:p>
            <a:pPr marL="457200" indent="-457200">
              <a:buAutoNum type="arabicParenR"/>
            </a:pPr>
            <a:endParaRPr lang="nl-NL" dirty="0"/>
          </a:p>
          <a:p>
            <a:r>
              <a:rPr lang="nl-NL" dirty="0" smtClean="0"/>
              <a:t>Use Polymer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Photo freeze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0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slot:	14.00-17.00</a:t>
            </a:r>
          </a:p>
          <a:p>
            <a:endParaRPr lang="en-US" dirty="0" smtClean="0"/>
          </a:p>
          <a:p>
            <a:r>
              <a:rPr lang="en-US" dirty="0" smtClean="0"/>
              <a:t>Topics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Introduction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Polymer vs. vanilla web components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Existing web components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Hands on: Create a Polymer web component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Setup a new Polymer project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Project case</a:t>
            </a:r>
          </a:p>
          <a:p>
            <a:pPr lvl="1">
              <a:buClr>
                <a:srgbClr val="0070AD"/>
              </a:buClr>
            </a:pPr>
            <a:r>
              <a:rPr lang="en-US" dirty="0" smtClean="0">
                <a:solidFill>
                  <a:prstClr val="black"/>
                </a:solidFill>
              </a:rPr>
              <a:t>Hands on: project case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Setup our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2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Hands on: project case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63352" y="47667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dirty="0" smtClean="0"/>
              <a:t>Create 3 groups</a:t>
            </a:r>
          </a:p>
          <a:p>
            <a:pPr marL="342900" indent="-342900">
              <a:buAutoNum type="arabicPeriod"/>
            </a:pPr>
            <a:r>
              <a:rPr lang="nl-NL" dirty="0" smtClean="0"/>
              <a:t>Do the exercises</a:t>
            </a:r>
          </a:p>
        </p:txBody>
      </p:sp>
    </p:spTree>
    <p:extLst>
      <p:ext uri="{BB962C8B-B14F-4D97-AF65-F5344CB8AC3E}">
        <p14:creationId xmlns:p14="http://schemas.microsoft.com/office/powerpoint/2010/main" val="29221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98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Polymer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70AD"/>
              </a:buClr>
            </a:pPr>
            <a:r>
              <a:rPr lang="nl-NL" dirty="0" smtClean="0"/>
              <a:t>Wrapper for web components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70AD"/>
              </a:buClr>
            </a:pPr>
            <a:r>
              <a:rPr lang="nl-NL" dirty="0" smtClean="0"/>
              <a:t>Library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43" y="4007099"/>
            <a:ext cx="2562225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1" y="2205556"/>
            <a:ext cx="3676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versions</a:t>
            </a:r>
            <a:endParaRPr lang="en-GB" dirty="0"/>
          </a:p>
        </p:txBody>
      </p:sp>
      <p:graphicFrame>
        <p:nvGraphicFramePr>
          <p:cNvPr id="8" name="SmartArt Placeholder 17">
            <a:extLst>
              <a:ext uri="{FF2B5EF4-FFF2-40B4-BE49-F238E27FC236}">
                <a16:creationId xmlns="" xmlns:a16="http://schemas.microsoft.com/office/drawing/2014/main" id="{270F303C-7A30-43E7-BE9A-76AA5EDFF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601348"/>
              </p:ext>
            </p:extLst>
          </p:nvPr>
        </p:nvGraphicFramePr>
        <p:xfrm>
          <a:off x="1631505" y="1484784"/>
          <a:ext cx="5904660" cy="48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Placeholder 16">
            <a:extLst>
              <a:ext uri="{FF2B5EF4-FFF2-40B4-BE49-F238E27FC236}">
                <a16:creationId xmlns="" xmlns:a16="http://schemas.microsoft.com/office/drawing/2014/main" id="{EB046D6D-7152-4985-8D8C-F9BF93B77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475888"/>
              </p:ext>
            </p:extLst>
          </p:nvPr>
        </p:nvGraphicFramePr>
        <p:xfrm>
          <a:off x="581412" y="2020887"/>
          <a:ext cx="695475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72">
                  <a:extLst>
                    <a:ext uri="{9D8B030D-6E8A-4147-A177-3AD203B41FA5}">
                      <a16:colId xmlns="" xmlns:a16="http://schemas.microsoft.com/office/drawing/2014/main" val="3926787875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1347465143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802954316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237998491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559338291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2662145481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842013454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1726885786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3535952006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2591906777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4149502341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3973496842"/>
                    </a:ext>
                  </a:extLst>
                </a:gridCol>
                <a:gridCol w="491540">
                  <a:extLst>
                    <a:ext uri="{9D8B030D-6E8A-4147-A177-3AD203B41FA5}">
                      <a16:colId xmlns="" xmlns:a16="http://schemas.microsoft.com/office/drawing/2014/main" val="1214891969"/>
                    </a:ext>
                  </a:extLst>
                </a:gridCol>
              </a:tblGrid>
              <a:tr h="14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smtClean="0">
                          <a:solidFill>
                            <a:schemeClr val="bg1"/>
                          </a:solidFill>
                        </a:rPr>
                        <a:t>Polymer 1.x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9354" marR="89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A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5710404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smtClean="0">
                          <a:solidFill>
                            <a:schemeClr val="bg1"/>
                          </a:solidFill>
                        </a:rPr>
                        <a:t>Polymer </a:t>
                      </a:r>
                      <a:r>
                        <a:rPr kumimoji="0" lang="pt-PT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2.x</a:t>
                      </a:r>
                      <a:endParaRPr kumimoji="0" lang="pt-PT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89354" marR="89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A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89354" marR="89354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9837876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smtClean="0">
                          <a:solidFill>
                            <a:schemeClr val="bg1"/>
                          </a:solidFill>
                        </a:rPr>
                        <a:t>Polymer </a:t>
                      </a:r>
                      <a:r>
                        <a:rPr kumimoji="0" lang="pt-PT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3.x</a:t>
                      </a:r>
                      <a:endParaRPr kumimoji="0" lang="pt-PT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89354" marR="89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A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 marL="89354" marR="89354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0944819"/>
                  </a:ext>
                </a:extLst>
              </a:tr>
            </a:tbl>
          </a:graphicData>
        </a:graphic>
      </p:graphicFrame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90B90107-88D9-4A0C-B649-21576FA174BA}"/>
              </a:ext>
            </a:extLst>
          </p:cNvPr>
          <p:cNvCxnSpPr>
            <a:cxnSpLocks/>
          </p:cNvCxnSpPr>
          <p:nvPr/>
        </p:nvCxnSpPr>
        <p:spPr>
          <a:xfrm>
            <a:off x="2351584" y="2020887"/>
            <a:ext cx="0" cy="1413845"/>
          </a:xfrm>
          <a:prstGeom prst="line">
            <a:avLst/>
          </a:prstGeom>
          <a:solidFill>
            <a:schemeClr val="tx1"/>
          </a:solidFill>
          <a:ln w="76200" cap="flat">
            <a:solidFill>
              <a:srgbClr val="12ABD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90B90107-88D9-4A0C-B649-21576FA174BA}"/>
              </a:ext>
            </a:extLst>
          </p:cNvPr>
          <p:cNvCxnSpPr>
            <a:cxnSpLocks/>
          </p:cNvCxnSpPr>
          <p:nvPr/>
        </p:nvCxnSpPr>
        <p:spPr>
          <a:xfrm>
            <a:off x="5303912" y="3434732"/>
            <a:ext cx="0" cy="1413845"/>
          </a:xfrm>
          <a:prstGeom prst="line">
            <a:avLst/>
          </a:prstGeom>
          <a:solidFill>
            <a:schemeClr val="tx1"/>
          </a:solidFill>
          <a:ln w="76200" cap="flat">
            <a:solidFill>
              <a:srgbClr val="12ABD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49">
            <a:extLst>
              <a:ext uri="{FF2B5EF4-FFF2-40B4-BE49-F238E27FC236}">
                <a16:creationId xmlns="" xmlns:a16="http://schemas.microsoft.com/office/drawing/2014/main" id="{564F4F54-22E2-4274-BB16-0EFF9EA37567}"/>
              </a:ext>
            </a:extLst>
          </p:cNvPr>
          <p:cNvCxnSpPr>
            <a:cxnSpLocks/>
          </p:cNvCxnSpPr>
          <p:nvPr/>
        </p:nvCxnSpPr>
        <p:spPr>
          <a:xfrm flipV="1">
            <a:off x="6816080" y="4848577"/>
            <a:ext cx="0" cy="1384310"/>
          </a:xfrm>
          <a:prstGeom prst="line">
            <a:avLst/>
          </a:prstGeom>
          <a:solidFill>
            <a:schemeClr val="tx1"/>
          </a:solidFill>
          <a:ln w="76200" cap="flat">
            <a:solidFill>
              <a:srgbClr val="95E61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1"/>
          <p:cNvSpPr txBox="1">
            <a:spLocks/>
          </p:cNvSpPr>
          <p:nvPr/>
        </p:nvSpPr>
        <p:spPr>
          <a:xfrm>
            <a:off x="7536164" y="2020887"/>
            <a:ext cx="4104452" cy="40762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70AD"/>
              </a:buClr>
            </a:pPr>
            <a:r>
              <a:rPr lang="nl-NL" dirty="0" smtClean="0"/>
              <a:t>Web components v0 specs</a:t>
            </a:r>
          </a:p>
          <a:p>
            <a:pPr lvl="1">
              <a:buClr>
                <a:srgbClr val="0070AD"/>
              </a:buClr>
            </a:pPr>
            <a:r>
              <a:rPr lang="nl-NL" dirty="0" smtClean="0"/>
              <a:t>HTML imports</a:t>
            </a:r>
          </a:p>
          <a:p>
            <a:pPr lvl="1">
              <a:buClr>
                <a:srgbClr val="0070AD"/>
              </a:buClr>
            </a:pPr>
            <a:endParaRPr lang="nl-NL" dirty="0"/>
          </a:p>
          <a:p>
            <a:pPr lvl="1">
              <a:buClr>
                <a:srgbClr val="0070AD"/>
              </a:buClr>
            </a:pPr>
            <a:endParaRPr lang="nl-NL" smtClean="0"/>
          </a:p>
          <a:p>
            <a:pPr lvl="1">
              <a:buClr>
                <a:srgbClr val="0070AD"/>
              </a:buClr>
            </a:pPr>
            <a:endParaRPr lang="nl-NL" dirty="0" smtClean="0"/>
          </a:p>
          <a:p>
            <a:pPr lvl="1">
              <a:buClr>
                <a:srgbClr val="0070AD"/>
              </a:buClr>
            </a:pPr>
            <a:r>
              <a:rPr lang="nl-NL" dirty="0" smtClean="0"/>
              <a:t>Web components v1 specs</a:t>
            </a:r>
          </a:p>
          <a:p>
            <a:pPr lvl="1">
              <a:buClr>
                <a:srgbClr val="0070AD"/>
              </a:buClr>
            </a:pPr>
            <a:endParaRPr lang="nl-NL" dirty="0" smtClean="0"/>
          </a:p>
          <a:p>
            <a:pPr lvl="1">
              <a:buClr>
                <a:srgbClr val="0070AD"/>
              </a:buClr>
            </a:pPr>
            <a:endParaRPr lang="nl-NL" dirty="0"/>
          </a:p>
          <a:p>
            <a:pPr lvl="1">
              <a:buClr>
                <a:srgbClr val="0070AD"/>
              </a:buClr>
            </a:pPr>
            <a:endParaRPr lang="nl-NL" dirty="0" smtClean="0"/>
          </a:p>
          <a:p>
            <a:pPr lvl="1">
              <a:buClr>
                <a:srgbClr val="0070AD"/>
              </a:buClr>
            </a:pPr>
            <a:r>
              <a:rPr lang="nl-NL" dirty="0" smtClean="0"/>
              <a:t>JS imports / ES modules</a:t>
            </a:r>
          </a:p>
          <a:p>
            <a:pPr lvl="1">
              <a:buClr>
                <a:srgbClr val="0070AD"/>
              </a:buClr>
            </a:pPr>
            <a:r>
              <a:rPr lang="nl-NL" dirty="0" smtClean="0"/>
              <a:t>Lit 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9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248129" y="2191647"/>
            <a:ext cx="4467680" cy="3160282"/>
          </a:xfrm>
        </p:spPr>
        <p:txBody>
          <a:bodyPr/>
          <a:lstStyle/>
          <a:p>
            <a:r>
              <a:rPr lang="nl-NL" dirty="0" smtClean="0"/>
              <a:t>“Use the platform”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24744"/>
            <a:ext cx="3744416" cy="26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890712"/>
            <a:ext cx="7496175" cy="3076575"/>
          </a:xfrm>
          <a:prstGeom prst="rect">
            <a:avLst/>
          </a:prstGeom>
          <a:ln w="57150">
            <a:solidFill>
              <a:srgbClr val="0070AD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Browser support </a:t>
            </a:r>
            <a:r>
              <a:rPr lang="nl-NL" sz="1600" dirty="0" smtClean="0"/>
              <a:t>(14 December 2017)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4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nl-NL" dirty="0" smtClean="0"/>
              <a:t>Extend Polymer element</a:t>
            </a:r>
          </a:p>
          <a:p>
            <a:pPr lvl="1" indent="0">
              <a:buNone/>
            </a:pPr>
            <a:r>
              <a:rPr lang="nl-NL" dirty="0" smtClean="0">
                <a:solidFill>
                  <a:srgbClr val="0070AD"/>
                </a:solidFill>
              </a:rPr>
              <a:t>		class MyElement extends Polymer.Element</a:t>
            </a:r>
            <a:endParaRPr lang="nl-NL" dirty="0">
              <a:solidFill>
                <a:srgbClr val="0070AD"/>
              </a:solidFill>
            </a:endParaRPr>
          </a:p>
          <a:p>
            <a:pPr lvl="1" indent="0">
              <a:buNone/>
            </a:pPr>
            <a:endParaRPr lang="nl-NL" dirty="0" smtClean="0"/>
          </a:p>
          <a:p>
            <a:pPr marL="457200" indent="-457200">
              <a:buAutoNum type="arabicParenR"/>
            </a:pPr>
            <a:r>
              <a:rPr lang="nl-NL" dirty="0" smtClean="0"/>
              <a:t>Use existing web components</a:t>
            </a:r>
          </a:p>
          <a:p>
            <a:pPr marL="723900" lvl="1" indent="-457200">
              <a:buAutoNum type="arabicParenR"/>
            </a:pP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Ways to use Polymer in your web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55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smtClean="0"/>
              <a:t>Polymer vs. </a:t>
            </a:r>
            <a:r>
              <a:rPr lang="nl-NL" dirty="0"/>
              <a:t>v</a:t>
            </a:r>
            <a:r>
              <a:rPr lang="nl-NL" dirty="0" smtClean="0"/>
              <a:t>anilla web 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D020A76D-2C97-4827-9546-49322101649C}"/>
    </a:ext>
  </a:extLst>
</a:theme>
</file>

<file path=ppt/theme/theme3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DF2FCECD-420A-4E93-ACD9-79FA685C707C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325</TotalTime>
  <Words>274</Words>
  <Application>Microsoft Office PowerPoint</Application>
  <PresentationFormat>Widescreen</PresentationFormat>
  <Paragraphs>136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Verdana</vt:lpstr>
      <vt:lpstr>Wingdings</vt:lpstr>
      <vt:lpstr>Capgemini Master</vt:lpstr>
      <vt:lpstr>Section break</vt:lpstr>
      <vt:lpstr>Cover options</vt:lpstr>
      <vt:lpstr>think-cell Slide</vt:lpstr>
      <vt:lpstr>Introduction to Polymer</vt:lpstr>
      <vt:lpstr>Agenda</vt:lpstr>
      <vt:lpstr>PowerPoint Presentation</vt:lpstr>
      <vt:lpstr>Introduction</vt:lpstr>
      <vt:lpstr>Polymer versions</vt:lpstr>
      <vt:lpstr>PowerPoint Presentation</vt:lpstr>
      <vt:lpstr>Browser support (14 December 2017)</vt:lpstr>
      <vt:lpstr>Ways to use Polymer in your web application</vt:lpstr>
      <vt:lpstr>PowerPoint Presentation</vt:lpstr>
      <vt:lpstr>Polymer element    &lt;my-element /&gt;</vt:lpstr>
      <vt:lpstr>How does Polymer ease web development?</vt:lpstr>
      <vt:lpstr>How does Polymer ease web development?</vt:lpstr>
      <vt:lpstr>How does Polymer ease web development?</vt:lpstr>
      <vt:lpstr>PowerPoint Presentation</vt:lpstr>
      <vt:lpstr>PowerPoint Presentation</vt:lpstr>
      <vt:lpstr>webcomponents.org</vt:lpstr>
      <vt:lpstr>PowerPoint Presentation</vt:lpstr>
      <vt:lpstr>PowerPoint Presentation</vt:lpstr>
      <vt:lpstr>Photo freeze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Polymer</dc:title>
  <dc:creator>Kroonenberg, Millitza</dc:creator>
  <cp:lastModifiedBy>Kroonenberg, Millitza</cp:lastModifiedBy>
  <cp:revision>40</cp:revision>
  <dcterms:created xsi:type="dcterms:W3CDTF">2017-12-14T12:03:37Z</dcterms:created>
  <dcterms:modified xsi:type="dcterms:W3CDTF">2017-12-28T13:17:16Z</dcterms:modified>
</cp:coreProperties>
</file>