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4" r:id="rId5"/>
    <p:sldId id="280" r:id="rId6"/>
    <p:sldId id="281" r:id="rId7"/>
    <p:sldId id="276" r:id="rId8"/>
    <p:sldId id="269" r:id="rId9"/>
    <p:sldId id="270" r:id="rId10"/>
    <p:sldId id="271" r:id="rId11"/>
    <p:sldId id="272" r:id="rId12"/>
    <p:sldId id="258" r:id="rId13"/>
    <p:sldId id="278" r:id="rId14"/>
    <p:sldId id="279" r:id="rId15"/>
    <p:sldId id="277" r:id="rId16"/>
    <p:sldId id="273" r:id="rId17"/>
    <p:sldId id="29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221"/>
  </p:normalViewPr>
  <p:slideViewPr>
    <p:cSldViewPr snapToGrid="0">
      <p:cViewPr varScale="1">
        <p:scale>
          <a:sx n="92" d="100"/>
          <a:sy n="92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720E2F-4C52-4D16-A9E5-287A00A9D832}" type="slidenum">
              <a:rPr lang="en-IN" smtClean="0"/>
            </a:fld>
            <a:endParaRPr lang="en-IN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720E2F-4C52-4D16-A9E5-287A00A9D832}" type="slidenum">
              <a:rPr lang="en-IN" smtClean="0"/>
            </a:fld>
            <a:endParaRPr lang="en-IN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3720E2F-4C52-4D16-A9E5-287A00A9D832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D8A0B24-CE6F-4296-8A80-4ACB2A8C68EF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720E2F-4C52-4D16-A9E5-287A00A9D832}" type="slidenum">
              <a:rPr lang="en-IN" smtClean="0"/>
            </a:fld>
            <a:endParaRPr lang="en-IN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635" y="1224922"/>
            <a:ext cx="5835775" cy="1713755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INTERNATIONAL ECONOMICS PRESENTATION 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6776" y="3120989"/>
            <a:ext cx="7105190" cy="1837627"/>
          </a:xfrm>
        </p:spPr>
        <p:txBody>
          <a:bodyPr>
            <a:normAutofit fontScale="92500" lnSpcReduction="10000"/>
          </a:bodyPr>
          <a:lstStyle/>
          <a:p>
            <a:r>
              <a:rPr lang="en-IN" sz="6600" dirty="0">
                <a:solidFill>
                  <a:schemeClr val="accent2">
                    <a:lumMod val="75000"/>
                  </a:schemeClr>
                </a:solidFill>
                <a:latin typeface="+mj-lt"/>
                <a:ea typeface="Al Tarikh" charset="-78"/>
                <a:cs typeface="Al Tarikh" charset="-78"/>
              </a:rPr>
              <a:t>SINGAPORE-THAILAND</a:t>
            </a:r>
            <a:r>
              <a:rPr lang="en-IN" sz="6600" dirty="0">
                <a:solidFill>
                  <a:srgbClr val="002060"/>
                </a:solidFill>
                <a:latin typeface="Bernard MT Condensed" panose="02050806060905020404" pitchFamily="18" charset="0"/>
              </a:rPr>
              <a:t> </a:t>
            </a:r>
            <a:endParaRPr lang="en-IN" sz="6600" dirty="0">
              <a:solidFill>
                <a:srgbClr val="00206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5948" y="4241899"/>
            <a:ext cx="3551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By Group </a:t>
            </a:r>
            <a:r>
              <a:rPr lang="en-IN" sz="2400" b="1" dirty="0" smtClean="0"/>
              <a:t>3 </a:t>
            </a:r>
            <a:endParaRPr lang="en-IN" sz="2400" b="1" dirty="0"/>
          </a:p>
          <a:p>
            <a:r>
              <a:rPr lang="en-IN" sz="2000" i="1" dirty="0" err="1" smtClean="0"/>
              <a:t>Nishita</a:t>
            </a:r>
            <a:r>
              <a:rPr lang="en-IN" sz="2000" i="1" dirty="0" smtClean="0"/>
              <a:t> Bansal</a:t>
            </a:r>
            <a:endParaRPr lang="en-IN" sz="2000" i="1" dirty="0" smtClean="0"/>
          </a:p>
          <a:p>
            <a:r>
              <a:rPr lang="en-IN" sz="2000" i="1" dirty="0" smtClean="0"/>
              <a:t>Pranav </a:t>
            </a:r>
            <a:r>
              <a:rPr lang="en-IN" sz="2000" i="1" dirty="0" err="1" smtClean="0"/>
              <a:t>Bahl</a:t>
            </a:r>
            <a:endParaRPr lang="en-IN" sz="2000" i="1" dirty="0" smtClean="0"/>
          </a:p>
          <a:p>
            <a:r>
              <a:rPr lang="en-IN" sz="2000" i="1" dirty="0" err="1" smtClean="0"/>
              <a:t>Ranveer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Aujla</a:t>
            </a:r>
            <a:endParaRPr lang="en-IN" sz="2000" i="1" dirty="0" smtClean="0"/>
          </a:p>
          <a:p>
            <a:r>
              <a:rPr lang="en-IN" sz="2000" i="1" dirty="0" err="1" smtClean="0"/>
              <a:t>Vaishaki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Chowta</a:t>
            </a:r>
            <a:endParaRPr lang="en-IN" sz="2000" i="1" dirty="0" smtClean="0"/>
          </a:p>
          <a:p>
            <a:r>
              <a:rPr lang="en-IN" sz="2000" i="1" dirty="0" err="1" smtClean="0"/>
              <a:t>Ashmeet</a:t>
            </a:r>
            <a:r>
              <a:rPr lang="en-IN" sz="2000" i="1" dirty="0" smtClean="0"/>
              <a:t> Singh</a:t>
            </a:r>
            <a:endParaRPr lang="en-IN" sz="2000" i="1" dirty="0" smtClean="0"/>
          </a:p>
          <a:p>
            <a:r>
              <a:rPr lang="en-IN" sz="2000" i="1" dirty="0" err="1" smtClean="0"/>
              <a:t>Yash</a:t>
            </a:r>
            <a:r>
              <a:rPr lang="en-IN" sz="2000" i="1" dirty="0" smtClean="0"/>
              <a:t> </a:t>
            </a:r>
            <a:r>
              <a:rPr lang="en-IN" sz="2000" i="1" dirty="0" err="1" smtClean="0"/>
              <a:t>Bera</a:t>
            </a:r>
            <a:endParaRPr lang="en-IN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478" y="0"/>
            <a:ext cx="11497195" cy="140053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Comparative Advantage of Singapore Over Thailand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17" y="1203248"/>
            <a:ext cx="8928102" cy="548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Assumptions for the Study of Trends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67409" y="1828800"/>
          <a:ext cx="9929194" cy="455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4597"/>
                <a:gridCol w="4964597"/>
              </a:tblGrid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Capital Intensive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Labour  Intensive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Machinery And Electronics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Textile And Clothing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Food Products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Vegetable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Plastic/ Rubber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Animal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Stone And Glass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Footwear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Metals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Wood</a:t>
                      </a:r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Transportation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Chemicals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  <a:tr h="505791">
                <a:tc>
                  <a:txBody>
                    <a:bodyPr/>
                    <a:lstStyle/>
                    <a:p>
                      <a:r>
                        <a:rPr lang="en-IN" sz="2400" dirty="0"/>
                        <a:t>Fuel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0175" y="477079"/>
            <a:ext cx="849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5130" y="1855304"/>
            <a:ext cx="97270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 smtClean="0"/>
              <a:t>Singapore’s shift </a:t>
            </a:r>
            <a:r>
              <a:rPr lang="en-IN" sz="2800" dirty="0"/>
              <a:t>from labour intensive to capital intensive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 smtClean="0"/>
              <a:t>Rapid Industrialization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Attracting foreign capital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Export Structure </a:t>
            </a: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Investment Patterns 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9674" y="1896279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157" y="4792180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223" y="3851564"/>
            <a:ext cx="7153590" cy="28275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91" y="928254"/>
            <a:ext cx="7282321" cy="29280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98223" y="362589"/>
            <a:ext cx="7049341" cy="371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 </a:t>
            </a:r>
            <a:r>
              <a:rPr lang="en-IN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Thailand in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and Present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791" y="264880"/>
            <a:ext cx="11264347" cy="526870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Advantage of </a:t>
            </a:r>
            <a:r>
              <a:rPr lang="en-IN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Singapore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Past and Present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58" y="1017567"/>
            <a:ext cx="7202543" cy="2879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59" y="3897222"/>
            <a:ext cx="7288697" cy="2879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7626" y="1880703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dirty="0"/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1991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626" y="453936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INCREASING EXPORT MANUFACTURING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34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400" dirty="0"/>
              <a:t>Free Trade Regime</a:t>
            </a:r>
            <a:endParaRPr lang="en-I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Role of Economic Development Board</a:t>
            </a:r>
            <a:endParaRPr lang="en-I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Skill Development of Labour</a:t>
            </a:r>
            <a:endParaRPr lang="en-I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/>
              <a:t> Decrease in Agriculture</a:t>
            </a: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Past and present Comparative Advantage of SINGAPORE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9368155" y="2629535"/>
            <a:ext cx="2364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Labour Intensive</a:t>
            </a:r>
            <a:endParaRPr lang="en-US"/>
          </a:p>
          <a:p>
            <a:r>
              <a:rPr lang="en-US"/>
              <a:t>Capital Intensive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048115" y="2683510"/>
            <a:ext cx="250825" cy="2597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058910" y="3039110"/>
            <a:ext cx="240030" cy="24828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310005" y="2286000"/>
          <a:ext cx="2922270" cy="3432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/>
                <a:gridCol w="1144270"/>
              </a:tblGrid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Product Group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Avg CA past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Fuels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4.836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Mach and Elec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1.164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Plastic or Rubber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1.04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Capital goods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0.944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Transportation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0.88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Consumer goods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0.716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Miscellaneous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0.53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Chemical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0.478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0.444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Stone and Glass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0.41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Content Placeholder 8"/>
          <p:cNvGraphicFramePr/>
          <p:nvPr>
            <p:ph idx="1"/>
          </p:nvPr>
        </p:nvGraphicFramePr>
        <p:xfrm>
          <a:off x="5450840" y="2286000"/>
          <a:ext cx="2698750" cy="343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/>
                <a:gridCol w="1139190"/>
              </a:tblGrid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Product Group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Avg CA present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EBF7"/>
                    </a:solidFill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Hides and Skins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2.3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Consumer goods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1.854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machine and elec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1.736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Miscellaneous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9D08E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1.718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Food Products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1.692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Raw materials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1.668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Animal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1.206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Fuels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1.078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Plastic or Rubber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0.964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Wood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6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0.746</a:t>
                      </a:r>
                      <a:endParaRPr lang="en-US" sz="1100" b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16664" y="732918"/>
          <a:ext cx="10638183" cy="5548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061"/>
                <a:gridCol w="3546061"/>
                <a:gridCol w="3546061"/>
              </a:tblGrid>
              <a:tr h="2270195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SINGAPORE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THAILAND</a:t>
                      </a:r>
                      <a:endParaRPr lang="en-IN" sz="2000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1129494">
                <a:tc>
                  <a:txBody>
                    <a:bodyPr/>
                    <a:lstStyle/>
                    <a:p>
                      <a:r>
                        <a:rPr lang="en-IN" dirty="0"/>
                        <a:t>GROSS DOMESTIC PRODUCT</a:t>
                      </a:r>
                      <a:endParaRPr lang="en-IN" dirty="0"/>
                    </a:p>
                    <a:p>
                      <a:r>
                        <a:rPr lang="en-IN" dirty="0"/>
                        <a:t>(G.D.P.)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$323.9 Billion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$57714(per capita)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$</a:t>
                      </a:r>
                      <a:r>
                        <a:rPr lang="en-IN" b="1" dirty="0" smtClean="0"/>
                        <a:t>455.22 Billion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$6593.82(per capita)</a:t>
                      </a:r>
                      <a:endParaRPr lang="en-IN" b="1" dirty="0"/>
                    </a:p>
                  </a:txBody>
                  <a:tcPr/>
                </a:tc>
              </a:tr>
              <a:tr h="1097223">
                <a:tc>
                  <a:txBody>
                    <a:bodyPr/>
                    <a:lstStyle/>
                    <a:p>
                      <a:r>
                        <a:rPr lang="en-IN" dirty="0"/>
                        <a:t>POPULATION (2016)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5.61 </a:t>
                      </a:r>
                      <a:r>
                        <a:rPr lang="en-IN" b="1" dirty="0"/>
                        <a:t>Million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69 </a:t>
                      </a:r>
                      <a:r>
                        <a:rPr lang="en-IN" b="1" dirty="0"/>
                        <a:t>Million</a:t>
                      </a:r>
                      <a:endParaRPr lang="en-IN" b="1" dirty="0"/>
                    </a:p>
                  </a:txBody>
                  <a:tcPr/>
                </a:tc>
              </a:tr>
              <a:tr h="1051701">
                <a:tc>
                  <a:txBody>
                    <a:bodyPr/>
                    <a:lstStyle/>
                    <a:p>
                      <a:r>
                        <a:rPr lang="en-IN" dirty="0"/>
                        <a:t>EXPORTS TO Each 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$13.76 Million</a:t>
                      </a:r>
                      <a:endParaRPr lang="en-IN" b="1" dirty="0"/>
                    </a:p>
                    <a:p>
                      <a:r>
                        <a:rPr lang="en-IN" b="0" dirty="0"/>
                        <a:t>(Singapore to Thailand)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$8.58 Million</a:t>
                      </a:r>
                      <a:endParaRPr lang="en-IN" b="1" dirty="0"/>
                    </a:p>
                    <a:p>
                      <a:r>
                        <a:rPr lang="en-IN" b="0" dirty="0"/>
                        <a:t>(Thailand to Singapore)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4278" y="1120672"/>
            <a:ext cx="2894260" cy="16445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25" y="1120672"/>
            <a:ext cx="2762830" cy="16445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32" y="1881808"/>
            <a:ext cx="6957392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GRAVITY MODEL 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56" y="985738"/>
            <a:ext cx="9906002" cy="51229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46" y="2094344"/>
            <a:ext cx="7407454" cy="21451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3358" y="1881808"/>
            <a:ext cx="8176590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Comparative Advantage</a:t>
            </a:r>
            <a:endParaRPr lang="en-US" sz="8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Comparative Advantage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600" b="1" dirty="0"/>
              <a:t>Revealed Comparative Advantage Index</a:t>
            </a:r>
            <a:endParaRPr lang="en-GB" sz="2600" dirty="0"/>
          </a:p>
          <a:p>
            <a:r>
              <a:rPr lang="en-GB" sz="2400" dirty="0"/>
              <a:t>Measures of revealed comparative advantage (RCA) have been used to help assess a country’s export potential. </a:t>
            </a:r>
            <a:endParaRPr lang="en-GB" sz="2400" dirty="0"/>
          </a:p>
          <a:p>
            <a:r>
              <a:rPr lang="en-GB" sz="2400" dirty="0"/>
              <a:t>The RCA indicates whether a country is in the process of extending the products in which it has a trade potential, as opposed to situations in which the number of products that can be competitively exported is static. </a:t>
            </a:r>
            <a:endParaRPr lang="en-GB" sz="2400" dirty="0"/>
          </a:p>
          <a:p>
            <a:r>
              <a:rPr lang="en-GB" sz="2400" dirty="0"/>
              <a:t>It can also provide useful information about potential trade prospects with new partners. Countries with similar RCA profiles are unlikely to have high bilateral trade intensities.</a:t>
            </a:r>
            <a:endParaRPr lang="en-GB" sz="2400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9318"/>
            <a:ext cx="9363051" cy="555908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RCA index of country “i” for product “j” is often measured by the product’s share in the country’s exports in relation to its share in world trade: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RCA</a:t>
            </a:r>
            <a:r>
              <a:rPr lang="en-GB" sz="2400" b="1" baseline="-25000" dirty="0"/>
              <a:t>ij</a:t>
            </a:r>
            <a:r>
              <a:rPr lang="en-GB" sz="2400" b="1" dirty="0"/>
              <a:t> = (x</a:t>
            </a:r>
            <a:r>
              <a:rPr lang="en-GB" sz="2400" b="1" baseline="-25000" dirty="0"/>
              <a:t>ij</a:t>
            </a:r>
            <a:r>
              <a:rPr lang="en-GB" sz="2400" b="1" dirty="0"/>
              <a:t>/X</a:t>
            </a:r>
            <a:r>
              <a:rPr lang="en-GB" sz="2400" b="1" baseline="-25000" dirty="0"/>
              <a:t>it</a:t>
            </a:r>
            <a:r>
              <a:rPr lang="en-GB" sz="2400" b="1" dirty="0"/>
              <a:t>) / (x</a:t>
            </a:r>
            <a:r>
              <a:rPr lang="en-GB" sz="2400" b="1" baseline="-25000" dirty="0"/>
              <a:t>wj</a:t>
            </a:r>
            <a:r>
              <a:rPr lang="en-GB" sz="2400" b="1" dirty="0"/>
              <a:t>/X</a:t>
            </a:r>
            <a:r>
              <a:rPr lang="en-GB" sz="2400" b="1" baseline="-25000" dirty="0"/>
              <a:t>wt</a:t>
            </a:r>
            <a:r>
              <a:rPr lang="en-GB" sz="2400" b="1" dirty="0"/>
              <a:t>)</a:t>
            </a:r>
            <a:endParaRPr lang="en-GB" sz="2400" b="1" dirty="0"/>
          </a:p>
          <a:p>
            <a:pPr marL="0" indent="0">
              <a:buNone/>
            </a:pPr>
            <a:r>
              <a:rPr lang="en-GB" sz="2400" dirty="0"/>
              <a:t>Where x</a:t>
            </a:r>
            <a:r>
              <a:rPr lang="en-GB" sz="2400" baseline="-25000" dirty="0"/>
              <a:t>ij</a:t>
            </a:r>
            <a:r>
              <a:rPr lang="en-GB" sz="2400" dirty="0"/>
              <a:t> and x</a:t>
            </a:r>
            <a:r>
              <a:rPr lang="en-GB" sz="2400" baseline="-25000" dirty="0"/>
              <a:t>wj</a:t>
            </a:r>
            <a:r>
              <a:rPr lang="en-GB" sz="2400" dirty="0"/>
              <a:t> are the values of country i’s exports of product j and world exports of product j and where X</a:t>
            </a:r>
            <a:r>
              <a:rPr lang="en-GB" sz="2400" baseline="-25000" dirty="0"/>
              <a:t>it</a:t>
            </a:r>
            <a:r>
              <a:rPr lang="en-GB" sz="2400" dirty="0"/>
              <a:t> and X</a:t>
            </a:r>
            <a:r>
              <a:rPr lang="en-GB" sz="2400" baseline="-25000" dirty="0"/>
              <a:t>wt</a:t>
            </a:r>
            <a:r>
              <a:rPr lang="en-GB" sz="2400" dirty="0"/>
              <a:t> refer to the country’s total exports and world total exports.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 </a:t>
            </a:r>
            <a:endParaRPr lang="en-GB" sz="2400" dirty="0"/>
          </a:p>
          <a:p>
            <a:r>
              <a:rPr lang="en-GB" sz="2400" dirty="0"/>
              <a:t>A value of less than unity implies that the country has a revealed comparative disadvantage in the product. Similarly, if the index exceeds unity, the country is said to have a revealed comparative advantage in the product.</a:t>
            </a:r>
            <a:endParaRPr lang="en-GB" sz="2400" dirty="0"/>
          </a:p>
          <a:p>
            <a:endParaRPr lang="en-GB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83" y="72889"/>
            <a:ext cx="11310425" cy="1400530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Comparative Advantage of Thailand Over Singapore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05234" y="1473419"/>
          <a:ext cx="5367106" cy="5340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8150"/>
                <a:gridCol w="400206"/>
                <a:gridCol w="400206"/>
                <a:gridCol w="400206"/>
                <a:gridCol w="400206"/>
                <a:gridCol w="407102"/>
                <a:gridCol w="400206"/>
                <a:gridCol w="400206"/>
                <a:gridCol w="400206"/>
                <a:gridCol w="400206"/>
                <a:gridCol w="400206"/>
              </a:tblGrid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Product Group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1990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1992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1993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2012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2015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  All Products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Animal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2.86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2.74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1.87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1.75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0.82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4067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Chemicals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0.27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0.32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0.32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0.25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0.18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Food Products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1.87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1.86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1.91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1.79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Footwear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2.05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1.15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0.95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7955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Fuels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0.04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1.17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1.02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1.06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Hides and Skins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1.63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2.01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1.51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0.55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0.96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Mach and Elec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1.43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1.55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1.57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0.89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Metals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0.58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0.48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0.31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0.26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0.62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0.51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Minerals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5.92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0.69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0.99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0.62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0.93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Miscellaneous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0.52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Plastic or Rubber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2.54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2.73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1.72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1.53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1.48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1.34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1.33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Stone and Glass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1.63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1.48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0.56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0.82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0.86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Textiles and Clothing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1.83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1.21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0.98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1.13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1.06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Transportation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0.07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0.05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0.06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Vegetable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3.07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3.14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2.32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1.88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1.7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2.33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2.28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2.84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2.53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  <a:tr h="28751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Wood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0.33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0.26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0.71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4" marR="6164" marT="6164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</a:majorFont>
      <a:minorFont>
        <a:latin typeface="Gill Sans MT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3693</Words>
  <Application>WPS Presentation</Application>
  <PresentationFormat>Widescreen</PresentationFormat>
  <Paragraphs>614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Gill Sans MT</vt:lpstr>
      <vt:lpstr>Arial Rounded MT Bold</vt:lpstr>
      <vt:lpstr>Al Tarikh</vt:lpstr>
      <vt:lpstr>Bernard MT Condensed</vt:lpstr>
      <vt:lpstr>Times New Roman</vt:lpstr>
      <vt:lpstr>Calibri</vt:lpstr>
      <vt:lpstr>Impact</vt:lpstr>
      <vt:lpstr>Microsoft YaHei</vt:lpstr>
      <vt:lpstr>Arial Unicode MS</vt:lpstr>
      <vt:lpstr>Segoe Print</vt:lpstr>
      <vt:lpstr>Badge</vt:lpstr>
      <vt:lpstr>INTERNATIONAL ECONOMICS PRESENTATION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Revealed Comparative Advantage</vt:lpstr>
      <vt:lpstr>PowerPoint 演示文稿</vt:lpstr>
      <vt:lpstr>Revealed Comparative Advantage of Thailand Over Singapore</vt:lpstr>
      <vt:lpstr>Revealed Comparative Advantage of Singapore Over Thailand</vt:lpstr>
      <vt:lpstr>Assumptions for the Study of Trends</vt:lpstr>
      <vt:lpstr>PowerPoint 演示文稿</vt:lpstr>
      <vt:lpstr>PowerPoint 演示文稿</vt:lpstr>
      <vt:lpstr>Comparative Advantage of Singapore in Past and Present</vt:lpstr>
      <vt:lpstr>REASONS FOR INCREASING EXPORT MANUFACTURING</vt:lpstr>
      <vt:lpstr>Past and present Comparative Advantage of Thailand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ECONOMICS PRESENTATION</dc:title>
  <dc:creator>Vanshika</dc:creator>
  <cp:lastModifiedBy>ASUS</cp:lastModifiedBy>
  <cp:revision>112</cp:revision>
  <dcterms:created xsi:type="dcterms:W3CDTF">2018-02-04T12:15:00Z</dcterms:created>
  <dcterms:modified xsi:type="dcterms:W3CDTF">2019-02-15T01:43:15Z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1033-10.2.0.5838</vt:lpwstr>
  </property>
</Properties>
</file>