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56" r:id="rId2"/>
    <p:sldId id="408" r:id="rId3"/>
    <p:sldId id="430" r:id="rId4"/>
    <p:sldId id="379" r:id="rId5"/>
    <p:sldId id="395" r:id="rId6"/>
    <p:sldId id="258" r:id="rId7"/>
    <p:sldId id="409" r:id="rId8"/>
    <p:sldId id="410" r:id="rId9"/>
    <p:sldId id="412" r:id="rId10"/>
    <p:sldId id="259" r:id="rId11"/>
    <p:sldId id="260" r:id="rId12"/>
    <p:sldId id="433" r:id="rId13"/>
    <p:sldId id="261" r:id="rId14"/>
    <p:sldId id="262" r:id="rId15"/>
    <p:sldId id="263" r:id="rId16"/>
    <p:sldId id="267" r:id="rId17"/>
    <p:sldId id="268" r:id="rId18"/>
    <p:sldId id="396" r:id="rId19"/>
    <p:sldId id="285" r:id="rId20"/>
    <p:sldId id="417" r:id="rId21"/>
    <p:sldId id="426" r:id="rId22"/>
    <p:sldId id="431" r:id="rId23"/>
    <p:sldId id="427" r:id="rId24"/>
    <p:sldId id="418" r:id="rId25"/>
    <p:sldId id="436" r:id="rId26"/>
    <p:sldId id="397" r:id="rId27"/>
    <p:sldId id="432" r:id="rId28"/>
    <p:sldId id="437" r:id="rId29"/>
    <p:sldId id="399" r:id="rId30"/>
    <p:sldId id="435" r:id="rId31"/>
    <p:sldId id="434" r:id="rId32"/>
    <p:sldId id="400" r:id="rId33"/>
    <p:sldId id="403" r:id="rId34"/>
    <p:sldId id="404" r:id="rId35"/>
    <p:sldId id="405" r:id="rId36"/>
    <p:sldId id="269" r:id="rId37"/>
    <p:sldId id="257" r:id="rId38"/>
    <p:sldId id="402" r:id="rId39"/>
    <p:sldId id="398" r:id="rId40"/>
    <p:sldId id="376" r:id="rId41"/>
    <p:sldId id="377" r:id="rId42"/>
    <p:sldId id="378" r:id="rId43"/>
    <p:sldId id="385" r:id="rId44"/>
    <p:sldId id="428" r:id="rId45"/>
    <p:sldId id="429" r:id="rId46"/>
    <p:sldId id="392" r:id="rId47"/>
    <p:sldId id="414" r:id="rId48"/>
    <p:sldId id="387" r:id="rId49"/>
    <p:sldId id="413" r:id="rId50"/>
    <p:sldId id="438" r:id="rId51"/>
    <p:sldId id="415" r:id="rId52"/>
    <p:sldId id="416" r:id="rId53"/>
    <p:sldId id="393" r:id="rId54"/>
    <p:sldId id="394" r:id="rId55"/>
    <p:sldId id="407" r:id="rId56"/>
    <p:sldId id="419" r:id="rId57"/>
    <p:sldId id="420" r:id="rId58"/>
    <p:sldId id="421" r:id="rId59"/>
    <p:sldId id="422" r:id="rId60"/>
    <p:sldId id="423" r:id="rId61"/>
    <p:sldId id="424" r:id="rId62"/>
    <p:sldId id="425" r:id="rId63"/>
    <p:sldId id="386" r:id="rId64"/>
    <p:sldId id="382" r:id="rId65"/>
    <p:sldId id="390" r:id="rId6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9664D-677E-EE4C-9122-4EABED9A831B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3F924-4DB9-AB4F-846E-0C7B90A32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6AE6-71B0-0E48-B386-A2C9230B1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17ED9-911A-A345-AD8A-EE07ED410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4B878-4410-E449-8EE6-F46993BD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8677-AB31-6C41-A2C0-3EB6EEF3F289}" type="datetime1">
              <a:rPr lang="fi-FI" smtClean="0"/>
              <a:t>11.9.2020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F7C70-2ABC-D343-9EB2-924D462A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CS-EJ3311 Deep Learning with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EDC72-6DBB-3B4E-B32E-98C32059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7614-99DA-574E-8115-73D7C3F5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80C23-E8DF-354C-9E95-0DEC26526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42D14-E3DB-C64D-9FC6-8231255F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3135-133D-B041-AC63-B55DAEC0C4E2}" type="datetime1">
              <a:rPr lang="fi-FI" smtClean="0"/>
              <a:t>11.9.2020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69AA-4AA9-CC40-95B3-C1D4FB5C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CS-EJ3311 Deep Learning with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0C35-A3F2-C049-A123-373DFB27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8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35FD3-4189-C24E-8E15-4BFA7D514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D02EC-5908-404F-B390-5CBBFCAE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F3ADB-D448-464E-A0AE-BFE0AE92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0464-1207-0445-A88E-DFEB21640E26}" type="datetime1">
              <a:rPr lang="fi-FI" smtClean="0"/>
              <a:t>11.9.2020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DF657-6692-A24F-A514-8556FE10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CS-EJ3311 Deep Learning with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22BBA-C2F3-E248-B8CA-70E6E82A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4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CD69-E615-CE43-A09D-33FEBA2A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ABBC-2F50-C643-9A32-DCFF8911B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8AAE4-6DD0-6648-AF0C-0636960F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1FE0-17B4-CC4E-918D-DFB98F5825F5}" type="datetime1">
              <a:rPr lang="fi-FI" smtClean="0"/>
              <a:t>11.9.2020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6849E-EE25-BB48-8769-CBFF2471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CS-EJ3311 Deep Learning with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CCDE-4A04-AB4F-8582-73262FFA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3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FB31-E3EF-9345-8DEA-17690924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B4B9A-FB68-5E47-A03E-183D41CB0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20F9E-9602-2B41-BD72-718BD5A8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FEC2-8D5B-4640-AAFD-C4976451C978}" type="datetime1">
              <a:rPr lang="fi-FI" smtClean="0"/>
              <a:t>11.9.2020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AD36A-E219-7C4F-B7D3-0EF83697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CS-EJ3311 Deep Learning with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B1A7E-F45D-994D-A42E-702F4240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92AC-0C51-4749-927C-A1045D67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546C-9E5E-F141-9136-CFB6260E7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B4599-3354-FF40-A0DD-3EB77410A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6D3CD-04FF-204D-BE6C-FE2C2744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88CC-A5FE-C442-BDF0-1D92BC7A67AE}" type="datetime1">
              <a:rPr lang="fi-FI" smtClean="0"/>
              <a:t>11.9.2020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DD69D-8A6C-DC49-9B42-0B116ED9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CS-EJ3311 Deep Learning with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904C6-E4E7-2F45-8414-828596D1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4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BE52-46AB-4C4C-91AB-823132BC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E7CD9-EB8C-3849-88F9-9D19EDC3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3C3A6-41AA-844C-BED4-27BE520E2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EED85-B833-004E-AF48-5E2A30E9A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23674-99D6-D649-9B7D-5FAF9DDA6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4E9DC-1384-4444-A564-28CBB7C0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F7EF-A146-D946-A0A9-3EA136E3A7AA}" type="datetime1">
              <a:rPr lang="fi-FI" smtClean="0"/>
              <a:t>11.9.2020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76F30-733E-8445-87C2-63C69630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CS-EJ3311 Deep Learning with Python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B32B7-404F-0D4B-9620-95DF8D1E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1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9093-766D-3142-9481-6189D5E4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9CE98-D95F-9E43-AD99-FB2F677B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4E8A-317B-EC44-B6B0-06815361501F}" type="datetime1">
              <a:rPr lang="fi-FI" smtClean="0"/>
              <a:t>11.9.2020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A6F2C-20A2-1747-89F8-FBD7E5FC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CS-EJ3311 Deep Learning with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FAB0B-0753-C842-B0B3-6BB95858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6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A007A-367A-F443-9789-EE415B76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66A-93F8-6045-A6EB-8543B4383365}" type="datetime1">
              <a:rPr lang="fi-FI" smtClean="0"/>
              <a:t>11.9.2020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28B1B-2A87-8040-ADF6-DC220978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CS-EJ3311 Deep Learning with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60257-D94F-B642-9913-E2814D66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4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D302-0A73-0D48-9E44-D1E69DC2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41CC-E1D8-3848-8D48-9FA57657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86637-9E5D-144E-B4E3-4AA4CE7AD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BF478-5173-2A43-8E6B-40972BE4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A501-D556-0D4A-B923-A56AE92D363D}" type="datetime1">
              <a:rPr lang="fi-FI" smtClean="0"/>
              <a:t>11.9.2020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B728-EB93-9648-9029-73BB7AD0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CS-EJ3311 Deep Learning with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F60D5-486E-194E-B330-507F6598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5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548E-D2C1-7144-B9BE-7E688C7F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710FC-54B5-F241-BA59-C8E93DCAE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7D023-2F6D-974D-BBAE-895544089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39DED-EE04-2546-8C62-F3D853A8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C97C-E7FC-EE4B-B12A-13B586F5A720}" type="datetime1">
              <a:rPr lang="fi-FI" smtClean="0"/>
              <a:t>11.9.2020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EF807-A280-2C4C-B139-992E1801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CS-EJ3311 Deep Learning with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CFD5D-9897-AE43-A5F9-9687DC7C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97E58-C964-2A41-A901-462B2A0E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5769E-3B2F-C54A-8841-1780E3BC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5777-D310-B14F-B6FD-655922C6D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E5ED5-65E5-FD4C-AF6B-E6E246BB0C17}" type="datetime1">
              <a:rPr lang="fi-FI" smtClean="0"/>
              <a:t>11.9.2020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8DE6D-2B03-B343-BEA0-BADCF1E13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CS-EJ3311 Deep Learning with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3D937-186F-1E49-98A8-591E6A409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3A32-B014-6146-AA54-5101D3AA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5.05052" TargetMode="External"/><Relationship Id="rId2" Type="http://schemas.openxmlformats.org/officeDocument/2006/relationships/hyperlink" Target="https://aalto.finna.fi/Record/alli.83387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gombru.github.io/2018/05/23/cross_entropy_los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410D2A-BB7D-4240-B832-29B84C61B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720" y="238489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Three Components of </a:t>
            </a:r>
          </a:p>
          <a:p>
            <a:r>
              <a:rPr lang="en-US" sz="8000" dirty="0">
                <a:solidFill>
                  <a:srgbClr val="C00000"/>
                </a:solidFill>
              </a:rPr>
              <a:t>Machine Learning</a:t>
            </a:r>
          </a:p>
          <a:p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3AAA0-0CE6-EF47-B12E-06334E607FF5}"/>
              </a:ext>
            </a:extLst>
          </p:cNvPr>
          <p:cNvSpPr txBox="1"/>
          <p:nvPr/>
        </p:nvSpPr>
        <p:spPr>
          <a:xfrm>
            <a:off x="5110888" y="4040660"/>
            <a:ext cx="2127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Alex Jung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249FBAE4-3A03-C041-BE78-317E7A4418B8}"/>
              </a:ext>
            </a:extLst>
          </p:cNvPr>
          <p:cNvSpPr/>
          <p:nvPr/>
        </p:nvSpPr>
        <p:spPr>
          <a:xfrm>
            <a:off x="4371975" y="657225"/>
            <a:ext cx="3214688" cy="121443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7080A8D-2F86-1245-9B14-416AB9CDD9BF}"/>
              </a:ext>
            </a:extLst>
          </p:cNvPr>
          <p:cNvSpPr/>
          <p:nvPr/>
        </p:nvSpPr>
        <p:spPr>
          <a:xfrm>
            <a:off x="634096" y="4472295"/>
            <a:ext cx="4343359" cy="165576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Hypothesis Space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08DE9A9-1F52-C14A-8502-325B59CEF1FD}"/>
              </a:ext>
            </a:extLst>
          </p:cNvPr>
          <p:cNvSpPr/>
          <p:nvPr/>
        </p:nvSpPr>
        <p:spPr>
          <a:xfrm>
            <a:off x="6918151" y="4553895"/>
            <a:ext cx="4343359" cy="165576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21970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A321-4580-4F4F-A910-9FB6898C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73" y="402195"/>
            <a:ext cx="11353800" cy="1769505"/>
          </a:xfrm>
        </p:spPr>
        <p:txBody>
          <a:bodyPr>
            <a:noAutofit/>
          </a:bodyPr>
          <a:lstStyle/>
          <a:p>
            <a:r>
              <a:rPr lang="en-US" sz="8000" b="1" dirty="0"/>
              <a:t>Data Point = </a:t>
            </a:r>
            <a:br>
              <a:rPr lang="en-US" sz="8000" b="1" dirty="0"/>
            </a:br>
            <a:r>
              <a:rPr lang="en-US" sz="8000" b="1" dirty="0"/>
              <a:t>Atomic Unit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8F09-519E-5449-92AF-F90C7804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73" y="2361964"/>
            <a:ext cx="11863774" cy="43957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highly </a:t>
            </a:r>
            <a:r>
              <a:rPr lang="en-US" sz="4000" dirty="0">
                <a:solidFill>
                  <a:srgbClr val="FF0000"/>
                </a:solidFill>
              </a:rPr>
              <a:t>abstract</a:t>
            </a:r>
            <a:r>
              <a:rPr lang="en-US" sz="4000" dirty="0"/>
              <a:t> concept 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data points can represent </a:t>
            </a:r>
            <a:r>
              <a:rPr lang="en-US" sz="4000" dirty="0">
                <a:solidFill>
                  <a:srgbClr val="FF0000"/>
                </a:solidFill>
              </a:rPr>
              <a:t>persons</a:t>
            </a:r>
            <a:r>
              <a:rPr lang="en-US" sz="40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data points can represent </a:t>
            </a:r>
            <a:r>
              <a:rPr lang="en-US" sz="4000" dirty="0">
                <a:solidFill>
                  <a:srgbClr val="FF0000"/>
                </a:solidFill>
              </a:rPr>
              <a:t>random variables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data points can represent </a:t>
            </a:r>
            <a:r>
              <a:rPr lang="en-US" sz="4000" dirty="0">
                <a:solidFill>
                  <a:srgbClr val="FF0000"/>
                </a:solidFill>
              </a:rPr>
              <a:t>machine learning problems</a:t>
            </a:r>
          </a:p>
        </p:txBody>
      </p:sp>
    </p:spTree>
    <p:extLst>
      <p:ext uri="{BB962C8B-B14F-4D97-AF65-F5344CB8AC3E}">
        <p14:creationId xmlns:p14="http://schemas.microsoft.com/office/powerpoint/2010/main" val="47150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C2A3-C5C1-9343-BAD6-57EE3FEA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Features and Labels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E977-3027-4A48-836B-4F68C9F6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79" y="1559406"/>
            <a:ext cx="11211046" cy="50150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data points often have many different </a:t>
            </a:r>
            <a:r>
              <a:rPr lang="en-US" sz="3200" dirty="0">
                <a:solidFill>
                  <a:srgbClr val="FF0000"/>
                </a:solidFill>
              </a:rPr>
              <a:t>properties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</a:rPr>
              <a:t>“features”: </a:t>
            </a:r>
            <a:r>
              <a:rPr lang="en-US" sz="3200" dirty="0"/>
              <a:t>properties that can be measured/computed easily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</a:rPr>
              <a:t>“labels”: </a:t>
            </a:r>
            <a:r>
              <a:rPr lang="en-US" sz="3200" dirty="0"/>
              <a:t>properties that are “difficult” to compute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labels are </a:t>
            </a:r>
            <a:r>
              <a:rPr lang="en-US" sz="3200" dirty="0">
                <a:solidFill>
                  <a:srgbClr val="FF0000"/>
                </a:solidFill>
              </a:rPr>
              <a:t>higher-level facts </a:t>
            </a:r>
            <a:r>
              <a:rPr lang="en-US" sz="3200" dirty="0"/>
              <a:t>or </a:t>
            </a:r>
            <a:r>
              <a:rPr lang="en-US" sz="3200" dirty="0">
                <a:solidFill>
                  <a:srgbClr val="FF0000"/>
                </a:solidFill>
              </a:rPr>
              <a:t>quantities of interest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labels can often be determined </a:t>
            </a:r>
            <a:r>
              <a:rPr lang="en-US" sz="3200" dirty="0">
                <a:solidFill>
                  <a:srgbClr val="FF0000"/>
                </a:solidFill>
              </a:rPr>
              <a:t>only in hindsight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determining labels might require </a:t>
            </a:r>
            <a:r>
              <a:rPr lang="en-US" sz="3200" dirty="0">
                <a:solidFill>
                  <a:srgbClr val="FF0000"/>
                </a:solidFill>
              </a:rPr>
              <a:t>human (domain) experts</a:t>
            </a:r>
          </a:p>
        </p:txBody>
      </p:sp>
    </p:spTree>
    <p:extLst>
      <p:ext uri="{BB962C8B-B14F-4D97-AF65-F5344CB8AC3E}">
        <p14:creationId xmlns:p14="http://schemas.microsoft.com/office/powerpoint/2010/main" val="76341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toon Child Sneezing Images, Stock Photos &amp; Vectors | Shutterstock">
            <a:extLst>
              <a:ext uri="{FF2B5EF4-FFF2-40B4-BE49-F238E27FC236}">
                <a16:creationId xmlns:a16="http://schemas.microsoft.com/office/drawing/2014/main" id="{65FFDEC1-F210-4C4D-896E-121F80F10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9738" y="169145"/>
            <a:ext cx="2134415" cy="306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4E3987-7F12-104B-BB73-9DD115AE12B5}"/>
              </a:ext>
            </a:extLst>
          </p:cNvPr>
          <p:cNvSpPr txBox="1"/>
          <p:nvPr/>
        </p:nvSpPr>
        <p:spPr>
          <a:xfrm>
            <a:off x="424891" y="442913"/>
            <a:ext cx="3242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Corona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418596-20E0-DF46-A864-1334556A3CD3}"/>
              </a:ext>
            </a:extLst>
          </p:cNvPr>
          <p:cNvSpPr txBox="1"/>
          <p:nvPr/>
        </p:nvSpPr>
        <p:spPr>
          <a:xfrm>
            <a:off x="424891" y="1852182"/>
            <a:ext cx="75592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 point = “some human”</a:t>
            </a:r>
          </a:p>
          <a:p>
            <a:endParaRPr lang="en-US" sz="4000" dirty="0"/>
          </a:p>
          <a:p>
            <a:r>
              <a:rPr lang="en-US" sz="4000" dirty="0"/>
              <a:t>features = body temp., heart rate,…</a:t>
            </a:r>
          </a:p>
          <a:p>
            <a:endParaRPr lang="en-US" sz="4000" dirty="0"/>
          </a:p>
          <a:p>
            <a:r>
              <a:rPr lang="en-US" sz="4000" dirty="0"/>
              <a:t>label = 1 if Covid-19 infection, </a:t>
            </a:r>
          </a:p>
          <a:p>
            <a:r>
              <a:rPr lang="en-US" sz="4000" dirty="0"/>
              <a:t>0 otherwise</a:t>
            </a:r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7F0E198D-4699-0941-9CE9-A32DECC585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9915" y="2792191"/>
            <a:ext cx="2759076" cy="190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4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ke with a mountain in the background&#10;&#10;Description automatically generated">
            <a:extLst>
              <a:ext uri="{FF2B5EF4-FFF2-40B4-BE49-F238E27FC236}">
                <a16:creationId xmlns:a16="http://schemas.microsoft.com/office/drawing/2014/main" id="{7C1BB841-0E0B-0B46-91CB-534C80E877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672" y="1939706"/>
            <a:ext cx="4426530" cy="33179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302EDD-45A0-B742-8D10-B3344B55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Data Point = “Some Photo”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E812F-2E02-A644-870A-B9AC9D188576}"/>
              </a:ext>
            </a:extLst>
          </p:cNvPr>
          <p:cNvSpPr txBox="1"/>
          <p:nvPr/>
        </p:nvSpPr>
        <p:spPr>
          <a:xfrm>
            <a:off x="5153025" y="1939706"/>
            <a:ext cx="59483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features could include: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red, green, blue intensities of pixels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timestamp of photo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location of photo shot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identity of photographer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78068-FB9C-8A4C-BB47-F0F7F5705D4B}"/>
              </a:ext>
            </a:extLst>
          </p:cNvPr>
          <p:cNvSpPr txBox="1"/>
          <p:nvPr/>
        </p:nvSpPr>
        <p:spPr>
          <a:xfrm>
            <a:off x="5153025" y="4494906"/>
            <a:ext cx="56265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label: </a:t>
            </a:r>
          </a:p>
          <a:p>
            <a:r>
              <a:rPr lang="en-US" sz="2800" dirty="0"/>
              <a:t>hiking duration for the photographer </a:t>
            </a:r>
          </a:p>
          <a:p>
            <a:r>
              <a:rPr lang="en-US" sz="2800" dirty="0"/>
              <a:t>to reach mountain peak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148868D-99E3-5C45-A644-F4486926B3B4}"/>
              </a:ext>
            </a:extLst>
          </p:cNvPr>
          <p:cNvSpPr/>
          <p:nvPr/>
        </p:nvSpPr>
        <p:spPr>
          <a:xfrm>
            <a:off x="3078866" y="2545080"/>
            <a:ext cx="4027990" cy="3947795"/>
          </a:xfrm>
          <a:custGeom>
            <a:avLst/>
            <a:gdLst>
              <a:gd name="connsiteX0" fmla="*/ 4027990 w 4027990"/>
              <a:gd name="connsiteY0" fmla="*/ 3368233 h 4109012"/>
              <a:gd name="connsiteX1" fmla="*/ 3981691 w 4027990"/>
              <a:gd name="connsiteY1" fmla="*/ 3460830 h 4109012"/>
              <a:gd name="connsiteX2" fmla="*/ 3935392 w 4027990"/>
              <a:gd name="connsiteY2" fmla="*/ 3530278 h 4109012"/>
              <a:gd name="connsiteX3" fmla="*/ 3912243 w 4027990"/>
              <a:gd name="connsiteY3" fmla="*/ 3565002 h 4109012"/>
              <a:gd name="connsiteX4" fmla="*/ 3889093 w 4027990"/>
              <a:gd name="connsiteY4" fmla="*/ 3611301 h 4109012"/>
              <a:gd name="connsiteX5" fmla="*/ 3854369 w 4027990"/>
              <a:gd name="connsiteY5" fmla="*/ 3657600 h 4109012"/>
              <a:gd name="connsiteX6" fmla="*/ 3831220 w 4027990"/>
              <a:gd name="connsiteY6" fmla="*/ 3703899 h 4109012"/>
              <a:gd name="connsiteX7" fmla="*/ 3750197 w 4027990"/>
              <a:gd name="connsiteY7" fmla="*/ 3808071 h 4109012"/>
              <a:gd name="connsiteX8" fmla="*/ 3703899 w 4027990"/>
              <a:gd name="connsiteY8" fmla="*/ 3865944 h 4109012"/>
              <a:gd name="connsiteX9" fmla="*/ 3646025 w 4027990"/>
              <a:gd name="connsiteY9" fmla="*/ 3912243 h 4109012"/>
              <a:gd name="connsiteX10" fmla="*/ 3599726 w 4027990"/>
              <a:gd name="connsiteY10" fmla="*/ 3958542 h 4109012"/>
              <a:gd name="connsiteX11" fmla="*/ 3541853 w 4027990"/>
              <a:gd name="connsiteY11" fmla="*/ 3993266 h 4109012"/>
              <a:gd name="connsiteX12" fmla="*/ 3472405 w 4027990"/>
              <a:gd name="connsiteY12" fmla="*/ 4039564 h 4109012"/>
              <a:gd name="connsiteX13" fmla="*/ 3402957 w 4027990"/>
              <a:gd name="connsiteY13" fmla="*/ 4062714 h 4109012"/>
              <a:gd name="connsiteX14" fmla="*/ 3159888 w 4027990"/>
              <a:gd name="connsiteY14" fmla="*/ 4109012 h 4109012"/>
              <a:gd name="connsiteX15" fmla="*/ 2569580 w 4027990"/>
              <a:gd name="connsiteY15" fmla="*/ 4085863 h 4109012"/>
              <a:gd name="connsiteX16" fmla="*/ 2419109 w 4027990"/>
              <a:gd name="connsiteY16" fmla="*/ 4039564 h 4109012"/>
              <a:gd name="connsiteX17" fmla="*/ 2303362 w 4027990"/>
              <a:gd name="connsiteY17" fmla="*/ 3993266 h 4109012"/>
              <a:gd name="connsiteX18" fmla="*/ 2210764 w 4027990"/>
              <a:gd name="connsiteY18" fmla="*/ 3958542 h 4109012"/>
              <a:gd name="connsiteX19" fmla="*/ 2129742 w 4027990"/>
              <a:gd name="connsiteY19" fmla="*/ 3912243 h 4109012"/>
              <a:gd name="connsiteX20" fmla="*/ 2083443 w 4027990"/>
              <a:gd name="connsiteY20" fmla="*/ 3877519 h 4109012"/>
              <a:gd name="connsiteX21" fmla="*/ 1956121 w 4027990"/>
              <a:gd name="connsiteY21" fmla="*/ 3854369 h 4109012"/>
              <a:gd name="connsiteX22" fmla="*/ 1875099 w 4027990"/>
              <a:gd name="connsiteY22" fmla="*/ 3831220 h 4109012"/>
              <a:gd name="connsiteX23" fmla="*/ 1770926 w 4027990"/>
              <a:gd name="connsiteY23" fmla="*/ 3796496 h 4109012"/>
              <a:gd name="connsiteX24" fmla="*/ 1689904 w 4027990"/>
              <a:gd name="connsiteY24" fmla="*/ 3773347 h 4109012"/>
              <a:gd name="connsiteX25" fmla="*/ 1643605 w 4027990"/>
              <a:gd name="connsiteY25" fmla="*/ 3750197 h 4109012"/>
              <a:gd name="connsiteX26" fmla="*/ 1342663 w 4027990"/>
              <a:gd name="connsiteY26" fmla="*/ 3588152 h 4109012"/>
              <a:gd name="connsiteX27" fmla="*/ 1238491 w 4027990"/>
              <a:gd name="connsiteY27" fmla="*/ 3483980 h 4109012"/>
              <a:gd name="connsiteX28" fmla="*/ 1192192 w 4027990"/>
              <a:gd name="connsiteY28" fmla="*/ 3437681 h 4109012"/>
              <a:gd name="connsiteX29" fmla="*/ 1157468 w 4027990"/>
              <a:gd name="connsiteY29" fmla="*/ 3391382 h 4109012"/>
              <a:gd name="connsiteX30" fmla="*/ 1076445 w 4027990"/>
              <a:gd name="connsiteY30" fmla="*/ 3240911 h 4109012"/>
              <a:gd name="connsiteX31" fmla="*/ 1053296 w 4027990"/>
              <a:gd name="connsiteY31" fmla="*/ 3183038 h 4109012"/>
              <a:gd name="connsiteX32" fmla="*/ 1041721 w 4027990"/>
              <a:gd name="connsiteY32" fmla="*/ 3136739 h 4109012"/>
              <a:gd name="connsiteX33" fmla="*/ 1018572 w 4027990"/>
              <a:gd name="connsiteY33" fmla="*/ 3090440 h 4109012"/>
              <a:gd name="connsiteX34" fmla="*/ 1006997 w 4027990"/>
              <a:gd name="connsiteY34" fmla="*/ 3044142 h 4109012"/>
              <a:gd name="connsiteX35" fmla="*/ 995423 w 4027990"/>
              <a:gd name="connsiteY35" fmla="*/ 2974693 h 4109012"/>
              <a:gd name="connsiteX36" fmla="*/ 960699 w 4027990"/>
              <a:gd name="connsiteY36" fmla="*/ 2951544 h 4109012"/>
              <a:gd name="connsiteX37" fmla="*/ 937549 w 4027990"/>
              <a:gd name="connsiteY37" fmla="*/ 2905245 h 4109012"/>
              <a:gd name="connsiteX38" fmla="*/ 902825 w 4027990"/>
              <a:gd name="connsiteY38" fmla="*/ 2882096 h 4109012"/>
              <a:gd name="connsiteX39" fmla="*/ 833377 w 4027990"/>
              <a:gd name="connsiteY39" fmla="*/ 2801073 h 4109012"/>
              <a:gd name="connsiteX40" fmla="*/ 567159 w 4027990"/>
              <a:gd name="connsiteY40" fmla="*/ 2453833 h 4109012"/>
              <a:gd name="connsiteX41" fmla="*/ 277792 w 4027990"/>
              <a:gd name="connsiteY41" fmla="*/ 1944547 h 4109012"/>
              <a:gd name="connsiteX42" fmla="*/ 127321 w 4027990"/>
              <a:gd name="connsiteY42" fmla="*/ 1574157 h 4109012"/>
              <a:gd name="connsiteX43" fmla="*/ 104172 w 4027990"/>
              <a:gd name="connsiteY43" fmla="*/ 1504709 h 4109012"/>
              <a:gd name="connsiteX44" fmla="*/ 23149 w 4027990"/>
              <a:gd name="connsiteY44" fmla="*/ 1203767 h 4109012"/>
              <a:gd name="connsiteX45" fmla="*/ 11575 w 4027990"/>
              <a:gd name="connsiteY45" fmla="*/ 1088020 h 4109012"/>
              <a:gd name="connsiteX46" fmla="*/ 0 w 4027990"/>
              <a:gd name="connsiteY46" fmla="*/ 995423 h 4109012"/>
              <a:gd name="connsiteX47" fmla="*/ 11575 w 4027990"/>
              <a:gd name="connsiteY47" fmla="*/ 775504 h 4109012"/>
              <a:gd name="connsiteX48" fmla="*/ 23149 w 4027990"/>
              <a:gd name="connsiteY48" fmla="*/ 717630 h 4109012"/>
              <a:gd name="connsiteX49" fmla="*/ 34724 w 4027990"/>
              <a:gd name="connsiteY49" fmla="*/ 648182 h 4109012"/>
              <a:gd name="connsiteX50" fmla="*/ 46299 w 4027990"/>
              <a:gd name="connsiteY50" fmla="*/ 185195 h 4109012"/>
              <a:gd name="connsiteX51" fmla="*/ 57873 w 4027990"/>
              <a:gd name="connsiteY51" fmla="*/ 0 h 410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027990" h="4109012">
                <a:moveTo>
                  <a:pt x="4027990" y="3368233"/>
                </a:moveTo>
                <a:cubicBezTo>
                  <a:pt x="4012557" y="3399099"/>
                  <a:pt x="3998812" y="3430868"/>
                  <a:pt x="3981691" y="3460830"/>
                </a:cubicBezTo>
                <a:cubicBezTo>
                  <a:pt x="3967887" y="3484986"/>
                  <a:pt x="3950825" y="3507129"/>
                  <a:pt x="3935392" y="3530278"/>
                </a:cubicBezTo>
                <a:cubicBezTo>
                  <a:pt x="3927676" y="3541853"/>
                  <a:pt x="3918464" y="3552560"/>
                  <a:pt x="3912243" y="3565002"/>
                </a:cubicBezTo>
                <a:cubicBezTo>
                  <a:pt x="3904526" y="3580435"/>
                  <a:pt x="3898238" y="3596669"/>
                  <a:pt x="3889093" y="3611301"/>
                </a:cubicBezTo>
                <a:cubicBezTo>
                  <a:pt x="3878869" y="3627660"/>
                  <a:pt x="3864593" y="3641241"/>
                  <a:pt x="3854369" y="3657600"/>
                </a:cubicBezTo>
                <a:cubicBezTo>
                  <a:pt x="3845224" y="3672232"/>
                  <a:pt x="3841041" y="3689712"/>
                  <a:pt x="3831220" y="3703899"/>
                </a:cubicBezTo>
                <a:cubicBezTo>
                  <a:pt x="3806180" y="3740068"/>
                  <a:pt x="3777375" y="3773480"/>
                  <a:pt x="3750197" y="3808071"/>
                </a:cubicBezTo>
                <a:cubicBezTo>
                  <a:pt x="3734934" y="3827497"/>
                  <a:pt x="3723190" y="3850511"/>
                  <a:pt x="3703899" y="3865944"/>
                </a:cubicBezTo>
                <a:cubicBezTo>
                  <a:pt x="3684608" y="3881377"/>
                  <a:pt x="3664490" y="3895830"/>
                  <a:pt x="3646025" y="3912243"/>
                </a:cubicBezTo>
                <a:cubicBezTo>
                  <a:pt x="3629712" y="3926743"/>
                  <a:pt x="3616954" y="3945142"/>
                  <a:pt x="3599726" y="3958542"/>
                </a:cubicBezTo>
                <a:cubicBezTo>
                  <a:pt x="3581968" y="3972354"/>
                  <a:pt x="3560833" y="3981188"/>
                  <a:pt x="3541853" y="3993266"/>
                </a:cubicBezTo>
                <a:cubicBezTo>
                  <a:pt x="3518381" y="4008203"/>
                  <a:pt x="3497290" y="4027122"/>
                  <a:pt x="3472405" y="4039564"/>
                </a:cubicBezTo>
                <a:cubicBezTo>
                  <a:pt x="3450580" y="4050477"/>
                  <a:pt x="3426468" y="4056183"/>
                  <a:pt x="3402957" y="4062714"/>
                </a:cubicBezTo>
                <a:cubicBezTo>
                  <a:pt x="3258966" y="4102712"/>
                  <a:pt x="3290409" y="4094511"/>
                  <a:pt x="3159888" y="4109012"/>
                </a:cubicBezTo>
                <a:cubicBezTo>
                  <a:pt x="2963119" y="4101296"/>
                  <a:pt x="2766034" y="4099411"/>
                  <a:pt x="2569580" y="4085863"/>
                </a:cubicBezTo>
                <a:cubicBezTo>
                  <a:pt x="2554151" y="4084799"/>
                  <a:pt x="2437836" y="4046587"/>
                  <a:pt x="2419109" y="4039564"/>
                </a:cubicBezTo>
                <a:cubicBezTo>
                  <a:pt x="2380200" y="4024973"/>
                  <a:pt x="2342091" y="4008327"/>
                  <a:pt x="2303362" y="3993266"/>
                </a:cubicBezTo>
                <a:cubicBezTo>
                  <a:pt x="2272639" y="3981318"/>
                  <a:pt x="2238192" y="3976828"/>
                  <a:pt x="2210764" y="3958542"/>
                </a:cubicBezTo>
                <a:cubicBezTo>
                  <a:pt x="2019678" y="3831147"/>
                  <a:pt x="2364615" y="4059038"/>
                  <a:pt x="2129742" y="3912243"/>
                </a:cubicBezTo>
                <a:cubicBezTo>
                  <a:pt x="2113383" y="3902019"/>
                  <a:pt x="2100192" y="3887090"/>
                  <a:pt x="2083443" y="3877519"/>
                </a:cubicBezTo>
                <a:cubicBezTo>
                  <a:pt x="2053466" y="3860389"/>
                  <a:pt x="1973487" y="3856540"/>
                  <a:pt x="1956121" y="3854369"/>
                </a:cubicBezTo>
                <a:cubicBezTo>
                  <a:pt x="1805919" y="3804305"/>
                  <a:pt x="2064121" y="3889381"/>
                  <a:pt x="1875099" y="3831220"/>
                </a:cubicBezTo>
                <a:cubicBezTo>
                  <a:pt x="1840115" y="3820456"/>
                  <a:pt x="1805862" y="3807414"/>
                  <a:pt x="1770926" y="3796496"/>
                </a:cubicBezTo>
                <a:cubicBezTo>
                  <a:pt x="1744117" y="3788118"/>
                  <a:pt x="1716301" y="3782946"/>
                  <a:pt x="1689904" y="3773347"/>
                </a:cubicBezTo>
                <a:cubicBezTo>
                  <a:pt x="1673688" y="3767450"/>
                  <a:pt x="1659373" y="3757205"/>
                  <a:pt x="1643605" y="3750197"/>
                </a:cubicBezTo>
                <a:cubicBezTo>
                  <a:pt x="1543322" y="3705627"/>
                  <a:pt x="1423548" y="3669037"/>
                  <a:pt x="1342663" y="3588152"/>
                </a:cubicBezTo>
                <a:lnTo>
                  <a:pt x="1238491" y="3483980"/>
                </a:lnTo>
                <a:cubicBezTo>
                  <a:pt x="1223058" y="3468547"/>
                  <a:pt x="1205287" y="3455141"/>
                  <a:pt x="1192192" y="3437681"/>
                </a:cubicBezTo>
                <a:cubicBezTo>
                  <a:pt x="1180617" y="3422248"/>
                  <a:pt x="1168169" y="3407433"/>
                  <a:pt x="1157468" y="3391382"/>
                </a:cubicBezTo>
                <a:cubicBezTo>
                  <a:pt x="1132106" y="3353339"/>
                  <a:pt x="1091209" y="3277821"/>
                  <a:pt x="1076445" y="3240911"/>
                </a:cubicBezTo>
                <a:cubicBezTo>
                  <a:pt x="1068729" y="3221620"/>
                  <a:pt x="1059866" y="3202749"/>
                  <a:pt x="1053296" y="3183038"/>
                </a:cubicBezTo>
                <a:cubicBezTo>
                  <a:pt x="1048265" y="3167946"/>
                  <a:pt x="1047307" y="3151634"/>
                  <a:pt x="1041721" y="3136739"/>
                </a:cubicBezTo>
                <a:cubicBezTo>
                  <a:pt x="1035663" y="3120583"/>
                  <a:pt x="1024630" y="3106596"/>
                  <a:pt x="1018572" y="3090440"/>
                </a:cubicBezTo>
                <a:cubicBezTo>
                  <a:pt x="1012986" y="3075545"/>
                  <a:pt x="1010117" y="3059741"/>
                  <a:pt x="1006997" y="3044142"/>
                </a:cubicBezTo>
                <a:cubicBezTo>
                  <a:pt x="1002394" y="3021129"/>
                  <a:pt x="1005918" y="2995684"/>
                  <a:pt x="995423" y="2974693"/>
                </a:cubicBezTo>
                <a:cubicBezTo>
                  <a:pt x="989202" y="2962251"/>
                  <a:pt x="972274" y="2959260"/>
                  <a:pt x="960699" y="2951544"/>
                </a:cubicBezTo>
                <a:cubicBezTo>
                  <a:pt x="952982" y="2936111"/>
                  <a:pt x="948595" y="2918500"/>
                  <a:pt x="937549" y="2905245"/>
                </a:cubicBezTo>
                <a:cubicBezTo>
                  <a:pt x="928643" y="2894558"/>
                  <a:pt x="912662" y="2891933"/>
                  <a:pt x="902825" y="2882096"/>
                </a:cubicBezTo>
                <a:cubicBezTo>
                  <a:pt x="877672" y="2856943"/>
                  <a:pt x="855728" y="2828745"/>
                  <a:pt x="833377" y="2801073"/>
                </a:cubicBezTo>
                <a:cubicBezTo>
                  <a:pt x="825566" y="2791403"/>
                  <a:pt x="603257" y="2515412"/>
                  <a:pt x="567159" y="2453833"/>
                </a:cubicBezTo>
                <a:cubicBezTo>
                  <a:pt x="544485" y="2415153"/>
                  <a:pt x="326606" y="2053797"/>
                  <a:pt x="277792" y="1944547"/>
                </a:cubicBezTo>
                <a:cubicBezTo>
                  <a:pt x="223429" y="1822877"/>
                  <a:pt x="169462" y="1700581"/>
                  <a:pt x="127321" y="1574157"/>
                </a:cubicBezTo>
                <a:cubicBezTo>
                  <a:pt x="119605" y="1551008"/>
                  <a:pt x="110090" y="1528382"/>
                  <a:pt x="104172" y="1504709"/>
                </a:cubicBezTo>
                <a:cubicBezTo>
                  <a:pt x="29258" y="1205052"/>
                  <a:pt x="113389" y="1474484"/>
                  <a:pt x="23149" y="1203767"/>
                </a:cubicBezTo>
                <a:cubicBezTo>
                  <a:pt x="19291" y="1165185"/>
                  <a:pt x="15857" y="1126558"/>
                  <a:pt x="11575" y="1088020"/>
                </a:cubicBezTo>
                <a:cubicBezTo>
                  <a:pt x="8140" y="1057104"/>
                  <a:pt x="0" y="1026529"/>
                  <a:pt x="0" y="995423"/>
                </a:cubicBezTo>
                <a:cubicBezTo>
                  <a:pt x="0" y="922015"/>
                  <a:pt x="5479" y="848658"/>
                  <a:pt x="11575" y="775504"/>
                </a:cubicBezTo>
                <a:cubicBezTo>
                  <a:pt x="13209" y="755899"/>
                  <a:pt x="19630" y="736986"/>
                  <a:pt x="23149" y="717630"/>
                </a:cubicBezTo>
                <a:cubicBezTo>
                  <a:pt x="27347" y="694540"/>
                  <a:pt x="30866" y="671331"/>
                  <a:pt x="34724" y="648182"/>
                </a:cubicBezTo>
                <a:cubicBezTo>
                  <a:pt x="38582" y="493853"/>
                  <a:pt x="40789" y="339474"/>
                  <a:pt x="46299" y="185195"/>
                </a:cubicBezTo>
                <a:cubicBezTo>
                  <a:pt x="48507" y="123382"/>
                  <a:pt x="57873" y="0"/>
                  <a:pt x="57873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0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27DB-5C4C-784B-AF15-05FE0148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Data Point = “Some Person”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353462-6535-3C4B-80B5-EEC67C65991E}"/>
              </a:ext>
            </a:extLst>
          </p:cNvPr>
          <p:cNvGrpSpPr/>
          <p:nvPr/>
        </p:nvGrpSpPr>
        <p:grpSpPr>
          <a:xfrm>
            <a:off x="1150327" y="1985962"/>
            <a:ext cx="1535723" cy="1785938"/>
            <a:chOff x="2014539" y="2371725"/>
            <a:chExt cx="1485899" cy="22145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8101EB-7100-5C44-AC6D-46425391EEEB}"/>
                </a:ext>
              </a:extLst>
            </p:cNvPr>
            <p:cNvSpPr/>
            <p:nvPr/>
          </p:nvSpPr>
          <p:spPr>
            <a:xfrm>
              <a:off x="2514600" y="2371725"/>
              <a:ext cx="485775" cy="514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EF0C4A-2C78-8B4A-9E0E-60DD9DF0B445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2757488" y="2886075"/>
              <a:ext cx="0" cy="985838"/>
            </a:xfrm>
            <a:prstGeom prst="line">
              <a:avLst/>
            </a:prstGeom>
            <a:ln w="50800">
              <a:solidFill>
                <a:schemeClr val="accent1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D0C0C6-2F3F-0345-B4B4-F801C92C612B}"/>
                </a:ext>
              </a:extLst>
            </p:cNvPr>
            <p:cNvCxnSpPr>
              <a:cxnSpLocks/>
            </p:cNvCxnSpPr>
            <p:nvPr/>
          </p:nvCxnSpPr>
          <p:spPr>
            <a:xfrm>
              <a:off x="2757488" y="3871913"/>
              <a:ext cx="514350" cy="700087"/>
            </a:xfrm>
            <a:prstGeom prst="line">
              <a:avLst/>
            </a:prstGeom>
            <a:ln w="50800">
              <a:solidFill>
                <a:schemeClr val="accent1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526ECC9-9633-144D-A908-093B24FD89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1713" y="3871913"/>
              <a:ext cx="485776" cy="714375"/>
            </a:xfrm>
            <a:prstGeom prst="line">
              <a:avLst/>
            </a:prstGeom>
            <a:ln w="50800">
              <a:solidFill>
                <a:schemeClr val="accent1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60EE2A-1BFA-9D4B-A1F7-F461F92BE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7487" y="3064668"/>
              <a:ext cx="742951" cy="264322"/>
            </a:xfrm>
            <a:prstGeom prst="line">
              <a:avLst/>
            </a:prstGeom>
            <a:ln w="50800">
              <a:solidFill>
                <a:schemeClr val="accent1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F5E687-5642-DB4F-A03B-E8F7153FD0D3}"/>
                </a:ext>
              </a:extLst>
            </p:cNvPr>
            <p:cNvCxnSpPr>
              <a:cxnSpLocks/>
            </p:cNvCxnSpPr>
            <p:nvPr/>
          </p:nvCxnSpPr>
          <p:spPr>
            <a:xfrm>
              <a:off x="2014539" y="3103958"/>
              <a:ext cx="742948" cy="232172"/>
            </a:xfrm>
            <a:prstGeom prst="line">
              <a:avLst/>
            </a:prstGeom>
            <a:ln w="50800">
              <a:solidFill>
                <a:schemeClr val="accent1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B0795F5-BAB1-0445-B603-073E1A7B3A0C}"/>
              </a:ext>
            </a:extLst>
          </p:cNvPr>
          <p:cNvSpPr txBox="1"/>
          <p:nvPr/>
        </p:nvSpPr>
        <p:spPr>
          <a:xfrm>
            <a:off x="3474247" y="1462147"/>
            <a:ext cx="52435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features: 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name 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healthcare records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credit card transactions 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social media posts 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genetic fingerprint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fingerprint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travel history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7AE08-3CA0-7D42-8023-45AEAB8F0AAA}"/>
              </a:ext>
            </a:extLst>
          </p:cNvPr>
          <p:cNvSpPr txBox="1"/>
          <p:nvPr/>
        </p:nvSpPr>
        <p:spPr>
          <a:xfrm>
            <a:off x="3021028" y="5603371"/>
            <a:ext cx="91709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label: </a:t>
            </a:r>
          </a:p>
          <a:p>
            <a:r>
              <a:rPr lang="en-US" sz="3200" dirty="0"/>
              <a:t>how likely will person </a:t>
            </a:r>
            <a:r>
              <a:rPr lang="en-US" sz="3200" dirty="0">
                <a:solidFill>
                  <a:srgbClr val="FF0000"/>
                </a:solidFill>
              </a:rPr>
              <a:t>need intensive care </a:t>
            </a:r>
            <a:r>
              <a:rPr lang="en-US" sz="3200" dirty="0"/>
              <a:t>next week? </a:t>
            </a:r>
          </a:p>
        </p:txBody>
      </p:sp>
    </p:spTree>
    <p:extLst>
      <p:ext uri="{BB962C8B-B14F-4D97-AF65-F5344CB8AC3E}">
        <p14:creationId xmlns:p14="http://schemas.microsoft.com/office/powerpoint/2010/main" val="90374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A63A-3C9A-F446-9153-64C95E4C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Data Point = “Some Dataset”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37535-B2D4-BF4D-A02B-C9913AB9F488}"/>
              </a:ext>
            </a:extLst>
          </p:cNvPr>
          <p:cNvSpPr txBox="1"/>
          <p:nvPr/>
        </p:nvSpPr>
        <p:spPr>
          <a:xfrm>
            <a:off x="838200" y="2136338"/>
            <a:ext cx="90315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features: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number of data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type of features are used for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label is used for data points 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B5DA6-012E-7E4D-8F33-19927CE42442}"/>
              </a:ext>
            </a:extLst>
          </p:cNvPr>
          <p:cNvSpPr txBox="1"/>
          <p:nvPr/>
        </p:nvSpPr>
        <p:spPr>
          <a:xfrm>
            <a:off x="838200" y="4850586"/>
            <a:ext cx="9444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label: </a:t>
            </a:r>
          </a:p>
          <a:p>
            <a:r>
              <a:rPr lang="en-US" sz="3600" dirty="0"/>
              <a:t>can label value be predicted well from features?</a:t>
            </a:r>
          </a:p>
        </p:txBody>
      </p:sp>
    </p:spTree>
    <p:extLst>
      <p:ext uri="{BB962C8B-B14F-4D97-AF65-F5344CB8AC3E}">
        <p14:creationId xmlns:p14="http://schemas.microsoft.com/office/powerpoint/2010/main" val="402549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A63A-3C9A-F446-9153-64C95E4C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" y="58241"/>
            <a:ext cx="12483505" cy="1325563"/>
          </a:xfrm>
        </p:spPr>
        <p:txBody>
          <a:bodyPr>
            <a:noAutofit/>
          </a:bodyPr>
          <a:lstStyle/>
          <a:p>
            <a:r>
              <a:rPr lang="en-US" sz="6600" b="1" dirty="0"/>
              <a:t>Data Point = “Some Ski-Day Ahead”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37535-B2D4-BF4D-A02B-C9913AB9F488}"/>
              </a:ext>
            </a:extLst>
          </p:cNvPr>
          <p:cNvSpPr txBox="1"/>
          <p:nvPr/>
        </p:nvSpPr>
        <p:spPr>
          <a:xfrm>
            <a:off x="380062" y="1583734"/>
            <a:ext cx="4549259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features: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snapshot in the 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morning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weather forecast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B5DA6-012E-7E4D-8F33-19927CE42442}"/>
              </a:ext>
            </a:extLst>
          </p:cNvPr>
          <p:cNvSpPr txBox="1"/>
          <p:nvPr/>
        </p:nvSpPr>
        <p:spPr>
          <a:xfrm>
            <a:off x="443915" y="4298534"/>
            <a:ext cx="101766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label: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maximum daytime temperature (important for ski waxing)</a:t>
            </a:r>
          </a:p>
        </p:txBody>
      </p:sp>
      <p:pic>
        <p:nvPicPr>
          <p:cNvPr id="6" name="Picture 5" descr="A view of a city covered in snow&#10;&#10;Description automatically generated">
            <a:extLst>
              <a:ext uri="{FF2B5EF4-FFF2-40B4-BE49-F238E27FC236}">
                <a16:creationId xmlns:a16="http://schemas.microsoft.com/office/drawing/2014/main" id="{49FD91EC-0F5F-EA42-A7B1-3E5A7F4D38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602" y="1349083"/>
            <a:ext cx="3925148" cy="2207896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E6B25D8-ADF0-F547-8363-7C25E0EE19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1365" y="2867296"/>
            <a:ext cx="3486150" cy="1841239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pic>
        <p:nvPicPr>
          <p:cNvPr id="10" name="Picture 9" descr="A picture containing indoor, white, sitting, table&#10;&#10;Description automatically generated">
            <a:extLst>
              <a:ext uri="{FF2B5EF4-FFF2-40B4-BE49-F238E27FC236}">
                <a16:creationId xmlns:a16="http://schemas.microsoft.com/office/drawing/2014/main" id="{C4E87687-3655-4A4D-AA7E-E2C7B5C0D50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783184" y="5293596"/>
            <a:ext cx="2538453" cy="1427879"/>
          </a:xfrm>
          <a:prstGeom prst="rect">
            <a:avLst/>
          </a:prstGeom>
        </p:spPr>
      </p:pic>
      <p:pic>
        <p:nvPicPr>
          <p:cNvPr id="12" name="Picture 11" descr="A can of soda&#10;&#10;Description automatically generated">
            <a:extLst>
              <a:ext uri="{FF2B5EF4-FFF2-40B4-BE49-F238E27FC236}">
                <a16:creationId xmlns:a16="http://schemas.microsoft.com/office/drawing/2014/main" id="{A8153829-F3CA-CD4E-8E2D-06A985AF99F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183880" y="4171688"/>
            <a:ext cx="102087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37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AC65-75A5-9A42-91B9-5768B85C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32" y="178594"/>
            <a:ext cx="13172303" cy="1325563"/>
          </a:xfrm>
        </p:spPr>
        <p:txBody>
          <a:bodyPr>
            <a:noAutofit/>
          </a:bodyPr>
          <a:lstStyle/>
          <a:p>
            <a:r>
              <a:rPr lang="en-US" sz="6600" b="1" dirty="0"/>
              <a:t>Data Point = “Place in Helsinki”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0A61-70A8-0240-BE45-01BC890A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features: </a:t>
            </a:r>
          </a:p>
          <a:p>
            <a:r>
              <a:rPr lang="en-US" sz="3200" dirty="0"/>
              <a:t>coordinates of place </a:t>
            </a:r>
          </a:p>
          <a:p>
            <a:r>
              <a:rPr lang="en-US" sz="3200" dirty="0"/>
              <a:t>city building maps </a:t>
            </a:r>
          </a:p>
          <a:p>
            <a:r>
              <a:rPr lang="en-US" sz="3200" dirty="0"/>
              <a:t>current traffic statistics </a:t>
            </a:r>
          </a:p>
          <a:p>
            <a:r>
              <a:rPr lang="en-US" sz="3200" dirty="0"/>
              <a:t>CET time </a:t>
            </a:r>
          </a:p>
          <a:p>
            <a:r>
              <a:rPr lang="en-US" sz="3200" dirty="0"/>
              <a:t>drone video</a:t>
            </a:r>
          </a:p>
          <a:p>
            <a:pPr marL="0" indent="0">
              <a:buNone/>
            </a:pPr>
            <a:r>
              <a:rPr lang="en-US" sz="3200" dirty="0"/>
              <a:t>label: </a:t>
            </a:r>
          </a:p>
          <a:p>
            <a:pPr marL="0" indent="0">
              <a:buNone/>
            </a:pPr>
            <a:r>
              <a:rPr lang="en-US" sz="3200" dirty="0"/>
              <a:t>are people keeping average distance of &gt;= 1 m ? </a:t>
            </a:r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D5196F16-A43C-444E-8036-A2D0D9EE1C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5880" y="1611313"/>
            <a:ext cx="6096000" cy="3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08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F8C4-FBA1-8F44-8AC2-553658E1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Data Point = “Some Protein”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3F18-E4B0-4F45-83B0-9812982D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30" y="19018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features: </a:t>
            </a:r>
          </a:p>
          <a:p>
            <a:pPr>
              <a:buFontTx/>
              <a:buChar char="-"/>
            </a:pPr>
            <a:r>
              <a:rPr lang="en-US" sz="3200" dirty="0"/>
              <a:t>protein structure </a:t>
            </a:r>
          </a:p>
          <a:p>
            <a:pPr>
              <a:buFontTx/>
              <a:buChar char="-"/>
            </a:pPr>
            <a:r>
              <a:rPr lang="en-US" sz="3200" dirty="0"/>
              <a:t>physical measurements </a:t>
            </a:r>
          </a:p>
          <a:p>
            <a:pPr>
              <a:buFontTx/>
              <a:buChar char="-"/>
            </a:pPr>
            <a:r>
              <a:rPr lang="en-US" sz="3200" dirty="0"/>
              <a:t>scientific papers about this protein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label: </a:t>
            </a:r>
          </a:p>
          <a:p>
            <a:pPr marL="0" indent="0">
              <a:buNone/>
            </a:pPr>
            <a:r>
              <a:rPr lang="en-US" sz="3200" dirty="0"/>
              <a:t>should this protein be considered for a Covid-19 vaccine?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food, table&#10;&#10;Description automatically generated">
            <a:extLst>
              <a:ext uri="{FF2B5EF4-FFF2-40B4-BE49-F238E27FC236}">
                <a16:creationId xmlns:a16="http://schemas.microsoft.com/office/drawing/2014/main" id="{4FCCE89C-06E2-6E45-A41F-AE934D1769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7730" y="1690688"/>
            <a:ext cx="4636070" cy="32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F8C4-FBA1-8F44-8AC2-553658E1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Data Point = “Some Plant”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3F18-E4B0-4F45-83B0-9812982D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1" y="186710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/>
              <a:t>features: </a:t>
            </a:r>
          </a:p>
          <a:p>
            <a:pPr>
              <a:buFontTx/>
              <a:buChar char="-"/>
            </a:pPr>
            <a:r>
              <a:rPr lang="en-US" sz="3500" dirty="0"/>
              <a:t>plant species</a:t>
            </a:r>
          </a:p>
          <a:p>
            <a:pPr>
              <a:buFontTx/>
              <a:buChar char="-"/>
            </a:pPr>
            <a:r>
              <a:rPr lang="en-US" sz="3500" dirty="0"/>
              <a:t>RGB image</a:t>
            </a:r>
          </a:p>
          <a:p>
            <a:pPr>
              <a:buFontTx/>
              <a:buChar char="-"/>
            </a:pPr>
            <a:r>
              <a:rPr lang="en-US" sz="3500" dirty="0"/>
              <a:t>multi-spectral image</a:t>
            </a:r>
          </a:p>
          <a:p>
            <a:pPr>
              <a:buFontTx/>
              <a:buChar char="-"/>
            </a:pPr>
            <a:r>
              <a:rPr lang="en-US" sz="3500" dirty="0"/>
              <a:t>ambient temperature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3500" dirty="0"/>
              <a:t>label: </a:t>
            </a:r>
          </a:p>
          <a:p>
            <a:pPr marL="0" indent="0">
              <a:buNone/>
            </a:pPr>
            <a:r>
              <a:rPr lang="en-US" sz="3500" dirty="0"/>
              <a:t>does the plant need more water?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indoor, table, sitting, cake&#10;&#10;Description automatically generated">
            <a:extLst>
              <a:ext uri="{FF2B5EF4-FFF2-40B4-BE49-F238E27FC236}">
                <a16:creationId xmlns:a16="http://schemas.microsoft.com/office/drawing/2014/main" id="{1C1B3E94-973D-6F49-A7A9-03A321F508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1867101"/>
            <a:ext cx="46863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2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C1FE-BB4C-C54B-BD12-63C9FE54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Background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AF715-CB8B-8840-992D-4BDE21DB3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82" y="1590846"/>
            <a:ext cx="1149384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course book: F. Chollet, “Deep Learning with Python”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https://aalto.finna.fi/Record/alli.833878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A. Jung, “Machine Learning: Basic Principles” </a:t>
            </a:r>
            <a:r>
              <a:rPr lang="en-US" dirty="0">
                <a:hlinkClick r:id="rId3"/>
              </a:rPr>
              <a:t>https://arxiv.org/abs/1805.05052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I. </a:t>
            </a:r>
            <a:r>
              <a:rPr lang="en-GB" dirty="0"/>
              <a:t>Goodfellow, Y. </a:t>
            </a:r>
            <a:r>
              <a:rPr lang="en-GB" dirty="0" err="1"/>
              <a:t>Bengio</a:t>
            </a:r>
            <a:r>
              <a:rPr lang="en-GB" dirty="0"/>
              <a:t> and A. Courville, “Deep Learning” </a:t>
            </a:r>
          </a:p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www.deeplearningbook.org</a:t>
            </a:r>
            <a:r>
              <a:rPr lang="en-GB" dirty="0"/>
              <a:t>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88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F8C4-FBA1-8F44-8AC2-553658E1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/>
              <a:t>Features and Labels Are Design Choices!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3F18-E4B0-4F45-83B0-9812982D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1" y="186710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is often a design freedom for defining/choosing features and labels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some application the labels are higher-level facts that are defined by human experts who provide some labeled training examples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other applications, labels are just subsets of features and we can get labeled data </a:t>
            </a:r>
            <a:r>
              <a:rPr lang="en-US" dirty="0">
                <a:solidFill>
                  <a:srgbClr val="FF0000"/>
                </a:solidFill>
              </a:rPr>
              <a:t>without any human labeling workers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weather forecasts (data points = some day, features are short time history of temperature and label is 2 day ahead temperature </a:t>
            </a:r>
          </a:p>
          <a:p>
            <a:pPr marL="0" indent="0">
              <a:buNone/>
            </a:pPr>
            <a:r>
              <a:rPr lang="en-US" dirty="0"/>
              <a:t>we get labeled data </a:t>
            </a:r>
            <a:r>
              <a:rPr lang="en-US" dirty="0">
                <a:solidFill>
                  <a:srgbClr val="FF0000"/>
                </a:solidFill>
              </a:rPr>
              <a:t>from historic recordings </a:t>
            </a:r>
          </a:p>
        </p:txBody>
      </p:sp>
    </p:spTree>
    <p:extLst>
      <p:ext uri="{BB962C8B-B14F-4D97-AF65-F5344CB8AC3E}">
        <p14:creationId xmlns:p14="http://schemas.microsoft.com/office/powerpoint/2010/main" val="790286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557C-0E52-2945-987B-86EC55CC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3" y="27862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Influenza or Covid-19?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7D9C-7FE4-664C-B3F4-A085EF756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83" y="185033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data point = “some person” </a:t>
            </a:r>
          </a:p>
          <a:p>
            <a:pPr>
              <a:lnSpc>
                <a:spcPct val="150000"/>
              </a:lnSpc>
            </a:pPr>
            <a:r>
              <a:rPr lang="en-US" dirty="0"/>
              <a:t>features = measurements by wearables</a:t>
            </a:r>
          </a:p>
          <a:p>
            <a:pPr>
              <a:lnSpc>
                <a:spcPct val="150000"/>
              </a:lnSpc>
            </a:pPr>
            <a:r>
              <a:rPr lang="en-US" dirty="0"/>
              <a:t>label could be “Covid-19 Infection?” </a:t>
            </a:r>
          </a:p>
          <a:p>
            <a:pPr>
              <a:lnSpc>
                <a:spcPct val="150000"/>
              </a:lnSpc>
            </a:pPr>
            <a:r>
              <a:rPr lang="en-US" dirty="0"/>
              <a:t>another label could b “Influenza?” </a:t>
            </a:r>
          </a:p>
          <a:p>
            <a:pPr>
              <a:lnSpc>
                <a:spcPct val="150000"/>
              </a:lnSpc>
            </a:pPr>
            <a:r>
              <a:rPr lang="en-US" dirty="0"/>
              <a:t>different choice for label results in </a:t>
            </a:r>
            <a:r>
              <a:rPr lang="en-US" dirty="0">
                <a:solidFill>
                  <a:srgbClr val="FF0000"/>
                </a:solidFill>
              </a:rPr>
              <a:t>different ML problems </a:t>
            </a:r>
          </a:p>
          <a:p>
            <a:pPr>
              <a:lnSpc>
                <a:spcPct val="150000"/>
              </a:lnSpc>
            </a:pPr>
            <a:r>
              <a:rPr lang="en-US" dirty="0"/>
              <a:t>related since both are </a:t>
            </a:r>
            <a:r>
              <a:rPr lang="en-GB" dirty="0"/>
              <a:t>contagious respiratory illnesses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F8C2BF-66C3-7441-A9ED-C9F5497FDD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0325" y="278628"/>
            <a:ext cx="5647483" cy="3250428"/>
          </a:xfrm>
          <a:prstGeom prst="rect">
            <a:avLst/>
          </a:prstGeom>
        </p:spPr>
      </p:pic>
      <p:pic>
        <p:nvPicPr>
          <p:cNvPr id="8" name="Picture 7" descr="A picture containing table, sitting, computer, desk&#10;&#10;Description automatically generated">
            <a:extLst>
              <a:ext uri="{FF2B5EF4-FFF2-40B4-BE49-F238E27FC236}">
                <a16:creationId xmlns:a16="http://schemas.microsoft.com/office/drawing/2014/main" id="{CE3C27F8-ED8A-994C-980B-A55B68CCFA7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1687" y="3898573"/>
            <a:ext cx="1709738" cy="21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42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55002C-7C97-6C4A-B98B-8054771354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50" y="273050"/>
            <a:ext cx="8615363" cy="50792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876C6B-8887-5647-8697-8EF41537BA2D}"/>
              </a:ext>
            </a:extLst>
          </p:cNvPr>
          <p:cNvSpPr txBox="1"/>
          <p:nvPr/>
        </p:nvSpPr>
        <p:spPr>
          <a:xfrm>
            <a:off x="603823" y="5872163"/>
            <a:ext cx="1098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theconversation.com</a:t>
            </a:r>
            <a:r>
              <a:rPr lang="en-US" dirty="0"/>
              <a:t>/wearable-fitness-devices-deliver-early-warning-of-possible-covid-19-infection-143388</a:t>
            </a:r>
          </a:p>
        </p:txBody>
      </p:sp>
    </p:spTree>
    <p:extLst>
      <p:ext uri="{BB962C8B-B14F-4D97-AF65-F5344CB8AC3E}">
        <p14:creationId xmlns:p14="http://schemas.microsoft.com/office/powerpoint/2010/main" val="403626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35F9-9E39-8947-AF99-69193ED0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Label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6815-62FF-D443-8348-8D6BB7BE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733"/>
            <a:ext cx="10515600" cy="2091467"/>
          </a:xfrm>
        </p:spPr>
        <p:txBody>
          <a:bodyPr>
            <a:noAutofit/>
          </a:bodyPr>
          <a:lstStyle/>
          <a:p>
            <a:r>
              <a:rPr lang="en-US" sz="4000" dirty="0"/>
              <a:t>consider detection of animals from a webcam</a:t>
            </a:r>
          </a:p>
          <a:p>
            <a:r>
              <a:rPr lang="en-US" sz="4000" dirty="0"/>
              <a:t>label values “wolf” vs. “bear”, vs. “lion” </a:t>
            </a:r>
          </a:p>
          <a:p>
            <a:r>
              <a:rPr lang="en-US" sz="4000" dirty="0"/>
              <a:t>we can represent label values as y=0, y=1 or y=2 </a:t>
            </a:r>
          </a:p>
          <a:p>
            <a:r>
              <a:rPr lang="en-US" sz="4000" dirty="0"/>
              <a:t>another representation is “one-hot-encoding”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906017-4121-E741-8884-1748FFAF2447}"/>
                  </a:ext>
                </a:extLst>
              </p:cNvPr>
              <p:cNvSpPr txBox="1"/>
              <p:nvPr/>
            </p:nvSpPr>
            <p:spPr>
              <a:xfrm>
                <a:off x="1881820" y="4251049"/>
                <a:ext cx="1106457" cy="1557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AT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AT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AT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AT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906017-4121-E741-8884-1748FFAF2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20" y="4251049"/>
                <a:ext cx="1106457" cy="1557349"/>
              </a:xfrm>
              <a:prstGeom prst="rect">
                <a:avLst/>
              </a:prstGeom>
              <a:blipFill>
                <a:blip r:embed="rId2"/>
                <a:stretch>
                  <a:fillRect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D0BBA0-EF13-4245-B751-E2D3E8CBAC8B}"/>
                  </a:ext>
                </a:extLst>
              </p:cNvPr>
              <p:cNvSpPr txBox="1"/>
              <p:nvPr/>
            </p:nvSpPr>
            <p:spPr>
              <a:xfrm>
                <a:off x="4554231" y="4251049"/>
                <a:ext cx="1106457" cy="1557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AT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AT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D0BBA0-EF13-4245-B751-E2D3E8CBA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231" y="4251049"/>
                <a:ext cx="1106457" cy="1557349"/>
              </a:xfrm>
              <a:prstGeom prst="rect">
                <a:avLst/>
              </a:prstGeom>
              <a:blipFill>
                <a:blip r:embed="rId3"/>
                <a:stretch>
                  <a:fillRect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ED93D-9433-0B42-968F-B2754BAC85B7}"/>
                  </a:ext>
                </a:extLst>
              </p:cNvPr>
              <p:cNvSpPr txBox="1"/>
              <p:nvPr/>
            </p:nvSpPr>
            <p:spPr>
              <a:xfrm>
                <a:off x="7084541" y="4254639"/>
                <a:ext cx="1106457" cy="1553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AT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AT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ED93D-9433-0B42-968F-B2754BAC8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541" y="4254639"/>
                <a:ext cx="1106457" cy="1553759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Wolf">
            <a:extLst>
              <a:ext uri="{FF2B5EF4-FFF2-40B4-BE49-F238E27FC236}">
                <a16:creationId xmlns:a16="http://schemas.microsoft.com/office/drawing/2014/main" id="{AB37F3B0-FA38-DD4F-A0C0-DF18B35E8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9663" y="5808398"/>
            <a:ext cx="914400" cy="914400"/>
          </a:xfrm>
          <a:prstGeom prst="rect">
            <a:avLst/>
          </a:prstGeom>
        </p:spPr>
      </p:pic>
      <p:pic>
        <p:nvPicPr>
          <p:cNvPr id="11" name="Graphic 10" descr="Panda">
            <a:extLst>
              <a:ext uri="{FF2B5EF4-FFF2-40B4-BE49-F238E27FC236}">
                <a16:creationId xmlns:a16="http://schemas.microsoft.com/office/drawing/2014/main" id="{4B3B4534-8A1A-2A46-8FFC-02DB09759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46288" y="5943600"/>
            <a:ext cx="914400" cy="914400"/>
          </a:xfrm>
          <a:prstGeom prst="rect">
            <a:avLst/>
          </a:prstGeom>
        </p:spPr>
      </p:pic>
      <p:pic>
        <p:nvPicPr>
          <p:cNvPr id="13" name="Graphic 12" descr="Lion">
            <a:extLst>
              <a:ext uri="{FF2B5EF4-FFF2-40B4-BE49-F238E27FC236}">
                <a16:creationId xmlns:a16="http://schemas.microsoft.com/office/drawing/2014/main" id="{E867DA15-36B5-D446-9821-DA9985CF84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25713" y="58083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54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F8C4-FBA1-8F44-8AC2-553658E1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Supervised vs. Unsupervised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3F18-E4B0-4F45-83B0-9812982D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41" y="186710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600" dirty="0"/>
              <a:t>methods using labels which can only be defined with the help of humans are “supervised methods”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methods using labels that can be determined automatically are “unsupervised methods”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distinction between supervised and unsupervised methods is blurry </a:t>
            </a:r>
          </a:p>
        </p:txBody>
      </p:sp>
    </p:spTree>
    <p:extLst>
      <p:ext uri="{BB962C8B-B14F-4D97-AF65-F5344CB8AC3E}">
        <p14:creationId xmlns:p14="http://schemas.microsoft.com/office/powerpoint/2010/main" val="169005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162-22D7-0047-AFA0-7F52971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320675"/>
            <a:ext cx="11110784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Scatterplot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547467-2A35-E34A-B45E-62D1D36621EA}"/>
              </a:ext>
            </a:extLst>
          </p:cNvPr>
          <p:cNvSpPr/>
          <p:nvPr/>
        </p:nvSpPr>
        <p:spPr>
          <a:xfrm>
            <a:off x="3780138" y="4389834"/>
            <a:ext cx="319216" cy="2842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BB71F1-CFB1-9F40-8D01-2067261E3B44}"/>
              </a:ext>
            </a:extLst>
          </p:cNvPr>
          <p:cNvSpPr/>
          <p:nvPr/>
        </p:nvSpPr>
        <p:spPr>
          <a:xfrm>
            <a:off x="4452551" y="2875933"/>
            <a:ext cx="319216" cy="2842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3DAE7F-3D5E-ED47-8CA0-57E6D605439B}"/>
              </a:ext>
            </a:extLst>
          </p:cNvPr>
          <p:cNvSpPr/>
          <p:nvPr/>
        </p:nvSpPr>
        <p:spPr>
          <a:xfrm>
            <a:off x="6689124" y="3877725"/>
            <a:ext cx="319216" cy="2842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CA18D0-896A-9C43-BC3F-99CAA89742A6}"/>
              </a:ext>
            </a:extLst>
          </p:cNvPr>
          <p:cNvSpPr/>
          <p:nvPr/>
        </p:nvSpPr>
        <p:spPr>
          <a:xfrm>
            <a:off x="7420235" y="2714385"/>
            <a:ext cx="319216" cy="2842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D957AA-4FAA-0245-9E67-63FBA62CA1F9}"/>
              </a:ext>
            </a:extLst>
          </p:cNvPr>
          <p:cNvSpPr/>
          <p:nvPr/>
        </p:nvSpPr>
        <p:spPr>
          <a:xfrm>
            <a:off x="5464296" y="4826354"/>
            <a:ext cx="319216" cy="2842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4D3E83-52FD-2942-AA30-C0771D50F9DB}"/>
              </a:ext>
            </a:extLst>
          </p:cNvPr>
          <p:cNvCxnSpPr/>
          <p:nvPr/>
        </p:nvCxnSpPr>
        <p:spPr>
          <a:xfrm flipV="1">
            <a:off x="1815413" y="1727477"/>
            <a:ext cx="0" cy="4584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7057B6-02DB-754C-9BDD-BC2D2ABEC676}"/>
              </a:ext>
            </a:extLst>
          </p:cNvPr>
          <p:cNvSpPr txBox="1"/>
          <p:nvPr/>
        </p:nvSpPr>
        <p:spPr>
          <a:xfrm rot="16200000">
            <a:off x="-38121" y="3518896"/>
            <a:ext cx="2762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value 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9DF6B0-F2BB-7E4E-9397-6ECBAFBE96C9}"/>
              </a:ext>
            </a:extLst>
          </p:cNvPr>
          <p:cNvCxnSpPr>
            <a:cxnSpLocks/>
          </p:cNvCxnSpPr>
          <p:nvPr/>
        </p:nvCxnSpPr>
        <p:spPr>
          <a:xfrm flipV="1">
            <a:off x="1281018" y="6118681"/>
            <a:ext cx="920600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D43618-0318-DC4F-93D3-BF45A7708412}"/>
              </a:ext>
            </a:extLst>
          </p:cNvPr>
          <p:cNvSpPr txBox="1"/>
          <p:nvPr/>
        </p:nvSpPr>
        <p:spPr>
          <a:xfrm>
            <a:off x="4771767" y="6118681"/>
            <a:ext cx="3257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feature value 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E62CE-AA7D-9F4F-8636-77B9D3C99C16}"/>
              </a:ext>
            </a:extLst>
          </p:cNvPr>
          <p:cNvSpPr txBox="1"/>
          <p:nvPr/>
        </p:nvSpPr>
        <p:spPr>
          <a:xfrm>
            <a:off x="7579843" y="2197724"/>
            <a:ext cx="21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 point</a:t>
            </a:r>
          </a:p>
        </p:txBody>
      </p:sp>
    </p:spTree>
    <p:extLst>
      <p:ext uri="{BB962C8B-B14F-4D97-AF65-F5344CB8AC3E}">
        <p14:creationId xmlns:p14="http://schemas.microsoft.com/office/powerpoint/2010/main" val="2246783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C78C-7697-984A-8536-66A54690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158"/>
            <a:ext cx="8191500" cy="3243047"/>
          </a:xfrm>
        </p:spPr>
        <p:txBody>
          <a:bodyPr>
            <a:noAutofit/>
          </a:bodyPr>
          <a:lstStyle/>
          <a:p>
            <a:r>
              <a:rPr lang="en-US" sz="6600" b="1" dirty="0"/>
              <a:t>  </a:t>
            </a:r>
            <a:br>
              <a:rPr lang="en-US" sz="6600" b="1" dirty="0"/>
            </a:br>
            <a:r>
              <a:rPr lang="en-US" sz="9600" b="1" dirty="0">
                <a:solidFill>
                  <a:srgbClr val="FF0000"/>
                </a:solidFill>
              </a:rPr>
              <a:t>Hypothesis Space</a:t>
            </a:r>
          </a:p>
        </p:txBody>
      </p:sp>
    </p:spTree>
    <p:extLst>
      <p:ext uri="{BB962C8B-B14F-4D97-AF65-F5344CB8AC3E}">
        <p14:creationId xmlns:p14="http://schemas.microsoft.com/office/powerpoint/2010/main" val="2574728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FCE9-437D-C146-BF10-042464B7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Predictor Map/Function</a:t>
            </a:r>
          </a:p>
        </p:txBody>
      </p:sp>
      <p:pic>
        <p:nvPicPr>
          <p:cNvPr id="4" name="Picture 3" descr="A lake with a mountain in the background&#10;&#10;Description automatically generated">
            <a:extLst>
              <a:ext uri="{FF2B5EF4-FFF2-40B4-BE49-F238E27FC236}">
                <a16:creationId xmlns:a16="http://schemas.microsoft.com/office/drawing/2014/main" id="{52A8F147-45C9-6D4D-9420-92B0E897BF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135" y="2954119"/>
            <a:ext cx="2882783" cy="2160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0A7917-933B-AC4A-AF49-29AACCD864AC}"/>
              </a:ext>
            </a:extLst>
          </p:cNvPr>
          <p:cNvSpPr txBox="1"/>
          <p:nvPr/>
        </p:nvSpPr>
        <p:spPr>
          <a:xfrm>
            <a:off x="676135" y="5315645"/>
            <a:ext cx="41090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features x </a:t>
            </a:r>
          </a:p>
          <a:p>
            <a:r>
              <a:rPr lang="en-US" sz="4000" dirty="0"/>
              <a:t>of some data point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4DC1CCE-4668-CE41-BE67-13F61EC6BE78}"/>
              </a:ext>
            </a:extLst>
          </p:cNvPr>
          <p:cNvSpPr/>
          <p:nvPr/>
        </p:nvSpPr>
        <p:spPr>
          <a:xfrm>
            <a:off x="4186238" y="3098452"/>
            <a:ext cx="3143250" cy="1872139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B3E44E-4CA6-1446-894B-7EF438BFA9BC}"/>
              </a:ext>
            </a:extLst>
          </p:cNvPr>
          <p:cNvSpPr txBox="1"/>
          <p:nvPr/>
        </p:nvSpPr>
        <p:spPr>
          <a:xfrm>
            <a:off x="4967681" y="3680578"/>
            <a:ext cx="987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FC6077-6E8E-2743-B910-5FC66136947A}"/>
                  </a:ext>
                </a:extLst>
              </p:cNvPr>
              <p:cNvSpPr txBox="1"/>
              <p:nvPr/>
            </p:nvSpPr>
            <p:spPr>
              <a:xfrm>
                <a:off x="7508073" y="3616374"/>
                <a:ext cx="444948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AT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AT" sz="4400" b="0" i="1" smtClean="0">
                          <a:latin typeface="Cambria Math" panose="02040503050406030204" pitchFamily="18" charset="0"/>
                        </a:rPr>
                        <m:t>=200 </m:t>
                      </m:r>
                      <m:r>
                        <a:rPr lang="de-AT" sz="4400" b="0" i="1" smtClean="0">
                          <a:latin typeface="Cambria Math" panose="02040503050406030204" pitchFamily="18" charset="0"/>
                        </a:rPr>
                        <m:t>𝑚𝑖𝑛𝑢𝑡𝑒𝑠</m:t>
                      </m:r>
                      <m:r>
                        <a:rPr lang="de-AT" sz="4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AT" sz="4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de-AT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4400" b="0" i="1" smtClean="0">
                          <a:latin typeface="Cambria Math" panose="02040503050406030204" pitchFamily="18" charset="0"/>
                        </a:rPr>
                        <m:t>𝑟𝑒𝑎𝑐h</m:t>
                      </m:r>
                      <m:r>
                        <a:rPr lang="de-AT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sz="4400" b="0" i="1" smtClean="0">
                          <a:latin typeface="Cambria Math" panose="02040503050406030204" pitchFamily="18" charset="0"/>
                        </a:rPr>
                        <m:t>𝑝𝑒𝑎𝑘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FC6077-6E8E-2743-B910-5FC66136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073" y="3616374"/>
                <a:ext cx="4449487" cy="1354217"/>
              </a:xfrm>
              <a:prstGeom prst="rect">
                <a:avLst/>
              </a:prstGeom>
              <a:blipFill>
                <a:blip r:embed="rId3"/>
                <a:stretch>
                  <a:fillRect l="-2571" t="-9346" r="-4571" b="-17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067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162-22D7-0047-AFA0-7F52971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6" y="197774"/>
            <a:ext cx="11110784" cy="1110616"/>
          </a:xfrm>
        </p:spPr>
        <p:txBody>
          <a:bodyPr>
            <a:noAutofit/>
          </a:bodyPr>
          <a:lstStyle/>
          <a:p>
            <a:r>
              <a:rPr lang="en-US" sz="6000" b="1" dirty="0"/>
              <a:t>Predictor Map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547467-2A35-E34A-B45E-62D1D36621EA}"/>
              </a:ext>
            </a:extLst>
          </p:cNvPr>
          <p:cNvSpPr/>
          <p:nvPr/>
        </p:nvSpPr>
        <p:spPr>
          <a:xfrm>
            <a:off x="3780138" y="4389834"/>
            <a:ext cx="319216" cy="2842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BB71F1-CFB1-9F40-8D01-2067261E3B44}"/>
              </a:ext>
            </a:extLst>
          </p:cNvPr>
          <p:cNvSpPr/>
          <p:nvPr/>
        </p:nvSpPr>
        <p:spPr>
          <a:xfrm>
            <a:off x="4452551" y="2875933"/>
            <a:ext cx="319216" cy="2842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3DAE7F-3D5E-ED47-8CA0-57E6D605439B}"/>
              </a:ext>
            </a:extLst>
          </p:cNvPr>
          <p:cNvSpPr/>
          <p:nvPr/>
        </p:nvSpPr>
        <p:spPr>
          <a:xfrm>
            <a:off x="6689124" y="3877725"/>
            <a:ext cx="319216" cy="2842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CA18D0-896A-9C43-BC3F-99CAA89742A6}"/>
              </a:ext>
            </a:extLst>
          </p:cNvPr>
          <p:cNvSpPr/>
          <p:nvPr/>
        </p:nvSpPr>
        <p:spPr>
          <a:xfrm>
            <a:off x="7420235" y="2714385"/>
            <a:ext cx="319216" cy="2842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D957AA-4FAA-0245-9E67-63FBA62CA1F9}"/>
              </a:ext>
            </a:extLst>
          </p:cNvPr>
          <p:cNvSpPr/>
          <p:nvPr/>
        </p:nvSpPr>
        <p:spPr>
          <a:xfrm>
            <a:off x="5464296" y="4826354"/>
            <a:ext cx="319216" cy="2842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4D3E83-52FD-2942-AA30-C0771D50F9DB}"/>
              </a:ext>
            </a:extLst>
          </p:cNvPr>
          <p:cNvCxnSpPr/>
          <p:nvPr/>
        </p:nvCxnSpPr>
        <p:spPr>
          <a:xfrm flipV="1">
            <a:off x="1815413" y="1727477"/>
            <a:ext cx="0" cy="4584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7057B6-02DB-754C-9BDD-BC2D2ABEC676}"/>
              </a:ext>
            </a:extLst>
          </p:cNvPr>
          <p:cNvSpPr txBox="1"/>
          <p:nvPr/>
        </p:nvSpPr>
        <p:spPr>
          <a:xfrm>
            <a:off x="895391" y="1197980"/>
            <a:ext cx="2762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value 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9DF6B0-F2BB-7E4E-9397-6ECBAFBE96C9}"/>
              </a:ext>
            </a:extLst>
          </p:cNvPr>
          <p:cNvCxnSpPr>
            <a:cxnSpLocks/>
          </p:cNvCxnSpPr>
          <p:nvPr/>
        </p:nvCxnSpPr>
        <p:spPr>
          <a:xfrm flipV="1">
            <a:off x="1281018" y="6118681"/>
            <a:ext cx="920600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D43618-0318-DC4F-93D3-BF45A7708412}"/>
              </a:ext>
            </a:extLst>
          </p:cNvPr>
          <p:cNvSpPr txBox="1"/>
          <p:nvPr/>
        </p:nvSpPr>
        <p:spPr>
          <a:xfrm>
            <a:off x="6145364" y="6099441"/>
            <a:ext cx="3257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feature value 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E62CE-AA7D-9F4F-8636-77B9D3C99C16}"/>
              </a:ext>
            </a:extLst>
          </p:cNvPr>
          <p:cNvSpPr txBox="1"/>
          <p:nvPr/>
        </p:nvSpPr>
        <p:spPr>
          <a:xfrm>
            <a:off x="7579843" y="2197724"/>
            <a:ext cx="21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 point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DCA793-D813-4149-B071-8F9ED8F2AC8C}"/>
              </a:ext>
            </a:extLst>
          </p:cNvPr>
          <p:cNvCxnSpPr>
            <a:cxnSpLocks/>
          </p:cNvCxnSpPr>
          <p:nvPr/>
        </p:nvCxnSpPr>
        <p:spPr>
          <a:xfrm flipV="1">
            <a:off x="895391" y="753082"/>
            <a:ext cx="7548522" cy="5033356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795170-41FA-AC43-B98E-0F0120D7C6DF}"/>
              </a:ext>
            </a:extLst>
          </p:cNvPr>
          <p:cNvSpPr txBox="1"/>
          <p:nvPr/>
        </p:nvSpPr>
        <p:spPr>
          <a:xfrm>
            <a:off x="8443913" y="152917"/>
            <a:ext cx="3138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some predictor </a:t>
            </a:r>
          </a:p>
          <a:p>
            <a:r>
              <a:rPr lang="en-US" sz="3600" dirty="0">
                <a:solidFill>
                  <a:srgbClr val="0070C0"/>
                </a:solidFill>
              </a:rPr>
              <a:t>map h(x)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730B2A-139B-5A4A-9CCA-0BD4B3077C44}"/>
              </a:ext>
            </a:extLst>
          </p:cNvPr>
          <p:cNvCxnSpPr>
            <a:cxnSpLocks/>
          </p:cNvCxnSpPr>
          <p:nvPr/>
        </p:nvCxnSpPr>
        <p:spPr>
          <a:xfrm flipV="1">
            <a:off x="457200" y="3543300"/>
            <a:ext cx="9386888" cy="1130739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576991-2E67-814F-A27E-F8DDC756885E}"/>
              </a:ext>
            </a:extLst>
          </p:cNvPr>
          <p:cNvSpPr txBox="1"/>
          <p:nvPr/>
        </p:nvSpPr>
        <p:spPr>
          <a:xfrm>
            <a:off x="8505539" y="2958948"/>
            <a:ext cx="35035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another predictor</a:t>
            </a:r>
          </a:p>
          <a:p>
            <a:r>
              <a:rPr lang="en-US" sz="3600" dirty="0">
                <a:solidFill>
                  <a:srgbClr val="FF0000"/>
                </a:solidFill>
              </a:rPr>
              <a:t>map h’(x)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307ED40-0D2D-F144-9ECC-2FECCD0192A4}"/>
              </a:ext>
            </a:extLst>
          </p:cNvPr>
          <p:cNvSpPr/>
          <p:nvPr/>
        </p:nvSpPr>
        <p:spPr>
          <a:xfrm>
            <a:off x="742950" y="1800225"/>
            <a:ext cx="7386638" cy="3943350"/>
          </a:xfrm>
          <a:custGeom>
            <a:avLst/>
            <a:gdLst>
              <a:gd name="connsiteX0" fmla="*/ 0 w 9558338"/>
              <a:gd name="connsiteY0" fmla="*/ 1171575 h 3943350"/>
              <a:gd name="connsiteX1" fmla="*/ 128588 w 9558338"/>
              <a:gd name="connsiteY1" fmla="*/ 1271588 h 3943350"/>
              <a:gd name="connsiteX2" fmla="*/ 171450 w 9558338"/>
              <a:gd name="connsiteY2" fmla="*/ 1314450 h 3943350"/>
              <a:gd name="connsiteX3" fmla="*/ 285750 w 9558338"/>
              <a:gd name="connsiteY3" fmla="*/ 1400175 h 3943350"/>
              <a:gd name="connsiteX4" fmla="*/ 414338 w 9558338"/>
              <a:gd name="connsiteY4" fmla="*/ 1528763 h 3943350"/>
              <a:gd name="connsiteX5" fmla="*/ 471488 w 9558338"/>
              <a:gd name="connsiteY5" fmla="*/ 1571625 h 3943350"/>
              <a:gd name="connsiteX6" fmla="*/ 614363 w 9558338"/>
              <a:gd name="connsiteY6" fmla="*/ 1714500 h 3943350"/>
              <a:gd name="connsiteX7" fmla="*/ 757238 w 9558338"/>
              <a:gd name="connsiteY7" fmla="*/ 1828800 h 3943350"/>
              <a:gd name="connsiteX8" fmla="*/ 842963 w 9558338"/>
              <a:gd name="connsiteY8" fmla="*/ 1900238 h 3943350"/>
              <a:gd name="connsiteX9" fmla="*/ 900113 w 9558338"/>
              <a:gd name="connsiteY9" fmla="*/ 1943100 h 3943350"/>
              <a:gd name="connsiteX10" fmla="*/ 971550 w 9558338"/>
              <a:gd name="connsiteY10" fmla="*/ 1985963 h 3943350"/>
              <a:gd name="connsiteX11" fmla="*/ 1071563 w 9558338"/>
              <a:gd name="connsiteY11" fmla="*/ 2085975 h 3943350"/>
              <a:gd name="connsiteX12" fmla="*/ 1114425 w 9558338"/>
              <a:gd name="connsiteY12" fmla="*/ 2114550 h 3943350"/>
              <a:gd name="connsiteX13" fmla="*/ 1171575 w 9558338"/>
              <a:gd name="connsiteY13" fmla="*/ 2171700 h 3943350"/>
              <a:gd name="connsiteX14" fmla="*/ 1243013 w 9558338"/>
              <a:gd name="connsiteY14" fmla="*/ 2228850 h 3943350"/>
              <a:gd name="connsiteX15" fmla="*/ 1343025 w 9558338"/>
              <a:gd name="connsiteY15" fmla="*/ 2328863 h 3943350"/>
              <a:gd name="connsiteX16" fmla="*/ 1400175 w 9558338"/>
              <a:gd name="connsiteY16" fmla="*/ 2371725 h 3943350"/>
              <a:gd name="connsiteX17" fmla="*/ 1457325 w 9558338"/>
              <a:gd name="connsiteY17" fmla="*/ 2428875 h 3943350"/>
              <a:gd name="connsiteX18" fmla="*/ 1585913 w 9558338"/>
              <a:gd name="connsiteY18" fmla="*/ 2514600 h 3943350"/>
              <a:gd name="connsiteX19" fmla="*/ 1628775 w 9558338"/>
              <a:gd name="connsiteY19" fmla="*/ 2543175 h 3943350"/>
              <a:gd name="connsiteX20" fmla="*/ 1671638 w 9558338"/>
              <a:gd name="connsiteY20" fmla="*/ 2586038 h 3943350"/>
              <a:gd name="connsiteX21" fmla="*/ 1743075 w 9558338"/>
              <a:gd name="connsiteY21" fmla="*/ 2614613 h 3943350"/>
              <a:gd name="connsiteX22" fmla="*/ 1800225 w 9558338"/>
              <a:gd name="connsiteY22" fmla="*/ 2657475 h 3943350"/>
              <a:gd name="connsiteX23" fmla="*/ 1857375 w 9558338"/>
              <a:gd name="connsiteY23" fmla="*/ 2686050 h 3943350"/>
              <a:gd name="connsiteX24" fmla="*/ 1900238 w 9558338"/>
              <a:gd name="connsiteY24" fmla="*/ 2714625 h 3943350"/>
              <a:gd name="connsiteX25" fmla="*/ 1957388 w 9558338"/>
              <a:gd name="connsiteY25" fmla="*/ 2728913 h 3943350"/>
              <a:gd name="connsiteX26" fmla="*/ 2171700 w 9558338"/>
              <a:gd name="connsiteY26" fmla="*/ 2757488 h 3943350"/>
              <a:gd name="connsiteX27" fmla="*/ 2428875 w 9558338"/>
              <a:gd name="connsiteY27" fmla="*/ 2743200 h 3943350"/>
              <a:gd name="connsiteX28" fmla="*/ 2471738 w 9558338"/>
              <a:gd name="connsiteY28" fmla="*/ 2728913 h 3943350"/>
              <a:gd name="connsiteX29" fmla="*/ 2528888 w 9558338"/>
              <a:gd name="connsiteY29" fmla="*/ 2671763 h 3943350"/>
              <a:gd name="connsiteX30" fmla="*/ 2614613 w 9558338"/>
              <a:gd name="connsiteY30" fmla="*/ 2600325 h 3943350"/>
              <a:gd name="connsiteX31" fmla="*/ 2643188 w 9558338"/>
              <a:gd name="connsiteY31" fmla="*/ 2557463 h 3943350"/>
              <a:gd name="connsiteX32" fmla="*/ 2700338 w 9558338"/>
              <a:gd name="connsiteY32" fmla="*/ 2514600 h 3943350"/>
              <a:gd name="connsiteX33" fmla="*/ 2814638 w 9558338"/>
              <a:gd name="connsiteY33" fmla="*/ 2400300 h 3943350"/>
              <a:gd name="connsiteX34" fmla="*/ 2986088 w 9558338"/>
              <a:gd name="connsiteY34" fmla="*/ 2257425 h 3943350"/>
              <a:gd name="connsiteX35" fmla="*/ 3043238 w 9558338"/>
              <a:gd name="connsiteY35" fmla="*/ 2185988 h 3943350"/>
              <a:gd name="connsiteX36" fmla="*/ 3071813 w 9558338"/>
              <a:gd name="connsiteY36" fmla="*/ 2143125 h 3943350"/>
              <a:gd name="connsiteX37" fmla="*/ 3143250 w 9558338"/>
              <a:gd name="connsiteY37" fmla="*/ 2085975 h 3943350"/>
              <a:gd name="connsiteX38" fmla="*/ 3186113 w 9558338"/>
              <a:gd name="connsiteY38" fmla="*/ 2043113 h 3943350"/>
              <a:gd name="connsiteX39" fmla="*/ 3257550 w 9558338"/>
              <a:gd name="connsiteY39" fmla="*/ 1985963 h 3943350"/>
              <a:gd name="connsiteX40" fmla="*/ 3314700 w 9558338"/>
              <a:gd name="connsiteY40" fmla="*/ 1900238 h 3943350"/>
              <a:gd name="connsiteX41" fmla="*/ 3457575 w 9558338"/>
              <a:gd name="connsiteY41" fmla="*/ 1757363 h 3943350"/>
              <a:gd name="connsiteX42" fmla="*/ 3586163 w 9558338"/>
              <a:gd name="connsiteY42" fmla="*/ 1628775 h 3943350"/>
              <a:gd name="connsiteX43" fmla="*/ 3686175 w 9558338"/>
              <a:gd name="connsiteY43" fmla="*/ 1514475 h 3943350"/>
              <a:gd name="connsiteX44" fmla="*/ 3743325 w 9558338"/>
              <a:gd name="connsiteY44" fmla="*/ 1443038 h 3943350"/>
              <a:gd name="connsiteX45" fmla="*/ 3843338 w 9558338"/>
              <a:gd name="connsiteY45" fmla="*/ 1343025 h 3943350"/>
              <a:gd name="connsiteX46" fmla="*/ 3871913 w 9558338"/>
              <a:gd name="connsiteY46" fmla="*/ 1300163 h 3943350"/>
              <a:gd name="connsiteX47" fmla="*/ 3914775 w 9558338"/>
              <a:gd name="connsiteY47" fmla="*/ 1257300 h 3943350"/>
              <a:gd name="connsiteX48" fmla="*/ 3986213 w 9558338"/>
              <a:gd name="connsiteY48" fmla="*/ 1143000 h 3943350"/>
              <a:gd name="connsiteX49" fmla="*/ 4000500 w 9558338"/>
              <a:gd name="connsiteY49" fmla="*/ 1100138 h 3943350"/>
              <a:gd name="connsiteX50" fmla="*/ 4057650 w 9558338"/>
              <a:gd name="connsiteY50" fmla="*/ 1014413 h 3943350"/>
              <a:gd name="connsiteX51" fmla="*/ 4114800 w 9558338"/>
              <a:gd name="connsiteY51" fmla="*/ 914400 h 3943350"/>
              <a:gd name="connsiteX52" fmla="*/ 4143375 w 9558338"/>
              <a:gd name="connsiteY52" fmla="*/ 857250 h 3943350"/>
              <a:gd name="connsiteX53" fmla="*/ 4214813 w 9558338"/>
              <a:gd name="connsiteY53" fmla="*/ 757238 h 3943350"/>
              <a:gd name="connsiteX54" fmla="*/ 4243388 w 9558338"/>
              <a:gd name="connsiteY54" fmla="*/ 700088 h 3943350"/>
              <a:gd name="connsiteX55" fmla="*/ 4386263 w 9558338"/>
              <a:gd name="connsiteY55" fmla="*/ 514350 h 3943350"/>
              <a:gd name="connsiteX56" fmla="*/ 4486275 w 9558338"/>
              <a:gd name="connsiteY56" fmla="*/ 414338 h 3943350"/>
              <a:gd name="connsiteX57" fmla="*/ 4586288 w 9558338"/>
              <a:gd name="connsiteY57" fmla="*/ 357188 h 3943350"/>
              <a:gd name="connsiteX58" fmla="*/ 4814888 w 9558338"/>
              <a:gd name="connsiteY58" fmla="*/ 257175 h 3943350"/>
              <a:gd name="connsiteX59" fmla="*/ 4886325 w 9558338"/>
              <a:gd name="connsiteY59" fmla="*/ 228600 h 3943350"/>
              <a:gd name="connsiteX60" fmla="*/ 5100638 w 9558338"/>
              <a:gd name="connsiteY60" fmla="*/ 142875 h 3943350"/>
              <a:gd name="connsiteX61" fmla="*/ 5257800 w 9558338"/>
              <a:gd name="connsiteY61" fmla="*/ 100013 h 3943350"/>
              <a:gd name="connsiteX62" fmla="*/ 5329238 w 9558338"/>
              <a:gd name="connsiteY62" fmla="*/ 71438 h 3943350"/>
              <a:gd name="connsiteX63" fmla="*/ 5586413 w 9558338"/>
              <a:gd name="connsiteY63" fmla="*/ 28575 h 3943350"/>
              <a:gd name="connsiteX64" fmla="*/ 5715000 w 9558338"/>
              <a:gd name="connsiteY64" fmla="*/ 0 h 3943350"/>
              <a:gd name="connsiteX65" fmla="*/ 6243638 w 9558338"/>
              <a:gd name="connsiteY65" fmla="*/ 14288 h 3943350"/>
              <a:gd name="connsiteX66" fmla="*/ 6343650 w 9558338"/>
              <a:gd name="connsiteY66" fmla="*/ 100013 h 3943350"/>
              <a:gd name="connsiteX67" fmla="*/ 6472238 w 9558338"/>
              <a:gd name="connsiteY67" fmla="*/ 285750 h 3943350"/>
              <a:gd name="connsiteX68" fmla="*/ 6529388 w 9558338"/>
              <a:gd name="connsiteY68" fmla="*/ 371475 h 3943350"/>
              <a:gd name="connsiteX69" fmla="*/ 6657975 w 9558338"/>
              <a:gd name="connsiteY69" fmla="*/ 628650 h 3943350"/>
              <a:gd name="connsiteX70" fmla="*/ 6686550 w 9558338"/>
              <a:gd name="connsiteY70" fmla="*/ 671513 h 3943350"/>
              <a:gd name="connsiteX71" fmla="*/ 6772275 w 9558338"/>
              <a:gd name="connsiteY71" fmla="*/ 871538 h 3943350"/>
              <a:gd name="connsiteX72" fmla="*/ 6800850 w 9558338"/>
              <a:gd name="connsiteY72" fmla="*/ 928688 h 3943350"/>
              <a:gd name="connsiteX73" fmla="*/ 6900863 w 9558338"/>
              <a:gd name="connsiteY73" fmla="*/ 1171575 h 3943350"/>
              <a:gd name="connsiteX74" fmla="*/ 6929438 w 9558338"/>
              <a:gd name="connsiteY74" fmla="*/ 1271588 h 3943350"/>
              <a:gd name="connsiteX75" fmla="*/ 7000875 w 9558338"/>
              <a:gd name="connsiteY75" fmla="*/ 1471613 h 3943350"/>
              <a:gd name="connsiteX76" fmla="*/ 7029450 w 9558338"/>
              <a:gd name="connsiteY76" fmla="*/ 1585913 h 3943350"/>
              <a:gd name="connsiteX77" fmla="*/ 7043738 w 9558338"/>
              <a:gd name="connsiteY77" fmla="*/ 1643063 h 3943350"/>
              <a:gd name="connsiteX78" fmla="*/ 7129463 w 9558338"/>
              <a:gd name="connsiteY78" fmla="*/ 1757363 h 3943350"/>
              <a:gd name="connsiteX79" fmla="*/ 7172325 w 9558338"/>
              <a:gd name="connsiteY79" fmla="*/ 1800225 h 3943350"/>
              <a:gd name="connsiteX80" fmla="*/ 7215188 w 9558338"/>
              <a:gd name="connsiteY80" fmla="*/ 1857375 h 3943350"/>
              <a:gd name="connsiteX81" fmla="*/ 7258050 w 9558338"/>
              <a:gd name="connsiteY81" fmla="*/ 1900238 h 3943350"/>
              <a:gd name="connsiteX82" fmla="*/ 7300913 w 9558338"/>
              <a:gd name="connsiteY82" fmla="*/ 1957388 h 3943350"/>
              <a:gd name="connsiteX83" fmla="*/ 7372350 w 9558338"/>
              <a:gd name="connsiteY83" fmla="*/ 2028825 h 3943350"/>
              <a:gd name="connsiteX84" fmla="*/ 7429500 w 9558338"/>
              <a:gd name="connsiteY84" fmla="*/ 2100263 h 3943350"/>
              <a:gd name="connsiteX85" fmla="*/ 7472363 w 9558338"/>
              <a:gd name="connsiteY85" fmla="*/ 2143125 h 3943350"/>
              <a:gd name="connsiteX86" fmla="*/ 7529513 w 9558338"/>
              <a:gd name="connsiteY86" fmla="*/ 2243138 h 3943350"/>
              <a:gd name="connsiteX87" fmla="*/ 7572375 w 9558338"/>
              <a:gd name="connsiteY87" fmla="*/ 2300288 h 3943350"/>
              <a:gd name="connsiteX88" fmla="*/ 7600950 w 9558338"/>
              <a:gd name="connsiteY88" fmla="*/ 2343150 h 3943350"/>
              <a:gd name="connsiteX89" fmla="*/ 7643813 w 9558338"/>
              <a:gd name="connsiteY89" fmla="*/ 2400300 h 3943350"/>
              <a:gd name="connsiteX90" fmla="*/ 7743825 w 9558338"/>
              <a:gd name="connsiteY90" fmla="*/ 2500313 h 3943350"/>
              <a:gd name="connsiteX91" fmla="*/ 7786688 w 9558338"/>
              <a:gd name="connsiteY91" fmla="*/ 2571750 h 3943350"/>
              <a:gd name="connsiteX92" fmla="*/ 7843838 w 9558338"/>
              <a:gd name="connsiteY92" fmla="*/ 2628900 h 3943350"/>
              <a:gd name="connsiteX93" fmla="*/ 7900988 w 9558338"/>
              <a:gd name="connsiteY93" fmla="*/ 2700338 h 3943350"/>
              <a:gd name="connsiteX94" fmla="*/ 7986713 w 9558338"/>
              <a:gd name="connsiteY94" fmla="*/ 2771775 h 3943350"/>
              <a:gd name="connsiteX95" fmla="*/ 8029575 w 9558338"/>
              <a:gd name="connsiteY95" fmla="*/ 2814638 h 3943350"/>
              <a:gd name="connsiteX96" fmla="*/ 8086725 w 9558338"/>
              <a:gd name="connsiteY96" fmla="*/ 2857500 h 3943350"/>
              <a:gd name="connsiteX97" fmla="*/ 8143875 w 9558338"/>
              <a:gd name="connsiteY97" fmla="*/ 2928938 h 3943350"/>
              <a:gd name="connsiteX98" fmla="*/ 8215313 w 9558338"/>
              <a:gd name="connsiteY98" fmla="*/ 2971800 h 3943350"/>
              <a:gd name="connsiteX99" fmla="*/ 8343900 w 9558338"/>
              <a:gd name="connsiteY99" fmla="*/ 3071813 h 3943350"/>
              <a:gd name="connsiteX100" fmla="*/ 8415338 w 9558338"/>
              <a:gd name="connsiteY100" fmla="*/ 3114675 h 3943350"/>
              <a:gd name="connsiteX101" fmla="*/ 8472488 w 9558338"/>
              <a:gd name="connsiteY101" fmla="*/ 3157538 h 3943350"/>
              <a:gd name="connsiteX102" fmla="*/ 8586788 w 9558338"/>
              <a:gd name="connsiteY102" fmla="*/ 3257550 h 3943350"/>
              <a:gd name="connsiteX103" fmla="*/ 8643938 w 9558338"/>
              <a:gd name="connsiteY103" fmla="*/ 3286125 h 3943350"/>
              <a:gd name="connsiteX104" fmla="*/ 8701088 w 9558338"/>
              <a:gd name="connsiteY104" fmla="*/ 3343275 h 3943350"/>
              <a:gd name="connsiteX105" fmla="*/ 8886825 w 9558338"/>
              <a:gd name="connsiteY105" fmla="*/ 3471863 h 3943350"/>
              <a:gd name="connsiteX106" fmla="*/ 9015413 w 9558338"/>
              <a:gd name="connsiteY106" fmla="*/ 3571875 h 3943350"/>
              <a:gd name="connsiteX107" fmla="*/ 9086850 w 9558338"/>
              <a:gd name="connsiteY107" fmla="*/ 3629025 h 3943350"/>
              <a:gd name="connsiteX108" fmla="*/ 9158288 w 9558338"/>
              <a:gd name="connsiteY108" fmla="*/ 3671888 h 3943350"/>
              <a:gd name="connsiteX109" fmla="*/ 9272588 w 9558338"/>
              <a:gd name="connsiteY109" fmla="*/ 3757613 h 3943350"/>
              <a:gd name="connsiteX110" fmla="*/ 9515475 w 9558338"/>
              <a:gd name="connsiteY110" fmla="*/ 3914775 h 3943350"/>
              <a:gd name="connsiteX111" fmla="*/ 9558338 w 9558338"/>
              <a:gd name="connsiteY111" fmla="*/ 3943350 h 394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9558338" h="3943350">
                <a:moveTo>
                  <a:pt x="0" y="1171575"/>
                </a:moveTo>
                <a:cubicBezTo>
                  <a:pt x="42863" y="1204913"/>
                  <a:pt x="86873" y="1236825"/>
                  <a:pt x="128588" y="1271588"/>
                </a:cubicBezTo>
                <a:cubicBezTo>
                  <a:pt x="144110" y="1284523"/>
                  <a:pt x="155812" y="1301655"/>
                  <a:pt x="171450" y="1314450"/>
                </a:cubicBezTo>
                <a:cubicBezTo>
                  <a:pt x="208310" y="1344608"/>
                  <a:pt x="252074" y="1366499"/>
                  <a:pt x="285750" y="1400175"/>
                </a:cubicBezTo>
                <a:cubicBezTo>
                  <a:pt x="328613" y="1443038"/>
                  <a:pt x="365844" y="1492393"/>
                  <a:pt x="414338" y="1528763"/>
                </a:cubicBezTo>
                <a:cubicBezTo>
                  <a:pt x="433388" y="1543050"/>
                  <a:pt x="454038" y="1555422"/>
                  <a:pt x="471488" y="1571625"/>
                </a:cubicBezTo>
                <a:cubicBezTo>
                  <a:pt x="520843" y="1617455"/>
                  <a:pt x="561770" y="1672426"/>
                  <a:pt x="614363" y="1714500"/>
                </a:cubicBezTo>
                <a:lnTo>
                  <a:pt x="757238" y="1828800"/>
                </a:lnTo>
                <a:cubicBezTo>
                  <a:pt x="786107" y="1852256"/>
                  <a:pt x="813206" y="1877920"/>
                  <a:pt x="842963" y="1900238"/>
                </a:cubicBezTo>
                <a:cubicBezTo>
                  <a:pt x="862013" y="1914525"/>
                  <a:pt x="880300" y="1929891"/>
                  <a:pt x="900113" y="1943100"/>
                </a:cubicBezTo>
                <a:cubicBezTo>
                  <a:pt x="923219" y="1958504"/>
                  <a:pt x="950217" y="1968185"/>
                  <a:pt x="971550" y="1985963"/>
                </a:cubicBezTo>
                <a:cubicBezTo>
                  <a:pt x="1007769" y="2016145"/>
                  <a:pt x="1032335" y="2059823"/>
                  <a:pt x="1071563" y="2085975"/>
                </a:cubicBezTo>
                <a:cubicBezTo>
                  <a:pt x="1085850" y="2095500"/>
                  <a:pt x="1101388" y="2103375"/>
                  <a:pt x="1114425" y="2114550"/>
                </a:cubicBezTo>
                <a:cubicBezTo>
                  <a:pt x="1134880" y="2132083"/>
                  <a:pt x="1151439" y="2153802"/>
                  <a:pt x="1171575" y="2171700"/>
                </a:cubicBezTo>
                <a:cubicBezTo>
                  <a:pt x="1194367" y="2191960"/>
                  <a:pt x="1220534" y="2208244"/>
                  <a:pt x="1243013" y="2228850"/>
                </a:cubicBezTo>
                <a:cubicBezTo>
                  <a:pt x="1277767" y="2260708"/>
                  <a:pt x="1305308" y="2300575"/>
                  <a:pt x="1343025" y="2328863"/>
                </a:cubicBezTo>
                <a:cubicBezTo>
                  <a:pt x="1362075" y="2343150"/>
                  <a:pt x="1382254" y="2356044"/>
                  <a:pt x="1400175" y="2371725"/>
                </a:cubicBezTo>
                <a:cubicBezTo>
                  <a:pt x="1420450" y="2389466"/>
                  <a:pt x="1436288" y="2412045"/>
                  <a:pt x="1457325" y="2428875"/>
                </a:cubicBezTo>
                <a:cubicBezTo>
                  <a:pt x="1457333" y="2428882"/>
                  <a:pt x="1564477" y="2500310"/>
                  <a:pt x="1585913" y="2514600"/>
                </a:cubicBezTo>
                <a:cubicBezTo>
                  <a:pt x="1600200" y="2524125"/>
                  <a:pt x="1616633" y="2531033"/>
                  <a:pt x="1628775" y="2543175"/>
                </a:cubicBezTo>
                <a:cubicBezTo>
                  <a:pt x="1643063" y="2557463"/>
                  <a:pt x="1654504" y="2575329"/>
                  <a:pt x="1671638" y="2586038"/>
                </a:cubicBezTo>
                <a:cubicBezTo>
                  <a:pt x="1693386" y="2599631"/>
                  <a:pt x="1720656" y="2602158"/>
                  <a:pt x="1743075" y="2614613"/>
                </a:cubicBezTo>
                <a:cubicBezTo>
                  <a:pt x="1763891" y="2626177"/>
                  <a:pt x="1780032" y="2644855"/>
                  <a:pt x="1800225" y="2657475"/>
                </a:cubicBezTo>
                <a:cubicBezTo>
                  <a:pt x="1818286" y="2668763"/>
                  <a:pt x="1838883" y="2675483"/>
                  <a:pt x="1857375" y="2686050"/>
                </a:cubicBezTo>
                <a:cubicBezTo>
                  <a:pt x="1872284" y="2694569"/>
                  <a:pt x="1884455" y="2707861"/>
                  <a:pt x="1900238" y="2714625"/>
                </a:cubicBezTo>
                <a:cubicBezTo>
                  <a:pt x="1918287" y="2722360"/>
                  <a:pt x="1938219" y="2724653"/>
                  <a:pt x="1957388" y="2728913"/>
                </a:cubicBezTo>
                <a:cubicBezTo>
                  <a:pt x="2054230" y="2750433"/>
                  <a:pt x="2047094" y="2745027"/>
                  <a:pt x="2171700" y="2757488"/>
                </a:cubicBezTo>
                <a:cubicBezTo>
                  <a:pt x="2257425" y="2752725"/>
                  <a:pt x="2343405" y="2751340"/>
                  <a:pt x="2428875" y="2743200"/>
                </a:cubicBezTo>
                <a:cubicBezTo>
                  <a:pt x="2443868" y="2741772"/>
                  <a:pt x="2459483" y="2737667"/>
                  <a:pt x="2471738" y="2728913"/>
                </a:cubicBezTo>
                <a:cubicBezTo>
                  <a:pt x="2493661" y="2713254"/>
                  <a:pt x="2508433" y="2689296"/>
                  <a:pt x="2528888" y="2671763"/>
                </a:cubicBezTo>
                <a:cubicBezTo>
                  <a:pt x="2594448" y="2615569"/>
                  <a:pt x="2552682" y="2674641"/>
                  <a:pt x="2614613" y="2600325"/>
                </a:cubicBezTo>
                <a:cubicBezTo>
                  <a:pt x="2625606" y="2587134"/>
                  <a:pt x="2631046" y="2569605"/>
                  <a:pt x="2643188" y="2557463"/>
                </a:cubicBezTo>
                <a:cubicBezTo>
                  <a:pt x="2660026" y="2540625"/>
                  <a:pt x="2682784" y="2530691"/>
                  <a:pt x="2700338" y="2514600"/>
                </a:cubicBezTo>
                <a:cubicBezTo>
                  <a:pt x="2740057" y="2478191"/>
                  <a:pt x="2771533" y="2432629"/>
                  <a:pt x="2814638" y="2400300"/>
                </a:cubicBezTo>
                <a:cubicBezTo>
                  <a:pt x="2896972" y="2338549"/>
                  <a:pt x="2925537" y="2325545"/>
                  <a:pt x="2986088" y="2257425"/>
                </a:cubicBezTo>
                <a:cubicBezTo>
                  <a:pt x="3006348" y="2234633"/>
                  <a:pt x="3024941" y="2210384"/>
                  <a:pt x="3043238" y="2185988"/>
                </a:cubicBezTo>
                <a:cubicBezTo>
                  <a:pt x="3053541" y="2172251"/>
                  <a:pt x="3059671" y="2155267"/>
                  <a:pt x="3071813" y="2143125"/>
                </a:cubicBezTo>
                <a:cubicBezTo>
                  <a:pt x="3093376" y="2121562"/>
                  <a:pt x="3120300" y="2106056"/>
                  <a:pt x="3143250" y="2085975"/>
                </a:cubicBezTo>
                <a:cubicBezTo>
                  <a:pt x="3158456" y="2072670"/>
                  <a:pt x="3170907" y="2056418"/>
                  <a:pt x="3186113" y="2043113"/>
                </a:cubicBezTo>
                <a:cubicBezTo>
                  <a:pt x="3209063" y="2023032"/>
                  <a:pt x="3237150" y="2008630"/>
                  <a:pt x="3257550" y="1985963"/>
                </a:cubicBezTo>
                <a:cubicBezTo>
                  <a:pt x="3280524" y="1960436"/>
                  <a:pt x="3292085" y="1926084"/>
                  <a:pt x="3314700" y="1900238"/>
                </a:cubicBezTo>
                <a:cubicBezTo>
                  <a:pt x="3359052" y="1849551"/>
                  <a:pt x="3415501" y="1809956"/>
                  <a:pt x="3457575" y="1757363"/>
                </a:cubicBezTo>
                <a:cubicBezTo>
                  <a:pt x="3533775" y="1662112"/>
                  <a:pt x="3490912" y="1704975"/>
                  <a:pt x="3586163" y="1628775"/>
                </a:cubicBezTo>
                <a:cubicBezTo>
                  <a:pt x="3675983" y="1479075"/>
                  <a:pt x="3577049" y="1623601"/>
                  <a:pt x="3686175" y="1514475"/>
                </a:cubicBezTo>
                <a:cubicBezTo>
                  <a:pt x="3707738" y="1492912"/>
                  <a:pt x="3722719" y="1465517"/>
                  <a:pt x="3743325" y="1443038"/>
                </a:cubicBezTo>
                <a:cubicBezTo>
                  <a:pt x="3775183" y="1408284"/>
                  <a:pt x="3817186" y="1382253"/>
                  <a:pt x="3843338" y="1343025"/>
                </a:cubicBezTo>
                <a:cubicBezTo>
                  <a:pt x="3852863" y="1328738"/>
                  <a:pt x="3860920" y="1313354"/>
                  <a:pt x="3871913" y="1300163"/>
                </a:cubicBezTo>
                <a:cubicBezTo>
                  <a:pt x="3884848" y="1284641"/>
                  <a:pt x="3902891" y="1273641"/>
                  <a:pt x="3914775" y="1257300"/>
                </a:cubicBezTo>
                <a:cubicBezTo>
                  <a:pt x="3941201" y="1220964"/>
                  <a:pt x="3986213" y="1143000"/>
                  <a:pt x="3986213" y="1143000"/>
                </a:cubicBezTo>
                <a:cubicBezTo>
                  <a:pt x="3990975" y="1128713"/>
                  <a:pt x="3993186" y="1113303"/>
                  <a:pt x="4000500" y="1100138"/>
                </a:cubicBezTo>
                <a:cubicBezTo>
                  <a:pt x="4017178" y="1070117"/>
                  <a:pt x="4046790" y="1046993"/>
                  <a:pt x="4057650" y="1014413"/>
                </a:cubicBezTo>
                <a:cubicBezTo>
                  <a:pt x="4085721" y="930203"/>
                  <a:pt x="4053016" y="1013255"/>
                  <a:pt x="4114800" y="914400"/>
                </a:cubicBezTo>
                <a:cubicBezTo>
                  <a:pt x="4126088" y="896339"/>
                  <a:pt x="4132808" y="875742"/>
                  <a:pt x="4143375" y="857250"/>
                </a:cubicBezTo>
                <a:cubicBezTo>
                  <a:pt x="4183674" y="786727"/>
                  <a:pt x="4163706" y="839008"/>
                  <a:pt x="4214813" y="757238"/>
                </a:cubicBezTo>
                <a:cubicBezTo>
                  <a:pt x="4226101" y="739177"/>
                  <a:pt x="4232821" y="718580"/>
                  <a:pt x="4243388" y="700088"/>
                </a:cubicBezTo>
                <a:cubicBezTo>
                  <a:pt x="4274783" y="645146"/>
                  <a:pt x="4371379" y="533293"/>
                  <a:pt x="4386263" y="514350"/>
                </a:cubicBezTo>
                <a:cubicBezTo>
                  <a:pt x="4444743" y="439921"/>
                  <a:pt x="4408745" y="469716"/>
                  <a:pt x="4486275" y="414338"/>
                </a:cubicBezTo>
                <a:cubicBezTo>
                  <a:pt x="4524883" y="386761"/>
                  <a:pt x="4541037" y="377551"/>
                  <a:pt x="4586288" y="357188"/>
                </a:cubicBezTo>
                <a:cubicBezTo>
                  <a:pt x="4662136" y="323056"/>
                  <a:pt x="4738440" y="289939"/>
                  <a:pt x="4814888" y="257175"/>
                </a:cubicBezTo>
                <a:cubicBezTo>
                  <a:pt x="4838461" y="247072"/>
                  <a:pt x="4862513" y="238125"/>
                  <a:pt x="4886325" y="228600"/>
                </a:cubicBezTo>
                <a:cubicBezTo>
                  <a:pt x="4957763" y="200025"/>
                  <a:pt x="5026408" y="163119"/>
                  <a:pt x="5100638" y="142875"/>
                </a:cubicBezTo>
                <a:cubicBezTo>
                  <a:pt x="5153025" y="128588"/>
                  <a:pt x="5205971" y="116209"/>
                  <a:pt x="5257800" y="100013"/>
                </a:cubicBezTo>
                <a:cubicBezTo>
                  <a:pt x="5282280" y="92363"/>
                  <a:pt x="5304457" y="78046"/>
                  <a:pt x="5329238" y="71438"/>
                </a:cubicBezTo>
                <a:cubicBezTo>
                  <a:pt x="5493619" y="27603"/>
                  <a:pt x="5436683" y="54998"/>
                  <a:pt x="5586413" y="28575"/>
                </a:cubicBezTo>
                <a:cubicBezTo>
                  <a:pt x="5629653" y="20944"/>
                  <a:pt x="5672138" y="9525"/>
                  <a:pt x="5715000" y="0"/>
                </a:cubicBezTo>
                <a:cubicBezTo>
                  <a:pt x="5891213" y="4763"/>
                  <a:pt x="6067831" y="1424"/>
                  <a:pt x="6243638" y="14288"/>
                </a:cubicBezTo>
                <a:cubicBezTo>
                  <a:pt x="6299052" y="18343"/>
                  <a:pt x="6313763" y="65145"/>
                  <a:pt x="6343650" y="100013"/>
                </a:cubicBezTo>
                <a:cubicBezTo>
                  <a:pt x="6462759" y="238973"/>
                  <a:pt x="6274487" y="-30652"/>
                  <a:pt x="6472238" y="285750"/>
                </a:cubicBezTo>
                <a:cubicBezTo>
                  <a:pt x="6490440" y="314873"/>
                  <a:pt x="6514029" y="340758"/>
                  <a:pt x="6529388" y="371475"/>
                </a:cubicBezTo>
                <a:cubicBezTo>
                  <a:pt x="6572250" y="457200"/>
                  <a:pt x="6604811" y="548903"/>
                  <a:pt x="6657975" y="628650"/>
                </a:cubicBezTo>
                <a:cubicBezTo>
                  <a:pt x="6667500" y="642938"/>
                  <a:pt x="6679238" y="655976"/>
                  <a:pt x="6686550" y="671513"/>
                </a:cubicBezTo>
                <a:cubicBezTo>
                  <a:pt x="6717437" y="737149"/>
                  <a:pt x="6742814" y="805250"/>
                  <a:pt x="6772275" y="871538"/>
                </a:cubicBezTo>
                <a:cubicBezTo>
                  <a:pt x="6780925" y="891001"/>
                  <a:pt x="6791925" y="909350"/>
                  <a:pt x="6800850" y="928688"/>
                </a:cubicBezTo>
                <a:cubicBezTo>
                  <a:pt x="6839800" y="1013079"/>
                  <a:pt x="6871656" y="1083955"/>
                  <a:pt x="6900863" y="1171575"/>
                </a:cubicBezTo>
                <a:cubicBezTo>
                  <a:pt x="6911827" y="1204467"/>
                  <a:pt x="6917777" y="1238936"/>
                  <a:pt x="6929438" y="1271588"/>
                </a:cubicBezTo>
                <a:cubicBezTo>
                  <a:pt x="7003113" y="1477880"/>
                  <a:pt x="6945936" y="1265593"/>
                  <a:pt x="7000875" y="1471613"/>
                </a:cubicBezTo>
                <a:cubicBezTo>
                  <a:pt x="7010994" y="1509560"/>
                  <a:pt x="7019925" y="1547813"/>
                  <a:pt x="7029450" y="1585913"/>
                </a:cubicBezTo>
                <a:cubicBezTo>
                  <a:pt x="7034213" y="1604963"/>
                  <a:pt x="7031956" y="1627354"/>
                  <a:pt x="7043738" y="1643063"/>
                </a:cubicBezTo>
                <a:cubicBezTo>
                  <a:pt x="7072313" y="1681163"/>
                  <a:pt x="7095787" y="1723687"/>
                  <a:pt x="7129463" y="1757363"/>
                </a:cubicBezTo>
                <a:cubicBezTo>
                  <a:pt x="7143750" y="1771650"/>
                  <a:pt x="7159176" y="1784884"/>
                  <a:pt x="7172325" y="1800225"/>
                </a:cubicBezTo>
                <a:cubicBezTo>
                  <a:pt x="7187822" y="1818305"/>
                  <a:pt x="7199691" y="1839295"/>
                  <a:pt x="7215188" y="1857375"/>
                </a:cubicBezTo>
                <a:cubicBezTo>
                  <a:pt x="7228338" y="1872716"/>
                  <a:pt x="7244900" y="1884897"/>
                  <a:pt x="7258050" y="1900238"/>
                </a:cubicBezTo>
                <a:cubicBezTo>
                  <a:pt x="7273547" y="1918318"/>
                  <a:pt x="7285093" y="1939590"/>
                  <a:pt x="7300913" y="1957388"/>
                </a:cubicBezTo>
                <a:cubicBezTo>
                  <a:pt x="7323286" y="1982558"/>
                  <a:pt x="7349822" y="2003794"/>
                  <a:pt x="7372350" y="2028825"/>
                </a:cubicBezTo>
                <a:cubicBezTo>
                  <a:pt x="7392750" y="2051492"/>
                  <a:pt x="7409419" y="2077313"/>
                  <a:pt x="7429500" y="2100263"/>
                </a:cubicBezTo>
                <a:cubicBezTo>
                  <a:pt x="7442806" y="2115469"/>
                  <a:pt x="7459428" y="2127603"/>
                  <a:pt x="7472363" y="2143125"/>
                </a:cubicBezTo>
                <a:cubicBezTo>
                  <a:pt x="7511686" y="2190313"/>
                  <a:pt x="7494581" y="2187246"/>
                  <a:pt x="7529513" y="2243138"/>
                </a:cubicBezTo>
                <a:cubicBezTo>
                  <a:pt x="7542133" y="2263331"/>
                  <a:pt x="7558534" y="2280911"/>
                  <a:pt x="7572375" y="2300288"/>
                </a:cubicBezTo>
                <a:cubicBezTo>
                  <a:pt x="7582356" y="2314261"/>
                  <a:pt x="7590969" y="2329177"/>
                  <a:pt x="7600950" y="2343150"/>
                </a:cubicBezTo>
                <a:cubicBezTo>
                  <a:pt x="7614791" y="2362527"/>
                  <a:pt x="7627795" y="2382680"/>
                  <a:pt x="7643813" y="2400300"/>
                </a:cubicBezTo>
                <a:cubicBezTo>
                  <a:pt x="7675527" y="2435186"/>
                  <a:pt x="7719568" y="2459886"/>
                  <a:pt x="7743825" y="2500313"/>
                </a:cubicBezTo>
                <a:cubicBezTo>
                  <a:pt x="7758113" y="2524125"/>
                  <a:pt x="7769639" y="2549830"/>
                  <a:pt x="7786688" y="2571750"/>
                </a:cubicBezTo>
                <a:cubicBezTo>
                  <a:pt x="7803228" y="2593016"/>
                  <a:pt x="7825940" y="2608764"/>
                  <a:pt x="7843838" y="2628900"/>
                </a:cubicBezTo>
                <a:cubicBezTo>
                  <a:pt x="7864098" y="2651692"/>
                  <a:pt x="7879425" y="2678775"/>
                  <a:pt x="7900988" y="2700338"/>
                </a:cubicBezTo>
                <a:cubicBezTo>
                  <a:pt x="7927290" y="2726640"/>
                  <a:pt x="7958912" y="2747063"/>
                  <a:pt x="7986713" y="2771775"/>
                </a:cubicBezTo>
                <a:cubicBezTo>
                  <a:pt x="8001815" y="2785199"/>
                  <a:pt x="8014234" y="2801488"/>
                  <a:pt x="8029575" y="2814638"/>
                </a:cubicBezTo>
                <a:cubicBezTo>
                  <a:pt x="8047655" y="2830135"/>
                  <a:pt x="8069887" y="2840662"/>
                  <a:pt x="8086725" y="2857500"/>
                </a:cubicBezTo>
                <a:cubicBezTo>
                  <a:pt x="8108288" y="2879063"/>
                  <a:pt x="8121083" y="2908678"/>
                  <a:pt x="8143875" y="2928938"/>
                </a:cubicBezTo>
                <a:cubicBezTo>
                  <a:pt x="8164631" y="2947387"/>
                  <a:pt x="8192716" y="2955659"/>
                  <a:pt x="8215313" y="2971800"/>
                </a:cubicBezTo>
                <a:cubicBezTo>
                  <a:pt x="8259499" y="3003362"/>
                  <a:pt x="8297337" y="3043876"/>
                  <a:pt x="8343900" y="3071813"/>
                </a:cubicBezTo>
                <a:cubicBezTo>
                  <a:pt x="8367713" y="3086100"/>
                  <a:pt x="8392232" y="3099271"/>
                  <a:pt x="8415338" y="3114675"/>
                </a:cubicBezTo>
                <a:cubicBezTo>
                  <a:pt x="8435151" y="3127884"/>
                  <a:pt x="8454408" y="3142041"/>
                  <a:pt x="8472488" y="3157538"/>
                </a:cubicBezTo>
                <a:cubicBezTo>
                  <a:pt x="8544780" y="3219503"/>
                  <a:pt x="8487699" y="3191491"/>
                  <a:pt x="8586788" y="3257550"/>
                </a:cubicBezTo>
                <a:cubicBezTo>
                  <a:pt x="8604509" y="3269364"/>
                  <a:pt x="8626899" y="3273346"/>
                  <a:pt x="8643938" y="3286125"/>
                </a:cubicBezTo>
                <a:cubicBezTo>
                  <a:pt x="8665491" y="3302289"/>
                  <a:pt x="8680392" y="3326028"/>
                  <a:pt x="8701088" y="3343275"/>
                </a:cubicBezTo>
                <a:cubicBezTo>
                  <a:pt x="8926873" y="3531429"/>
                  <a:pt x="8722498" y="3354486"/>
                  <a:pt x="8886825" y="3471863"/>
                </a:cubicBezTo>
                <a:cubicBezTo>
                  <a:pt x="8931011" y="3503425"/>
                  <a:pt x="8972715" y="3538327"/>
                  <a:pt x="9015413" y="3571875"/>
                </a:cubicBezTo>
                <a:cubicBezTo>
                  <a:pt x="9039392" y="3590715"/>
                  <a:pt x="9060701" y="3613336"/>
                  <a:pt x="9086850" y="3629025"/>
                </a:cubicBezTo>
                <a:cubicBezTo>
                  <a:pt x="9110663" y="3643313"/>
                  <a:pt x="9135456" y="3656081"/>
                  <a:pt x="9158288" y="3671888"/>
                </a:cubicBezTo>
                <a:cubicBezTo>
                  <a:pt x="9197445" y="3698997"/>
                  <a:pt x="9230956" y="3734484"/>
                  <a:pt x="9272588" y="3757613"/>
                </a:cubicBezTo>
                <a:cubicBezTo>
                  <a:pt x="9561372" y="3918048"/>
                  <a:pt x="9246787" y="3735652"/>
                  <a:pt x="9515475" y="3914775"/>
                </a:cubicBezTo>
                <a:lnTo>
                  <a:pt x="9558338" y="3943350"/>
                </a:ln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E628AC-5A5A-9A48-9503-28E6BA853359}"/>
              </a:ext>
            </a:extLst>
          </p:cNvPr>
          <p:cNvSpPr txBox="1"/>
          <p:nvPr/>
        </p:nvSpPr>
        <p:spPr>
          <a:xfrm>
            <a:off x="7780093" y="5330278"/>
            <a:ext cx="435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yet another map h’’(x)</a:t>
            </a:r>
          </a:p>
        </p:txBody>
      </p:sp>
    </p:spTree>
    <p:extLst>
      <p:ext uri="{BB962C8B-B14F-4D97-AF65-F5344CB8AC3E}">
        <p14:creationId xmlns:p14="http://schemas.microsoft.com/office/powerpoint/2010/main" val="761194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074914-D951-4D44-A374-D74DDA0CBF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89590"/>
                <a:ext cx="10515600" cy="345311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6000" b="1" dirty="0"/>
                  <a:t>Machine Learning </a:t>
                </a:r>
                <a:br>
                  <a:rPr lang="de-AT" sz="6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6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6000" b="1" dirty="0"/>
                  <a:t> </a:t>
                </a:r>
                <a:br>
                  <a:rPr lang="en-US" sz="6000" b="1" dirty="0"/>
                </a:br>
                <a:r>
                  <a:rPr lang="en-US" sz="6000" b="1" dirty="0"/>
                  <a:t>Find Good Predictor Map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074914-D951-4D44-A374-D74DDA0CB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89590"/>
                <a:ext cx="10515600" cy="34531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86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toon Child Sneezing Images, Stock Photos &amp; Vectors | Shutterstock">
            <a:extLst>
              <a:ext uri="{FF2B5EF4-FFF2-40B4-BE49-F238E27FC236}">
                <a16:creationId xmlns:a16="http://schemas.microsoft.com/office/drawing/2014/main" id="{65FFDEC1-F210-4C4D-896E-121F80F10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0894" y="1964167"/>
            <a:ext cx="24765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4E3987-7F12-104B-BB73-9DD115AE12B5}"/>
              </a:ext>
            </a:extLst>
          </p:cNvPr>
          <p:cNvSpPr txBox="1"/>
          <p:nvPr/>
        </p:nvSpPr>
        <p:spPr>
          <a:xfrm>
            <a:off x="1614488" y="442913"/>
            <a:ext cx="3242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Corona ?</a:t>
            </a:r>
          </a:p>
        </p:txBody>
      </p:sp>
    </p:spTree>
    <p:extLst>
      <p:ext uri="{BB962C8B-B14F-4D97-AF65-F5344CB8AC3E}">
        <p14:creationId xmlns:p14="http://schemas.microsoft.com/office/powerpoint/2010/main" val="1482955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463267-1400-EB44-AF51-9C06268D5765}"/>
              </a:ext>
            </a:extLst>
          </p:cNvPr>
          <p:cNvSpPr txBox="1"/>
          <p:nvPr/>
        </p:nvSpPr>
        <p:spPr>
          <a:xfrm>
            <a:off x="385762" y="942975"/>
            <a:ext cx="117014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consider data points with </a:t>
            </a:r>
          </a:p>
          <a:p>
            <a:r>
              <a:rPr lang="en-US" sz="4800" dirty="0"/>
              <a:t>single numeric feature x and label y </a:t>
            </a:r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r>
              <a:rPr lang="en-US" sz="4800" dirty="0"/>
              <a:t>how many predictor maps h(x) are there ? </a:t>
            </a:r>
          </a:p>
        </p:txBody>
      </p:sp>
    </p:spTree>
    <p:extLst>
      <p:ext uri="{BB962C8B-B14F-4D97-AF65-F5344CB8AC3E}">
        <p14:creationId xmlns:p14="http://schemas.microsoft.com/office/powerpoint/2010/main" val="1984182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4914-D951-4D44-A374-D74DDA0C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6" y="585788"/>
            <a:ext cx="11477627" cy="555783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Have only finite resources!</a:t>
            </a:r>
            <a:br>
              <a:rPr lang="en-US" sz="7200" b="1" dirty="0"/>
            </a:br>
            <a:br>
              <a:rPr lang="en-US" sz="6000" b="1" dirty="0"/>
            </a:br>
            <a:r>
              <a:rPr lang="en-US" sz="6000" b="1" dirty="0"/>
              <a:t>a </a:t>
            </a:r>
            <a:r>
              <a:rPr lang="en-US" sz="6000" b="1" dirty="0">
                <a:solidFill>
                  <a:srgbClr val="FF0000"/>
                </a:solidFill>
              </a:rPr>
              <a:t>hypothesis space </a:t>
            </a:r>
            <a:r>
              <a:rPr lang="en-US" sz="6000" b="1" dirty="0"/>
              <a:t>is a computationally tractable </a:t>
            </a:r>
            <a:r>
              <a:rPr lang="en-US" sz="6000" b="1" dirty="0">
                <a:solidFill>
                  <a:srgbClr val="FF0000"/>
                </a:solidFill>
              </a:rPr>
              <a:t>subset of predictor maps </a:t>
            </a:r>
          </a:p>
        </p:txBody>
      </p:sp>
    </p:spTree>
    <p:extLst>
      <p:ext uri="{BB962C8B-B14F-4D97-AF65-F5344CB8AC3E}">
        <p14:creationId xmlns:p14="http://schemas.microsoft.com/office/powerpoint/2010/main" val="3444497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53E798A-3CD2-6242-BF1D-CE3EA4B87777}"/>
              </a:ext>
            </a:extLst>
          </p:cNvPr>
          <p:cNvSpPr/>
          <p:nvPr/>
        </p:nvSpPr>
        <p:spPr>
          <a:xfrm>
            <a:off x="1186077" y="697112"/>
            <a:ext cx="9205784" cy="4226011"/>
          </a:xfrm>
          <a:custGeom>
            <a:avLst/>
            <a:gdLst>
              <a:gd name="connsiteX0" fmla="*/ 667265 w 9205784"/>
              <a:gd name="connsiteY0" fmla="*/ 3225114 h 4226011"/>
              <a:gd name="connsiteX1" fmla="*/ 617838 w 9205784"/>
              <a:gd name="connsiteY1" fmla="*/ 3138617 h 4226011"/>
              <a:gd name="connsiteX2" fmla="*/ 593125 w 9205784"/>
              <a:gd name="connsiteY2" fmla="*/ 3101546 h 4226011"/>
              <a:gd name="connsiteX3" fmla="*/ 568411 w 9205784"/>
              <a:gd name="connsiteY3" fmla="*/ 3052119 h 4226011"/>
              <a:gd name="connsiteX4" fmla="*/ 531341 w 9205784"/>
              <a:gd name="connsiteY4" fmla="*/ 2990335 h 4226011"/>
              <a:gd name="connsiteX5" fmla="*/ 506627 w 9205784"/>
              <a:gd name="connsiteY5" fmla="*/ 2928552 h 4226011"/>
              <a:gd name="connsiteX6" fmla="*/ 395416 w 9205784"/>
              <a:gd name="connsiteY6" fmla="*/ 2755557 h 4226011"/>
              <a:gd name="connsiteX7" fmla="*/ 345989 w 9205784"/>
              <a:gd name="connsiteY7" fmla="*/ 2681417 h 4226011"/>
              <a:gd name="connsiteX8" fmla="*/ 247135 w 9205784"/>
              <a:gd name="connsiteY8" fmla="*/ 2520779 h 4226011"/>
              <a:gd name="connsiteX9" fmla="*/ 172995 w 9205784"/>
              <a:gd name="connsiteY9" fmla="*/ 2384854 h 4226011"/>
              <a:gd name="connsiteX10" fmla="*/ 135925 w 9205784"/>
              <a:gd name="connsiteY10" fmla="*/ 2310714 h 4226011"/>
              <a:gd name="connsiteX11" fmla="*/ 98854 w 9205784"/>
              <a:gd name="connsiteY11" fmla="*/ 2248930 h 4226011"/>
              <a:gd name="connsiteX12" fmla="*/ 86498 w 9205784"/>
              <a:gd name="connsiteY12" fmla="*/ 2187146 h 4226011"/>
              <a:gd name="connsiteX13" fmla="*/ 37070 w 9205784"/>
              <a:gd name="connsiteY13" fmla="*/ 2075935 h 4226011"/>
              <a:gd name="connsiteX14" fmla="*/ 24714 w 9205784"/>
              <a:gd name="connsiteY14" fmla="*/ 2014152 h 4226011"/>
              <a:gd name="connsiteX15" fmla="*/ 12357 w 9205784"/>
              <a:gd name="connsiteY15" fmla="*/ 1964725 h 4226011"/>
              <a:gd name="connsiteX16" fmla="*/ 0 w 9205784"/>
              <a:gd name="connsiteY16" fmla="*/ 1865871 h 4226011"/>
              <a:gd name="connsiteX17" fmla="*/ 12357 w 9205784"/>
              <a:gd name="connsiteY17" fmla="*/ 1569308 h 4226011"/>
              <a:gd name="connsiteX18" fmla="*/ 24714 w 9205784"/>
              <a:gd name="connsiteY18" fmla="*/ 1532238 h 4226011"/>
              <a:gd name="connsiteX19" fmla="*/ 86498 w 9205784"/>
              <a:gd name="connsiteY19" fmla="*/ 1408671 h 4226011"/>
              <a:gd name="connsiteX20" fmla="*/ 135925 w 9205784"/>
              <a:gd name="connsiteY20" fmla="*/ 1334530 h 4226011"/>
              <a:gd name="connsiteX21" fmla="*/ 247135 w 9205784"/>
              <a:gd name="connsiteY21" fmla="*/ 1223319 h 4226011"/>
              <a:gd name="connsiteX22" fmla="*/ 284206 w 9205784"/>
              <a:gd name="connsiteY22" fmla="*/ 1186249 h 4226011"/>
              <a:gd name="connsiteX23" fmla="*/ 333633 w 9205784"/>
              <a:gd name="connsiteY23" fmla="*/ 1149179 h 4226011"/>
              <a:gd name="connsiteX24" fmla="*/ 383060 w 9205784"/>
              <a:gd name="connsiteY24" fmla="*/ 1099752 h 4226011"/>
              <a:gd name="connsiteX25" fmla="*/ 420130 w 9205784"/>
              <a:gd name="connsiteY25" fmla="*/ 1075038 h 4226011"/>
              <a:gd name="connsiteX26" fmla="*/ 531341 w 9205784"/>
              <a:gd name="connsiteY26" fmla="*/ 988541 h 4226011"/>
              <a:gd name="connsiteX27" fmla="*/ 593125 w 9205784"/>
              <a:gd name="connsiteY27" fmla="*/ 951471 h 4226011"/>
              <a:gd name="connsiteX28" fmla="*/ 630195 w 9205784"/>
              <a:gd name="connsiteY28" fmla="*/ 914400 h 4226011"/>
              <a:gd name="connsiteX29" fmla="*/ 716692 w 9205784"/>
              <a:gd name="connsiteY29" fmla="*/ 864973 h 4226011"/>
              <a:gd name="connsiteX30" fmla="*/ 1124465 w 9205784"/>
              <a:gd name="connsiteY30" fmla="*/ 630195 h 4226011"/>
              <a:gd name="connsiteX31" fmla="*/ 1507525 w 9205784"/>
              <a:gd name="connsiteY31" fmla="*/ 481914 h 4226011"/>
              <a:gd name="connsiteX32" fmla="*/ 1915298 w 9205784"/>
              <a:gd name="connsiteY32" fmla="*/ 395417 h 4226011"/>
              <a:gd name="connsiteX33" fmla="*/ 2310714 w 9205784"/>
              <a:gd name="connsiteY33" fmla="*/ 358346 h 4226011"/>
              <a:gd name="connsiteX34" fmla="*/ 2953265 w 9205784"/>
              <a:gd name="connsiteY34" fmla="*/ 370703 h 4226011"/>
              <a:gd name="connsiteX35" fmla="*/ 3163330 w 9205784"/>
              <a:gd name="connsiteY35" fmla="*/ 358346 h 4226011"/>
              <a:gd name="connsiteX36" fmla="*/ 3311611 w 9205784"/>
              <a:gd name="connsiteY36" fmla="*/ 284206 h 4226011"/>
              <a:gd name="connsiteX37" fmla="*/ 3410465 w 9205784"/>
              <a:gd name="connsiteY37" fmla="*/ 247135 h 4226011"/>
              <a:gd name="connsiteX38" fmla="*/ 3954162 w 9205784"/>
              <a:gd name="connsiteY38" fmla="*/ 98854 h 4226011"/>
              <a:gd name="connsiteX39" fmla="*/ 4584357 w 9205784"/>
              <a:gd name="connsiteY39" fmla="*/ 12357 h 4226011"/>
              <a:gd name="connsiteX40" fmla="*/ 4880919 w 9205784"/>
              <a:gd name="connsiteY40" fmla="*/ 0 h 4226011"/>
              <a:gd name="connsiteX41" fmla="*/ 5844746 w 9205784"/>
              <a:gd name="connsiteY41" fmla="*/ 37071 h 4226011"/>
              <a:gd name="connsiteX42" fmla="*/ 5931243 w 9205784"/>
              <a:gd name="connsiteY42" fmla="*/ 49427 h 4226011"/>
              <a:gd name="connsiteX43" fmla="*/ 6240162 w 9205784"/>
              <a:gd name="connsiteY43" fmla="*/ 123568 h 4226011"/>
              <a:gd name="connsiteX44" fmla="*/ 6351373 w 9205784"/>
              <a:gd name="connsiteY44" fmla="*/ 148281 h 4226011"/>
              <a:gd name="connsiteX45" fmla="*/ 6388443 w 9205784"/>
              <a:gd name="connsiteY45" fmla="*/ 160638 h 4226011"/>
              <a:gd name="connsiteX46" fmla="*/ 6487298 w 9205784"/>
              <a:gd name="connsiteY46" fmla="*/ 185352 h 4226011"/>
              <a:gd name="connsiteX47" fmla="*/ 7772400 w 9205784"/>
              <a:gd name="connsiteY47" fmla="*/ 197708 h 4226011"/>
              <a:gd name="connsiteX48" fmla="*/ 7982465 w 9205784"/>
              <a:gd name="connsiteY48" fmla="*/ 247135 h 4226011"/>
              <a:gd name="connsiteX49" fmla="*/ 8241957 w 9205784"/>
              <a:gd name="connsiteY49" fmla="*/ 333633 h 4226011"/>
              <a:gd name="connsiteX50" fmla="*/ 8390238 w 9205784"/>
              <a:gd name="connsiteY50" fmla="*/ 370703 h 4226011"/>
              <a:gd name="connsiteX51" fmla="*/ 8612660 w 9205784"/>
              <a:gd name="connsiteY51" fmla="*/ 444844 h 4226011"/>
              <a:gd name="connsiteX52" fmla="*/ 8686800 w 9205784"/>
              <a:gd name="connsiteY52" fmla="*/ 481914 h 4226011"/>
              <a:gd name="connsiteX53" fmla="*/ 8798011 w 9205784"/>
              <a:gd name="connsiteY53" fmla="*/ 531341 h 4226011"/>
              <a:gd name="connsiteX54" fmla="*/ 8884508 w 9205784"/>
              <a:gd name="connsiteY54" fmla="*/ 580768 h 4226011"/>
              <a:gd name="connsiteX55" fmla="*/ 8921579 w 9205784"/>
              <a:gd name="connsiteY55" fmla="*/ 617838 h 4226011"/>
              <a:gd name="connsiteX56" fmla="*/ 8971006 w 9205784"/>
              <a:gd name="connsiteY56" fmla="*/ 642552 h 4226011"/>
              <a:gd name="connsiteX57" fmla="*/ 9045146 w 9205784"/>
              <a:gd name="connsiteY57" fmla="*/ 691979 h 4226011"/>
              <a:gd name="connsiteX58" fmla="*/ 9094573 w 9205784"/>
              <a:gd name="connsiteY58" fmla="*/ 766119 h 4226011"/>
              <a:gd name="connsiteX59" fmla="*/ 9156357 w 9205784"/>
              <a:gd name="connsiteY59" fmla="*/ 827903 h 4226011"/>
              <a:gd name="connsiteX60" fmla="*/ 9181070 w 9205784"/>
              <a:gd name="connsiteY60" fmla="*/ 902044 h 4226011"/>
              <a:gd name="connsiteX61" fmla="*/ 9205784 w 9205784"/>
              <a:gd name="connsiteY61" fmla="*/ 1050325 h 4226011"/>
              <a:gd name="connsiteX62" fmla="*/ 9181070 w 9205784"/>
              <a:gd name="connsiteY62" fmla="*/ 1396314 h 4226011"/>
              <a:gd name="connsiteX63" fmla="*/ 9168714 w 9205784"/>
              <a:gd name="connsiteY63" fmla="*/ 1458098 h 4226011"/>
              <a:gd name="connsiteX64" fmla="*/ 9094573 w 9205784"/>
              <a:gd name="connsiteY64" fmla="*/ 1668163 h 4226011"/>
              <a:gd name="connsiteX65" fmla="*/ 9069860 w 9205784"/>
              <a:gd name="connsiteY65" fmla="*/ 1729946 h 4226011"/>
              <a:gd name="connsiteX66" fmla="*/ 9032789 w 9205784"/>
              <a:gd name="connsiteY66" fmla="*/ 1816444 h 4226011"/>
              <a:gd name="connsiteX67" fmla="*/ 8971006 w 9205784"/>
              <a:gd name="connsiteY67" fmla="*/ 1989438 h 4226011"/>
              <a:gd name="connsiteX68" fmla="*/ 8933935 w 9205784"/>
              <a:gd name="connsiteY68" fmla="*/ 2051222 h 4226011"/>
              <a:gd name="connsiteX69" fmla="*/ 8835081 w 9205784"/>
              <a:gd name="connsiteY69" fmla="*/ 2261287 h 4226011"/>
              <a:gd name="connsiteX70" fmla="*/ 8723870 w 9205784"/>
              <a:gd name="connsiteY70" fmla="*/ 2409568 h 4226011"/>
              <a:gd name="connsiteX71" fmla="*/ 8501449 w 9205784"/>
              <a:gd name="connsiteY71" fmla="*/ 2594919 h 4226011"/>
              <a:gd name="connsiteX72" fmla="*/ 8377881 w 9205784"/>
              <a:gd name="connsiteY72" fmla="*/ 2693773 h 4226011"/>
              <a:gd name="connsiteX73" fmla="*/ 8167816 w 9205784"/>
              <a:gd name="connsiteY73" fmla="*/ 2829698 h 4226011"/>
              <a:gd name="connsiteX74" fmla="*/ 8044249 w 9205784"/>
              <a:gd name="connsiteY74" fmla="*/ 2903838 h 4226011"/>
              <a:gd name="connsiteX75" fmla="*/ 7933038 w 9205784"/>
              <a:gd name="connsiteY75" fmla="*/ 2977979 h 4226011"/>
              <a:gd name="connsiteX76" fmla="*/ 7858898 w 9205784"/>
              <a:gd name="connsiteY76" fmla="*/ 3015049 h 4226011"/>
              <a:gd name="connsiteX77" fmla="*/ 7636476 w 9205784"/>
              <a:gd name="connsiteY77" fmla="*/ 3150973 h 4226011"/>
              <a:gd name="connsiteX78" fmla="*/ 7315200 w 9205784"/>
              <a:gd name="connsiteY78" fmla="*/ 3299254 h 4226011"/>
              <a:gd name="connsiteX79" fmla="*/ 6981568 w 9205784"/>
              <a:gd name="connsiteY79" fmla="*/ 3422822 h 4226011"/>
              <a:gd name="connsiteX80" fmla="*/ 6783860 w 9205784"/>
              <a:gd name="connsiteY80" fmla="*/ 3472249 h 4226011"/>
              <a:gd name="connsiteX81" fmla="*/ 6264876 w 9205784"/>
              <a:gd name="connsiteY81" fmla="*/ 3558746 h 4226011"/>
              <a:gd name="connsiteX82" fmla="*/ 6079525 w 9205784"/>
              <a:gd name="connsiteY82" fmla="*/ 3571103 h 4226011"/>
              <a:gd name="connsiteX83" fmla="*/ 5918887 w 9205784"/>
              <a:gd name="connsiteY83" fmla="*/ 3583460 h 4226011"/>
              <a:gd name="connsiteX84" fmla="*/ 5721179 w 9205784"/>
              <a:gd name="connsiteY84" fmla="*/ 3595817 h 4226011"/>
              <a:gd name="connsiteX85" fmla="*/ 5152768 w 9205784"/>
              <a:gd name="connsiteY85" fmla="*/ 3608173 h 4226011"/>
              <a:gd name="connsiteX86" fmla="*/ 5029200 w 9205784"/>
              <a:gd name="connsiteY86" fmla="*/ 3707027 h 4226011"/>
              <a:gd name="connsiteX87" fmla="*/ 4930346 w 9205784"/>
              <a:gd name="connsiteY87" fmla="*/ 3744098 h 4226011"/>
              <a:gd name="connsiteX88" fmla="*/ 4683211 w 9205784"/>
              <a:gd name="connsiteY88" fmla="*/ 3867665 h 4226011"/>
              <a:gd name="connsiteX89" fmla="*/ 4312508 w 9205784"/>
              <a:gd name="connsiteY89" fmla="*/ 3978876 h 4226011"/>
              <a:gd name="connsiteX90" fmla="*/ 4114800 w 9205784"/>
              <a:gd name="connsiteY90" fmla="*/ 4040660 h 4226011"/>
              <a:gd name="connsiteX91" fmla="*/ 3719384 w 9205784"/>
              <a:gd name="connsiteY91" fmla="*/ 4139514 h 4226011"/>
              <a:gd name="connsiteX92" fmla="*/ 3447535 w 9205784"/>
              <a:gd name="connsiteY92" fmla="*/ 4188941 h 4226011"/>
              <a:gd name="connsiteX93" fmla="*/ 3299254 w 9205784"/>
              <a:gd name="connsiteY93" fmla="*/ 4213654 h 4226011"/>
              <a:gd name="connsiteX94" fmla="*/ 3175687 w 9205784"/>
              <a:gd name="connsiteY94" fmla="*/ 4226011 h 4226011"/>
              <a:gd name="connsiteX95" fmla="*/ 2706130 w 9205784"/>
              <a:gd name="connsiteY95" fmla="*/ 4213654 h 4226011"/>
              <a:gd name="connsiteX96" fmla="*/ 2656703 w 9205784"/>
              <a:gd name="connsiteY96" fmla="*/ 4188941 h 4226011"/>
              <a:gd name="connsiteX97" fmla="*/ 2545492 w 9205784"/>
              <a:gd name="connsiteY97" fmla="*/ 4127157 h 4226011"/>
              <a:gd name="connsiteX98" fmla="*/ 2471352 w 9205784"/>
              <a:gd name="connsiteY98" fmla="*/ 4077730 h 4226011"/>
              <a:gd name="connsiteX99" fmla="*/ 2421925 w 9205784"/>
              <a:gd name="connsiteY99" fmla="*/ 4015946 h 4226011"/>
              <a:gd name="connsiteX100" fmla="*/ 2372498 w 9205784"/>
              <a:gd name="connsiteY100" fmla="*/ 3941806 h 4226011"/>
              <a:gd name="connsiteX101" fmla="*/ 2211860 w 9205784"/>
              <a:gd name="connsiteY101" fmla="*/ 3929449 h 4226011"/>
              <a:gd name="connsiteX102" fmla="*/ 2038865 w 9205784"/>
              <a:gd name="connsiteY102" fmla="*/ 3880022 h 4226011"/>
              <a:gd name="connsiteX103" fmla="*/ 1754660 w 9205784"/>
              <a:gd name="connsiteY103" fmla="*/ 3781168 h 4226011"/>
              <a:gd name="connsiteX104" fmla="*/ 1606379 w 9205784"/>
              <a:gd name="connsiteY104" fmla="*/ 3731741 h 4226011"/>
              <a:gd name="connsiteX105" fmla="*/ 1532238 w 9205784"/>
              <a:gd name="connsiteY105" fmla="*/ 3707027 h 4226011"/>
              <a:gd name="connsiteX106" fmla="*/ 1198606 w 9205784"/>
              <a:gd name="connsiteY106" fmla="*/ 3595817 h 4226011"/>
              <a:gd name="connsiteX107" fmla="*/ 1112108 w 9205784"/>
              <a:gd name="connsiteY107" fmla="*/ 3571103 h 4226011"/>
              <a:gd name="connsiteX108" fmla="*/ 1050325 w 9205784"/>
              <a:gd name="connsiteY108" fmla="*/ 3546390 h 4226011"/>
              <a:gd name="connsiteX109" fmla="*/ 976184 w 9205784"/>
              <a:gd name="connsiteY109" fmla="*/ 3534033 h 4226011"/>
              <a:gd name="connsiteX110" fmla="*/ 939114 w 9205784"/>
              <a:gd name="connsiteY110" fmla="*/ 3509319 h 4226011"/>
              <a:gd name="connsiteX111" fmla="*/ 889687 w 9205784"/>
              <a:gd name="connsiteY111" fmla="*/ 3496963 h 4226011"/>
              <a:gd name="connsiteX112" fmla="*/ 852616 w 9205784"/>
              <a:gd name="connsiteY112" fmla="*/ 3484606 h 4226011"/>
              <a:gd name="connsiteX113" fmla="*/ 778476 w 9205784"/>
              <a:gd name="connsiteY113" fmla="*/ 3435179 h 4226011"/>
              <a:gd name="connsiteX114" fmla="*/ 741406 w 9205784"/>
              <a:gd name="connsiteY114" fmla="*/ 3410465 h 4226011"/>
              <a:gd name="connsiteX115" fmla="*/ 729049 w 9205784"/>
              <a:gd name="connsiteY115" fmla="*/ 3373395 h 4226011"/>
              <a:gd name="connsiteX116" fmla="*/ 667265 w 9205784"/>
              <a:gd name="connsiteY116" fmla="*/ 3262184 h 4226011"/>
              <a:gd name="connsiteX117" fmla="*/ 667265 w 9205784"/>
              <a:gd name="connsiteY117" fmla="*/ 3225114 h 422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205784" h="4226011">
                <a:moveTo>
                  <a:pt x="667265" y="3225114"/>
                </a:moveTo>
                <a:cubicBezTo>
                  <a:pt x="659027" y="3204520"/>
                  <a:pt x="634923" y="3167092"/>
                  <a:pt x="617838" y="3138617"/>
                </a:cubicBezTo>
                <a:cubicBezTo>
                  <a:pt x="610197" y="3125882"/>
                  <a:pt x="600493" y="3114440"/>
                  <a:pt x="593125" y="3101546"/>
                </a:cubicBezTo>
                <a:cubicBezTo>
                  <a:pt x="583986" y="3085553"/>
                  <a:pt x="577357" y="3068221"/>
                  <a:pt x="568411" y="3052119"/>
                </a:cubicBezTo>
                <a:cubicBezTo>
                  <a:pt x="556747" y="3031124"/>
                  <a:pt x="542082" y="3011817"/>
                  <a:pt x="531341" y="2990335"/>
                </a:cubicBezTo>
                <a:cubicBezTo>
                  <a:pt x="521421" y="2970496"/>
                  <a:pt x="517740" y="2947748"/>
                  <a:pt x="506627" y="2928552"/>
                </a:cubicBezTo>
                <a:cubicBezTo>
                  <a:pt x="472279" y="2869225"/>
                  <a:pt x="432776" y="2813034"/>
                  <a:pt x="395416" y="2755557"/>
                </a:cubicBezTo>
                <a:cubicBezTo>
                  <a:pt x="379229" y="2730654"/>
                  <a:pt x="360725" y="2707205"/>
                  <a:pt x="345989" y="2681417"/>
                </a:cubicBezTo>
                <a:cubicBezTo>
                  <a:pt x="281826" y="2569131"/>
                  <a:pt x="314983" y="2622550"/>
                  <a:pt x="247135" y="2520779"/>
                </a:cubicBezTo>
                <a:cubicBezTo>
                  <a:pt x="199482" y="2377815"/>
                  <a:pt x="253477" y="2511326"/>
                  <a:pt x="172995" y="2384854"/>
                </a:cubicBezTo>
                <a:cubicBezTo>
                  <a:pt x="158161" y="2361543"/>
                  <a:pt x="149156" y="2334971"/>
                  <a:pt x="135925" y="2310714"/>
                </a:cubicBezTo>
                <a:cubicBezTo>
                  <a:pt x="124424" y="2289629"/>
                  <a:pt x="111211" y="2269525"/>
                  <a:pt x="98854" y="2248930"/>
                </a:cubicBezTo>
                <a:cubicBezTo>
                  <a:pt x="94735" y="2228335"/>
                  <a:pt x="92533" y="2207263"/>
                  <a:pt x="86498" y="2187146"/>
                </a:cubicBezTo>
                <a:cubicBezTo>
                  <a:pt x="74667" y="2147708"/>
                  <a:pt x="55323" y="2112441"/>
                  <a:pt x="37070" y="2075935"/>
                </a:cubicBezTo>
                <a:cubicBezTo>
                  <a:pt x="32951" y="2055341"/>
                  <a:pt x="29270" y="2034654"/>
                  <a:pt x="24714" y="2014152"/>
                </a:cubicBezTo>
                <a:cubicBezTo>
                  <a:pt x="21030" y="1997574"/>
                  <a:pt x="15149" y="1981477"/>
                  <a:pt x="12357" y="1964725"/>
                </a:cubicBezTo>
                <a:cubicBezTo>
                  <a:pt x="6898" y="1931969"/>
                  <a:pt x="4119" y="1898822"/>
                  <a:pt x="0" y="1865871"/>
                </a:cubicBezTo>
                <a:cubicBezTo>
                  <a:pt x="4119" y="1767017"/>
                  <a:pt x="5048" y="1667978"/>
                  <a:pt x="12357" y="1569308"/>
                </a:cubicBezTo>
                <a:cubicBezTo>
                  <a:pt x="13319" y="1556318"/>
                  <a:pt x="19256" y="1544064"/>
                  <a:pt x="24714" y="1532238"/>
                </a:cubicBezTo>
                <a:cubicBezTo>
                  <a:pt x="44012" y="1490426"/>
                  <a:pt x="60954" y="1446988"/>
                  <a:pt x="86498" y="1408671"/>
                </a:cubicBezTo>
                <a:cubicBezTo>
                  <a:pt x="102974" y="1383957"/>
                  <a:pt x="114922" y="1355533"/>
                  <a:pt x="135925" y="1334530"/>
                </a:cubicBezTo>
                <a:lnTo>
                  <a:pt x="247135" y="1223319"/>
                </a:lnTo>
                <a:cubicBezTo>
                  <a:pt x="259492" y="1210962"/>
                  <a:pt x="270226" y="1196734"/>
                  <a:pt x="284206" y="1186249"/>
                </a:cubicBezTo>
                <a:cubicBezTo>
                  <a:pt x="300682" y="1173892"/>
                  <a:pt x="318134" y="1162741"/>
                  <a:pt x="333633" y="1149179"/>
                </a:cubicBezTo>
                <a:cubicBezTo>
                  <a:pt x="351168" y="1133836"/>
                  <a:pt x="365369" y="1114916"/>
                  <a:pt x="383060" y="1099752"/>
                </a:cubicBezTo>
                <a:cubicBezTo>
                  <a:pt x="394336" y="1090087"/>
                  <a:pt x="408249" y="1083949"/>
                  <a:pt x="420130" y="1075038"/>
                </a:cubicBezTo>
                <a:cubicBezTo>
                  <a:pt x="457700" y="1046860"/>
                  <a:pt x="491071" y="1012703"/>
                  <a:pt x="531341" y="988541"/>
                </a:cubicBezTo>
                <a:cubicBezTo>
                  <a:pt x="551936" y="976184"/>
                  <a:pt x="573911" y="965881"/>
                  <a:pt x="593125" y="951471"/>
                </a:cubicBezTo>
                <a:cubicBezTo>
                  <a:pt x="607105" y="940986"/>
                  <a:pt x="615879" y="924421"/>
                  <a:pt x="630195" y="914400"/>
                </a:cubicBezTo>
                <a:cubicBezTo>
                  <a:pt x="657400" y="895356"/>
                  <a:pt x="689062" y="883393"/>
                  <a:pt x="716692" y="864973"/>
                </a:cubicBezTo>
                <a:cubicBezTo>
                  <a:pt x="907255" y="737932"/>
                  <a:pt x="782220" y="762677"/>
                  <a:pt x="1124465" y="630195"/>
                </a:cubicBezTo>
                <a:cubicBezTo>
                  <a:pt x="1252152" y="580768"/>
                  <a:pt x="1374245" y="513274"/>
                  <a:pt x="1507525" y="481914"/>
                </a:cubicBezTo>
                <a:cubicBezTo>
                  <a:pt x="1669026" y="443914"/>
                  <a:pt x="1752994" y="420777"/>
                  <a:pt x="1915298" y="395417"/>
                </a:cubicBezTo>
                <a:cubicBezTo>
                  <a:pt x="2090790" y="367996"/>
                  <a:pt x="2133950" y="369394"/>
                  <a:pt x="2310714" y="358346"/>
                </a:cubicBezTo>
                <a:lnTo>
                  <a:pt x="2953265" y="370703"/>
                </a:lnTo>
                <a:cubicBezTo>
                  <a:pt x="3141010" y="377067"/>
                  <a:pt x="2925152" y="405982"/>
                  <a:pt x="3163330" y="358346"/>
                </a:cubicBezTo>
                <a:cubicBezTo>
                  <a:pt x="3212757" y="333633"/>
                  <a:pt x="3259869" y="303610"/>
                  <a:pt x="3311611" y="284206"/>
                </a:cubicBezTo>
                <a:cubicBezTo>
                  <a:pt x="3344562" y="271849"/>
                  <a:pt x="3376875" y="257632"/>
                  <a:pt x="3410465" y="247135"/>
                </a:cubicBezTo>
                <a:cubicBezTo>
                  <a:pt x="3580231" y="194083"/>
                  <a:pt x="3778908" y="138427"/>
                  <a:pt x="3954162" y="98854"/>
                </a:cubicBezTo>
                <a:cubicBezTo>
                  <a:pt x="4118306" y="61789"/>
                  <a:pt x="4531650" y="17298"/>
                  <a:pt x="4584357" y="12357"/>
                </a:cubicBezTo>
                <a:cubicBezTo>
                  <a:pt x="4682865" y="3122"/>
                  <a:pt x="4782065" y="4119"/>
                  <a:pt x="4880919" y="0"/>
                </a:cubicBezTo>
                <a:lnTo>
                  <a:pt x="5844746" y="37071"/>
                </a:lnTo>
                <a:cubicBezTo>
                  <a:pt x="5873839" y="38440"/>
                  <a:pt x="5902632" y="43977"/>
                  <a:pt x="5931243" y="49427"/>
                </a:cubicBezTo>
                <a:cubicBezTo>
                  <a:pt x="6155037" y="92054"/>
                  <a:pt x="6043457" y="74392"/>
                  <a:pt x="6240162" y="123568"/>
                </a:cubicBezTo>
                <a:cubicBezTo>
                  <a:pt x="6277003" y="132778"/>
                  <a:pt x="6314532" y="139071"/>
                  <a:pt x="6351373" y="148281"/>
                </a:cubicBezTo>
                <a:cubicBezTo>
                  <a:pt x="6364009" y="151440"/>
                  <a:pt x="6375807" y="157479"/>
                  <a:pt x="6388443" y="160638"/>
                </a:cubicBezTo>
                <a:lnTo>
                  <a:pt x="6487298" y="185352"/>
                </a:lnTo>
                <a:cubicBezTo>
                  <a:pt x="6993209" y="160056"/>
                  <a:pt x="7016516" y="152804"/>
                  <a:pt x="7772400" y="197708"/>
                </a:cubicBezTo>
                <a:cubicBezTo>
                  <a:pt x="7844207" y="201974"/>
                  <a:pt x="7912679" y="229688"/>
                  <a:pt x="7982465" y="247135"/>
                </a:cubicBezTo>
                <a:cubicBezTo>
                  <a:pt x="8759982" y="441516"/>
                  <a:pt x="7866276" y="208407"/>
                  <a:pt x="8241957" y="333633"/>
                </a:cubicBezTo>
                <a:cubicBezTo>
                  <a:pt x="8290291" y="349744"/>
                  <a:pt x="8340811" y="358346"/>
                  <a:pt x="8390238" y="370703"/>
                </a:cubicBezTo>
                <a:cubicBezTo>
                  <a:pt x="8489787" y="437071"/>
                  <a:pt x="8373021" y="364964"/>
                  <a:pt x="8612660" y="444844"/>
                </a:cubicBezTo>
                <a:cubicBezTo>
                  <a:pt x="8638872" y="453581"/>
                  <a:pt x="8661646" y="470481"/>
                  <a:pt x="8686800" y="481914"/>
                </a:cubicBezTo>
                <a:cubicBezTo>
                  <a:pt x="8729773" y="501447"/>
                  <a:pt x="8758570" y="506690"/>
                  <a:pt x="8798011" y="531341"/>
                </a:cubicBezTo>
                <a:cubicBezTo>
                  <a:pt x="8883506" y="584776"/>
                  <a:pt x="8811679" y="556491"/>
                  <a:pt x="8884508" y="580768"/>
                </a:cubicBezTo>
                <a:cubicBezTo>
                  <a:pt x="8896865" y="593125"/>
                  <a:pt x="8907359" y="607681"/>
                  <a:pt x="8921579" y="617838"/>
                </a:cubicBezTo>
                <a:cubicBezTo>
                  <a:pt x="8936568" y="628545"/>
                  <a:pt x="8955211" y="633075"/>
                  <a:pt x="8971006" y="642552"/>
                </a:cubicBezTo>
                <a:cubicBezTo>
                  <a:pt x="8996475" y="657834"/>
                  <a:pt x="9020433" y="675503"/>
                  <a:pt x="9045146" y="691979"/>
                </a:cubicBezTo>
                <a:cubicBezTo>
                  <a:pt x="9061622" y="716692"/>
                  <a:pt x="9075765" y="743131"/>
                  <a:pt x="9094573" y="766119"/>
                </a:cubicBezTo>
                <a:cubicBezTo>
                  <a:pt x="9113016" y="788661"/>
                  <a:pt x="9140720" y="803331"/>
                  <a:pt x="9156357" y="827903"/>
                </a:cubicBezTo>
                <a:cubicBezTo>
                  <a:pt x="9170343" y="849881"/>
                  <a:pt x="9174752" y="876771"/>
                  <a:pt x="9181070" y="902044"/>
                </a:cubicBezTo>
                <a:cubicBezTo>
                  <a:pt x="9201481" y="983687"/>
                  <a:pt x="9191321" y="934619"/>
                  <a:pt x="9205784" y="1050325"/>
                </a:cubicBezTo>
                <a:cubicBezTo>
                  <a:pt x="9197546" y="1165655"/>
                  <a:pt x="9191538" y="1281165"/>
                  <a:pt x="9181070" y="1396314"/>
                </a:cubicBezTo>
                <a:cubicBezTo>
                  <a:pt x="9179169" y="1417230"/>
                  <a:pt x="9175082" y="1438084"/>
                  <a:pt x="9168714" y="1458098"/>
                </a:cubicBezTo>
                <a:cubicBezTo>
                  <a:pt x="9146200" y="1528857"/>
                  <a:pt x="9119949" y="1598379"/>
                  <a:pt x="9094573" y="1668163"/>
                </a:cubicBezTo>
                <a:cubicBezTo>
                  <a:pt x="9086993" y="1689008"/>
                  <a:pt x="9078391" y="1709471"/>
                  <a:pt x="9069860" y="1729946"/>
                </a:cubicBezTo>
                <a:cubicBezTo>
                  <a:pt x="9057795" y="1758902"/>
                  <a:pt x="9042709" y="1786685"/>
                  <a:pt x="9032789" y="1816444"/>
                </a:cubicBezTo>
                <a:cubicBezTo>
                  <a:pt x="9017474" y="1862390"/>
                  <a:pt x="8989493" y="1949383"/>
                  <a:pt x="8971006" y="1989438"/>
                </a:cubicBezTo>
                <a:cubicBezTo>
                  <a:pt x="8960941" y="2011245"/>
                  <a:pt x="8944162" y="2029491"/>
                  <a:pt x="8933935" y="2051222"/>
                </a:cubicBezTo>
                <a:cubicBezTo>
                  <a:pt x="8886183" y="2152695"/>
                  <a:pt x="8889265" y="2184527"/>
                  <a:pt x="8835081" y="2261287"/>
                </a:cubicBezTo>
                <a:cubicBezTo>
                  <a:pt x="8799451" y="2311762"/>
                  <a:pt x="8771035" y="2369659"/>
                  <a:pt x="8723870" y="2409568"/>
                </a:cubicBezTo>
                <a:cubicBezTo>
                  <a:pt x="8543099" y="2562528"/>
                  <a:pt x="8618005" y="2501675"/>
                  <a:pt x="8501449" y="2594919"/>
                </a:cubicBezTo>
                <a:cubicBezTo>
                  <a:pt x="8460260" y="2627870"/>
                  <a:pt x="8422167" y="2665117"/>
                  <a:pt x="8377881" y="2693773"/>
                </a:cubicBezTo>
                <a:cubicBezTo>
                  <a:pt x="8307859" y="2739081"/>
                  <a:pt x="8239333" y="2786788"/>
                  <a:pt x="8167816" y="2829698"/>
                </a:cubicBezTo>
                <a:cubicBezTo>
                  <a:pt x="8126627" y="2854411"/>
                  <a:pt x="8084861" y="2878188"/>
                  <a:pt x="8044249" y="2903838"/>
                </a:cubicBezTo>
                <a:cubicBezTo>
                  <a:pt x="8006580" y="2927629"/>
                  <a:pt x="7971242" y="2955057"/>
                  <a:pt x="7933038" y="2977979"/>
                </a:cubicBezTo>
                <a:cubicBezTo>
                  <a:pt x="7909345" y="2992195"/>
                  <a:pt x="7882765" y="3001127"/>
                  <a:pt x="7858898" y="3015049"/>
                </a:cubicBezTo>
                <a:cubicBezTo>
                  <a:pt x="7783845" y="3058830"/>
                  <a:pt x="7712071" y="3108136"/>
                  <a:pt x="7636476" y="3150973"/>
                </a:cubicBezTo>
                <a:cubicBezTo>
                  <a:pt x="7552133" y="3198767"/>
                  <a:pt x="7402694" y="3265110"/>
                  <a:pt x="7315200" y="3299254"/>
                </a:cubicBezTo>
                <a:cubicBezTo>
                  <a:pt x="7204721" y="3342368"/>
                  <a:pt x="7096620" y="3394059"/>
                  <a:pt x="6981568" y="3422822"/>
                </a:cubicBezTo>
                <a:lnTo>
                  <a:pt x="6783860" y="3472249"/>
                </a:lnTo>
                <a:cubicBezTo>
                  <a:pt x="6623318" y="3509709"/>
                  <a:pt x="6419613" y="3548430"/>
                  <a:pt x="6264876" y="3558746"/>
                </a:cubicBezTo>
                <a:lnTo>
                  <a:pt x="6079525" y="3571103"/>
                </a:lnTo>
                <a:lnTo>
                  <a:pt x="5918887" y="3583460"/>
                </a:lnTo>
                <a:cubicBezTo>
                  <a:pt x="5853012" y="3588003"/>
                  <a:pt x="5787176" y="3593688"/>
                  <a:pt x="5721179" y="3595817"/>
                </a:cubicBezTo>
                <a:cubicBezTo>
                  <a:pt x="5531762" y="3601927"/>
                  <a:pt x="5342238" y="3604054"/>
                  <a:pt x="5152768" y="3608173"/>
                </a:cubicBezTo>
                <a:cubicBezTo>
                  <a:pt x="5106794" y="3654147"/>
                  <a:pt x="5091553" y="3675850"/>
                  <a:pt x="5029200" y="3707027"/>
                </a:cubicBezTo>
                <a:cubicBezTo>
                  <a:pt x="4997723" y="3722765"/>
                  <a:pt x="4962189" y="3729113"/>
                  <a:pt x="4930346" y="3744098"/>
                </a:cubicBezTo>
                <a:cubicBezTo>
                  <a:pt x="4804068" y="3803523"/>
                  <a:pt x="4824364" y="3819466"/>
                  <a:pt x="4683211" y="3867665"/>
                </a:cubicBezTo>
                <a:cubicBezTo>
                  <a:pt x="4561124" y="3909353"/>
                  <a:pt x="4435927" y="3941314"/>
                  <a:pt x="4312508" y="3978876"/>
                </a:cubicBezTo>
                <a:cubicBezTo>
                  <a:pt x="4246454" y="3998979"/>
                  <a:pt x="4181784" y="4023914"/>
                  <a:pt x="4114800" y="4040660"/>
                </a:cubicBezTo>
                <a:cubicBezTo>
                  <a:pt x="3982995" y="4073611"/>
                  <a:pt x="3852608" y="4112869"/>
                  <a:pt x="3719384" y="4139514"/>
                </a:cubicBezTo>
                <a:cubicBezTo>
                  <a:pt x="3390479" y="4205295"/>
                  <a:pt x="3649563" y="4157042"/>
                  <a:pt x="3447535" y="4188941"/>
                </a:cubicBezTo>
                <a:cubicBezTo>
                  <a:pt x="3398039" y="4196756"/>
                  <a:pt x="3348903" y="4206884"/>
                  <a:pt x="3299254" y="4213654"/>
                </a:cubicBezTo>
                <a:cubicBezTo>
                  <a:pt x="3258239" y="4219247"/>
                  <a:pt x="3216876" y="4221892"/>
                  <a:pt x="3175687" y="4226011"/>
                </a:cubicBezTo>
                <a:cubicBezTo>
                  <a:pt x="3019168" y="4221892"/>
                  <a:pt x="2862305" y="4224809"/>
                  <a:pt x="2706130" y="4213654"/>
                </a:cubicBezTo>
                <a:cubicBezTo>
                  <a:pt x="2687757" y="4212342"/>
                  <a:pt x="2673536" y="4196422"/>
                  <a:pt x="2656703" y="4188941"/>
                </a:cubicBezTo>
                <a:cubicBezTo>
                  <a:pt x="2547576" y="4140440"/>
                  <a:pt x="2638866" y="4192519"/>
                  <a:pt x="2545492" y="4127157"/>
                </a:cubicBezTo>
                <a:cubicBezTo>
                  <a:pt x="2521159" y="4110124"/>
                  <a:pt x="2493429" y="4097600"/>
                  <a:pt x="2471352" y="4077730"/>
                </a:cubicBezTo>
                <a:cubicBezTo>
                  <a:pt x="2451748" y="4060087"/>
                  <a:pt x="2437437" y="4037276"/>
                  <a:pt x="2421925" y="4015946"/>
                </a:cubicBezTo>
                <a:cubicBezTo>
                  <a:pt x="2404455" y="3991925"/>
                  <a:pt x="2399963" y="3953115"/>
                  <a:pt x="2372498" y="3941806"/>
                </a:cubicBezTo>
                <a:cubicBezTo>
                  <a:pt x="2322839" y="3921358"/>
                  <a:pt x="2265406" y="3933568"/>
                  <a:pt x="2211860" y="3929449"/>
                </a:cubicBezTo>
                <a:cubicBezTo>
                  <a:pt x="2092376" y="3869706"/>
                  <a:pt x="2254578" y="3945389"/>
                  <a:pt x="2038865" y="3880022"/>
                </a:cubicBezTo>
                <a:cubicBezTo>
                  <a:pt x="1942873" y="3850934"/>
                  <a:pt x="1849540" y="3813698"/>
                  <a:pt x="1754660" y="3781168"/>
                </a:cubicBezTo>
                <a:lnTo>
                  <a:pt x="1606379" y="3731741"/>
                </a:lnTo>
                <a:cubicBezTo>
                  <a:pt x="1581665" y="3723503"/>
                  <a:pt x="1556682" y="3716033"/>
                  <a:pt x="1532238" y="3707027"/>
                </a:cubicBezTo>
                <a:cubicBezTo>
                  <a:pt x="1193272" y="3582145"/>
                  <a:pt x="1407823" y="3651608"/>
                  <a:pt x="1198606" y="3595817"/>
                </a:cubicBezTo>
                <a:cubicBezTo>
                  <a:pt x="1169632" y="3588091"/>
                  <a:pt x="1140556" y="3580586"/>
                  <a:pt x="1112108" y="3571103"/>
                </a:cubicBezTo>
                <a:cubicBezTo>
                  <a:pt x="1091065" y="3564089"/>
                  <a:pt x="1071724" y="3552226"/>
                  <a:pt x="1050325" y="3546390"/>
                </a:cubicBezTo>
                <a:cubicBezTo>
                  <a:pt x="1026153" y="3539798"/>
                  <a:pt x="1000898" y="3538152"/>
                  <a:pt x="976184" y="3534033"/>
                </a:cubicBezTo>
                <a:cubicBezTo>
                  <a:pt x="963827" y="3525795"/>
                  <a:pt x="952764" y="3515169"/>
                  <a:pt x="939114" y="3509319"/>
                </a:cubicBezTo>
                <a:cubicBezTo>
                  <a:pt x="923504" y="3502629"/>
                  <a:pt x="906016" y="3501628"/>
                  <a:pt x="889687" y="3496963"/>
                </a:cubicBezTo>
                <a:cubicBezTo>
                  <a:pt x="877163" y="3493385"/>
                  <a:pt x="864973" y="3488725"/>
                  <a:pt x="852616" y="3484606"/>
                </a:cubicBezTo>
                <a:lnTo>
                  <a:pt x="778476" y="3435179"/>
                </a:lnTo>
                <a:lnTo>
                  <a:pt x="741406" y="3410465"/>
                </a:lnTo>
                <a:cubicBezTo>
                  <a:pt x="737287" y="3398108"/>
                  <a:pt x="735375" y="3384781"/>
                  <a:pt x="729049" y="3373395"/>
                </a:cubicBezTo>
                <a:cubicBezTo>
                  <a:pt x="703778" y="3327907"/>
                  <a:pt x="675254" y="3310114"/>
                  <a:pt x="667265" y="3262184"/>
                </a:cubicBezTo>
                <a:cubicBezTo>
                  <a:pt x="665234" y="3249995"/>
                  <a:pt x="675503" y="3245708"/>
                  <a:pt x="667265" y="322511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01A16-9B9E-2C47-B6E1-3A0DE48CD929}"/>
              </a:ext>
            </a:extLst>
          </p:cNvPr>
          <p:cNvSpPr txBox="1"/>
          <p:nvPr/>
        </p:nvSpPr>
        <p:spPr>
          <a:xfrm>
            <a:off x="228600" y="5390243"/>
            <a:ext cx="11120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machine and deep learning Python libraries provide “fit()” </a:t>
            </a:r>
          </a:p>
          <a:p>
            <a:r>
              <a:rPr lang="en-US" sz="3600" dirty="0"/>
              <a:t>function to search over (huge) hypothesis spaces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1C27CB-EC86-0542-9146-28D65E02A474}"/>
              </a:ext>
            </a:extLst>
          </p:cNvPr>
          <p:cNvGrpSpPr/>
          <p:nvPr/>
        </p:nvGrpSpPr>
        <p:grpSpPr>
          <a:xfrm>
            <a:off x="1955017" y="1817571"/>
            <a:ext cx="1864419" cy="1961473"/>
            <a:chOff x="1955017" y="1817571"/>
            <a:chExt cx="1864419" cy="196147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58368FF-BE2D-C241-9752-0065B6420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362" y="2347785"/>
              <a:ext cx="1371600" cy="924667"/>
            </a:xfrm>
            <a:prstGeom prst="line">
              <a:avLst/>
            </a:prstGeom>
            <a:ln w="508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5A1D6E4-0E3E-A04B-8E85-D96C0BB2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9412" y="2347784"/>
              <a:ext cx="0" cy="1431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DC00D14-ED1D-0F4D-9E9C-88A03215E626}"/>
                </a:ext>
              </a:extLst>
            </p:cNvPr>
            <p:cNvCxnSpPr>
              <a:cxnSpLocks/>
            </p:cNvCxnSpPr>
            <p:nvPr/>
          </p:nvCxnSpPr>
          <p:spPr>
            <a:xfrm>
              <a:off x="1955017" y="3585548"/>
              <a:ext cx="17520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0BB5C7-76C7-464E-82A4-D4EC34247D2A}"/>
                </a:ext>
              </a:extLst>
            </p:cNvPr>
            <p:cNvSpPr txBox="1"/>
            <p:nvPr/>
          </p:nvSpPr>
          <p:spPr>
            <a:xfrm>
              <a:off x="3456836" y="3063414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1FECFB-4401-A540-A606-A8A1B6AA1E3C}"/>
                </a:ext>
              </a:extLst>
            </p:cNvPr>
            <p:cNvSpPr txBox="1"/>
            <p:nvPr/>
          </p:nvSpPr>
          <p:spPr>
            <a:xfrm>
              <a:off x="2074875" y="1817571"/>
              <a:ext cx="829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h(x)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056A79-CC3C-2E46-8BC5-58921BEAE7F3}"/>
              </a:ext>
            </a:extLst>
          </p:cNvPr>
          <p:cNvGrpSpPr/>
          <p:nvPr/>
        </p:nvGrpSpPr>
        <p:grpSpPr>
          <a:xfrm>
            <a:off x="4673504" y="1101941"/>
            <a:ext cx="1864419" cy="1961473"/>
            <a:chOff x="1955017" y="1817571"/>
            <a:chExt cx="1864419" cy="196147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10D69-9E76-A24B-A3A5-16C10A037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362" y="2924480"/>
              <a:ext cx="1581665" cy="347973"/>
            </a:xfrm>
            <a:prstGeom prst="line">
              <a:avLst/>
            </a:prstGeom>
            <a:ln w="508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56D3585-8F88-9E44-A497-FBB23D77E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9412" y="2347784"/>
              <a:ext cx="0" cy="1431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3155DD7-51BF-FE42-B9C5-62C713B97B09}"/>
                </a:ext>
              </a:extLst>
            </p:cNvPr>
            <p:cNvCxnSpPr>
              <a:cxnSpLocks/>
            </p:cNvCxnSpPr>
            <p:nvPr/>
          </p:nvCxnSpPr>
          <p:spPr>
            <a:xfrm>
              <a:off x="1955017" y="3585548"/>
              <a:ext cx="17520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62F86-0B63-8646-9295-4E9B2F504993}"/>
                </a:ext>
              </a:extLst>
            </p:cNvPr>
            <p:cNvSpPr txBox="1"/>
            <p:nvPr/>
          </p:nvSpPr>
          <p:spPr>
            <a:xfrm>
              <a:off x="3456836" y="3063414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9BC2F6-EE66-3E4E-A8F3-07565D244192}"/>
                </a:ext>
              </a:extLst>
            </p:cNvPr>
            <p:cNvSpPr txBox="1"/>
            <p:nvPr/>
          </p:nvSpPr>
          <p:spPr>
            <a:xfrm>
              <a:off x="2074875" y="1817571"/>
              <a:ext cx="829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h(x)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8DF367-CB0B-CD47-98D7-3D8E93F85800}"/>
              </a:ext>
            </a:extLst>
          </p:cNvPr>
          <p:cNvGrpSpPr/>
          <p:nvPr/>
        </p:nvGrpSpPr>
        <p:grpSpPr>
          <a:xfrm>
            <a:off x="7680842" y="1345443"/>
            <a:ext cx="1864419" cy="1961473"/>
            <a:chOff x="1955017" y="1817571"/>
            <a:chExt cx="1864419" cy="196147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0DF1782-FE7C-224A-B1B5-30C6F3080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9412" y="2347784"/>
              <a:ext cx="0" cy="1431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A1B2FD6-228A-894A-A793-2C59AFF577BA}"/>
                </a:ext>
              </a:extLst>
            </p:cNvPr>
            <p:cNvCxnSpPr>
              <a:cxnSpLocks/>
            </p:cNvCxnSpPr>
            <p:nvPr/>
          </p:nvCxnSpPr>
          <p:spPr>
            <a:xfrm>
              <a:off x="1955017" y="3585548"/>
              <a:ext cx="17520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285FBD-D7C1-1746-9E5D-FE019ABB74F6}"/>
                </a:ext>
              </a:extLst>
            </p:cNvPr>
            <p:cNvSpPr txBox="1"/>
            <p:nvPr/>
          </p:nvSpPr>
          <p:spPr>
            <a:xfrm>
              <a:off x="3456836" y="3063414"/>
              <a:ext cx="362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DB0256-1BA6-0F41-89D0-6C649145597B}"/>
                </a:ext>
              </a:extLst>
            </p:cNvPr>
            <p:cNvSpPr txBox="1"/>
            <p:nvPr/>
          </p:nvSpPr>
          <p:spPr>
            <a:xfrm>
              <a:off x="2074875" y="1817571"/>
              <a:ext cx="829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h(x)</a:t>
              </a:r>
            </a:p>
          </p:txBody>
        </p: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9D634F30-E9AB-D44F-BE79-11354DB592A7}"/>
              </a:ext>
            </a:extLst>
          </p:cNvPr>
          <p:cNvSpPr/>
          <p:nvPr/>
        </p:nvSpPr>
        <p:spPr>
          <a:xfrm>
            <a:off x="7497252" y="2122979"/>
            <a:ext cx="1771650" cy="614363"/>
          </a:xfrm>
          <a:custGeom>
            <a:avLst/>
            <a:gdLst>
              <a:gd name="connsiteX0" fmla="*/ 0 w 1771650"/>
              <a:gd name="connsiteY0" fmla="*/ 614363 h 614363"/>
              <a:gd name="connsiteX1" fmla="*/ 857250 w 1771650"/>
              <a:gd name="connsiteY1" fmla="*/ 328613 h 614363"/>
              <a:gd name="connsiteX2" fmla="*/ 1471612 w 1771650"/>
              <a:gd name="connsiteY2" fmla="*/ 471488 h 614363"/>
              <a:gd name="connsiteX3" fmla="*/ 1771650 w 1771650"/>
              <a:gd name="connsiteY3" fmla="*/ 0 h 61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1650" h="614363">
                <a:moveTo>
                  <a:pt x="0" y="614363"/>
                </a:moveTo>
                <a:cubicBezTo>
                  <a:pt x="305990" y="483394"/>
                  <a:pt x="611981" y="352425"/>
                  <a:pt x="857250" y="328613"/>
                </a:cubicBezTo>
                <a:cubicBezTo>
                  <a:pt x="1102519" y="304800"/>
                  <a:pt x="1319212" y="526257"/>
                  <a:pt x="1471612" y="471488"/>
                </a:cubicBezTo>
                <a:cubicBezTo>
                  <a:pt x="1624012" y="416719"/>
                  <a:pt x="1697831" y="208359"/>
                  <a:pt x="1771650" y="0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45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363A-9868-634B-B297-CC607DEA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772D9-1042-BD45-BE8A-4E7E43B7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02" y="1497013"/>
            <a:ext cx="11430773" cy="49958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ML aim at finding/learning a good predictor h(x)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predictor inputs features x and outputs predicted label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predictor maps reading in millions of features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must choose between many different maps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deep learning uses special representation for maps</a:t>
            </a:r>
          </a:p>
        </p:txBody>
      </p:sp>
    </p:spTree>
    <p:extLst>
      <p:ext uri="{BB962C8B-B14F-4D97-AF65-F5344CB8AC3E}">
        <p14:creationId xmlns:p14="http://schemas.microsoft.com/office/powerpoint/2010/main" val="3354031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363A-9868-634B-B297-CC607DEA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Artificial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772D9-1042-BD45-BE8A-4E7E43B7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8213"/>
          </a:xfrm>
        </p:spPr>
        <p:txBody>
          <a:bodyPr/>
          <a:lstStyle/>
          <a:p>
            <a:r>
              <a:rPr lang="en-US" dirty="0"/>
              <a:t>represent predictor map h(x) using </a:t>
            </a:r>
            <a:r>
              <a:rPr lang="en-US" dirty="0">
                <a:solidFill>
                  <a:srgbClr val="FF0000"/>
                </a:solidFill>
              </a:rPr>
              <a:t>network of neurons </a:t>
            </a:r>
          </a:p>
          <a:p>
            <a:r>
              <a:rPr lang="en-US" dirty="0"/>
              <a:t>single neuron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F1DF92-8F0B-8C40-9DA1-1D273467B447}"/>
              </a:ext>
            </a:extLst>
          </p:cNvPr>
          <p:cNvSpPr/>
          <p:nvPr/>
        </p:nvSpPr>
        <p:spPr>
          <a:xfrm>
            <a:off x="5275838" y="4291231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EE12CD-1928-A84D-A58C-763554A89BF1}"/>
              </a:ext>
            </a:extLst>
          </p:cNvPr>
          <p:cNvCxnSpPr>
            <a:endCxn id="5" idx="2"/>
          </p:cNvCxnSpPr>
          <p:nvPr/>
        </p:nvCxnSpPr>
        <p:spPr>
          <a:xfrm>
            <a:off x="3776111" y="4691931"/>
            <a:ext cx="1499727" cy="272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44B0A3-640F-A540-8986-3B0CBDD6C335}"/>
              </a:ext>
            </a:extLst>
          </p:cNvPr>
          <p:cNvCxnSpPr>
            <a:endCxn id="5" idx="3"/>
          </p:cNvCxnSpPr>
          <p:nvPr/>
        </p:nvCxnSpPr>
        <p:spPr>
          <a:xfrm flipV="1">
            <a:off x="3649599" y="4979917"/>
            <a:ext cx="1752750" cy="94985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C31F7A-08F1-CD49-AFE8-5D6E99C9690A}"/>
              </a:ext>
            </a:extLst>
          </p:cNvPr>
          <p:cNvCxnSpPr>
            <a:endCxn id="5" idx="1"/>
          </p:cNvCxnSpPr>
          <p:nvPr/>
        </p:nvCxnSpPr>
        <p:spPr>
          <a:xfrm>
            <a:off x="3766751" y="3326648"/>
            <a:ext cx="1635598" cy="10827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9B86ED-DD1F-0048-AE80-88653D034786}"/>
              </a:ext>
            </a:extLst>
          </p:cNvPr>
          <p:cNvCxnSpPr>
            <a:cxnSpLocks/>
          </p:cNvCxnSpPr>
          <p:nvPr/>
        </p:nvCxnSpPr>
        <p:spPr>
          <a:xfrm flipV="1">
            <a:off x="6168784" y="4657046"/>
            <a:ext cx="784044" cy="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A1B554-C890-9B4F-ACB4-C7538643A6B2}"/>
              </a:ext>
            </a:extLst>
          </p:cNvPr>
          <p:cNvSpPr txBox="1"/>
          <p:nvPr/>
        </p:nvSpPr>
        <p:spPr>
          <a:xfrm>
            <a:off x="5461552" y="4507265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g(.)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1055D-7F41-2348-846C-BDB6CD959F0B}"/>
              </a:ext>
            </a:extLst>
          </p:cNvPr>
          <p:cNvSpPr txBox="1"/>
          <p:nvPr/>
        </p:nvSpPr>
        <p:spPr>
          <a:xfrm>
            <a:off x="4461338" y="3366702"/>
            <a:ext cx="1475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weight w1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FDDB83-A88F-D04B-950E-30D6EB5E0B2C}"/>
              </a:ext>
            </a:extLst>
          </p:cNvPr>
          <p:cNvSpPr txBox="1"/>
          <p:nvPr/>
        </p:nvSpPr>
        <p:spPr>
          <a:xfrm>
            <a:off x="3995925" y="4282955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D2BAAD-8DDD-6F45-BCF5-C986267C7FE5}"/>
              </a:ext>
            </a:extLst>
          </p:cNvPr>
          <p:cNvSpPr txBox="1"/>
          <p:nvPr/>
        </p:nvSpPr>
        <p:spPr>
          <a:xfrm>
            <a:off x="4639527" y="5397554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366CF7-4E3E-5F44-A110-7E101F625C5A}"/>
              </a:ext>
            </a:extLst>
          </p:cNvPr>
          <p:cNvSpPr txBox="1"/>
          <p:nvPr/>
        </p:nvSpPr>
        <p:spPr>
          <a:xfrm>
            <a:off x="2041859" y="2951145"/>
            <a:ext cx="1658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feature x1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F5082-834B-FB48-8A68-B0CCA25DDAB8}"/>
              </a:ext>
            </a:extLst>
          </p:cNvPr>
          <p:cNvSpPr txBox="1"/>
          <p:nvPr/>
        </p:nvSpPr>
        <p:spPr>
          <a:xfrm>
            <a:off x="3200688" y="437562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9FE4CB-D5AA-6041-954A-F4FF03FD5646}"/>
              </a:ext>
            </a:extLst>
          </p:cNvPr>
          <p:cNvSpPr txBox="1"/>
          <p:nvPr/>
        </p:nvSpPr>
        <p:spPr>
          <a:xfrm>
            <a:off x="3212757" y="590653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0EF738-BA51-E047-8B5D-C4EE9048DA85}"/>
              </a:ext>
            </a:extLst>
          </p:cNvPr>
          <p:cNvSpPr txBox="1"/>
          <p:nvPr/>
        </p:nvSpPr>
        <p:spPr>
          <a:xfrm>
            <a:off x="7028588" y="4214877"/>
            <a:ext cx="39805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h(x) = g(z) </a:t>
            </a:r>
          </a:p>
          <a:p>
            <a:r>
              <a:rPr lang="en-US" sz="2800" dirty="0"/>
              <a:t>z = w1*x1+w2*x2+w3*x3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547EC2-7411-8A40-8AC8-8C42FDE2D90B}"/>
              </a:ext>
            </a:extLst>
          </p:cNvPr>
          <p:cNvSpPr txBox="1"/>
          <p:nvPr/>
        </p:nvSpPr>
        <p:spPr>
          <a:xfrm>
            <a:off x="6472843" y="5505197"/>
            <a:ext cx="5113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non-linear </a:t>
            </a:r>
            <a:r>
              <a:rPr lang="en-US" sz="2800" dirty="0">
                <a:solidFill>
                  <a:srgbClr val="FF0000"/>
                </a:solidFill>
              </a:rPr>
              <a:t>activation function </a:t>
            </a:r>
            <a:r>
              <a:rPr lang="en-US" sz="2800" dirty="0"/>
              <a:t>g(z)</a:t>
            </a:r>
          </a:p>
        </p:txBody>
      </p:sp>
    </p:spTree>
    <p:extLst>
      <p:ext uri="{BB962C8B-B14F-4D97-AF65-F5344CB8AC3E}">
        <p14:creationId xmlns:p14="http://schemas.microsoft.com/office/powerpoint/2010/main" val="346065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A0D6-58FD-254C-A7AE-453ADBAD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Activation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42C0-E48B-0B45-8E86-175797326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445"/>
          </a:xfrm>
        </p:spPr>
        <p:txBody>
          <a:bodyPr>
            <a:noAutofit/>
          </a:bodyPr>
          <a:lstStyle/>
          <a:p>
            <a:r>
              <a:rPr lang="en-US" sz="3600" dirty="0"/>
              <a:t>few popular choices have emerged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797D41-D057-D444-8A06-AC623F5CCEF3}"/>
              </a:ext>
            </a:extLst>
          </p:cNvPr>
          <p:cNvCxnSpPr>
            <a:cxnSpLocks/>
          </p:cNvCxnSpPr>
          <p:nvPr/>
        </p:nvCxnSpPr>
        <p:spPr>
          <a:xfrm>
            <a:off x="2236146" y="6007502"/>
            <a:ext cx="890896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C28C54-E035-164A-8450-6F0C3918BEFC}"/>
              </a:ext>
            </a:extLst>
          </p:cNvPr>
          <p:cNvCxnSpPr>
            <a:cxnSpLocks/>
          </p:cNvCxnSpPr>
          <p:nvPr/>
        </p:nvCxnSpPr>
        <p:spPr>
          <a:xfrm flipV="1">
            <a:off x="6096000" y="3043238"/>
            <a:ext cx="0" cy="33289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633D0E-168E-2A48-9255-308B2E3F3DBD}"/>
              </a:ext>
            </a:extLst>
          </p:cNvPr>
          <p:cNvSpPr txBox="1"/>
          <p:nvPr/>
        </p:nvSpPr>
        <p:spPr>
          <a:xfrm>
            <a:off x="11145111" y="5031517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34736-CB42-444A-BCC3-554569F30645}"/>
              </a:ext>
            </a:extLst>
          </p:cNvPr>
          <p:cNvSpPr txBox="1"/>
          <p:nvPr/>
        </p:nvSpPr>
        <p:spPr>
          <a:xfrm>
            <a:off x="5739973" y="2543403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g(z)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BACB82-A166-FC43-ACED-B198A5AD28E3}"/>
              </a:ext>
            </a:extLst>
          </p:cNvPr>
          <p:cNvCxnSpPr/>
          <p:nvPr/>
        </p:nvCxnSpPr>
        <p:spPr>
          <a:xfrm>
            <a:off x="2471738" y="5900738"/>
            <a:ext cx="36242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9D7C52-8520-E14F-BA32-1A5A973FB383}"/>
              </a:ext>
            </a:extLst>
          </p:cNvPr>
          <p:cNvCxnSpPr>
            <a:cxnSpLocks/>
          </p:cNvCxnSpPr>
          <p:nvPr/>
        </p:nvCxnSpPr>
        <p:spPr>
          <a:xfrm flipV="1">
            <a:off x="6096000" y="2198538"/>
            <a:ext cx="3260362" cy="36931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D8F6FA-A631-CF4C-9C75-093E50BB9633}"/>
              </a:ext>
            </a:extLst>
          </p:cNvPr>
          <p:cNvSpPr txBox="1"/>
          <p:nvPr/>
        </p:nvSpPr>
        <p:spPr>
          <a:xfrm>
            <a:off x="9417729" y="2028495"/>
            <a:ext cx="1624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”</a:t>
            </a:r>
            <a:r>
              <a:rPr lang="en-US" sz="4000" dirty="0" err="1"/>
              <a:t>ReLu</a:t>
            </a:r>
            <a:r>
              <a:rPr lang="en-US" sz="4000" dirty="0"/>
              <a:t>”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30E934A-88A6-9245-BC2F-835BE2C71AB7}"/>
              </a:ext>
            </a:extLst>
          </p:cNvPr>
          <p:cNvSpPr/>
          <p:nvPr/>
        </p:nvSpPr>
        <p:spPr>
          <a:xfrm>
            <a:off x="1871662" y="4174267"/>
            <a:ext cx="8601075" cy="1714500"/>
          </a:xfrm>
          <a:custGeom>
            <a:avLst/>
            <a:gdLst>
              <a:gd name="connsiteX0" fmla="*/ 0 w 5772150"/>
              <a:gd name="connsiteY0" fmla="*/ 1714500 h 1714500"/>
              <a:gd name="connsiteX1" fmla="*/ 2443163 w 5772150"/>
              <a:gd name="connsiteY1" fmla="*/ 1300162 h 1714500"/>
              <a:gd name="connsiteX2" fmla="*/ 3400425 w 5772150"/>
              <a:gd name="connsiteY2" fmla="*/ 357187 h 1714500"/>
              <a:gd name="connsiteX3" fmla="*/ 5772150 w 5772150"/>
              <a:gd name="connsiteY3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50" h="1714500">
                <a:moveTo>
                  <a:pt x="0" y="1714500"/>
                </a:moveTo>
                <a:cubicBezTo>
                  <a:pt x="938212" y="1620440"/>
                  <a:pt x="1876425" y="1526381"/>
                  <a:pt x="2443163" y="1300162"/>
                </a:cubicBezTo>
                <a:cubicBezTo>
                  <a:pt x="3009901" y="1073943"/>
                  <a:pt x="2845594" y="573881"/>
                  <a:pt x="3400425" y="357187"/>
                </a:cubicBezTo>
                <a:cubicBezTo>
                  <a:pt x="3955256" y="140493"/>
                  <a:pt x="4863703" y="70246"/>
                  <a:pt x="5772150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E3AC41-A675-F842-981C-9D22F12A2C94}"/>
              </a:ext>
            </a:extLst>
          </p:cNvPr>
          <p:cNvSpPr txBox="1"/>
          <p:nvPr/>
        </p:nvSpPr>
        <p:spPr>
          <a:xfrm>
            <a:off x="9629779" y="3547883"/>
            <a:ext cx="2068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“Sigmoid”</a:t>
            </a:r>
          </a:p>
        </p:txBody>
      </p:sp>
    </p:spTree>
    <p:extLst>
      <p:ext uri="{BB962C8B-B14F-4D97-AF65-F5344CB8AC3E}">
        <p14:creationId xmlns:p14="http://schemas.microsoft.com/office/powerpoint/2010/main" val="1115443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A1D6AAF-4C82-C149-9016-C9AF630C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3" y="58630"/>
            <a:ext cx="12148368" cy="1322260"/>
          </a:xfrm>
        </p:spPr>
        <p:txBody>
          <a:bodyPr>
            <a:noAutofit/>
          </a:bodyPr>
          <a:lstStyle/>
          <a:p>
            <a:r>
              <a:rPr lang="en-US" b="1" cap="none" dirty="0"/>
              <a:t>(Deep) Neural Network=(</a:t>
            </a:r>
            <a:r>
              <a:rPr lang="en-US" b="1" dirty="0"/>
              <a:t>Very) </a:t>
            </a:r>
            <a:r>
              <a:rPr lang="en-US" b="1" cap="none" dirty="0"/>
              <a:t>Non-Linear Function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93ACD-FD1F-0243-868F-3287F1D5CD88}"/>
              </a:ext>
            </a:extLst>
          </p:cNvPr>
          <p:cNvSpPr txBox="1"/>
          <p:nvPr/>
        </p:nvSpPr>
        <p:spPr>
          <a:xfrm>
            <a:off x="289875" y="2965008"/>
            <a:ext cx="1313180" cy="1015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999" dirty="0"/>
              <a:t>feature</a:t>
            </a:r>
          </a:p>
          <a:p>
            <a:r>
              <a:rPr lang="en-GB" sz="2999" dirty="0"/>
              <a:t>x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6209F7-13E9-414C-8F3D-BD03FC76B7FD}"/>
              </a:ext>
            </a:extLst>
          </p:cNvPr>
          <p:cNvSpPr/>
          <p:nvPr/>
        </p:nvSpPr>
        <p:spPr>
          <a:xfrm>
            <a:off x="3579257" y="3491183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54A8F2-35BD-FF4D-B165-86DE1318A01C}"/>
              </a:ext>
            </a:extLst>
          </p:cNvPr>
          <p:cNvSpPr/>
          <p:nvPr/>
        </p:nvSpPr>
        <p:spPr>
          <a:xfrm>
            <a:off x="3579257" y="5003979"/>
            <a:ext cx="863871" cy="858647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E2110E-7E00-4B4E-8D49-85C9328DD08F}"/>
              </a:ext>
            </a:extLst>
          </p:cNvPr>
          <p:cNvSpPr/>
          <p:nvPr/>
        </p:nvSpPr>
        <p:spPr>
          <a:xfrm>
            <a:off x="3579257" y="1976847"/>
            <a:ext cx="863871" cy="82335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BE94F3-4408-6541-94E2-8BEAC4AC2B7A}"/>
              </a:ext>
            </a:extLst>
          </p:cNvPr>
          <p:cNvCxnSpPr>
            <a:cxnSpLocks/>
            <a:stCxn id="39" idx="7"/>
            <a:endCxn id="16" idx="2"/>
          </p:cNvCxnSpPr>
          <p:nvPr/>
        </p:nvCxnSpPr>
        <p:spPr>
          <a:xfrm flipV="1">
            <a:off x="1940269" y="2388523"/>
            <a:ext cx="1638988" cy="1255758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E6A327-8832-BE45-94EA-A7A1BF8A04E5}"/>
              </a:ext>
            </a:extLst>
          </p:cNvPr>
          <p:cNvCxnSpPr>
            <a:endCxn id="14" idx="2"/>
          </p:cNvCxnSpPr>
          <p:nvPr/>
        </p:nvCxnSpPr>
        <p:spPr>
          <a:xfrm flipV="1">
            <a:off x="2079530" y="3894606"/>
            <a:ext cx="1499727" cy="22248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BF4567-C6DD-F148-8044-3CBC7FD90183}"/>
              </a:ext>
            </a:extLst>
          </p:cNvPr>
          <p:cNvCxnSpPr>
            <a:cxnSpLocks/>
            <a:stCxn id="39" idx="5"/>
            <a:endCxn id="15" idx="2"/>
          </p:cNvCxnSpPr>
          <p:nvPr/>
        </p:nvCxnSpPr>
        <p:spPr>
          <a:xfrm>
            <a:off x="1940269" y="4315931"/>
            <a:ext cx="1638988" cy="111737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707C101-D8AF-8E46-97EE-50D5D85AD824}"/>
              </a:ext>
            </a:extLst>
          </p:cNvPr>
          <p:cNvSpPr/>
          <p:nvPr/>
        </p:nvSpPr>
        <p:spPr>
          <a:xfrm>
            <a:off x="5942856" y="3491183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680AD0-2774-624C-9B93-23CAA0296465}"/>
              </a:ext>
            </a:extLst>
          </p:cNvPr>
          <p:cNvSpPr/>
          <p:nvPr/>
        </p:nvSpPr>
        <p:spPr>
          <a:xfrm>
            <a:off x="5942856" y="5003979"/>
            <a:ext cx="863871" cy="858647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29A799-D0AA-BF47-96B8-F7F8ABAEDC4C}"/>
              </a:ext>
            </a:extLst>
          </p:cNvPr>
          <p:cNvSpPr/>
          <p:nvPr/>
        </p:nvSpPr>
        <p:spPr>
          <a:xfrm>
            <a:off x="5942856" y="1976847"/>
            <a:ext cx="863871" cy="82335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AE05B9-8260-8348-8A62-2BF03F258C00}"/>
              </a:ext>
            </a:extLst>
          </p:cNvPr>
          <p:cNvSpPr/>
          <p:nvPr/>
        </p:nvSpPr>
        <p:spPr>
          <a:xfrm>
            <a:off x="8364603" y="3488460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2C3E22-D7F1-284B-B59D-B19568F5A380}"/>
              </a:ext>
            </a:extLst>
          </p:cNvPr>
          <p:cNvCxnSpPr>
            <a:endCxn id="22" idx="2"/>
          </p:cNvCxnSpPr>
          <p:nvPr/>
        </p:nvCxnSpPr>
        <p:spPr>
          <a:xfrm flipV="1">
            <a:off x="4443129" y="2388523"/>
            <a:ext cx="1499727" cy="475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52A262-76B3-694F-BD40-EB7A757EED55}"/>
              </a:ext>
            </a:extLst>
          </p:cNvPr>
          <p:cNvCxnSpPr>
            <a:endCxn id="20" idx="2"/>
          </p:cNvCxnSpPr>
          <p:nvPr/>
        </p:nvCxnSpPr>
        <p:spPr>
          <a:xfrm>
            <a:off x="4443129" y="3891883"/>
            <a:ext cx="1499727" cy="272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0B8942-BA0A-1844-808E-E8DC43F02619}"/>
              </a:ext>
            </a:extLst>
          </p:cNvPr>
          <p:cNvCxnSpPr/>
          <p:nvPr/>
        </p:nvCxnSpPr>
        <p:spPr>
          <a:xfrm flipV="1">
            <a:off x="4452488" y="2586913"/>
            <a:ext cx="1490368" cy="119529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10A5F0-852C-9140-84F3-8A02E2905EBB}"/>
              </a:ext>
            </a:extLst>
          </p:cNvPr>
          <p:cNvCxnSpPr>
            <a:stCxn id="15" idx="7"/>
            <a:endCxn id="20" idx="3"/>
          </p:cNvCxnSpPr>
          <p:nvPr/>
        </p:nvCxnSpPr>
        <p:spPr>
          <a:xfrm flipV="1">
            <a:off x="4316617" y="4179869"/>
            <a:ext cx="1752750" cy="94985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F23FA4-4A36-2A43-AD9C-DD0691F96554}"/>
              </a:ext>
            </a:extLst>
          </p:cNvPr>
          <p:cNvCxnSpPr>
            <a:endCxn id="20" idx="1"/>
          </p:cNvCxnSpPr>
          <p:nvPr/>
        </p:nvCxnSpPr>
        <p:spPr>
          <a:xfrm>
            <a:off x="4433769" y="2526600"/>
            <a:ext cx="1635598" cy="10827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5023A5-131C-FF46-9E8C-70DAC912BCFD}"/>
              </a:ext>
            </a:extLst>
          </p:cNvPr>
          <p:cNvCxnSpPr/>
          <p:nvPr/>
        </p:nvCxnSpPr>
        <p:spPr>
          <a:xfrm>
            <a:off x="4373870" y="4095293"/>
            <a:ext cx="1635598" cy="10827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557B05-9CD5-C245-94B9-8423DBA0D99A}"/>
              </a:ext>
            </a:extLst>
          </p:cNvPr>
          <p:cNvCxnSpPr>
            <a:stCxn id="15" idx="6"/>
          </p:cNvCxnSpPr>
          <p:nvPr/>
        </p:nvCxnSpPr>
        <p:spPr>
          <a:xfrm>
            <a:off x="4443128" y="5433302"/>
            <a:ext cx="1498404" cy="136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5C982D-88C4-B442-AF2D-6511DA1926F7}"/>
              </a:ext>
            </a:extLst>
          </p:cNvPr>
          <p:cNvCxnSpPr>
            <a:endCxn id="23" idx="1"/>
          </p:cNvCxnSpPr>
          <p:nvPr/>
        </p:nvCxnSpPr>
        <p:spPr>
          <a:xfrm>
            <a:off x="6806727" y="2387513"/>
            <a:ext cx="1684387" cy="121910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CEA287-02AD-B34C-8780-80BEF31D237D}"/>
              </a:ext>
            </a:extLst>
          </p:cNvPr>
          <p:cNvCxnSpPr/>
          <p:nvPr/>
        </p:nvCxnSpPr>
        <p:spPr>
          <a:xfrm flipV="1">
            <a:off x="6835802" y="3852239"/>
            <a:ext cx="1499727" cy="475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C6A573-8B01-374D-9E40-74C54441F0F9}"/>
              </a:ext>
            </a:extLst>
          </p:cNvPr>
          <p:cNvCxnSpPr>
            <a:endCxn id="23" idx="3"/>
          </p:cNvCxnSpPr>
          <p:nvPr/>
        </p:nvCxnSpPr>
        <p:spPr>
          <a:xfrm flipV="1">
            <a:off x="6835801" y="4177146"/>
            <a:ext cx="1655313" cy="125615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099BD8-B909-684B-9E13-814449312D0E}"/>
              </a:ext>
            </a:extLst>
          </p:cNvPr>
          <p:cNvCxnSpPr>
            <a:cxnSpLocks/>
          </p:cNvCxnSpPr>
          <p:nvPr/>
        </p:nvCxnSpPr>
        <p:spPr>
          <a:xfrm flipV="1">
            <a:off x="9228474" y="3852239"/>
            <a:ext cx="635856" cy="717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2C0144-AEA4-6F47-8A22-A36F2D81FD3A}"/>
              </a:ext>
            </a:extLst>
          </p:cNvPr>
          <p:cNvSpPr txBox="1"/>
          <p:nvPr/>
        </p:nvSpPr>
        <p:spPr>
          <a:xfrm>
            <a:off x="9864330" y="3379941"/>
            <a:ext cx="2098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prediction</a:t>
            </a:r>
          </a:p>
          <a:p>
            <a:r>
              <a:rPr lang="en-GB" sz="3600" dirty="0"/>
              <a:t>h(x)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782BA5-13CA-3C4C-9AC8-9AF69A8B0D8E}"/>
              </a:ext>
            </a:extLst>
          </p:cNvPr>
          <p:cNvSpPr txBox="1"/>
          <p:nvPr/>
        </p:nvSpPr>
        <p:spPr>
          <a:xfrm>
            <a:off x="2198065" y="2359321"/>
            <a:ext cx="675009" cy="553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999" dirty="0"/>
              <a:t>w1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453CA4-7579-8045-BD15-BD568A744CCE}"/>
              </a:ext>
            </a:extLst>
          </p:cNvPr>
          <p:cNvSpPr txBox="1"/>
          <p:nvPr/>
        </p:nvSpPr>
        <p:spPr>
          <a:xfrm>
            <a:off x="2628325" y="3329692"/>
            <a:ext cx="675009" cy="553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999" dirty="0"/>
              <a:t>w2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3EA77C-62AA-BF47-852E-4C6A731FE2DA}"/>
              </a:ext>
            </a:extLst>
          </p:cNvPr>
          <p:cNvSpPr txBox="1"/>
          <p:nvPr/>
        </p:nvSpPr>
        <p:spPr>
          <a:xfrm>
            <a:off x="7938134" y="5157704"/>
            <a:ext cx="3783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adjustable</a:t>
            </a:r>
            <a:r>
              <a:rPr lang="en-US" sz="3600" dirty="0"/>
              <a:t> weights </a:t>
            </a:r>
          </a:p>
          <a:p>
            <a:r>
              <a:rPr lang="en-US" sz="3600" dirty="0"/>
              <a:t>w1, w2, </a:t>
            </a:r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4EE248-0459-9B42-89F6-F10F3C4BC297}"/>
              </a:ext>
            </a:extLst>
          </p:cNvPr>
          <p:cNvSpPr/>
          <p:nvPr/>
        </p:nvSpPr>
        <p:spPr>
          <a:xfrm>
            <a:off x="1128598" y="3505178"/>
            <a:ext cx="950932" cy="949856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7" name="Round Single Corner of Rectangle 6">
            <a:extLst>
              <a:ext uri="{FF2B5EF4-FFF2-40B4-BE49-F238E27FC236}">
                <a16:creationId xmlns:a16="http://schemas.microsoft.com/office/drawing/2014/main" id="{B8DCA0FB-61A7-5B47-A033-B2A2CB7097E2}"/>
              </a:ext>
            </a:extLst>
          </p:cNvPr>
          <p:cNvSpPr/>
          <p:nvPr/>
        </p:nvSpPr>
        <p:spPr>
          <a:xfrm>
            <a:off x="3303334" y="1455815"/>
            <a:ext cx="1310747" cy="4730673"/>
          </a:xfrm>
          <a:prstGeom prst="round1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 Single Corner of Rectangle 39">
            <a:extLst>
              <a:ext uri="{FF2B5EF4-FFF2-40B4-BE49-F238E27FC236}">
                <a16:creationId xmlns:a16="http://schemas.microsoft.com/office/drawing/2014/main" id="{225C42C7-405C-214B-9F1E-F52062D9315D}"/>
              </a:ext>
            </a:extLst>
          </p:cNvPr>
          <p:cNvSpPr/>
          <p:nvPr/>
        </p:nvSpPr>
        <p:spPr>
          <a:xfrm>
            <a:off x="5517861" y="1453528"/>
            <a:ext cx="1504762" cy="4730674"/>
          </a:xfrm>
          <a:prstGeom prst="round1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05BF5-2797-934B-8742-EDFD1B84AC03}"/>
              </a:ext>
            </a:extLst>
          </p:cNvPr>
          <p:cNvSpPr txBox="1"/>
          <p:nvPr/>
        </p:nvSpPr>
        <p:spPr>
          <a:xfrm>
            <a:off x="3303334" y="6237244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7692D9-6F9B-6D4C-A59C-9E0BD99A369A}"/>
              </a:ext>
            </a:extLst>
          </p:cNvPr>
          <p:cNvSpPr txBox="1"/>
          <p:nvPr/>
        </p:nvSpPr>
        <p:spPr>
          <a:xfrm>
            <a:off x="5515995" y="6255755"/>
            <a:ext cx="129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layer 2</a:t>
            </a:r>
          </a:p>
        </p:txBody>
      </p:sp>
    </p:spTree>
    <p:extLst>
      <p:ext uri="{BB962C8B-B14F-4D97-AF65-F5344CB8AC3E}">
        <p14:creationId xmlns:p14="http://schemas.microsoft.com/office/powerpoint/2010/main" val="167931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hoto, white, different, various&#10;&#10;Description automatically generated">
            <a:extLst>
              <a:ext uri="{FF2B5EF4-FFF2-40B4-BE49-F238E27FC236}">
                <a16:creationId xmlns:a16="http://schemas.microsoft.com/office/drawing/2014/main" id="{05B08A91-1044-FC41-8F89-F10CA7DE2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9229" y="1359985"/>
            <a:ext cx="7473542" cy="3569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0AB936-C5D2-7344-87E9-E5EE3A06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What is Deep Learning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E91E1A-E4EF-1241-AB8E-47538969B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233" y="5417841"/>
            <a:ext cx="8713489" cy="14401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deep learning methods fit </a:t>
            </a:r>
            <a:r>
              <a:rPr lang="en-US" sz="4400" dirty="0">
                <a:solidFill>
                  <a:srgbClr val="FF0000"/>
                </a:solidFill>
              </a:rPr>
              <a:t>non-linear maps </a:t>
            </a:r>
            <a:r>
              <a:rPr lang="en-US" sz="4400" dirty="0"/>
              <a:t>to </a:t>
            </a:r>
            <a:r>
              <a:rPr lang="en-US" sz="4400" dirty="0">
                <a:solidFill>
                  <a:srgbClr val="FF0000"/>
                </a:solidFill>
              </a:rPr>
              <a:t>large data 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40107-484A-8A4F-8165-5E0AC5A878DA}"/>
              </a:ext>
            </a:extLst>
          </p:cNvPr>
          <p:cNvSpPr txBox="1"/>
          <p:nvPr/>
        </p:nvSpPr>
        <p:spPr>
          <a:xfrm>
            <a:off x="5590801" y="4771510"/>
            <a:ext cx="184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feature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98E4E-1268-A341-B6D4-BB154ACA87DD}"/>
              </a:ext>
            </a:extLst>
          </p:cNvPr>
          <p:cNvSpPr txBox="1"/>
          <p:nvPr/>
        </p:nvSpPr>
        <p:spPr>
          <a:xfrm rot="16200000">
            <a:off x="1292693" y="2663606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label y</a:t>
            </a:r>
          </a:p>
        </p:txBody>
      </p:sp>
    </p:spTree>
    <p:extLst>
      <p:ext uri="{BB962C8B-B14F-4D97-AF65-F5344CB8AC3E}">
        <p14:creationId xmlns:p14="http://schemas.microsoft.com/office/powerpoint/2010/main" val="550879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2083-BACE-F240-A450-0FE96B64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27" y="8887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Hypothesis Space of ANN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8A9CF0-776F-3E4B-A720-FB403A664277}"/>
              </a:ext>
            </a:extLst>
          </p:cNvPr>
          <p:cNvGrpSpPr/>
          <p:nvPr/>
        </p:nvGrpSpPr>
        <p:grpSpPr>
          <a:xfrm>
            <a:off x="2492699" y="1593887"/>
            <a:ext cx="3045904" cy="2086138"/>
            <a:chOff x="1836939" y="2175965"/>
            <a:chExt cx="3752140" cy="217668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5BE4B9-39D9-E44F-9348-0DACDA81D55D}"/>
                </a:ext>
              </a:extLst>
            </p:cNvPr>
            <p:cNvSpPr/>
            <p:nvPr/>
          </p:nvSpPr>
          <p:spPr>
            <a:xfrm>
              <a:off x="3912089" y="2905343"/>
              <a:ext cx="863871" cy="806845"/>
            </a:xfrm>
            <a:prstGeom prst="ellipse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665F14F-D7D7-2949-BFA6-7E6ACC956F1F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2412362" y="3306043"/>
              <a:ext cx="1499727" cy="2723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78DB9FE-7AFB-8544-BFF5-02CC57862713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V="1">
              <a:off x="2412362" y="3594028"/>
              <a:ext cx="1626238" cy="417638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B2F0E51-89C5-6343-A718-332B64BF278C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2412362" y="2442479"/>
              <a:ext cx="1626238" cy="581024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E4B3391-3ECE-A444-82FE-D94131BD1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5035" y="3271158"/>
              <a:ext cx="784044" cy="1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BE3E7A-F7E6-B54D-8041-781763DB7155}"/>
                </a:ext>
              </a:extLst>
            </p:cNvPr>
            <p:cNvSpPr txBox="1"/>
            <p:nvPr/>
          </p:nvSpPr>
          <p:spPr>
            <a:xfrm>
              <a:off x="4097803" y="3121377"/>
              <a:ext cx="5918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g(.)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DE195C1-990B-7E4B-A1B2-5B3E32E98EA1}"/>
                </a:ext>
              </a:extLst>
            </p:cNvPr>
            <p:cNvSpPr txBox="1"/>
            <p:nvPr/>
          </p:nvSpPr>
          <p:spPr>
            <a:xfrm>
              <a:off x="2967592" y="2175965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w1=1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D877D7-6884-F349-8791-E3A4517F2C79}"/>
                </a:ext>
              </a:extLst>
            </p:cNvPr>
            <p:cNvSpPr txBox="1"/>
            <p:nvPr/>
          </p:nvSpPr>
          <p:spPr>
            <a:xfrm>
              <a:off x="2632176" y="2897067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w2=0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1FF04F-4246-7848-AF99-05940E21F248}"/>
                </a:ext>
              </a:extLst>
            </p:cNvPr>
            <p:cNvSpPr txBox="1"/>
            <p:nvPr/>
          </p:nvSpPr>
          <p:spPr>
            <a:xfrm>
              <a:off x="3162225" y="3798566"/>
              <a:ext cx="9637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w3=-1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BE6F7AA-2D2D-0542-B640-EDF7259624F4}"/>
                </a:ext>
              </a:extLst>
            </p:cNvPr>
            <p:cNvSpPr txBox="1"/>
            <p:nvPr/>
          </p:nvSpPr>
          <p:spPr>
            <a:xfrm>
              <a:off x="1872249" y="2187071"/>
              <a:ext cx="765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x1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0194FDA-6A4D-7049-87D5-BC9A792F7A36}"/>
                </a:ext>
              </a:extLst>
            </p:cNvPr>
            <p:cNvSpPr txBox="1"/>
            <p:nvPr/>
          </p:nvSpPr>
          <p:spPr>
            <a:xfrm>
              <a:off x="1836939" y="2989732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2F686E-F8D9-1E48-B4E2-06ABB1EF7AAA}"/>
                </a:ext>
              </a:extLst>
            </p:cNvPr>
            <p:cNvSpPr txBox="1"/>
            <p:nvPr/>
          </p:nvSpPr>
          <p:spPr>
            <a:xfrm>
              <a:off x="1930955" y="3890987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B579DE0-8FF6-FA44-B38F-005B83BBA839}"/>
              </a:ext>
            </a:extLst>
          </p:cNvPr>
          <p:cNvGrpSpPr/>
          <p:nvPr/>
        </p:nvGrpSpPr>
        <p:grpSpPr>
          <a:xfrm>
            <a:off x="5852742" y="3794624"/>
            <a:ext cx="3021642" cy="2040568"/>
            <a:chOff x="7135445" y="3829432"/>
            <a:chExt cx="3914077" cy="222280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FF6510C-C751-BB4B-BB9C-B8732EE5C0DE}"/>
                </a:ext>
              </a:extLst>
            </p:cNvPr>
            <p:cNvSpPr/>
            <p:nvPr/>
          </p:nvSpPr>
          <p:spPr>
            <a:xfrm>
              <a:off x="9372532" y="4604925"/>
              <a:ext cx="863871" cy="806845"/>
            </a:xfrm>
            <a:prstGeom prst="ellipse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DE3BC3C-9208-DE49-9885-29076EF529CE}"/>
                </a:ext>
              </a:extLst>
            </p:cNvPr>
            <p:cNvCxnSpPr>
              <a:endCxn id="45" idx="2"/>
            </p:cNvCxnSpPr>
            <p:nvPr/>
          </p:nvCxnSpPr>
          <p:spPr>
            <a:xfrm>
              <a:off x="7872805" y="5005625"/>
              <a:ext cx="1499727" cy="2723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240BABB-5346-9E48-AABB-9D72D094317C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V="1">
              <a:off x="7872805" y="5293610"/>
              <a:ext cx="1626238" cy="417638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8272890-29C7-E547-81D6-284660D38390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7872805" y="4142061"/>
              <a:ext cx="1626238" cy="581024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2496B55-C1F6-3748-AC83-131FE8551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5478" y="4970740"/>
              <a:ext cx="784044" cy="1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565618-FE89-FE4B-9034-3B7BF1051BB6}"/>
                </a:ext>
              </a:extLst>
            </p:cNvPr>
            <p:cNvSpPr txBox="1"/>
            <p:nvPr/>
          </p:nvSpPr>
          <p:spPr>
            <a:xfrm>
              <a:off x="9558246" y="4820959"/>
              <a:ext cx="5918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g(.)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48A1F8-0B26-4245-A0AD-5F0DD6AC13B8}"/>
                </a:ext>
              </a:extLst>
            </p:cNvPr>
            <p:cNvSpPr txBox="1"/>
            <p:nvPr/>
          </p:nvSpPr>
          <p:spPr>
            <a:xfrm>
              <a:off x="8428035" y="3875547"/>
              <a:ext cx="1024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w1=10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7E2BE2-0E15-4341-8E96-ABD83CCC5F1B}"/>
                </a:ext>
              </a:extLst>
            </p:cNvPr>
            <p:cNvSpPr txBox="1"/>
            <p:nvPr/>
          </p:nvSpPr>
          <p:spPr>
            <a:xfrm>
              <a:off x="8092619" y="4596649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w2=0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05DAAAC-0E1D-4746-ADB8-77D75505CD7C}"/>
                </a:ext>
              </a:extLst>
            </p:cNvPr>
            <p:cNvSpPr txBox="1"/>
            <p:nvPr/>
          </p:nvSpPr>
          <p:spPr>
            <a:xfrm>
              <a:off x="8622668" y="5498148"/>
              <a:ext cx="9637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w3=-1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4445E4-5D6C-0149-A4EA-EC99A583C241}"/>
                </a:ext>
              </a:extLst>
            </p:cNvPr>
            <p:cNvSpPr txBox="1"/>
            <p:nvPr/>
          </p:nvSpPr>
          <p:spPr>
            <a:xfrm>
              <a:off x="7135445" y="3829432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F539C38-1312-954D-AD01-6434E8CC8318}"/>
                </a:ext>
              </a:extLst>
            </p:cNvPr>
            <p:cNvSpPr txBox="1"/>
            <p:nvPr/>
          </p:nvSpPr>
          <p:spPr>
            <a:xfrm>
              <a:off x="7297382" y="4689314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D3CD1C7-5AF3-5C49-8744-F2A60B37F09A}"/>
                </a:ext>
              </a:extLst>
            </p:cNvPr>
            <p:cNvSpPr txBox="1"/>
            <p:nvPr/>
          </p:nvSpPr>
          <p:spPr>
            <a:xfrm>
              <a:off x="7391398" y="5590569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4B68FEB-4A38-F649-894E-F7F40D7BB95B}"/>
              </a:ext>
            </a:extLst>
          </p:cNvPr>
          <p:cNvGrpSpPr/>
          <p:nvPr/>
        </p:nvGrpSpPr>
        <p:grpSpPr>
          <a:xfrm>
            <a:off x="6862320" y="1766097"/>
            <a:ext cx="2943704" cy="2081822"/>
            <a:chOff x="7193219" y="928450"/>
            <a:chExt cx="3776987" cy="217668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1F63B8A-308B-3549-B600-87790C45677D}"/>
                </a:ext>
              </a:extLst>
            </p:cNvPr>
            <p:cNvSpPr/>
            <p:nvPr/>
          </p:nvSpPr>
          <p:spPr>
            <a:xfrm>
              <a:off x="9293216" y="1657828"/>
              <a:ext cx="863871" cy="806845"/>
            </a:xfrm>
            <a:prstGeom prst="ellipse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9395787-7156-114F-8D72-2074EA16F394}"/>
                </a:ext>
              </a:extLst>
            </p:cNvPr>
            <p:cNvCxnSpPr>
              <a:endCxn id="57" idx="2"/>
            </p:cNvCxnSpPr>
            <p:nvPr/>
          </p:nvCxnSpPr>
          <p:spPr>
            <a:xfrm>
              <a:off x="7793489" y="2058528"/>
              <a:ext cx="1499727" cy="2723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98DFA99-0265-C440-8B76-E1F35B95D6A3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7793489" y="2346513"/>
              <a:ext cx="1626238" cy="417638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E21C1E5-7E7B-684E-A970-EC7288A89F77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>
              <a:off x="7793489" y="1194964"/>
              <a:ext cx="1626238" cy="581024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5E5252B-4CB6-5D4E-9668-3FE627BCB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6162" y="2023643"/>
              <a:ext cx="784044" cy="1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E9E61C3-54AC-584A-A55C-CDFF4B2F84F1}"/>
                </a:ext>
              </a:extLst>
            </p:cNvPr>
            <p:cNvSpPr txBox="1"/>
            <p:nvPr/>
          </p:nvSpPr>
          <p:spPr>
            <a:xfrm>
              <a:off x="9478930" y="1873862"/>
              <a:ext cx="5918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g(.)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24907B-35F4-654E-903A-065276E8F163}"/>
                </a:ext>
              </a:extLst>
            </p:cNvPr>
            <p:cNvSpPr txBox="1"/>
            <p:nvPr/>
          </p:nvSpPr>
          <p:spPr>
            <a:xfrm>
              <a:off x="8348719" y="928450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w1=1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996B94-DF88-1E4E-9621-963F7ACA4A1D}"/>
                </a:ext>
              </a:extLst>
            </p:cNvPr>
            <p:cNvSpPr txBox="1"/>
            <p:nvPr/>
          </p:nvSpPr>
          <p:spPr>
            <a:xfrm>
              <a:off x="8013303" y="1649552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w2=0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E0FFF72-FECC-1943-B0AE-B7ADE98B68FA}"/>
                </a:ext>
              </a:extLst>
            </p:cNvPr>
            <p:cNvSpPr txBox="1"/>
            <p:nvPr/>
          </p:nvSpPr>
          <p:spPr>
            <a:xfrm>
              <a:off x="8543352" y="2551051"/>
              <a:ext cx="9637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w3=-3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D45639F-64CE-F84E-81CC-9FF1DB91E83F}"/>
                </a:ext>
              </a:extLst>
            </p:cNvPr>
            <p:cNvSpPr txBox="1"/>
            <p:nvPr/>
          </p:nvSpPr>
          <p:spPr>
            <a:xfrm>
              <a:off x="7193219" y="928450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2B1F6F2-D045-8841-9E54-C8892B3C2B61}"/>
                </a:ext>
              </a:extLst>
            </p:cNvPr>
            <p:cNvSpPr txBox="1"/>
            <p:nvPr/>
          </p:nvSpPr>
          <p:spPr>
            <a:xfrm>
              <a:off x="7218066" y="1742217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12D9F8B-182E-9440-9808-DD3706423AD1}"/>
                </a:ext>
              </a:extLst>
            </p:cNvPr>
            <p:cNvSpPr txBox="1"/>
            <p:nvPr/>
          </p:nvSpPr>
          <p:spPr>
            <a:xfrm>
              <a:off x="7312082" y="2643472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94FD206-0345-774D-9694-C4BD92D91049}"/>
              </a:ext>
            </a:extLst>
          </p:cNvPr>
          <p:cNvGrpSpPr/>
          <p:nvPr/>
        </p:nvGrpSpPr>
        <p:grpSpPr>
          <a:xfrm>
            <a:off x="2619928" y="3836958"/>
            <a:ext cx="2992331" cy="2107227"/>
            <a:chOff x="1581007" y="4407461"/>
            <a:chExt cx="3752140" cy="2184569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5852F18-340D-0E47-8BE0-37EDD099B0BC}"/>
                </a:ext>
              </a:extLst>
            </p:cNvPr>
            <p:cNvSpPr/>
            <p:nvPr/>
          </p:nvSpPr>
          <p:spPr>
            <a:xfrm>
              <a:off x="3656157" y="5144721"/>
              <a:ext cx="863871" cy="806845"/>
            </a:xfrm>
            <a:prstGeom prst="ellipse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E03943D-4A7C-4F4F-B129-908C8F5927EB}"/>
                </a:ext>
              </a:extLst>
            </p:cNvPr>
            <p:cNvCxnSpPr>
              <a:endCxn id="69" idx="2"/>
            </p:cNvCxnSpPr>
            <p:nvPr/>
          </p:nvCxnSpPr>
          <p:spPr>
            <a:xfrm>
              <a:off x="2156430" y="5545421"/>
              <a:ext cx="1499727" cy="2723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699B3B8-A6A9-CF43-931A-4A7A608CDBE4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 flipV="1">
              <a:off x="2156430" y="5833406"/>
              <a:ext cx="1626238" cy="417638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6322119-42E2-CE4F-81EF-8C03BB1BE22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2156430" y="4681857"/>
              <a:ext cx="1626238" cy="581024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58E2A3E-9F98-3C4A-8B54-D50D0C8A0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9103" y="5510536"/>
              <a:ext cx="784044" cy="1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FA9CD42-71C0-8140-8E0A-B0F6E76AD78F}"/>
                </a:ext>
              </a:extLst>
            </p:cNvPr>
            <p:cNvSpPr txBox="1"/>
            <p:nvPr/>
          </p:nvSpPr>
          <p:spPr>
            <a:xfrm>
              <a:off x="3841871" y="5360755"/>
              <a:ext cx="5918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g(.)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4C333D1-DAAA-1048-8DB5-5972AAC21CA9}"/>
                </a:ext>
              </a:extLst>
            </p:cNvPr>
            <p:cNvSpPr txBox="1"/>
            <p:nvPr/>
          </p:nvSpPr>
          <p:spPr>
            <a:xfrm>
              <a:off x="2711660" y="4415343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w1=1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15ED87F-D96E-254F-8F58-C247D51EB23D}"/>
                </a:ext>
              </a:extLst>
            </p:cNvPr>
            <p:cNvSpPr txBox="1"/>
            <p:nvPr/>
          </p:nvSpPr>
          <p:spPr>
            <a:xfrm>
              <a:off x="2376244" y="5136445"/>
              <a:ext cx="9637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w2=-3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97D02C-32A4-E848-BBCA-3F9AAF0A3C5F}"/>
                </a:ext>
              </a:extLst>
            </p:cNvPr>
            <p:cNvSpPr txBox="1"/>
            <p:nvPr/>
          </p:nvSpPr>
          <p:spPr>
            <a:xfrm>
              <a:off x="2906293" y="6037944"/>
              <a:ext cx="9637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w3=-1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3C6D002-F015-9249-86FC-3AB2F29EEE3D}"/>
                </a:ext>
              </a:extLst>
            </p:cNvPr>
            <p:cNvSpPr txBox="1"/>
            <p:nvPr/>
          </p:nvSpPr>
          <p:spPr>
            <a:xfrm>
              <a:off x="1617365" y="4407461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084EEB0-89D3-9E43-996E-AC368383F460}"/>
                </a:ext>
              </a:extLst>
            </p:cNvPr>
            <p:cNvSpPr txBox="1"/>
            <p:nvPr/>
          </p:nvSpPr>
          <p:spPr>
            <a:xfrm>
              <a:off x="1581007" y="5229110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9D47948-742B-144F-832D-2E0B5FE4FC3F}"/>
                </a:ext>
              </a:extLst>
            </p:cNvPr>
            <p:cNvSpPr txBox="1"/>
            <p:nvPr/>
          </p:nvSpPr>
          <p:spPr>
            <a:xfrm>
              <a:off x="1675023" y="6130365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x3</a:t>
              </a:r>
            </a:p>
          </p:txBody>
        </p:sp>
      </p:grpSp>
      <p:sp>
        <p:nvSpPr>
          <p:cNvPr id="81" name="Freeform 80">
            <a:extLst>
              <a:ext uri="{FF2B5EF4-FFF2-40B4-BE49-F238E27FC236}">
                <a16:creationId xmlns:a16="http://schemas.microsoft.com/office/drawing/2014/main" id="{4E962631-D2B4-F445-B224-02CEA2882D54}"/>
              </a:ext>
            </a:extLst>
          </p:cNvPr>
          <p:cNvSpPr/>
          <p:nvPr/>
        </p:nvSpPr>
        <p:spPr>
          <a:xfrm>
            <a:off x="328614" y="1107652"/>
            <a:ext cx="11572874" cy="5407798"/>
          </a:xfrm>
          <a:custGeom>
            <a:avLst/>
            <a:gdLst>
              <a:gd name="connsiteX0" fmla="*/ 667265 w 9205784"/>
              <a:gd name="connsiteY0" fmla="*/ 3225114 h 4226011"/>
              <a:gd name="connsiteX1" fmla="*/ 617838 w 9205784"/>
              <a:gd name="connsiteY1" fmla="*/ 3138617 h 4226011"/>
              <a:gd name="connsiteX2" fmla="*/ 593125 w 9205784"/>
              <a:gd name="connsiteY2" fmla="*/ 3101546 h 4226011"/>
              <a:gd name="connsiteX3" fmla="*/ 568411 w 9205784"/>
              <a:gd name="connsiteY3" fmla="*/ 3052119 h 4226011"/>
              <a:gd name="connsiteX4" fmla="*/ 531341 w 9205784"/>
              <a:gd name="connsiteY4" fmla="*/ 2990335 h 4226011"/>
              <a:gd name="connsiteX5" fmla="*/ 506627 w 9205784"/>
              <a:gd name="connsiteY5" fmla="*/ 2928552 h 4226011"/>
              <a:gd name="connsiteX6" fmla="*/ 395416 w 9205784"/>
              <a:gd name="connsiteY6" fmla="*/ 2755557 h 4226011"/>
              <a:gd name="connsiteX7" fmla="*/ 345989 w 9205784"/>
              <a:gd name="connsiteY7" fmla="*/ 2681417 h 4226011"/>
              <a:gd name="connsiteX8" fmla="*/ 247135 w 9205784"/>
              <a:gd name="connsiteY8" fmla="*/ 2520779 h 4226011"/>
              <a:gd name="connsiteX9" fmla="*/ 172995 w 9205784"/>
              <a:gd name="connsiteY9" fmla="*/ 2384854 h 4226011"/>
              <a:gd name="connsiteX10" fmla="*/ 135925 w 9205784"/>
              <a:gd name="connsiteY10" fmla="*/ 2310714 h 4226011"/>
              <a:gd name="connsiteX11" fmla="*/ 98854 w 9205784"/>
              <a:gd name="connsiteY11" fmla="*/ 2248930 h 4226011"/>
              <a:gd name="connsiteX12" fmla="*/ 86498 w 9205784"/>
              <a:gd name="connsiteY12" fmla="*/ 2187146 h 4226011"/>
              <a:gd name="connsiteX13" fmla="*/ 37070 w 9205784"/>
              <a:gd name="connsiteY13" fmla="*/ 2075935 h 4226011"/>
              <a:gd name="connsiteX14" fmla="*/ 24714 w 9205784"/>
              <a:gd name="connsiteY14" fmla="*/ 2014152 h 4226011"/>
              <a:gd name="connsiteX15" fmla="*/ 12357 w 9205784"/>
              <a:gd name="connsiteY15" fmla="*/ 1964725 h 4226011"/>
              <a:gd name="connsiteX16" fmla="*/ 0 w 9205784"/>
              <a:gd name="connsiteY16" fmla="*/ 1865871 h 4226011"/>
              <a:gd name="connsiteX17" fmla="*/ 12357 w 9205784"/>
              <a:gd name="connsiteY17" fmla="*/ 1569308 h 4226011"/>
              <a:gd name="connsiteX18" fmla="*/ 24714 w 9205784"/>
              <a:gd name="connsiteY18" fmla="*/ 1532238 h 4226011"/>
              <a:gd name="connsiteX19" fmla="*/ 86498 w 9205784"/>
              <a:gd name="connsiteY19" fmla="*/ 1408671 h 4226011"/>
              <a:gd name="connsiteX20" fmla="*/ 135925 w 9205784"/>
              <a:gd name="connsiteY20" fmla="*/ 1334530 h 4226011"/>
              <a:gd name="connsiteX21" fmla="*/ 247135 w 9205784"/>
              <a:gd name="connsiteY21" fmla="*/ 1223319 h 4226011"/>
              <a:gd name="connsiteX22" fmla="*/ 284206 w 9205784"/>
              <a:gd name="connsiteY22" fmla="*/ 1186249 h 4226011"/>
              <a:gd name="connsiteX23" fmla="*/ 333633 w 9205784"/>
              <a:gd name="connsiteY23" fmla="*/ 1149179 h 4226011"/>
              <a:gd name="connsiteX24" fmla="*/ 383060 w 9205784"/>
              <a:gd name="connsiteY24" fmla="*/ 1099752 h 4226011"/>
              <a:gd name="connsiteX25" fmla="*/ 420130 w 9205784"/>
              <a:gd name="connsiteY25" fmla="*/ 1075038 h 4226011"/>
              <a:gd name="connsiteX26" fmla="*/ 531341 w 9205784"/>
              <a:gd name="connsiteY26" fmla="*/ 988541 h 4226011"/>
              <a:gd name="connsiteX27" fmla="*/ 593125 w 9205784"/>
              <a:gd name="connsiteY27" fmla="*/ 951471 h 4226011"/>
              <a:gd name="connsiteX28" fmla="*/ 630195 w 9205784"/>
              <a:gd name="connsiteY28" fmla="*/ 914400 h 4226011"/>
              <a:gd name="connsiteX29" fmla="*/ 716692 w 9205784"/>
              <a:gd name="connsiteY29" fmla="*/ 864973 h 4226011"/>
              <a:gd name="connsiteX30" fmla="*/ 1124465 w 9205784"/>
              <a:gd name="connsiteY30" fmla="*/ 630195 h 4226011"/>
              <a:gd name="connsiteX31" fmla="*/ 1507525 w 9205784"/>
              <a:gd name="connsiteY31" fmla="*/ 481914 h 4226011"/>
              <a:gd name="connsiteX32" fmla="*/ 1915298 w 9205784"/>
              <a:gd name="connsiteY32" fmla="*/ 395417 h 4226011"/>
              <a:gd name="connsiteX33" fmla="*/ 2310714 w 9205784"/>
              <a:gd name="connsiteY33" fmla="*/ 358346 h 4226011"/>
              <a:gd name="connsiteX34" fmla="*/ 2953265 w 9205784"/>
              <a:gd name="connsiteY34" fmla="*/ 370703 h 4226011"/>
              <a:gd name="connsiteX35" fmla="*/ 3163330 w 9205784"/>
              <a:gd name="connsiteY35" fmla="*/ 358346 h 4226011"/>
              <a:gd name="connsiteX36" fmla="*/ 3311611 w 9205784"/>
              <a:gd name="connsiteY36" fmla="*/ 284206 h 4226011"/>
              <a:gd name="connsiteX37" fmla="*/ 3410465 w 9205784"/>
              <a:gd name="connsiteY37" fmla="*/ 247135 h 4226011"/>
              <a:gd name="connsiteX38" fmla="*/ 3954162 w 9205784"/>
              <a:gd name="connsiteY38" fmla="*/ 98854 h 4226011"/>
              <a:gd name="connsiteX39" fmla="*/ 4584357 w 9205784"/>
              <a:gd name="connsiteY39" fmla="*/ 12357 h 4226011"/>
              <a:gd name="connsiteX40" fmla="*/ 4880919 w 9205784"/>
              <a:gd name="connsiteY40" fmla="*/ 0 h 4226011"/>
              <a:gd name="connsiteX41" fmla="*/ 5844746 w 9205784"/>
              <a:gd name="connsiteY41" fmla="*/ 37071 h 4226011"/>
              <a:gd name="connsiteX42" fmla="*/ 5931243 w 9205784"/>
              <a:gd name="connsiteY42" fmla="*/ 49427 h 4226011"/>
              <a:gd name="connsiteX43" fmla="*/ 6240162 w 9205784"/>
              <a:gd name="connsiteY43" fmla="*/ 123568 h 4226011"/>
              <a:gd name="connsiteX44" fmla="*/ 6351373 w 9205784"/>
              <a:gd name="connsiteY44" fmla="*/ 148281 h 4226011"/>
              <a:gd name="connsiteX45" fmla="*/ 6388443 w 9205784"/>
              <a:gd name="connsiteY45" fmla="*/ 160638 h 4226011"/>
              <a:gd name="connsiteX46" fmla="*/ 6487298 w 9205784"/>
              <a:gd name="connsiteY46" fmla="*/ 185352 h 4226011"/>
              <a:gd name="connsiteX47" fmla="*/ 7772400 w 9205784"/>
              <a:gd name="connsiteY47" fmla="*/ 197708 h 4226011"/>
              <a:gd name="connsiteX48" fmla="*/ 7982465 w 9205784"/>
              <a:gd name="connsiteY48" fmla="*/ 247135 h 4226011"/>
              <a:gd name="connsiteX49" fmla="*/ 8241957 w 9205784"/>
              <a:gd name="connsiteY49" fmla="*/ 333633 h 4226011"/>
              <a:gd name="connsiteX50" fmla="*/ 8390238 w 9205784"/>
              <a:gd name="connsiteY50" fmla="*/ 370703 h 4226011"/>
              <a:gd name="connsiteX51" fmla="*/ 8612660 w 9205784"/>
              <a:gd name="connsiteY51" fmla="*/ 444844 h 4226011"/>
              <a:gd name="connsiteX52" fmla="*/ 8686800 w 9205784"/>
              <a:gd name="connsiteY52" fmla="*/ 481914 h 4226011"/>
              <a:gd name="connsiteX53" fmla="*/ 8798011 w 9205784"/>
              <a:gd name="connsiteY53" fmla="*/ 531341 h 4226011"/>
              <a:gd name="connsiteX54" fmla="*/ 8884508 w 9205784"/>
              <a:gd name="connsiteY54" fmla="*/ 580768 h 4226011"/>
              <a:gd name="connsiteX55" fmla="*/ 8921579 w 9205784"/>
              <a:gd name="connsiteY55" fmla="*/ 617838 h 4226011"/>
              <a:gd name="connsiteX56" fmla="*/ 8971006 w 9205784"/>
              <a:gd name="connsiteY56" fmla="*/ 642552 h 4226011"/>
              <a:gd name="connsiteX57" fmla="*/ 9045146 w 9205784"/>
              <a:gd name="connsiteY57" fmla="*/ 691979 h 4226011"/>
              <a:gd name="connsiteX58" fmla="*/ 9094573 w 9205784"/>
              <a:gd name="connsiteY58" fmla="*/ 766119 h 4226011"/>
              <a:gd name="connsiteX59" fmla="*/ 9156357 w 9205784"/>
              <a:gd name="connsiteY59" fmla="*/ 827903 h 4226011"/>
              <a:gd name="connsiteX60" fmla="*/ 9181070 w 9205784"/>
              <a:gd name="connsiteY60" fmla="*/ 902044 h 4226011"/>
              <a:gd name="connsiteX61" fmla="*/ 9205784 w 9205784"/>
              <a:gd name="connsiteY61" fmla="*/ 1050325 h 4226011"/>
              <a:gd name="connsiteX62" fmla="*/ 9181070 w 9205784"/>
              <a:gd name="connsiteY62" fmla="*/ 1396314 h 4226011"/>
              <a:gd name="connsiteX63" fmla="*/ 9168714 w 9205784"/>
              <a:gd name="connsiteY63" fmla="*/ 1458098 h 4226011"/>
              <a:gd name="connsiteX64" fmla="*/ 9094573 w 9205784"/>
              <a:gd name="connsiteY64" fmla="*/ 1668163 h 4226011"/>
              <a:gd name="connsiteX65" fmla="*/ 9069860 w 9205784"/>
              <a:gd name="connsiteY65" fmla="*/ 1729946 h 4226011"/>
              <a:gd name="connsiteX66" fmla="*/ 9032789 w 9205784"/>
              <a:gd name="connsiteY66" fmla="*/ 1816444 h 4226011"/>
              <a:gd name="connsiteX67" fmla="*/ 8971006 w 9205784"/>
              <a:gd name="connsiteY67" fmla="*/ 1989438 h 4226011"/>
              <a:gd name="connsiteX68" fmla="*/ 8933935 w 9205784"/>
              <a:gd name="connsiteY68" fmla="*/ 2051222 h 4226011"/>
              <a:gd name="connsiteX69" fmla="*/ 8835081 w 9205784"/>
              <a:gd name="connsiteY69" fmla="*/ 2261287 h 4226011"/>
              <a:gd name="connsiteX70" fmla="*/ 8723870 w 9205784"/>
              <a:gd name="connsiteY70" fmla="*/ 2409568 h 4226011"/>
              <a:gd name="connsiteX71" fmla="*/ 8501449 w 9205784"/>
              <a:gd name="connsiteY71" fmla="*/ 2594919 h 4226011"/>
              <a:gd name="connsiteX72" fmla="*/ 8377881 w 9205784"/>
              <a:gd name="connsiteY72" fmla="*/ 2693773 h 4226011"/>
              <a:gd name="connsiteX73" fmla="*/ 8167816 w 9205784"/>
              <a:gd name="connsiteY73" fmla="*/ 2829698 h 4226011"/>
              <a:gd name="connsiteX74" fmla="*/ 8044249 w 9205784"/>
              <a:gd name="connsiteY74" fmla="*/ 2903838 h 4226011"/>
              <a:gd name="connsiteX75" fmla="*/ 7933038 w 9205784"/>
              <a:gd name="connsiteY75" fmla="*/ 2977979 h 4226011"/>
              <a:gd name="connsiteX76" fmla="*/ 7858898 w 9205784"/>
              <a:gd name="connsiteY76" fmla="*/ 3015049 h 4226011"/>
              <a:gd name="connsiteX77" fmla="*/ 7636476 w 9205784"/>
              <a:gd name="connsiteY77" fmla="*/ 3150973 h 4226011"/>
              <a:gd name="connsiteX78" fmla="*/ 7315200 w 9205784"/>
              <a:gd name="connsiteY78" fmla="*/ 3299254 h 4226011"/>
              <a:gd name="connsiteX79" fmla="*/ 6981568 w 9205784"/>
              <a:gd name="connsiteY79" fmla="*/ 3422822 h 4226011"/>
              <a:gd name="connsiteX80" fmla="*/ 6783860 w 9205784"/>
              <a:gd name="connsiteY80" fmla="*/ 3472249 h 4226011"/>
              <a:gd name="connsiteX81" fmla="*/ 6264876 w 9205784"/>
              <a:gd name="connsiteY81" fmla="*/ 3558746 h 4226011"/>
              <a:gd name="connsiteX82" fmla="*/ 6079525 w 9205784"/>
              <a:gd name="connsiteY82" fmla="*/ 3571103 h 4226011"/>
              <a:gd name="connsiteX83" fmla="*/ 5918887 w 9205784"/>
              <a:gd name="connsiteY83" fmla="*/ 3583460 h 4226011"/>
              <a:gd name="connsiteX84" fmla="*/ 5721179 w 9205784"/>
              <a:gd name="connsiteY84" fmla="*/ 3595817 h 4226011"/>
              <a:gd name="connsiteX85" fmla="*/ 5152768 w 9205784"/>
              <a:gd name="connsiteY85" fmla="*/ 3608173 h 4226011"/>
              <a:gd name="connsiteX86" fmla="*/ 5029200 w 9205784"/>
              <a:gd name="connsiteY86" fmla="*/ 3707027 h 4226011"/>
              <a:gd name="connsiteX87" fmla="*/ 4930346 w 9205784"/>
              <a:gd name="connsiteY87" fmla="*/ 3744098 h 4226011"/>
              <a:gd name="connsiteX88" fmla="*/ 4683211 w 9205784"/>
              <a:gd name="connsiteY88" fmla="*/ 3867665 h 4226011"/>
              <a:gd name="connsiteX89" fmla="*/ 4312508 w 9205784"/>
              <a:gd name="connsiteY89" fmla="*/ 3978876 h 4226011"/>
              <a:gd name="connsiteX90" fmla="*/ 4114800 w 9205784"/>
              <a:gd name="connsiteY90" fmla="*/ 4040660 h 4226011"/>
              <a:gd name="connsiteX91" fmla="*/ 3719384 w 9205784"/>
              <a:gd name="connsiteY91" fmla="*/ 4139514 h 4226011"/>
              <a:gd name="connsiteX92" fmla="*/ 3447535 w 9205784"/>
              <a:gd name="connsiteY92" fmla="*/ 4188941 h 4226011"/>
              <a:gd name="connsiteX93" fmla="*/ 3299254 w 9205784"/>
              <a:gd name="connsiteY93" fmla="*/ 4213654 h 4226011"/>
              <a:gd name="connsiteX94" fmla="*/ 3175687 w 9205784"/>
              <a:gd name="connsiteY94" fmla="*/ 4226011 h 4226011"/>
              <a:gd name="connsiteX95" fmla="*/ 2706130 w 9205784"/>
              <a:gd name="connsiteY95" fmla="*/ 4213654 h 4226011"/>
              <a:gd name="connsiteX96" fmla="*/ 2656703 w 9205784"/>
              <a:gd name="connsiteY96" fmla="*/ 4188941 h 4226011"/>
              <a:gd name="connsiteX97" fmla="*/ 2545492 w 9205784"/>
              <a:gd name="connsiteY97" fmla="*/ 4127157 h 4226011"/>
              <a:gd name="connsiteX98" fmla="*/ 2471352 w 9205784"/>
              <a:gd name="connsiteY98" fmla="*/ 4077730 h 4226011"/>
              <a:gd name="connsiteX99" fmla="*/ 2421925 w 9205784"/>
              <a:gd name="connsiteY99" fmla="*/ 4015946 h 4226011"/>
              <a:gd name="connsiteX100" fmla="*/ 2372498 w 9205784"/>
              <a:gd name="connsiteY100" fmla="*/ 3941806 h 4226011"/>
              <a:gd name="connsiteX101" fmla="*/ 2211860 w 9205784"/>
              <a:gd name="connsiteY101" fmla="*/ 3929449 h 4226011"/>
              <a:gd name="connsiteX102" fmla="*/ 2038865 w 9205784"/>
              <a:gd name="connsiteY102" fmla="*/ 3880022 h 4226011"/>
              <a:gd name="connsiteX103" fmla="*/ 1754660 w 9205784"/>
              <a:gd name="connsiteY103" fmla="*/ 3781168 h 4226011"/>
              <a:gd name="connsiteX104" fmla="*/ 1606379 w 9205784"/>
              <a:gd name="connsiteY104" fmla="*/ 3731741 h 4226011"/>
              <a:gd name="connsiteX105" fmla="*/ 1532238 w 9205784"/>
              <a:gd name="connsiteY105" fmla="*/ 3707027 h 4226011"/>
              <a:gd name="connsiteX106" fmla="*/ 1198606 w 9205784"/>
              <a:gd name="connsiteY106" fmla="*/ 3595817 h 4226011"/>
              <a:gd name="connsiteX107" fmla="*/ 1112108 w 9205784"/>
              <a:gd name="connsiteY107" fmla="*/ 3571103 h 4226011"/>
              <a:gd name="connsiteX108" fmla="*/ 1050325 w 9205784"/>
              <a:gd name="connsiteY108" fmla="*/ 3546390 h 4226011"/>
              <a:gd name="connsiteX109" fmla="*/ 976184 w 9205784"/>
              <a:gd name="connsiteY109" fmla="*/ 3534033 h 4226011"/>
              <a:gd name="connsiteX110" fmla="*/ 939114 w 9205784"/>
              <a:gd name="connsiteY110" fmla="*/ 3509319 h 4226011"/>
              <a:gd name="connsiteX111" fmla="*/ 889687 w 9205784"/>
              <a:gd name="connsiteY111" fmla="*/ 3496963 h 4226011"/>
              <a:gd name="connsiteX112" fmla="*/ 852616 w 9205784"/>
              <a:gd name="connsiteY112" fmla="*/ 3484606 h 4226011"/>
              <a:gd name="connsiteX113" fmla="*/ 778476 w 9205784"/>
              <a:gd name="connsiteY113" fmla="*/ 3435179 h 4226011"/>
              <a:gd name="connsiteX114" fmla="*/ 741406 w 9205784"/>
              <a:gd name="connsiteY114" fmla="*/ 3410465 h 4226011"/>
              <a:gd name="connsiteX115" fmla="*/ 729049 w 9205784"/>
              <a:gd name="connsiteY115" fmla="*/ 3373395 h 4226011"/>
              <a:gd name="connsiteX116" fmla="*/ 667265 w 9205784"/>
              <a:gd name="connsiteY116" fmla="*/ 3262184 h 4226011"/>
              <a:gd name="connsiteX117" fmla="*/ 667265 w 9205784"/>
              <a:gd name="connsiteY117" fmla="*/ 3225114 h 422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205784" h="4226011">
                <a:moveTo>
                  <a:pt x="667265" y="3225114"/>
                </a:moveTo>
                <a:cubicBezTo>
                  <a:pt x="659027" y="3204520"/>
                  <a:pt x="634923" y="3167092"/>
                  <a:pt x="617838" y="3138617"/>
                </a:cubicBezTo>
                <a:cubicBezTo>
                  <a:pt x="610197" y="3125882"/>
                  <a:pt x="600493" y="3114440"/>
                  <a:pt x="593125" y="3101546"/>
                </a:cubicBezTo>
                <a:cubicBezTo>
                  <a:pt x="583986" y="3085553"/>
                  <a:pt x="577357" y="3068221"/>
                  <a:pt x="568411" y="3052119"/>
                </a:cubicBezTo>
                <a:cubicBezTo>
                  <a:pt x="556747" y="3031124"/>
                  <a:pt x="542082" y="3011817"/>
                  <a:pt x="531341" y="2990335"/>
                </a:cubicBezTo>
                <a:cubicBezTo>
                  <a:pt x="521421" y="2970496"/>
                  <a:pt x="517740" y="2947748"/>
                  <a:pt x="506627" y="2928552"/>
                </a:cubicBezTo>
                <a:cubicBezTo>
                  <a:pt x="472279" y="2869225"/>
                  <a:pt x="432776" y="2813034"/>
                  <a:pt x="395416" y="2755557"/>
                </a:cubicBezTo>
                <a:cubicBezTo>
                  <a:pt x="379229" y="2730654"/>
                  <a:pt x="360725" y="2707205"/>
                  <a:pt x="345989" y="2681417"/>
                </a:cubicBezTo>
                <a:cubicBezTo>
                  <a:pt x="281826" y="2569131"/>
                  <a:pt x="314983" y="2622550"/>
                  <a:pt x="247135" y="2520779"/>
                </a:cubicBezTo>
                <a:cubicBezTo>
                  <a:pt x="199482" y="2377815"/>
                  <a:pt x="253477" y="2511326"/>
                  <a:pt x="172995" y="2384854"/>
                </a:cubicBezTo>
                <a:cubicBezTo>
                  <a:pt x="158161" y="2361543"/>
                  <a:pt x="149156" y="2334971"/>
                  <a:pt x="135925" y="2310714"/>
                </a:cubicBezTo>
                <a:cubicBezTo>
                  <a:pt x="124424" y="2289629"/>
                  <a:pt x="111211" y="2269525"/>
                  <a:pt x="98854" y="2248930"/>
                </a:cubicBezTo>
                <a:cubicBezTo>
                  <a:pt x="94735" y="2228335"/>
                  <a:pt x="92533" y="2207263"/>
                  <a:pt x="86498" y="2187146"/>
                </a:cubicBezTo>
                <a:cubicBezTo>
                  <a:pt x="74667" y="2147708"/>
                  <a:pt x="55323" y="2112441"/>
                  <a:pt x="37070" y="2075935"/>
                </a:cubicBezTo>
                <a:cubicBezTo>
                  <a:pt x="32951" y="2055341"/>
                  <a:pt x="29270" y="2034654"/>
                  <a:pt x="24714" y="2014152"/>
                </a:cubicBezTo>
                <a:cubicBezTo>
                  <a:pt x="21030" y="1997574"/>
                  <a:pt x="15149" y="1981477"/>
                  <a:pt x="12357" y="1964725"/>
                </a:cubicBezTo>
                <a:cubicBezTo>
                  <a:pt x="6898" y="1931969"/>
                  <a:pt x="4119" y="1898822"/>
                  <a:pt x="0" y="1865871"/>
                </a:cubicBezTo>
                <a:cubicBezTo>
                  <a:pt x="4119" y="1767017"/>
                  <a:pt x="5048" y="1667978"/>
                  <a:pt x="12357" y="1569308"/>
                </a:cubicBezTo>
                <a:cubicBezTo>
                  <a:pt x="13319" y="1556318"/>
                  <a:pt x="19256" y="1544064"/>
                  <a:pt x="24714" y="1532238"/>
                </a:cubicBezTo>
                <a:cubicBezTo>
                  <a:pt x="44012" y="1490426"/>
                  <a:pt x="60954" y="1446988"/>
                  <a:pt x="86498" y="1408671"/>
                </a:cubicBezTo>
                <a:cubicBezTo>
                  <a:pt x="102974" y="1383957"/>
                  <a:pt x="114922" y="1355533"/>
                  <a:pt x="135925" y="1334530"/>
                </a:cubicBezTo>
                <a:lnTo>
                  <a:pt x="247135" y="1223319"/>
                </a:lnTo>
                <a:cubicBezTo>
                  <a:pt x="259492" y="1210962"/>
                  <a:pt x="270226" y="1196734"/>
                  <a:pt x="284206" y="1186249"/>
                </a:cubicBezTo>
                <a:cubicBezTo>
                  <a:pt x="300682" y="1173892"/>
                  <a:pt x="318134" y="1162741"/>
                  <a:pt x="333633" y="1149179"/>
                </a:cubicBezTo>
                <a:cubicBezTo>
                  <a:pt x="351168" y="1133836"/>
                  <a:pt x="365369" y="1114916"/>
                  <a:pt x="383060" y="1099752"/>
                </a:cubicBezTo>
                <a:cubicBezTo>
                  <a:pt x="394336" y="1090087"/>
                  <a:pt x="408249" y="1083949"/>
                  <a:pt x="420130" y="1075038"/>
                </a:cubicBezTo>
                <a:cubicBezTo>
                  <a:pt x="457700" y="1046860"/>
                  <a:pt x="491071" y="1012703"/>
                  <a:pt x="531341" y="988541"/>
                </a:cubicBezTo>
                <a:cubicBezTo>
                  <a:pt x="551936" y="976184"/>
                  <a:pt x="573911" y="965881"/>
                  <a:pt x="593125" y="951471"/>
                </a:cubicBezTo>
                <a:cubicBezTo>
                  <a:pt x="607105" y="940986"/>
                  <a:pt x="615879" y="924421"/>
                  <a:pt x="630195" y="914400"/>
                </a:cubicBezTo>
                <a:cubicBezTo>
                  <a:pt x="657400" y="895356"/>
                  <a:pt x="689062" y="883393"/>
                  <a:pt x="716692" y="864973"/>
                </a:cubicBezTo>
                <a:cubicBezTo>
                  <a:pt x="907255" y="737932"/>
                  <a:pt x="782220" y="762677"/>
                  <a:pt x="1124465" y="630195"/>
                </a:cubicBezTo>
                <a:cubicBezTo>
                  <a:pt x="1252152" y="580768"/>
                  <a:pt x="1374245" y="513274"/>
                  <a:pt x="1507525" y="481914"/>
                </a:cubicBezTo>
                <a:cubicBezTo>
                  <a:pt x="1669026" y="443914"/>
                  <a:pt x="1752994" y="420777"/>
                  <a:pt x="1915298" y="395417"/>
                </a:cubicBezTo>
                <a:cubicBezTo>
                  <a:pt x="2090790" y="367996"/>
                  <a:pt x="2133950" y="369394"/>
                  <a:pt x="2310714" y="358346"/>
                </a:cubicBezTo>
                <a:lnTo>
                  <a:pt x="2953265" y="370703"/>
                </a:lnTo>
                <a:cubicBezTo>
                  <a:pt x="3141010" y="377067"/>
                  <a:pt x="2925152" y="405982"/>
                  <a:pt x="3163330" y="358346"/>
                </a:cubicBezTo>
                <a:cubicBezTo>
                  <a:pt x="3212757" y="333633"/>
                  <a:pt x="3259869" y="303610"/>
                  <a:pt x="3311611" y="284206"/>
                </a:cubicBezTo>
                <a:cubicBezTo>
                  <a:pt x="3344562" y="271849"/>
                  <a:pt x="3376875" y="257632"/>
                  <a:pt x="3410465" y="247135"/>
                </a:cubicBezTo>
                <a:cubicBezTo>
                  <a:pt x="3580231" y="194083"/>
                  <a:pt x="3778908" y="138427"/>
                  <a:pt x="3954162" y="98854"/>
                </a:cubicBezTo>
                <a:cubicBezTo>
                  <a:pt x="4118306" y="61789"/>
                  <a:pt x="4531650" y="17298"/>
                  <a:pt x="4584357" y="12357"/>
                </a:cubicBezTo>
                <a:cubicBezTo>
                  <a:pt x="4682865" y="3122"/>
                  <a:pt x="4782065" y="4119"/>
                  <a:pt x="4880919" y="0"/>
                </a:cubicBezTo>
                <a:lnTo>
                  <a:pt x="5844746" y="37071"/>
                </a:lnTo>
                <a:cubicBezTo>
                  <a:pt x="5873839" y="38440"/>
                  <a:pt x="5902632" y="43977"/>
                  <a:pt x="5931243" y="49427"/>
                </a:cubicBezTo>
                <a:cubicBezTo>
                  <a:pt x="6155037" y="92054"/>
                  <a:pt x="6043457" y="74392"/>
                  <a:pt x="6240162" y="123568"/>
                </a:cubicBezTo>
                <a:cubicBezTo>
                  <a:pt x="6277003" y="132778"/>
                  <a:pt x="6314532" y="139071"/>
                  <a:pt x="6351373" y="148281"/>
                </a:cubicBezTo>
                <a:cubicBezTo>
                  <a:pt x="6364009" y="151440"/>
                  <a:pt x="6375807" y="157479"/>
                  <a:pt x="6388443" y="160638"/>
                </a:cubicBezTo>
                <a:lnTo>
                  <a:pt x="6487298" y="185352"/>
                </a:lnTo>
                <a:cubicBezTo>
                  <a:pt x="6993209" y="160056"/>
                  <a:pt x="7016516" y="152804"/>
                  <a:pt x="7772400" y="197708"/>
                </a:cubicBezTo>
                <a:cubicBezTo>
                  <a:pt x="7844207" y="201974"/>
                  <a:pt x="7912679" y="229688"/>
                  <a:pt x="7982465" y="247135"/>
                </a:cubicBezTo>
                <a:cubicBezTo>
                  <a:pt x="8759982" y="441516"/>
                  <a:pt x="7866276" y="208407"/>
                  <a:pt x="8241957" y="333633"/>
                </a:cubicBezTo>
                <a:cubicBezTo>
                  <a:pt x="8290291" y="349744"/>
                  <a:pt x="8340811" y="358346"/>
                  <a:pt x="8390238" y="370703"/>
                </a:cubicBezTo>
                <a:cubicBezTo>
                  <a:pt x="8489787" y="437071"/>
                  <a:pt x="8373021" y="364964"/>
                  <a:pt x="8612660" y="444844"/>
                </a:cubicBezTo>
                <a:cubicBezTo>
                  <a:pt x="8638872" y="453581"/>
                  <a:pt x="8661646" y="470481"/>
                  <a:pt x="8686800" y="481914"/>
                </a:cubicBezTo>
                <a:cubicBezTo>
                  <a:pt x="8729773" y="501447"/>
                  <a:pt x="8758570" y="506690"/>
                  <a:pt x="8798011" y="531341"/>
                </a:cubicBezTo>
                <a:cubicBezTo>
                  <a:pt x="8883506" y="584776"/>
                  <a:pt x="8811679" y="556491"/>
                  <a:pt x="8884508" y="580768"/>
                </a:cubicBezTo>
                <a:cubicBezTo>
                  <a:pt x="8896865" y="593125"/>
                  <a:pt x="8907359" y="607681"/>
                  <a:pt x="8921579" y="617838"/>
                </a:cubicBezTo>
                <a:cubicBezTo>
                  <a:pt x="8936568" y="628545"/>
                  <a:pt x="8955211" y="633075"/>
                  <a:pt x="8971006" y="642552"/>
                </a:cubicBezTo>
                <a:cubicBezTo>
                  <a:pt x="8996475" y="657834"/>
                  <a:pt x="9020433" y="675503"/>
                  <a:pt x="9045146" y="691979"/>
                </a:cubicBezTo>
                <a:cubicBezTo>
                  <a:pt x="9061622" y="716692"/>
                  <a:pt x="9075765" y="743131"/>
                  <a:pt x="9094573" y="766119"/>
                </a:cubicBezTo>
                <a:cubicBezTo>
                  <a:pt x="9113016" y="788661"/>
                  <a:pt x="9140720" y="803331"/>
                  <a:pt x="9156357" y="827903"/>
                </a:cubicBezTo>
                <a:cubicBezTo>
                  <a:pt x="9170343" y="849881"/>
                  <a:pt x="9174752" y="876771"/>
                  <a:pt x="9181070" y="902044"/>
                </a:cubicBezTo>
                <a:cubicBezTo>
                  <a:pt x="9201481" y="983687"/>
                  <a:pt x="9191321" y="934619"/>
                  <a:pt x="9205784" y="1050325"/>
                </a:cubicBezTo>
                <a:cubicBezTo>
                  <a:pt x="9197546" y="1165655"/>
                  <a:pt x="9191538" y="1281165"/>
                  <a:pt x="9181070" y="1396314"/>
                </a:cubicBezTo>
                <a:cubicBezTo>
                  <a:pt x="9179169" y="1417230"/>
                  <a:pt x="9175082" y="1438084"/>
                  <a:pt x="9168714" y="1458098"/>
                </a:cubicBezTo>
                <a:cubicBezTo>
                  <a:pt x="9146200" y="1528857"/>
                  <a:pt x="9119949" y="1598379"/>
                  <a:pt x="9094573" y="1668163"/>
                </a:cubicBezTo>
                <a:cubicBezTo>
                  <a:pt x="9086993" y="1689008"/>
                  <a:pt x="9078391" y="1709471"/>
                  <a:pt x="9069860" y="1729946"/>
                </a:cubicBezTo>
                <a:cubicBezTo>
                  <a:pt x="9057795" y="1758902"/>
                  <a:pt x="9042709" y="1786685"/>
                  <a:pt x="9032789" y="1816444"/>
                </a:cubicBezTo>
                <a:cubicBezTo>
                  <a:pt x="9017474" y="1862390"/>
                  <a:pt x="8989493" y="1949383"/>
                  <a:pt x="8971006" y="1989438"/>
                </a:cubicBezTo>
                <a:cubicBezTo>
                  <a:pt x="8960941" y="2011245"/>
                  <a:pt x="8944162" y="2029491"/>
                  <a:pt x="8933935" y="2051222"/>
                </a:cubicBezTo>
                <a:cubicBezTo>
                  <a:pt x="8886183" y="2152695"/>
                  <a:pt x="8889265" y="2184527"/>
                  <a:pt x="8835081" y="2261287"/>
                </a:cubicBezTo>
                <a:cubicBezTo>
                  <a:pt x="8799451" y="2311762"/>
                  <a:pt x="8771035" y="2369659"/>
                  <a:pt x="8723870" y="2409568"/>
                </a:cubicBezTo>
                <a:cubicBezTo>
                  <a:pt x="8543099" y="2562528"/>
                  <a:pt x="8618005" y="2501675"/>
                  <a:pt x="8501449" y="2594919"/>
                </a:cubicBezTo>
                <a:cubicBezTo>
                  <a:pt x="8460260" y="2627870"/>
                  <a:pt x="8422167" y="2665117"/>
                  <a:pt x="8377881" y="2693773"/>
                </a:cubicBezTo>
                <a:cubicBezTo>
                  <a:pt x="8307859" y="2739081"/>
                  <a:pt x="8239333" y="2786788"/>
                  <a:pt x="8167816" y="2829698"/>
                </a:cubicBezTo>
                <a:cubicBezTo>
                  <a:pt x="8126627" y="2854411"/>
                  <a:pt x="8084861" y="2878188"/>
                  <a:pt x="8044249" y="2903838"/>
                </a:cubicBezTo>
                <a:cubicBezTo>
                  <a:pt x="8006580" y="2927629"/>
                  <a:pt x="7971242" y="2955057"/>
                  <a:pt x="7933038" y="2977979"/>
                </a:cubicBezTo>
                <a:cubicBezTo>
                  <a:pt x="7909345" y="2992195"/>
                  <a:pt x="7882765" y="3001127"/>
                  <a:pt x="7858898" y="3015049"/>
                </a:cubicBezTo>
                <a:cubicBezTo>
                  <a:pt x="7783845" y="3058830"/>
                  <a:pt x="7712071" y="3108136"/>
                  <a:pt x="7636476" y="3150973"/>
                </a:cubicBezTo>
                <a:cubicBezTo>
                  <a:pt x="7552133" y="3198767"/>
                  <a:pt x="7402694" y="3265110"/>
                  <a:pt x="7315200" y="3299254"/>
                </a:cubicBezTo>
                <a:cubicBezTo>
                  <a:pt x="7204721" y="3342368"/>
                  <a:pt x="7096620" y="3394059"/>
                  <a:pt x="6981568" y="3422822"/>
                </a:cubicBezTo>
                <a:lnTo>
                  <a:pt x="6783860" y="3472249"/>
                </a:lnTo>
                <a:cubicBezTo>
                  <a:pt x="6623318" y="3509709"/>
                  <a:pt x="6419613" y="3548430"/>
                  <a:pt x="6264876" y="3558746"/>
                </a:cubicBezTo>
                <a:lnTo>
                  <a:pt x="6079525" y="3571103"/>
                </a:lnTo>
                <a:lnTo>
                  <a:pt x="5918887" y="3583460"/>
                </a:lnTo>
                <a:cubicBezTo>
                  <a:pt x="5853012" y="3588003"/>
                  <a:pt x="5787176" y="3593688"/>
                  <a:pt x="5721179" y="3595817"/>
                </a:cubicBezTo>
                <a:cubicBezTo>
                  <a:pt x="5531762" y="3601927"/>
                  <a:pt x="5342238" y="3604054"/>
                  <a:pt x="5152768" y="3608173"/>
                </a:cubicBezTo>
                <a:cubicBezTo>
                  <a:pt x="5106794" y="3654147"/>
                  <a:pt x="5091553" y="3675850"/>
                  <a:pt x="5029200" y="3707027"/>
                </a:cubicBezTo>
                <a:cubicBezTo>
                  <a:pt x="4997723" y="3722765"/>
                  <a:pt x="4962189" y="3729113"/>
                  <a:pt x="4930346" y="3744098"/>
                </a:cubicBezTo>
                <a:cubicBezTo>
                  <a:pt x="4804068" y="3803523"/>
                  <a:pt x="4824364" y="3819466"/>
                  <a:pt x="4683211" y="3867665"/>
                </a:cubicBezTo>
                <a:cubicBezTo>
                  <a:pt x="4561124" y="3909353"/>
                  <a:pt x="4435927" y="3941314"/>
                  <a:pt x="4312508" y="3978876"/>
                </a:cubicBezTo>
                <a:cubicBezTo>
                  <a:pt x="4246454" y="3998979"/>
                  <a:pt x="4181784" y="4023914"/>
                  <a:pt x="4114800" y="4040660"/>
                </a:cubicBezTo>
                <a:cubicBezTo>
                  <a:pt x="3982995" y="4073611"/>
                  <a:pt x="3852608" y="4112869"/>
                  <a:pt x="3719384" y="4139514"/>
                </a:cubicBezTo>
                <a:cubicBezTo>
                  <a:pt x="3390479" y="4205295"/>
                  <a:pt x="3649563" y="4157042"/>
                  <a:pt x="3447535" y="4188941"/>
                </a:cubicBezTo>
                <a:cubicBezTo>
                  <a:pt x="3398039" y="4196756"/>
                  <a:pt x="3348903" y="4206884"/>
                  <a:pt x="3299254" y="4213654"/>
                </a:cubicBezTo>
                <a:cubicBezTo>
                  <a:pt x="3258239" y="4219247"/>
                  <a:pt x="3216876" y="4221892"/>
                  <a:pt x="3175687" y="4226011"/>
                </a:cubicBezTo>
                <a:cubicBezTo>
                  <a:pt x="3019168" y="4221892"/>
                  <a:pt x="2862305" y="4224809"/>
                  <a:pt x="2706130" y="4213654"/>
                </a:cubicBezTo>
                <a:cubicBezTo>
                  <a:pt x="2687757" y="4212342"/>
                  <a:pt x="2673536" y="4196422"/>
                  <a:pt x="2656703" y="4188941"/>
                </a:cubicBezTo>
                <a:cubicBezTo>
                  <a:pt x="2547576" y="4140440"/>
                  <a:pt x="2638866" y="4192519"/>
                  <a:pt x="2545492" y="4127157"/>
                </a:cubicBezTo>
                <a:cubicBezTo>
                  <a:pt x="2521159" y="4110124"/>
                  <a:pt x="2493429" y="4097600"/>
                  <a:pt x="2471352" y="4077730"/>
                </a:cubicBezTo>
                <a:cubicBezTo>
                  <a:pt x="2451748" y="4060087"/>
                  <a:pt x="2437437" y="4037276"/>
                  <a:pt x="2421925" y="4015946"/>
                </a:cubicBezTo>
                <a:cubicBezTo>
                  <a:pt x="2404455" y="3991925"/>
                  <a:pt x="2399963" y="3953115"/>
                  <a:pt x="2372498" y="3941806"/>
                </a:cubicBezTo>
                <a:cubicBezTo>
                  <a:pt x="2322839" y="3921358"/>
                  <a:pt x="2265406" y="3933568"/>
                  <a:pt x="2211860" y="3929449"/>
                </a:cubicBezTo>
                <a:cubicBezTo>
                  <a:pt x="2092376" y="3869706"/>
                  <a:pt x="2254578" y="3945389"/>
                  <a:pt x="2038865" y="3880022"/>
                </a:cubicBezTo>
                <a:cubicBezTo>
                  <a:pt x="1942873" y="3850934"/>
                  <a:pt x="1849540" y="3813698"/>
                  <a:pt x="1754660" y="3781168"/>
                </a:cubicBezTo>
                <a:lnTo>
                  <a:pt x="1606379" y="3731741"/>
                </a:lnTo>
                <a:cubicBezTo>
                  <a:pt x="1581665" y="3723503"/>
                  <a:pt x="1556682" y="3716033"/>
                  <a:pt x="1532238" y="3707027"/>
                </a:cubicBezTo>
                <a:cubicBezTo>
                  <a:pt x="1193272" y="3582145"/>
                  <a:pt x="1407823" y="3651608"/>
                  <a:pt x="1198606" y="3595817"/>
                </a:cubicBezTo>
                <a:cubicBezTo>
                  <a:pt x="1169632" y="3588091"/>
                  <a:pt x="1140556" y="3580586"/>
                  <a:pt x="1112108" y="3571103"/>
                </a:cubicBezTo>
                <a:cubicBezTo>
                  <a:pt x="1091065" y="3564089"/>
                  <a:pt x="1071724" y="3552226"/>
                  <a:pt x="1050325" y="3546390"/>
                </a:cubicBezTo>
                <a:cubicBezTo>
                  <a:pt x="1026153" y="3539798"/>
                  <a:pt x="1000898" y="3538152"/>
                  <a:pt x="976184" y="3534033"/>
                </a:cubicBezTo>
                <a:cubicBezTo>
                  <a:pt x="963827" y="3525795"/>
                  <a:pt x="952764" y="3515169"/>
                  <a:pt x="939114" y="3509319"/>
                </a:cubicBezTo>
                <a:cubicBezTo>
                  <a:pt x="923504" y="3502629"/>
                  <a:pt x="906016" y="3501628"/>
                  <a:pt x="889687" y="3496963"/>
                </a:cubicBezTo>
                <a:cubicBezTo>
                  <a:pt x="877163" y="3493385"/>
                  <a:pt x="864973" y="3488725"/>
                  <a:pt x="852616" y="3484606"/>
                </a:cubicBezTo>
                <a:lnTo>
                  <a:pt x="778476" y="3435179"/>
                </a:lnTo>
                <a:lnTo>
                  <a:pt x="741406" y="3410465"/>
                </a:lnTo>
                <a:cubicBezTo>
                  <a:pt x="737287" y="3398108"/>
                  <a:pt x="735375" y="3384781"/>
                  <a:pt x="729049" y="3373395"/>
                </a:cubicBezTo>
                <a:cubicBezTo>
                  <a:pt x="703778" y="3327907"/>
                  <a:pt x="675254" y="3310114"/>
                  <a:pt x="667265" y="3262184"/>
                </a:cubicBezTo>
                <a:cubicBezTo>
                  <a:pt x="665234" y="3249995"/>
                  <a:pt x="675503" y="3245708"/>
                  <a:pt x="667265" y="3225114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73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23BC-3A3A-6347-B566-98A832FA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4919"/>
            <a:ext cx="8577263" cy="4291505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  </a:t>
            </a:r>
            <a:br>
              <a:rPr lang="en-US" sz="7200" b="1" dirty="0"/>
            </a:br>
            <a:r>
              <a:rPr lang="en-US" sz="12000" b="1" dirty="0">
                <a:solidFill>
                  <a:srgbClr val="FF0000"/>
                </a:solidFill>
              </a:rPr>
              <a:t>Loss </a:t>
            </a:r>
            <a:br>
              <a:rPr lang="en-US" sz="12000" b="1" dirty="0">
                <a:solidFill>
                  <a:srgbClr val="FF0000"/>
                </a:solidFill>
              </a:rPr>
            </a:br>
            <a:r>
              <a:rPr lang="en-US" sz="12000" b="1" dirty="0">
                <a:solidFill>
                  <a:srgbClr val="FF0000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02790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ox, bottle&#10;&#10;Description automatically generated">
            <a:extLst>
              <a:ext uri="{FF2B5EF4-FFF2-40B4-BE49-F238E27FC236}">
                <a16:creationId xmlns:a16="http://schemas.microsoft.com/office/drawing/2014/main" id="{3D7C1C38-633F-0E43-AB9E-37DFF4686B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7987" y="1175436"/>
            <a:ext cx="2537149" cy="198068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AE04F65-02F8-044F-9BBC-4E4C122744B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3286" y="4778387"/>
            <a:ext cx="2770518" cy="1968905"/>
          </a:xfrm>
          <a:prstGeom prst="rect">
            <a:avLst/>
          </a:prstGeom>
        </p:spPr>
      </p:pic>
      <p:pic>
        <p:nvPicPr>
          <p:cNvPr id="13" name="Picture 12" descr="A picture containing food, toy&#10;&#10;Description automatically generated">
            <a:extLst>
              <a:ext uri="{FF2B5EF4-FFF2-40B4-BE49-F238E27FC236}">
                <a16:creationId xmlns:a16="http://schemas.microsoft.com/office/drawing/2014/main" id="{D2CC85AE-750D-5349-9C2D-AC79D12FB7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5412" y="2643188"/>
            <a:ext cx="2407793" cy="216333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A1D6AAF-4C82-C149-9016-C9AF630C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7" y="837387"/>
            <a:ext cx="11087388" cy="609239"/>
          </a:xfrm>
        </p:spPr>
        <p:txBody>
          <a:bodyPr>
            <a:noAutofit/>
          </a:bodyPr>
          <a:lstStyle/>
          <a:p>
            <a:r>
              <a:rPr lang="en-US" sz="6600" b="1" cap="none" dirty="0"/>
              <a:t>Three Main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BE703-347E-D24D-A393-5EBF019397BD}"/>
              </a:ext>
            </a:extLst>
          </p:cNvPr>
          <p:cNvSpPr txBox="1"/>
          <p:nvPr/>
        </p:nvSpPr>
        <p:spPr>
          <a:xfrm>
            <a:off x="431926" y="2242386"/>
            <a:ext cx="92861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4400" dirty="0"/>
              <a:t>data (video, audio, text)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4400" dirty="0"/>
              <a:t>model (network architecture)</a:t>
            </a:r>
          </a:p>
          <a:p>
            <a:endParaRPr lang="en-US" sz="4400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4400" dirty="0"/>
              <a:t>loss function (performance measure)</a:t>
            </a:r>
          </a:p>
        </p:txBody>
      </p:sp>
    </p:spTree>
    <p:extLst>
      <p:ext uri="{BB962C8B-B14F-4D97-AF65-F5344CB8AC3E}">
        <p14:creationId xmlns:p14="http://schemas.microsoft.com/office/powerpoint/2010/main" val="321867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A1D6AAF-4C82-C149-9016-C9AF630C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7" y="837387"/>
            <a:ext cx="11087388" cy="609239"/>
          </a:xfrm>
        </p:spPr>
        <p:txBody>
          <a:bodyPr>
            <a:noAutofit/>
          </a:bodyPr>
          <a:lstStyle/>
          <a:p>
            <a:r>
              <a:rPr lang="en-US" sz="5400" b="1" dirty="0"/>
              <a:t>Evaluating Predictor (“Forward Pass”)</a:t>
            </a:r>
            <a:endParaRPr lang="en-US" sz="5400" b="1" cap="none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6209F7-13E9-414C-8F3D-BD03FC76B7FD}"/>
              </a:ext>
            </a:extLst>
          </p:cNvPr>
          <p:cNvSpPr/>
          <p:nvPr/>
        </p:nvSpPr>
        <p:spPr>
          <a:xfrm>
            <a:off x="3967739" y="3485040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54A8F2-35BD-FF4D-B165-86DE1318A01C}"/>
              </a:ext>
            </a:extLst>
          </p:cNvPr>
          <p:cNvSpPr/>
          <p:nvPr/>
        </p:nvSpPr>
        <p:spPr>
          <a:xfrm>
            <a:off x="3967739" y="4997835"/>
            <a:ext cx="863871" cy="858647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E2110E-7E00-4B4E-8D49-85C9328DD08F}"/>
              </a:ext>
            </a:extLst>
          </p:cNvPr>
          <p:cNvSpPr/>
          <p:nvPr/>
        </p:nvSpPr>
        <p:spPr>
          <a:xfrm>
            <a:off x="3967739" y="1970704"/>
            <a:ext cx="863871" cy="82335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BE94F3-4408-6541-94E2-8BEAC4AC2B7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885019" y="2382380"/>
            <a:ext cx="1082720" cy="57487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E6A327-8832-BE45-94EA-A7A1BF8A04E5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885019" y="3888462"/>
            <a:ext cx="1082720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BF4567-C6DD-F148-8044-3CBC7FD90183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016807" y="4574685"/>
            <a:ext cx="950933" cy="85247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707C101-D8AF-8E46-97EE-50D5D85AD824}"/>
              </a:ext>
            </a:extLst>
          </p:cNvPr>
          <p:cNvSpPr/>
          <p:nvPr/>
        </p:nvSpPr>
        <p:spPr>
          <a:xfrm>
            <a:off x="6331338" y="3485040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680AD0-2774-624C-9B93-23CAA0296465}"/>
              </a:ext>
            </a:extLst>
          </p:cNvPr>
          <p:cNvSpPr/>
          <p:nvPr/>
        </p:nvSpPr>
        <p:spPr>
          <a:xfrm>
            <a:off x="6331338" y="4997835"/>
            <a:ext cx="863871" cy="858647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29A799-D0AA-BF47-96B8-F7F8ABAEDC4C}"/>
              </a:ext>
            </a:extLst>
          </p:cNvPr>
          <p:cNvSpPr/>
          <p:nvPr/>
        </p:nvSpPr>
        <p:spPr>
          <a:xfrm>
            <a:off x="6331338" y="1970704"/>
            <a:ext cx="863871" cy="82335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AE05B9-8260-8348-8A62-2BF03F258C00}"/>
              </a:ext>
            </a:extLst>
          </p:cNvPr>
          <p:cNvSpPr/>
          <p:nvPr/>
        </p:nvSpPr>
        <p:spPr>
          <a:xfrm>
            <a:off x="8753085" y="3482317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2C3E22-D7F1-284B-B59D-B19568F5A380}"/>
              </a:ext>
            </a:extLst>
          </p:cNvPr>
          <p:cNvCxnSpPr>
            <a:endCxn id="22" idx="2"/>
          </p:cNvCxnSpPr>
          <p:nvPr/>
        </p:nvCxnSpPr>
        <p:spPr>
          <a:xfrm flipV="1">
            <a:off x="4831610" y="2382379"/>
            <a:ext cx="1499727" cy="475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52A262-76B3-694F-BD40-EB7A757EED55}"/>
              </a:ext>
            </a:extLst>
          </p:cNvPr>
          <p:cNvCxnSpPr>
            <a:endCxn id="20" idx="2"/>
          </p:cNvCxnSpPr>
          <p:nvPr/>
        </p:nvCxnSpPr>
        <p:spPr>
          <a:xfrm>
            <a:off x="4831610" y="3885739"/>
            <a:ext cx="1499727" cy="272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0B8942-BA0A-1844-808E-E8DC43F02619}"/>
              </a:ext>
            </a:extLst>
          </p:cNvPr>
          <p:cNvCxnSpPr/>
          <p:nvPr/>
        </p:nvCxnSpPr>
        <p:spPr>
          <a:xfrm flipV="1">
            <a:off x="4840970" y="2580770"/>
            <a:ext cx="1490368" cy="119529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10A5F0-852C-9140-84F3-8A02E2905EBB}"/>
              </a:ext>
            </a:extLst>
          </p:cNvPr>
          <p:cNvCxnSpPr>
            <a:stCxn id="15" idx="7"/>
            <a:endCxn id="20" idx="3"/>
          </p:cNvCxnSpPr>
          <p:nvPr/>
        </p:nvCxnSpPr>
        <p:spPr>
          <a:xfrm flipV="1">
            <a:off x="4705099" y="4173725"/>
            <a:ext cx="1752750" cy="94985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F23FA4-4A36-2A43-AD9C-DD0691F96554}"/>
              </a:ext>
            </a:extLst>
          </p:cNvPr>
          <p:cNvCxnSpPr>
            <a:endCxn id="20" idx="1"/>
          </p:cNvCxnSpPr>
          <p:nvPr/>
        </p:nvCxnSpPr>
        <p:spPr>
          <a:xfrm>
            <a:off x="4822251" y="2520457"/>
            <a:ext cx="1635598" cy="10827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5023A5-131C-FF46-9E8C-70DAC912BCFD}"/>
              </a:ext>
            </a:extLst>
          </p:cNvPr>
          <p:cNvCxnSpPr/>
          <p:nvPr/>
        </p:nvCxnSpPr>
        <p:spPr>
          <a:xfrm>
            <a:off x="4762351" y="4089149"/>
            <a:ext cx="1635598" cy="10827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557B05-9CD5-C245-94B9-8423DBA0D99A}"/>
              </a:ext>
            </a:extLst>
          </p:cNvPr>
          <p:cNvCxnSpPr>
            <a:stCxn id="15" idx="6"/>
          </p:cNvCxnSpPr>
          <p:nvPr/>
        </p:nvCxnSpPr>
        <p:spPr>
          <a:xfrm>
            <a:off x="4831610" y="5427159"/>
            <a:ext cx="1498404" cy="136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5C982D-88C4-B442-AF2D-6511DA1926F7}"/>
              </a:ext>
            </a:extLst>
          </p:cNvPr>
          <p:cNvCxnSpPr>
            <a:endCxn id="23" idx="1"/>
          </p:cNvCxnSpPr>
          <p:nvPr/>
        </p:nvCxnSpPr>
        <p:spPr>
          <a:xfrm>
            <a:off x="7195209" y="2381370"/>
            <a:ext cx="1684387" cy="121910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CEA287-02AD-B34C-8780-80BEF31D237D}"/>
              </a:ext>
            </a:extLst>
          </p:cNvPr>
          <p:cNvCxnSpPr/>
          <p:nvPr/>
        </p:nvCxnSpPr>
        <p:spPr>
          <a:xfrm flipV="1">
            <a:off x="7224283" y="3846095"/>
            <a:ext cx="1499727" cy="475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C6A573-8B01-374D-9E40-74C54441F0F9}"/>
              </a:ext>
            </a:extLst>
          </p:cNvPr>
          <p:cNvCxnSpPr>
            <a:endCxn id="23" idx="3"/>
          </p:cNvCxnSpPr>
          <p:nvPr/>
        </p:nvCxnSpPr>
        <p:spPr>
          <a:xfrm flipV="1">
            <a:off x="7224283" y="4171002"/>
            <a:ext cx="1655313" cy="125615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099BD8-B909-684B-9E13-814449312D0E}"/>
              </a:ext>
            </a:extLst>
          </p:cNvPr>
          <p:cNvCxnSpPr>
            <a:cxnSpLocks/>
          </p:cNvCxnSpPr>
          <p:nvPr/>
        </p:nvCxnSpPr>
        <p:spPr>
          <a:xfrm flipV="1">
            <a:off x="9616956" y="3846095"/>
            <a:ext cx="635856" cy="717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2C0144-AEA4-6F47-8A22-A36F2D81FD3A}"/>
              </a:ext>
            </a:extLst>
          </p:cNvPr>
          <p:cNvSpPr txBox="1"/>
          <p:nvPr/>
        </p:nvSpPr>
        <p:spPr>
          <a:xfrm>
            <a:off x="10281887" y="3565627"/>
            <a:ext cx="1871721" cy="55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999" dirty="0"/>
              <a:t>h(x)=“Cat”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6CC235-2282-5441-A876-43C1749C0869}"/>
              </a:ext>
            </a:extLst>
          </p:cNvPr>
          <p:cNvSpPr txBox="1"/>
          <p:nvPr/>
        </p:nvSpPr>
        <p:spPr>
          <a:xfrm>
            <a:off x="633469" y="4997835"/>
            <a:ext cx="2129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features x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2100C-5FEB-F542-9E09-5D211B757873}"/>
              </a:ext>
            </a:extLst>
          </p:cNvPr>
          <p:cNvSpPr txBox="1"/>
          <p:nvPr/>
        </p:nvSpPr>
        <p:spPr>
          <a:xfrm>
            <a:off x="217308" y="6051411"/>
            <a:ext cx="1003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</a:t>
            </a:r>
            <a:r>
              <a:rPr lang="en-US" dirty="0" err="1"/>
              <a:t>Alvesgaspar</a:t>
            </a:r>
            <a:r>
              <a:rPr lang="en-US" dirty="0"/>
              <a:t> - Own work, CC BY-SA 3.0, https://</a:t>
            </a:r>
            <a:r>
              <a:rPr lang="en-US" dirty="0" err="1"/>
              <a:t>commons.wikimedia.org</a:t>
            </a:r>
            <a:r>
              <a:rPr lang="en-US" dirty="0"/>
              <a:t>/w/</a:t>
            </a:r>
            <a:r>
              <a:rPr lang="en-US" dirty="0" err="1"/>
              <a:t>index.php?curid</a:t>
            </a:r>
            <a:r>
              <a:rPr lang="en-US" dirty="0"/>
              <a:t>=12127693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A9714E-8432-104C-A315-C4713948E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312" y="1888034"/>
            <a:ext cx="2307881" cy="308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68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A1D6AAF-4C82-C149-9016-C9AF630C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7" y="837387"/>
            <a:ext cx="11087388" cy="609239"/>
          </a:xfrm>
        </p:spPr>
        <p:txBody>
          <a:bodyPr>
            <a:noAutofit/>
          </a:bodyPr>
          <a:lstStyle/>
          <a:p>
            <a:r>
              <a:rPr lang="en-US" sz="5400" b="1" cap="none" dirty="0"/>
              <a:t>Deep Learning = Tune Weights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6209F7-13E9-414C-8F3D-BD03FC76B7FD}"/>
              </a:ext>
            </a:extLst>
          </p:cNvPr>
          <p:cNvSpPr/>
          <p:nvPr/>
        </p:nvSpPr>
        <p:spPr>
          <a:xfrm>
            <a:off x="3967739" y="3485040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54A8F2-35BD-FF4D-B165-86DE1318A01C}"/>
              </a:ext>
            </a:extLst>
          </p:cNvPr>
          <p:cNvSpPr/>
          <p:nvPr/>
        </p:nvSpPr>
        <p:spPr>
          <a:xfrm>
            <a:off x="3967739" y="4997835"/>
            <a:ext cx="863871" cy="858647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E2110E-7E00-4B4E-8D49-85C9328DD08F}"/>
              </a:ext>
            </a:extLst>
          </p:cNvPr>
          <p:cNvSpPr/>
          <p:nvPr/>
        </p:nvSpPr>
        <p:spPr>
          <a:xfrm>
            <a:off x="3967739" y="1970704"/>
            <a:ext cx="863871" cy="82335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BE94F3-4408-6541-94E2-8BEAC4AC2B7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885019" y="2382380"/>
            <a:ext cx="1082720" cy="57487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E6A327-8832-BE45-94EA-A7A1BF8A04E5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885019" y="3888462"/>
            <a:ext cx="1082720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BF4567-C6DD-F148-8044-3CBC7FD90183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016807" y="4574685"/>
            <a:ext cx="950933" cy="85247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707C101-D8AF-8E46-97EE-50D5D85AD824}"/>
              </a:ext>
            </a:extLst>
          </p:cNvPr>
          <p:cNvSpPr/>
          <p:nvPr/>
        </p:nvSpPr>
        <p:spPr>
          <a:xfrm>
            <a:off x="6331338" y="3485040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680AD0-2774-624C-9B93-23CAA0296465}"/>
              </a:ext>
            </a:extLst>
          </p:cNvPr>
          <p:cNvSpPr/>
          <p:nvPr/>
        </p:nvSpPr>
        <p:spPr>
          <a:xfrm>
            <a:off x="6331338" y="4997835"/>
            <a:ext cx="863871" cy="858647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29A799-D0AA-BF47-96B8-F7F8ABAEDC4C}"/>
              </a:ext>
            </a:extLst>
          </p:cNvPr>
          <p:cNvSpPr/>
          <p:nvPr/>
        </p:nvSpPr>
        <p:spPr>
          <a:xfrm>
            <a:off x="6331338" y="1970704"/>
            <a:ext cx="863871" cy="82335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AE05B9-8260-8348-8A62-2BF03F258C00}"/>
              </a:ext>
            </a:extLst>
          </p:cNvPr>
          <p:cNvSpPr/>
          <p:nvPr/>
        </p:nvSpPr>
        <p:spPr>
          <a:xfrm>
            <a:off x="8753085" y="3482317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2C3E22-D7F1-284B-B59D-B19568F5A380}"/>
              </a:ext>
            </a:extLst>
          </p:cNvPr>
          <p:cNvCxnSpPr>
            <a:endCxn id="22" idx="2"/>
          </p:cNvCxnSpPr>
          <p:nvPr/>
        </p:nvCxnSpPr>
        <p:spPr>
          <a:xfrm flipV="1">
            <a:off x="4831610" y="2382379"/>
            <a:ext cx="1499727" cy="475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52A262-76B3-694F-BD40-EB7A757EED55}"/>
              </a:ext>
            </a:extLst>
          </p:cNvPr>
          <p:cNvCxnSpPr>
            <a:endCxn id="20" idx="2"/>
          </p:cNvCxnSpPr>
          <p:nvPr/>
        </p:nvCxnSpPr>
        <p:spPr>
          <a:xfrm>
            <a:off x="4831610" y="3885739"/>
            <a:ext cx="1499727" cy="272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0B8942-BA0A-1844-808E-E8DC43F02619}"/>
              </a:ext>
            </a:extLst>
          </p:cNvPr>
          <p:cNvCxnSpPr/>
          <p:nvPr/>
        </p:nvCxnSpPr>
        <p:spPr>
          <a:xfrm flipV="1">
            <a:off x="4840970" y="2580770"/>
            <a:ext cx="1490368" cy="119529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10A5F0-852C-9140-84F3-8A02E2905EBB}"/>
              </a:ext>
            </a:extLst>
          </p:cNvPr>
          <p:cNvCxnSpPr>
            <a:stCxn id="15" idx="7"/>
            <a:endCxn id="20" idx="3"/>
          </p:cNvCxnSpPr>
          <p:nvPr/>
        </p:nvCxnSpPr>
        <p:spPr>
          <a:xfrm flipV="1">
            <a:off x="4705099" y="4173725"/>
            <a:ext cx="1752750" cy="94985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F23FA4-4A36-2A43-AD9C-DD0691F96554}"/>
              </a:ext>
            </a:extLst>
          </p:cNvPr>
          <p:cNvCxnSpPr>
            <a:endCxn id="20" idx="1"/>
          </p:cNvCxnSpPr>
          <p:nvPr/>
        </p:nvCxnSpPr>
        <p:spPr>
          <a:xfrm>
            <a:off x="4822251" y="2520457"/>
            <a:ext cx="1635598" cy="10827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5023A5-131C-FF46-9E8C-70DAC912BCFD}"/>
              </a:ext>
            </a:extLst>
          </p:cNvPr>
          <p:cNvCxnSpPr/>
          <p:nvPr/>
        </p:nvCxnSpPr>
        <p:spPr>
          <a:xfrm>
            <a:off x="4762351" y="4089149"/>
            <a:ext cx="1635598" cy="10827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557B05-9CD5-C245-94B9-8423DBA0D99A}"/>
              </a:ext>
            </a:extLst>
          </p:cNvPr>
          <p:cNvCxnSpPr>
            <a:stCxn id="15" idx="6"/>
          </p:cNvCxnSpPr>
          <p:nvPr/>
        </p:nvCxnSpPr>
        <p:spPr>
          <a:xfrm>
            <a:off x="4831610" y="5427159"/>
            <a:ext cx="1498404" cy="136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5C982D-88C4-B442-AF2D-6511DA1926F7}"/>
              </a:ext>
            </a:extLst>
          </p:cNvPr>
          <p:cNvCxnSpPr>
            <a:endCxn id="23" idx="1"/>
          </p:cNvCxnSpPr>
          <p:nvPr/>
        </p:nvCxnSpPr>
        <p:spPr>
          <a:xfrm>
            <a:off x="7195209" y="2381370"/>
            <a:ext cx="1684387" cy="121910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CEA287-02AD-B34C-8780-80BEF31D237D}"/>
              </a:ext>
            </a:extLst>
          </p:cNvPr>
          <p:cNvCxnSpPr/>
          <p:nvPr/>
        </p:nvCxnSpPr>
        <p:spPr>
          <a:xfrm flipV="1">
            <a:off x="7224283" y="3846095"/>
            <a:ext cx="1499727" cy="475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C6A573-8B01-374D-9E40-74C54441F0F9}"/>
              </a:ext>
            </a:extLst>
          </p:cNvPr>
          <p:cNvCxnSpPr>
            <a:endCxn id="23" idx="3"/>
          </p:cNvCxnSpPr>
          <p:nvPr/>
        </p:nvCxnSpPr>
        <p:spPr>
          <a:xfrm flipV="1">
            <a:off x="7224283" y="4171002"/>
            <a:ext cx="1655313" cy="125615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099BD8-B909-684B-9E13-814449312D0E}"/>
              </a:ext>
            </a:extLst>
          </p:cNvPr>
          <p:cNvCxnSpPr>
            <a:cxnSpLocks/>
          </p:cNvCxnSpPr>
          <p:nvPr/>
        </p:nvCxnSpPr>
        <p:spPr>
          <a:xfrm flipV="1">
            <a:off x="9616956" y="3846095"/>
            <a:ext cx="635856" cy="717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2C0144-AEA4-6F47-8A22-A36F2D81FD3A}"/>
              </a:ext>
            </a:extLst>
          </p:cNvPr>
          <p:cNvSpPr txBox="1"/>
          <p:nvPr/>
        </p:nvSpPr>
        <p:spPr>
          <a:xfrm>
            <a:off x="10281887" y="3565627"/>
            <a:ext cx="1046809" cy="553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999" dirty="0"/>
              <a:t>“Cat”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F33DB-75B6-C947-8EFA-18F52D0C9F20}"/>
              </a:ext>
            </a:extLst>
          </p:cNvPr>
          <p:cNvSpPr txBox="1"/>
          <p:nvPr/>
        </p:nvSpPr>
        <p:spPr>
          <a:xfrm>
            <a:off x="2918241" y="2214706"/>
            <a:ext cx="47949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w1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6EB339-78E0-624D-B392-81E2CA578F70}"/>
              </a:ext>
            </a:extLst>
          </p:cNvPr>
          <p:cNvSpPr txBox="1"/>
          <p:nvPr/>
        </p:nvSpPr>
        <p:spPr>
          <a:xfrm>
            <a:off x="3103868" y="3480446"/>
            <a:ext cx="47949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w2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C550F-D37C-A345-BD8C-9CEC325F3ED9}"/>
              </a:ext>
            </a:extLst>
          </p:cNvPr>
          <p:cNvSpPr txBox="1"/>
          <p:nvPr/>
        </p:nvSpPr>
        <p:spPr>
          <a:xfrm>
            <a:off x="8231632" y="4819770"/>
            <a:ext cx="3616246" cy="95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correct prediction! </a:t>
            </a:r>
          </a:p>
          <a:p>
            <a:r>
              <a:rPr lang="en-US" sz="2799" dirty="0"/>
              <a:t>-&gt; keep current weights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E82FE8BE-6204-B547-AA37-3D9E98AE5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468" y="2282106"/>
            <a:ext cx="2307881" cy="308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02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A1D6AAF-4C82-C149-9016-C9AF630C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7" y="837387"/>
            <a:ext cx="11087388" cy="609239"/>
          </a:xfrm>
        </p:spPr>
        <p:txBody>
          <a:bodyPr>
            <a:noAutofit/>
          </a:bodyPr>
          <a:lstStyle/>
          <a:p>
            <a:r>
              <a:rPr lang="en-US" sz="6000" b="1" cap="none" dirty="0"/>
              <a:t>Backward Pass (”Backpropagation”)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6209F7-13E9-414C-8F3D-BD03FC76B7FD}"/>
              </a:ext>
            </a:extLst>
          </p:cNvPr>
          <p:cNvSpPr/>
          <p:nvPr/>
        </p:nvSpPr>
        <p:spPr>
          <a:xfrm>
            <a:off x="3967739" y="3485040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54A8F2-35BD-FF4D-B165-86DE1318A01C}"/>
              </a:ext>
            </a:extLst>
          </p:cNvPr>
          <p:cNvSpPr/>
          <p:nvPr/>
        </p:nvSpPr>
        <p:spPr>
          <a:xfrm>
            <a:off x="3967739" y="4997835"/>
            <a:ext cx="863871" cy="858647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E2110E-7E00-4B4E-8D49-85C9328DD08F}"/>
              </a:ext>
            </a:extLst>
          </p:cNvPr>
          <p:cNvSpPr/>
          <p:nvPr/>
        </p:nvSpPr>
        <p:spPr>
          <a:xfrm>
            <a:off x="3967739" y="1970704"/>
            <a:ext cx="863871" cy="82335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BE94F3-4408-6541-94E2-8BEAC4AC2B7A}"/>
              </a:ext>
            </a:extLst>
          </p:cNvPr>
          <p:cNvCxnSpPr>
            <a:cxnSpLocks/>
          </p:cNvCxnSpPr>
          <p:nvPr/>
        </p:nvCxnSpPr>
        <p:spPr>
          <a:xfrm flipV="1">
            <a:off x="2908184" y="2384416"/>
            <a:ext cx="1082720" cy="57487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E6A327-8832-BE45-94EA-A7A1BF8A04E5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885019" y="3888462"/>
            <a:ext cx="1082720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BF4567-C6DD-F148-8044-3CBC7FD90183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016807" y="4574685"/>
            <a:ext cx="950933" cy="85247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707C101-D8AF-8E46-97EE-50D5D85AD824}"/>
              </a:ext>
            </a:extLst>
          </p:cNvPr>
          <p:cNvSpPr/>
          <p:nvPr/>
        </p:nvSpPr>
        <p:spPr>
          <a:xfrm>
            <a:off x="6331338" y="3485040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680AD0-2774-624C-9B93-23CAA0296465}"/>
              </a:ext>
            </a:extLst>
          </p:cNvPr>
          <p:cNvSpPr/>
          <p:nvPr/>
        </p:nvSpPr>
        <p:spPr>
          <a:xfrm>
            <a:off x="6331338" y="4997835"/>
            <a:ext cx="863871" cy="858647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29A799-D0AA-BF47-96B8-F7F8ABAEDC4C}"/>
              </a:ext>
            </a:extLst>
          </p:cNvPr>
          <p:cNvSpPr/>
          <p:nvPr/>
        </p:nvSpPr>
        <p:spPr>
          <a:xfrm>
            <a:off x="6331338" y="1970704"/>
            <a:ext cx="863871" cy="82335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AE05B9-8260-8348-8A62-2BF03F258C00}"/>
              </a:ext>
            </a:extLst>
          </p:cNvPr>
          <p:cNvSpPr/>
          <p:nvPr/>
        </p:nvSpPr>
        <p:spPr>
          <a:xfrm>
            <a:off x="8753085" y="3482317"/>
            <a:ext cx="863871" cy="806845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2C3E22-D7F1-284B-B59D-B19568F5A380}"/>
              </a:ext>
            </a:extLst>
          </p:cNvPr>
          <p:cNvCxnSpPr>
            <a:endCxn id="22" idx="2"/>
          </p:cNvCxnSpPr>
          <p:nvPr/>
        </p:nvCxnSpPr>
        <p:spPr>
          <a:xfrm flipV="1">
            <a:off x="4831610" y="2382379"/>
            <a:ext cx="1499727" cy="475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52A262-76B3-694F-BD40-EB7A757EED55}"/>
              </a:ext>
            </a:extLst>
          </p:cNvPr>
          <p:cNvCxnSpPr>
            <a:endCxn id="20" idx="2"/>
          </p:cNvCxnSpPr>
          <p:nvPr/>
        </p:nvCxnSpPr>
        <p:spPr>
          <a:xfrm>
            <a:off x="4831610" y="3885739"/>
            <a:ext cx="1499727" cy="272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0B8942-BA0A-1844-808E-E8DC43F02619}"/>
              </a:ext>
            </a:extLst>
          </p:cNvPr>
          <p:cNvCxnSpPr/>
          <p:nvPr/>
        </p:nvCxnSpPr>
        <p:spPr>
          <a:xfrm flipV="1">
            <a:off x="4840970" y="2580770"/>
            <a:ext cx="1490368" cy="119529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10A5F0-852C-9140-84F3-8A02E2905EBB}"/>
              </a:ext>
            </a:extLst>
          </p:cNvPr>
          <p:cNvCxnSpPr>
            <a:stCxn id="15" idx="7"/>
            <a:endCxn id="20" idx="3"/>
          </p:cNvCxnSpPr>
          <p:nvPr/>
        </p:nvCxnSpPr>
        <p:spPr>
          <a:xfrm flipV="1">
            <a:off x="4705099" y="4173725"/>
            <a:ext cx="1752750" cy="94985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F23FA4-4A36-2A43-AD9C-DD0691F96554}"/>
              </a:ext>
            </a:extLst>
          </p:cNvPr>
          <p:cNvCxnSpPr>
            <a:endCxn id="20" idx="1"/>
          </p:cNvCxnSpPr>
          <p:nvPr/>
        </p:nvCxnSpPr>
        <p:spPr>
          <a:xfrm>
            <a:off x="4822251" y="2520457"/>
            <a:ext cx="1635598" cy="10827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5023A5-131C-FF46-9E8C-70DAC912BCFD}"/>
              </a:ext>
            </a:extLst>
          </p:cNvPr>
          <p:cNvCxnSpPr/>
          <p:nvPr/>
        </p:nvCxnSpPr>
        <p:spPr>
          <a:xfrm>
            <a:off x="4762351" y="4089149"/>
            <a:ext cx="1635598" cy="10827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557B05-9CD5-C245-94B9-8423DBA0D99A}"/>
              </a:ext>
            </a:extLst>
          </p:cNvPr>
          <p:cNvCxnSpPr>
            <a:stCxn id="15" idx="6"/>
          </p:cNvCxnSpPr>
          <p:nvPr/>
        </p:nvCxnSpPr>
        <p:spPr>
          <a:xfrm>
            <a:off x="4831610" y="5427159"/>
            <a:ext cx="1498404" cy="136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5C982D-88C4-B442-AF2D-6511DA1926F7}"/>
              </a:ext>
            </a:extLst>
          </p:cNvPr>
          <p:cNvCxnSpPr>
            <a:endCxn id="23" idx="1"/>
          </p:cNvCxnSpPr>
          <p:nvPr/>
        </p:nvCxnSpPr>
        <p:spPr>
          <a:xfrm>
            <a:off x="7195209" y="2381370"/>
            <a:ext cx="1684387" cy="121910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CEA287-02AD-B34C-8780-80BEF31D237D}"/>
              </a:ext>
            </a:extLst>
          </p:cNvPr>
          <p:cNvCxnSpPr/>
          <p:nvPr/>
        </p:nvCxnSpPr>
        <p:spPr>
          <a:xfrm flipV="1">
            <a:off x="7224283" y="3846095"/>
            <a:ext cx="1499727" cy="475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C6A573-8B01-374D-9E40-74C54441F0F9}"/>
              </a:ext>
            </a:extLst>
          </p:cNvPr>
          <p:cNvCxnSpPr>
            <a:endCxn id="23" idx="3"/>
          </p:cNvCxnSpPr>
          <p:nvPr/>
        </p:nvCxnSpPr>
        <p:spPr>
          <a:xfrm flipV="1">
            <a:off x="7224283" y="4171002"/>
            <a:ext cx="1655313" cy="125615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099BD8-B909-684B-9E13-814449312D0E}"/>
              </a:ext>
            </a:extLst>
          </p:cNvPr>
          <p:cNvCxnSpPr>
            <a:cxnSpLocks/>
          </p:cNvCxnSpPr>
          <p:nvPr/>
        </p:nvCxnSpPr>
        <p:spPr>
          <a:xfrm flipV="1">
            <a:off x="9616956" y="3846095"/>
            <a:ext cx="635856" cy="717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2C0144-AEA4-6F47-8A22-A36F2D81FD3A}"/>
              </a:ext>
            </a:extLst>
          </p:cNvPr>
          <p:cNvSpPr txBox="1"/>
          <p:nvPr/>
        </p:nvSpPr>
        <p:spPr>
          <a:xfrm>
            <a:off x="10281887" y="3565627"/>
            <a:ext cx="1936299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999" dirty="0"/>
              <a:t>h(x)=“Dog”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F33DB-75B6-C947-8EFA-18F52D0C9F20}"/>
              </a:ext>
            </a:extLst>
          </p:cNvPr>
          <p:cNvSpPr txBox="1"/>
          <p:nvPr/>
        </p:nvSpPr>
        <p:spPr>
          <a:xfrm>
            <a:off x="2813216" y="1845230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6EB339-78E0-624D-B392-81E2CA578F70}"/>
              </a:ext>
            </a:extLst>
          </p:cNvPr>
          <p:cNvSpPr txBox="1"/>
          <p:nvPr/>
        </p:nvSpPr>
        <p:spPr>
          <a:xfrm>
            <a:off x="2855226" y="3147188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C550F-D37C-A345-BD8C-9CEC325F3ED9}"/>
              </a:ext>
            </a:extLst>
          </p:cNvPr>
          <p:cNvSpPr txBox="1"/>
          <p:nvPr/>
        </p:nvSpPr>
        <p:spPr>
          <a:xfrm>
            <a:off x="8051939" y="4829689"/>
            <a:ext cx="3837204" cy="95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wrong prediction! </a:t>
            </a:r>
          </a:p>
          <a:p>
            <a:r>
              <a:rPr lang="en-US" sz="2799" dirty="0"/>
              <a:t>-&gt; change/adjust weights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578B391E-39EB-9B40-97FD-C26784FADC88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3562140" y="2168397"/>
            <a:ext cx="4370903" cy="3003495"/>
          </a:xfrm>
          <a:prstGeom prst="curvedConnector3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C0C502C-3D46-CB45-AE5E-DDFD0C44844D}"/>
              </a:ext>
            </a:extLst>
          </p:cNvPr>
          <p:cNvCxnSpPr>
            <a:cxnSpLocks/>
          </p:cNvCxnSpPr>
          <p:nvPr/>
        </p:nvCxnSpPr>
        <p:spPr>
          <a:xfrm rot="10800000">
            <a:off x="3499826" y="3733950"/>
            <a:ext cx="4433212" cy="1693208"/>
          </a:xfrm>
          <a:prstGeom prst="curvedConnector3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32E39F-7DD8-E442-9ED6-B22D08081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446" y="2251935"/>
            <a:ext cx="2585696" cy="281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4B9DBBC-77C7-9D40-B87C-A1708086BC56}"/>
              </a:ext>
            </a:extLst>
          </p:cNvPr>
          <p:cNvSpPr/>
          <p:nvPr/>
        </p:nvSpPr>
        <p:spPr>
          <a:xfrm>
            <a:off x="173816" y="6059960"/>
            <a:ext cx="6505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/wiki/File:Lion_d%27Afrique.jpg</a:t>
            </a:r>
          </a:p>
        </p:txBody>
      </p:sp>
    </p:spTree>
    <p:extLst>
      <p:ext uri="{BB962C8B-B14F-4D97-AF65-F5344CB8AC3E}">
        <p14:creationId xmlns:p14="http://schemas.microsoft.com/office/powerpoint/2010/main" val="7390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4D59-5357-5E45-B3B8-FCA16DBC2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learning is driven by making errors ! </a:t>
            </a:r>
          </a:p>
        </p:txBody>
      </p:sp>
    </p:spTree>
    <p:extLst>
      <p:ext uri="{BB962C8B-B14F-4D97-AF65-F5344CB8AC3E}">
        <p14:creationId xmlns:p14="http://schemas.microsoft.com/office/powerpoint/2010/main" val="4183267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4D59-5357-5E45-B3B8-FCA16DBC2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43" y="540521"/>
            <a:ext cx="10515600" cy="5452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Loss Function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maps a pair of predictor map h (e.g. ANN) and data point (</a:t>
            </a:r>
            <a:r>
              <a:rPr lang="en-US" sz="3200" dirty="0" err="1"/>
              <a:t>x,y</a:t>
            </a:r>
            <a:r>
              <a:rPr lang="en-US" sz="3200" dirty="0"/>
              <a:t>) with features x and label y to some number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(h,(</a:t>
            </a:r>
            <a:r>
              <a:rPr lang="en-US" sz="3200" dirty="0" err="1"/>
              <a:t>x,y</a:t>
            </a:r>
            <a:r>
              <a:rPr lang="en-US" sz="3200" dirty="0"/>
              <a:t>))  -&gt;  “Loss” (denoted L(h,(</a:t>
            </a:r>
            <a:r>
              <a:rPr lang="en-US" sz="3200" dirty="0" err="1"/>
              <a:t>x,y</a:t>
            </a:r>
            <a:r>
              <a:rPr lang="en-US" sz="3200" dirty="0"/>
              <a:t>)))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loss function is design choice!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06953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6A4D59-5357-5E45-B3B8-FCA16DBC2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643" y="540521"/>
                <a:ext cx="10515600" cy="54525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5400" dirty="0"/>
                  <a:t>Some Popular Loss Functions</a:t>
                </a:r>
              </a:p>
              <a:p>
                <a:pPr marL="0" indent="0">
                  <a:buNone/>
                </a:pPr>
                <a:endParaRPr lang="en-US" sz="5400" dirty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FF0000"/>
                    </a:solidFill>
                  </a:rPr>
                  <a:t>squared error loss </a:t>
                </a:r>
                <a:r>
                  <a:rPr lang="en-US" sz="3200" dirty="0"/>
                  <a:t>(numeric labels):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de-A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AT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AT" sz="3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AT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de-AT" sz="32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de-AT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AT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AT" sz="32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de-AT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AT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A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FF0000"/>
                    </a:solidFill>
                  </a:rPr>
                  <a:t>logistic loss </a:t>
                </a:r>
                <a:r>
                  <a:rPr lang="en-US" sz="3200" dirty="0"/>
                  <a:t>(for binary labels, e.g., -1 and 1):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e-A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de-A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AT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AT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m:rPr>
                              <m:nor/>
                            </m:rPr>
                            <a:rPr lang="en-US" sz="3200" dirty="0"/>
                            <m:t>(1+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exp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( − 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yh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)))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note that </a:t>
                </a:r>
                <a:r>
                  <a:rPr lang="en-US" sz="3200" dirty="0">
                    <a:solidFill>
                      <a:srgbClr val="FF0000"/>
                    </a:solidFill>
                  </a:rPr>
                  <a:t>loss</a:t>
                </a: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depends on (weights of) predictor map</a:t>
                </a:r>
                <a:r>
                  <a:rPr lang="en-US" sz="3200" dirty="0"/>
                  <a:t>! </a:t>
                </a:r>
              </a:p>
              <a:p>
                <a:pPr marL="0" indent="0">
                  <a:buNone/>
                </a:pPr>
                <a:endParaRPr lang="en-US" sz="9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6A4D59-5357-5E45-B3B8-FCA16DBC2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643" y="540521"/>
                <a:ext cx="10515600" cy="5452505"/>
              </a:xfrm>
              <a:blipFill>
                <a:blip r:embed="rId2"/>
                <a:stretch>
                  <a:fillRect l="-3019" t="-5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2562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8820D8-AEF1-3641-A755-5AC8B69FC9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2331609"/>
            <a:ext cx="9128683" cy="2823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4DEBAE-887C-594B-A840-DC128D55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Chose Your Favorite Loss Function!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063AC57-24BE-4D43-B31B-4B19DDB678F6}"/>
              </a:ext>
            </a:extLst>
          </p:cNvPr>
          <p:cNvSpPr/>
          <p:nvPr/>
        </p:nvSpPr>
        <p:spPr>
          <a:xfrm>
            <a:off x="3965261" y="3835228"/>
            <a:ext cx="5055171" cy="465310"/>
          </a:xfrm>
          <a:custGeom>
            <a:avLst/>
            <a:gdLst>
              <a:gd name="connsiteX0" fmla="*/ 446101 w 5055171"/>
              <a:gd name="connsiteY0" fmla="*/ 111211 h 556054"/>
              <a:gd name="connsiteX1" fmla="*/ 359604 w 5055171"/>
              <a:gd name="connsiteY1" fmla="*/ 123568 h 556054"/>
              <a:gd name="connsiteX2" fmla="*/ 198966 w 5055171"/>
              <a:gd name="connsiteY2" fmla="*/ 135925 h 556054"/>
              <a:gd name="connsiteX3" fmla="*/ 100112 w 5055171"/>
              <a:gd name="connsiteY3" fmla="*/ 160638 h 556054"/>
              <a:gd name="connsiteX4" fmla="*/ 25971 w 5055171"/>
              <a:gd name="connsiteY4" fmla="*/ 185352 h 556054"/>
              <a:gd name="connsiteX5" fmla="*/ 13615 w 5055171"/>
              <a:gd name="connsiteY5" fmla="*/ 284206 h 556054"/>
              <a:gd name="connsiteX6" fmla="*/ 50685 w 5055171"/>
              <a:gd name="connsiteY6" fmla="*/ 358346 h 556054"/>
              <a:gd name="connsiteX7" fmla="*/ 161896 w 5055171"/>
              <a:gd name="connsiteY7" fmla="*/ 407773 h 556054"/>
              <a:gd name="connsiteX8" fmla="*/ 297820 w 5055171"/>
              <a:gd name="connsiteY8" fmla="*/ 432487 h 556054"/>
              <a:gd name="connsiteX9" fmla="*/ 680880 w 5055171"/>
              <a:gd name="connsiteY9" fmla="*/ 420130 h 556054"/>
              <a:gd name="connsiteX10" fmla="*/ 1026869 w 5055171"/>
              <a:gd name="connsiteY10" fmla="*/ 432487 h 556054"/>
              <a:gd name="connsiteX11" fmla="*/ 1138080 w 5055171"/>
              <a:gd name="connsiteY11" fmla="*/ 444844 h 556054"/>
              <a:gd name="connsiteX12" fmla="*/ 1941269 w 5055171"/>
              <a:gd name="connsiteY12" fmla="*/ 457200 h 556054"/>
              <a:gd name="connsiteX13" fmla="*/ 2188404 w 5055171"/>
              <a:gd name="connsiteY13" fmla="*/ 481914 h 556054"/>
              <a:gd name="connsiteX14" fmla="*/ 2534393 w 5055171"/>
              <a:gd name="connsiteY14" fmla="*/ 494271 h 556054"/>
              <a:gd name="connsiteX15" fmla="*/ 2756815 w 5055171"/>
              <a:gd name="connsiteY15" fmla="*/ 518984 h 556054"/>
              <a:gd name="connsiteX16" fmla="*/ 2892739 w 5055171"/>
              <a:gd name="connsiteY16" fmla="*/ 531341 h 556054"/>
              <a:gd name="connsiteX17" fmla="*/ 2966880 w 5055171"/>
              <a:gd name="connsiteY17" fmla="*/ 543698 h 556054"/>
              <a:gd name="connsiteX18" fmla="*/ 3535290 w 5055171"/>
              <a:gd name="connsiteY18" fmla="*/ 556054 h 556054"/>
              <a:gd name="connsiteX19" fmla="*/ 3819496 w 5055171"/>
              <a:gd name="connsiteY19" fmla="*/ 543698 h 556054"/>
              <a:gd name="connsiteX20" fmla="*/ 3856566 w 5055171"/>
              <a:gd name="connsiteY20" fmla="*/ 531341 h 556054"/>
              <a:gd name="connsiteX21" fmla="*/ 4424977 w 5055171"/>
              <a:gd name="connsiteY21" fmla="*/ 556054 h 556054"/>
              <a:gd name="connsiteX22" fmla="*/ 4808036 w 5055171"/>
              <a:gd name="connsiteY22" fmla="*/ 543698 h 556054"/>
              <a:gd name="connsiteX23" fmla="*/ 4894534 w 5055171"/>
              <a:gd name="connsiteY23" fmla="*/ 494271 h 556054"/>
              <a:gd name="connsiteX24" fmla="*/ 4968674 w 5055171"/>
              <a:gd name="connsiteY24" fmla="*/ 469557 h 556054"/>
              <a:gd name="connsiteX25" fmla="*/ 5005744 w 5055171"/>
              <a:gd name="connsiteY25" fmla="*/ 457200 h 556054"/>
              <a:gd name="connsiteX26" fmla="*/ 5042815 w 5055171"/>
              <a:gd name="connsiteY26" fmla="*/ 444844 h 556054"/>
              <a:gd name="connsiteX27" fmla="*/ 5055171 w 5055171"/>
              <a:gd name="connsiteY27" fmla="*/ 407773 h 556054"/>
              <a:gd name="connsiteX28" fmla="*/ 4968674 w 5055171"/>
              <a:gd name="connsiteY28" fmla="*/ 234779 h 556054"/>
              <a:gd name="connsiteX29" fmla="*/ 4931604 w 5055171"/>
              <a:gd name="connsiteY29" fmla="*/ 197708 h 556054"/>
              <a:gd name="connsiteX30" fmla="*/ 4906890 w 5055171"/>
              <a:gd name="connsiteY30" fmla="*/ 160638 h 556054"/>
              <a:gd name="connsiteX31" fmla="*/ 4783323 w 5055171"/>
              <a:gd name="connsiteY31" fmla="*/ 123568 h 556054"/>
              <a:gd name="connsiteX32" fmla="*/ 4672112 w 5055171"/>
              <a:gd name="connsiteY32" fmla="*/ 98854 h 556054"/>
              <a:gd name="connsiteX33" fmla="*/ 4536188 w 5055171"/>
              <a:gd name="connsiteY33" fmla="*/ 74141 h 556054"/>
              <a:gd name="connsiteX34" fmla="*/ 4387907 w 5055171"/>
              <a:gd name="connsiteY34" fmla="*/ 61784 h 556054"/>
              <a:gd name="connsiteX35" fmla="*/ 4214912 w 5055171"/>
              <a:gd name="connsiteY35" fmla="*/ 37071 h 556054"/>
              <a:gd name="connsiteX36" fmla="*/ 4128415 w 5055171"/>
              <a:gd name="connsiteY36" fmla="*/ 24714 h 556054"/>
              <a:gd name="connsiteX37" fmla="*/ 3819496 w 5055171"/>
              <a:gd name="connsiteY37" fmla="*/ 0 h 556054"/>
              <a:gd name="connsiteX38" fmla="*/ 2373755 w 5055171"/>
              <a:gd name="connsiteY38" fmla="*/ 12357 h 556054"/>
              <a:gd name="connsiteX39" fmla="*/ 2299615 w 5055171"/>
              <a:gd name="connsiteY39" fmla="*/ 24714 h 556054"/>
              <a:gd name="connsiteX40" fmla="*/ 2064836 w 5055171"/>
              <a:gd name="connsiteY40" fmla="*/ 49427 h 556054"/>
              <a:gd name="connsiteX41" fmla="*/ 1224577 w 5055171"/>
              <a:gd name="connsiteY41" fmla="*/ 61784 h 556054"/>
              <a:gd name="connsiteX42" fmla="*/ 1026869 w 5055171"/>
              <a:gd name="connsiteY42" fmla="*/ 86498 h 556054"/>
              <a:gd name="connsiteX43" fmla="*/ 977442 w 5055171"/>
              <a:gd name="connsiteY43" fmla="*/ 98854 h 556054"/>
              <a:gd name="connsiteX44" fmla="*/ 940371 w 5055171"/>
              <a:gd name="connsiteY44" fmla="*/ 111211 h 556054"/>
              <a:gd name="connsiteX45" fmla="*/ 878588 w 5055171"/>
              <a:gd name="connsiteY45" fmla="*/ 123568 h 556054"/>
              <a:gd name="connsiteX46" fmla="*/ 680880 w 5055171"/>
              <a:gd name="connsiteY46" fmla="*/ 111211 h 556054"/>
              <a:gd name="connsiteX47" fmla="*/ 557312 w 5055171"/>
              <a:gd name="connsiteY47" fmla="*/ 111211 h 556054"/>
              <a:gd name="connsiteX48" fmla="*/ 446101 w 5055171"/>
              <a:gd name="connsiteY48" fmla="*/ 111211 h 55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055171" h="556054">
                <a:moveTo>
                  <a:pt x="446101" y="111211"/>
                </a:moveTo>
                <a:cubicBezTo>
                  <a:pt x="413150" y="113270"/>
                  <a:pt x="388585" y="120670"/>
                  <a:pt x="359604" y="123568"/>
                </a:cubicBezTo>
                <a:cubicBezTo>
                  <a:pt x="306166" y="128912"/>
                  <a:pt x="252130" y="128330"/>
                  <a:pt x="198966" y="135925"/>
                </a:cubicBezTo>
                <a:cubicBezTo>
                  <a:pt x="165342" y="140728"/>
                  <a:pt x="132334" y="149897"/>
                  <a:pt x="100112" y="160638"/>
                </a:cubicBezTo>
                <a:lnTo>
                  <a:pt x="25971" y="185352"/>
                </a:lnTo>
                <a:cubicBezTo>
                  <a:pt x="-8429" y="236953"/>
                  <a:pt x="-4430" y="212023"/>
                  <a:pt x="13615" y="284206"/>
                </a:cubicBezTo>
                <a:cubicBezTo>
                  <a:pt x="20315" y="311008"/>
                  <a:pt x="30549" y="338210"/>
                  <a:pt x="50685" y="358346"/>
                </a:cubicBezTo>
                <a:cubicBezTo>
                  <a:pt x="80060" y="387721"/>
                  <a:pt x="125185" y="395536"/>
                  <a:pt x="161896" y="407773"/>
                </a:cubicBezTo>
                <a:cubicBezTo>
                  <a:pt x="230474" y="430632"/>
                  <a:pt x="186031" y="418513"/>
                  <a:pt x="297820" y="432487"/>
                </a:cubicBezTo>
                <a:cubicBezTo>
                  <a:pt x="425507" y="428368"/>
                  <a:pt x="553127" y="420130"/>
                  <a:pt x="680880" y="420130"/>
                </a:cubicBezTo>
                <a:cubicBezTo>
                  <a:pt x="796283" y="420130"/>
                  <a:pt x="911634" y="426258"/>
                  <a:pt x="1026869" y="432487"/>
                </a:cubicBezTo>
                <a:cubicBezTo>
                  <a:pt x="1064113" y="434500"/>
                  <a:pt x="1100795" y="443836"/>
                  <a:pt x="1138080" y="444844"/>
                </a:cubicBezTo>
                <a:cubicBezTo>
                  <a:pt x="1405744" y="452078"/>
                  <a:pt x="1673539" y="453081"/>
                  <a:pt x="1941269" y="457200"/>
                </a:cubicBezTo>
                <a:cubicBezTo>
                  <a:pt x="2003717" y="464139"/>
                  <a:pt x="2129966" y="478917"/>
                  <a:pt x="2188404" y="481914"/>
                </a:cubicBezTo>
                <a:cubicBezTo>
                  <a:pt x="2303656" y="487824"/>
                  <a:pt x="2419063" y="490152"/>
                  <a:pt x="2534393" y="494271"/>
                </a:cubicBezTo>
                <a:cubicBezTo>
                  <a:pt x="3055596" y="537702"/>
                  <a:pt x="2457982" y="483826"/>
                  <a:pt x="2756815" y="518984"/>
                </a:cubicBezTo>
                <a:cubicBezTo>
                  <a:pt x="2801998" y="524300"/>
                  <a:pt x="2847556" y="526025"/>
                  <a:pt x="2892739" y="531341"/>
                </a:cubicBezTo>
                <a:cubicBezTo>
                  <a:pt x="2917622" y="534268"/>
                  <a:pt x="2941844" y="542735"/>
                  <a:pt x="2966880" y="543698"/>
                </a:cubicBezTo>
                <a:cubicBezTo>
                  <a:pt x="3156255" y="550981"/>
                  <a:pt x="3345820" y="551935"/>
                  <a:pt x="3535290" y="556054"/>
                </a:cubicBezTo>
                <a:cubicBezTo>
                  <a:pt x="3630025" y="551935"/>
                  <a:pt x="3724950" y="550971"/>
                  <a:pt x="3819496" y="543698"/>
                </a:cubicBezTo>
                <a:cubicBezTo>
                  <a:pt x="3832483" y="542699"/>
                  <a:pt x="3843541" y="531341"/>
                  <a:pt x="3856566" y="531341"/>
                </a:cubicBezTo>
                <a:cubicBezTo>
                  <a:pt x="4060340" y="531341"/>
                  <a:pt x="4228273" y="543761"/>
                  <a:pt x="4424977" y="556054"/>
                </a:cubicBezTo>
                <a:cubicBezTo>
                  <a:pt x="4552663" y="551935"/>
                  <a:pt x="4680750" y="554608"/>
                  <a:pt x="4808036" y="543698"/>
                </a:cubicBezTo>
                <a:cubicBezTo>
                  <a:pt x="4838578" y="541080"/>
                  <a:pt x="4868071" y="506032"/>
                  <a:pt x="4894534" y="494271"/>
                </a:cubicBezTo>
                <a:cubicBezTo>
                  <a:pt x="4918339" y="483691"/>
                  <a:pt x="4943961" y="477795"/>
                  <a:pt x="4968674" y="469557"/>
                </a:cubicBezTo>
                <a:lnTo>
                  <a:pt x="5005744" y="457200"/>
                </a:lnTo>
                <a:lnTo>
                  <a:pt x="5042815" y="444844"/>
                </a:lnTo>
                <a:cubicBezTo>
                  <a:pt x="5046934" y="432487"/>
                  <a:pt x="5055171" y="420798"/>
                  <a:pt x="5055171" y="407773"/>
                </a:cubicBezTo>
                <a:cubicBezTo>
                  <a:pt x="5055171" y="290928"/>
                  <a:pt x="5048730" y="314835"/>
                  <a:pt x="4968674" y="234779"/>
                </a:cubicBezTo>
                <a:cubicBezTo>
                  <a:pt x="4956317" y="222422"/>
                  <a:pt x="4941298" y="212248"/>
                  <a:pt x="4931604" y="197708"/>
                </a:cubicBezTo>
                <a:cubicBezTo>
                  <a:pt x="4923366" y="185351"/>
                  <a:pt x="4919484" y="168509"/>
                  <a:pt x="4906890" y="160638"/>
                </a:cubicBezTo>
                <a:cubicBezTo>
                  <a:pt x="4882163" y="145184"/>
                  <a:pt x="4815305" y="132706"/>
                  <a:pt x="4783323" y="123568"/>
                </a:cubicBezTo>
                <a:cubicBezTo>
                  <a:pt x="4671107" y="91506"/>
                  <a:pt x="4857928" y="136016"/>
                  <a:pt x="4672112" y="98854"/>
                </a:cubicBezTo>
                <a:cubicBezTo>
                  <a:pt x="4577342" y="79901"/>
                  <a:pt x="4668801" y="88101"/>
                  <a:pt x="4536188" y="74141"/>
                </a:cubicBezTo>
                <a:cubicBezTo>
                  <a:pt x="4486862" y="68949"/>
                  <a:pt x="4437178" y="67469"/>
                  <a:pt x="4387907" y="61784"/>
                </a:cubicBezTo>
                <a:cubicBezTo>
                  <a:pt x="4330041" y="55107"/>
                  <a:pt x="4272577" y="45309"/>
                  <a:pt x="4214912" y="37071"/>
                </a:cubicBezTo>
                <a:cubicBezTo>
                  <a:pt x="4186080" y="32952"/>
                  <a:pt x="4157447" y="27037"/>
                  <a:pt x="4128415" y="24714"/>
                </a:cubicBezTo>
                <a:lnTo>
                  <a:pt x="3819496" y="0"/>
                </a:lnTo>
                <a:lnTo>
                  <a:pt x="2373755" y="12357"/>
                </a:lnTo>
                <a:cubicBezTo>
                  <a:pt x="2348704" y="12764"/>
                  <a:pt x="2324378" y="20904"/>
                  <a:pt x="2299615" y="24714"/>
                </a:cubicBezTo>
                <a:cubicBezTo>
                  <a:pt x="2222716" y="36545"/>
                  <a:pt x="2142182" y="47493"/>
                  <a:pt x="2064836" y="49427"/>
                </a:cubicBezTo>
                <a:cubicBezTo>
                  <a:pt x="1784807" y="56428"/>
                  <a:pt x="1504663" y="57665"/>
                  <a:pt x="1224577" y="61784"/>
                </a:cubicBezTo>
                <a:cubicBezTo>
                  <a:pt x="1158674" y="70022"/>
                  <a:pt x="1091302" y="70391"/>
                  <a:pt x="1026869" y="86498"/>
                </a:cubicBezTo>
                <a:cubicBezTo>
                  <a:pt x="1010393" y="90617"/>
                  <a:pt x="993771" y="94189"/>
                  <a:pt x="977442" y="98854"/>
                </a:cubicBezTo>
                <a:cubicBezTo>
                  <a:pt x="964918" y="102432"/>
                  <a:pt x="953008" y="108052"/>
                  <a:pt x="940371" y="111211"/>
                </a:cubicBezTo>
                <a:cubicBezTo>
                  <a:pt x="919996" y="116305"/>
                  <a:pt x="899182" y="119449"/>
                  <a:pt x="878588" y="123568"/>
                </a:cubicBezTo>
                <a:cubicBezTo>
                  <a:pt x="812685" y="119449"/>
                  <a:pt x="746911" y="111211"/>
                  <a:pt x="680880" y="111211"/>
                </a:cubicBezTo>
                <a:cubicBezTo>
                  <a:pt x="538892" y="111211"/>
                  <a:pt x="641062" y="139128"/>
                  <a:pt x="557312" y="111211"/>
                </a:cubicBezTo>
                <a:cubicBezTo>
                  <a:pt x="496797" y="131383"/>
                  <a:pt x="479052" y="109152"/>
                  <a:pt x="446101" y="111211"/>
                </a:cubicBezTo>
                <a:close/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814864D-ADE8-4A41-927A-588369305930}"/>
              </a:ext>
            </a:extLst>
          </p:cNvPr>
          <p:cNvSpPr/>
          <p:nvPr/>
        </p:nvSpPr>
        <p:spPr>
          <a:xfrm>
            <a:off x="3997145" y="4300538"/>
            <a:ext cx="3376418" cy="685800"/>
          </a:xfrm>
          <a:custGeom>
            <a:avLst/>
            <a:gdLst>
              <a:gd name="connsiteX0" fmla="*/ 489130 w 3376418"/>
              <a:gd name="connsiteY0" fmla="*/ 85725 h 685800"/>
              <a:gd name="connsiteX1" fmla="*/ 374830 w 3376418"/>
              <a:gd name="connsiteY1" fmla="*/ 100012 h 685800"/>
              <a:gd name="connsiteX2" fmla="*/ 31930 w 3376418"/>
              <a:gd name="connsiteY2" fmla="*/ 128587 h 685800"/>
              <a:gd name="connsiteX3" fmla="*/ 17643 w 3376418"/>
              <a:gd name="connsiteY3" fmla="*/ 342900 h 685800"/>
              <a:gd name="connsiteX4" fmla="*/ 103368 w 3376418"/>
              <a:gd name="connsiteY4" fmla="*/ 414337 h 685800"/>
              <a:gd name="connsiteX5" fmla="*/ 189093 w 3376418"/>
              <a:gd name="connsiteY5" fmla="*/ 471487 h 685800"/>
              <a:gd name="connsiteX6" fmla="*/ 246243 w 3376418"/>
              <a:gd name="connsiteY6" fmla="*/ 485775 h 685800"/>
              <a:gd name="connsiteX7" fmla="*/ 317680 w 3376418"/>
              <a:gd name="connsiteY7" fmla="*/ 500062 h 685800"/>
              <a:gd name="connsiteX8" fmla="*/ 360543 w 3376418"/>
              <a:gd name="connsiteY8" fmla="*/ 514350 h 685800"/>
              <a:gd name="connsiteX9" fmla="*/ 589143 w 3376418"/>
              <a:gd name="connsiteY9" fmla="*/ 542925 h 685800"/>
              <a:gd name="connsiteX10" fmla="*/ 774880 w 3376418"/>
              <a:gd name="connsiteY10" fmla="*/ 557212 h 685800"/>
              <a:gd name="connsiteX11" fmla="*/ 1017768 w 3376418"/>
              <a:gd name="connsiteY11" fmla="*/ 571500 h 685800"/>
              <a:gd name="connsiteX12" fmla="*/ 1246368 w 3376418"/>
              <a:gd name="connsiteY12" fmla="*/ 600075 h 685800"/>
              <a:gd name="connsiteX13" fmla="*/ 1503543 w 3376418"/>
              <a:gd name="connsiteY13" fmla="*/ 628650 h 685800"/>
              <a:gd name="connsiteX14" fmla="*/ 1646418 w 3376418"/>
              <a:gd name="connsiteY14" fmla="*/ 657225 h 685800"/>
              <a:gd name="connsiteX15" fmla="*/ 1875018 w 3376418"/>
              <a:gd name="connsiteY15" fmla="*/ 685800 h 685800"/>
              <a:gd name="connsiteX16" fmla="*/ 2732268 w 3376418"/>
              <a:gd name="connsiteY16" fmla="*/ 671512 h 685800"/>
              <a:gd name="connsiteX17" fmla="*/ 2846568 w 3376418"/>
              <a:gd name="connsiteY17" fmla="*/ 657225 h 685800"/>
              <a:gd name="connsiteX18" fmla="*/ 2960868 w 3376418"/>
              <a:gd name="connsiteY18" fmla="*/ 628650 h 685800"/>
              <a:gd name="connsiteX19" fmla="*/ 3003730 w 3376418"/>
              <a:gd name="connsiteY19" fmla="*/ 600075 h 685800"/>
              <a:gd name="connsiteX20" fmla="*/ 3089455 w 3376418"/>
              <a:gd name="connsiteY20" fmla="*/ 571500 h 685800"/>
              <a:gd name="connsiteX21" fmla="*/ 3175180 w 3376418"/>
              <a:gd name="connsiteY21" fmla="*/ 528637 h 685800"/>
              <a:gd name="connsiteX22" fmla="*/ 3218043 w 3376418"/>
              <a:gd name="connsiteY22" fmla="*/ 500062 h 685800"/>
              <a:gd name="connsiteX23" fmla="*/ 3246618 w 3376418"/>
              <a:gd name="connsiteY23" fmla="*/ 457200 h 685800"/>
              <a:gd name="connsiteX24" fmla="*/ 3289480 w 3376418"/>
              <a:gd name="connsiteY24" fmla="*/ 428625 h 685800"/>
              <a:gd name="connsiteX25" fmla="*/ 3303768 w 3376418"/>
              <a:gd name="connsiteY25" fmla="*/ 385762 h 685800"/>
              <a:gd name="connsiteX26" fmla="*/ 3332343 w 3376418"/>
              <a:gd name="connsiteY26" fmla="*/ 342900 h 685800"/>
              <a:gd name="connsiteX27" fmla="*/ 3346630 w 3376418"/>
              <a:gd name="connsiteY27" fmla="*/ 300037 h 685800"/>
              <a:gd name="connsiteX28" fmla="*/ 3375205 w 3376418"/>
              <a:gd name="connsiteY28" fmla="*/ 257175 h 685800"/>
              <a:gd name="connsiteX29" fmla="*/ 3360918 w 3376418"/>
              <a:gd name="connsiteY29" fmla="*/ 128587 h 685800"/>
              <a:gd name="connsiteX30" fmla="*/ 3275193 w 3376418"/>
              <a:gd name="connsiteY30" fmla="*/ 71437 h 685800"/>
              <a:gd name="connsiteX31" fmla="*/ 3189468 w 3376418"/>
              <a:gd name="connsiteY31" fmla="*/ 28575 h 685800"/>
              <a:gd name="connsiteX32" fmla="*/ 2117905 w 3376418"/>
              <a:gd name="connsiteY32" fmla="*/ 28575 h 685800"/>
              <a:gd name="connsiteX33" fmla="*/ 1989318 w 3376418"/>
              <a:gd name="connsiteY33" fmla="*/ 14287 h 685800"/>
              <a:gd name="connsiteX34" fmla="*/ 1846443 w 3376418"/>
              <a:gd name="connsiteY34" fmla="*/ 0 h 685800"/>
              <a:gd name="connsiteX35" fmla="*/ 1274943 w 3376418"/>
              <a:gd name="connsiteY35" fmla="*/ 14287 h 685800"/>
              <a:gd name="connsiteX36" fmla="*/ 1189218 w 3376418"/>
              <a:gd name="connsiteY36" fmla="*/ 28575 h 685800"/>
              <a:gd name="connsiteX37" fmla="*/ 1074918 w 3376418"/>
              <a:gd name="connsiteY37" fmla="*/ 57150 h 685800"/>
              <a:gd name="connsiteX38" fmla="*/ 889180 w 3376418"/>
              <a:gd name="connsiteY38" fmla="*/ 71437 h 685800"/>
              <a:gd name="connsiteX39" fmla="*/ 489130 w 3376418"/>
              <a:gd name="connsiteY39" fmla="*/ 85725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376418" h="685800">
                <a:moveTo>
                  <a:pt x="489130" y="85725"/>
                </a:moveTo>
                <a:cubicBezTo>
                  <a:pt x="403405" y="90487"/>
                  <a:pt x="413129" y="97276"/>
                  <a:pt x="374830" y="100012"/>
                </a:cubicBezTo>
                <a:cubicBezTo>
                  <a:pt x="32826" y="124441"/>
                  <a:pt x="189146" y="89284"/>
                  <a:pt x="31930" y="128587"/>
                </a:cubicBezTo>
                <a:cubicBezTo>
                  <a:pt x="-1496" y="228864"/>
                  <a:pt x="-12553" y="222119"/>
                  <a:pt x="17643" y="342900"/>
                </a:cubicBezTo>
                <a:cubicBezTo>
                  <a:pt x="30054" y="392542"/>
                  <a:pt x="65563" y="391654"/>
                  <a:pt x="103368" y="414337"/>
                </a:cubicBezTo>
                <a:cubicBezTo>
                  <a:pt x="132817" y="432006"/>
                  <a:pt x="155776" y="463157"/>
                  <a:pt x="189093" y="471487"/>
                </a:cubicBezTo>
                <a:cubicBezTo>
                  <a:pt x="208143" y="476250"/>
                  <a:pt x="227074" y="481515"/>
                  <a:pt x="246243" y="485775"/>
                </a:cubicBezTo>
                <a:cubicBezTo>
                  <a:pt x="269949" y="491043"/>
                  <a:pt x="294121" y="494172"/>
                  <a:pt x="317680" y="500062"/>
                </a:cubicBezTo>
                <a:cubicBezTo>
                  <a:pt x="332291" y="503715"/>
                  <a:pt x="345775" y="511396"/>
                  <a:pt x="360543" y="514350"/>
                </a:cubicBezTo>
                <a:cubicBezTo>
                  <a:pt x="405054" y="523252"/>
                  <a:pt x="552836" y="539624"/>
                  <a:pt x="589143" y="542925"/>
                </a:cubicBezTo>
                <a:cubicBezTo>
                  <a:pt x="650983" y="548547"/>
                  <a:pt x="712922" y="553081"/>
                  <a:pt x="774880" y="557212"/>
                </a:cubicBezTo>
                <a:lnTo>
                  <a:pt x="1017768" y="571500"/>
                </a:lnTo>
                <a:lnTo>
                  <a:pt x="1246368" y="600075"/>
                </a:lnTo>
                <a:cubicBezTo>
                  <a:pt x="1332093" y="609600"/>
                  <a:pt x="1418965" y="611734"/>
                  <a:pt x="1503543" y="628650"/>
                </a:cubicBezTo>
                <a:cubicBezTo>
                  <a:pt x="1551168" y="638175"/>
                  <a:pt x="1598091" y="652392"/>
                  <a:pt x="1646418" y="657225"/>
                </a:cubicBezTo>
                <a:cubicBezTo>
                  <a:pt x="1818118" y="674394"/>
                  <a:pt x="1742082" y="663643"/>
                  <a:pt x="1875018" y="685800"/>
                </a:cubicBezTo>
                <a:lnTo>
                  <a:pt x="2732268" y="671512"/>
                </a:lnTo>
                <a:cubicBezTo>
                  <a:pt x="2770648" y="670383"/>
                  <a:pt x="2808829" y="664301"/>
                  <a:pt x="2846568" y="657225"/>
                </a:cubicBezTo>
                <a:cubicBezTo>
                  <a:pt x="2885168" y="649988"/>
                  <a:pt x="2960868" y="628650"/>
                  <a:pt x="2960868" y="628650"/>
                </a:cubicBezTo>
                <a:cubicBezTo>
                  <a:pt x="2975155" y="619125"/>
                  <a:pt x="2988039" y="607049"/>
                  <a:pt x="3003730" y="600075"/>
                </a:cubicBezTo>
                <a:cubicBezTo>
                  <a:pt x="3031255" y="587842"/>
                  <a:pt x="3089455" y="571500"/>
                  <a:pt x="3089455" y="571500"/>
                </a:cubicBezTo>
                <a:cubicBezTo>
                  <a:pt x="3212296" y="489607"/>
                  <a:pt x="3056874" y="587791"/>
                  <a:pt x="3175180" y="528637"/>
                </a:cubicBezTo>
                <a:cubicBezTo>
                  <a:pt x="3190539" y="520958"/>
                  <a:pt x="3203755" y="509587"/>
                  <a:pt x="3218043" y="500062"/>
                </a:cubicBezTo>
                <a:cubicBezTo>
                  <a:pt x="3227568" y="485775"/>
                  <a:pt x="3234476" y="469342"/>
                  <a:pt x="3246618" y="457200"/>
                </a:cubicBezTo>
                <a:cubicBezTo>
                  <a:pt x="3258760" y="445058"/>
                  <a:pt x="3278753" y="442034"/>
                  <a:pt x="3289480" y="428625"/>
                </a:cubicBezTo>
                <a:cubicBezTo>
                  <a:pt x="3298888" y="416865"/>
                  <a:pt x="3297033" y="399233"/>
                  <a:pt x="3303768" y="385762"/>
                </a:cubicBezTo>
                <a:cubicBezTo>
                  <a:pt x="3311447" y="370404"/>
                  <a:pt x="3322818" y="357187"/>
                  <a:pt x="3332343" y="342900"/>
                </a:cubicBezTo>
                <a:cubicBezTo>
                  <a:pt x="3337105" y="328612"/>
                  <a:pt x="3339895" y="313508"/>
                  <a:pt x="3346630" y="300037"/>
                </a:cubicBezTo>
                <a:cubicBezTo>
                  <a:pt x="3354309" y="284678"/>
                  <a:pt x="3373779" y="274287"/>
                  <a:pt x="3375205" y="257175"/>
                </a:cubicBezTo>
                <a:cubicBezTo>
                  <a:pt x="3378787" y="214198"/>
                  <a:pt x="3374556" y="169500"/>
                  <a:pt x="3360918" y="128587"/>
                </a:cubicBezTo>
                <a:cubicBezTo>
                  <a:pt x="3344668" y="79838"/>
                  <a:pt x="3309450" y="88566"/>
                  <a:pt x="3275193" y="71437"/>
                </a:cubicBezTo>
                <a:cubicBezTo>
                  <a:pt x="3164414" y="16047"/>
                  <a:pt x="3297195" y="64483"/>
                  <a:pt x="3189468" y="28575"/>
                </a:cubicBezTo>
                <a:cubicBezTo>
                  <a:pt x="2693660" y="53365"/>
                  <a:pt x="2857335" y="51682"/>
                  <a:pt x="2117905" y="28575"/>
                </a:cubicBezTo>
                <a:cubicBezTo>
                  <a:pt x="2074800" y="27228"/>
                  <a:pt x="2032207" y="18802"/>
                  <a:pt x="1989318" y="14287"/>
                </a:cubicBezTo>
                <a:lnTo>
                  <a:pt x="1846443" y="0"/>
                </a:lnTo>
                <a:lnTo>
                  <a:pt x="1274943" y="14287"/>
                </a:lnTo>
                <a:cubicBezTo>
                  <a:pt x="1246001" y="15545"/>
                  <a:pt x="1217497" y="22291"/>
                  <a:pt x="1189218" y="28575"/>
                </a:cubicBezTo>
                <a:cubicBezTo>
                  <a:pt x="1100199" y="48357"/>
                  <a:pt x="1198399" y="43430"/>
                  <a:pt x="1074918" y="57150"/>
                </a:cubicBezTo>
                <a:cubicBezTo>
                  <a:pt x="1013202" y="64007"/>
                  <a:pt x="951155" y="67564"/>
                  <a:pt x="889180" y="71437"/>
                </a:cubicBezTo>
                <a:cubicBezTo>
                  <a:pt x="632536" y="87477"/>
                  <a:pt x="574855" y="80963"/>
                  <a:pt x="489130" y="85725"/>
                </a:cubicBezTo>
                <a:close/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727745-6B62-2446-8E98-0A7139412F36}"/>
              </a:ext>
            </a:extLst>
          </p:cNvPr>
          <p:cNvCxnSpPr>
            <a:cxnSpLocks/>
          </p:cNvCxnSpPr>
          <p:nvPr/>
        </p:nvCxnSpPr>
        <p:spPr>
          <a:xfrm flipH="1">
            <a:off x="6557963" y="2200275"/>
            <a:ext cx="657225" cy="162259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55A306-C65F-7949-9CA3-CF61E73D008D}"/>
              </a:ext>
            </a:extLst>
          </p:cNvPr>
          <p:cNvSpPr txBox="1"/>
          <p:nvPr/>
        </p:nvSpPr>
        <p:spPr>
          <a:xfrm>
            <a:off x="4900613" y="1487866"/>
            <a:ext cx="6768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 function used for adjusting weights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26FAB2-7197-E248-932E-EA4BDFA7771C}"/>
              </a:ext>
            </a:extLst>
          </p:cNvPr>
          <p:cNvCxnSpPr>
            <a:cxnSpLocks/>
            <a:endCxn id="10" idx="10"/>
          </p:cNvCxnSpPr>
          <p:nvPr/>
        </p:nvCxnSpPr>
        <p:spPr>
          <a:xfrm flipV="1">
            <a:off x="3752851" y="4857750"/>
            <a:ext cx="1019174" cy="68730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2CC067-C36C-4842-AA37-B567FEA7DF95}"/>
              </a:ext>
            </a:extLst>
          </p:cNvPr>
          <p:cNvSpPr txBox="1"/>
          <p:nvPr/>
        </p:nvSpPr>
        <p:spPr>
          <a:xfrm>
            <a:off x="1754629" y="5592444"/>
            <a:ext cx="8675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 function used for final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1870534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DD1B7-91DB-014C-A7D0-33394ECB1E38}"/>
              </a:ext>
            </a:extLst>
          </p:cNvPr>
          <p:cNvSpPr txBox="1"/>
          <p:nvPr/>
        </p:nvSpPr>
        <p:spPr>
          <a:xfrm>
            <a:off x="1085850" y="2028616"/>
            <a:ext cx="804072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Putting Together </a:t>
            </a:r>
          </a:p>
          <a:p>
            <a:r>
              <a:rPr lang="en-US" sz="8800" dirty="0"/>
              <a:t>the Pieces! </a:t>
            </a:r>
          </a:p>
        </p:txBody>
      </p:sp>
    </p:spTree>
    <p:extLst>
      <p:ext uri="{BB962C8B-B14F-4D97-AF65-F5344CB8AC3E}">
        <p14:creationId xmlns:p14="http://schemas.microsoft.com/office/powerpoint/2010/main" val="315006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C935-DB50-D54F-96ED-7EDC514D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Three Views on Artificial Neural Nets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7E5D74-89B4-1244-9FAB-8AED469F11EC}"/>
              </a:ext>
            </a:extLst>
          </p:cNvPr>
          <p:cNvSpPr txBox="1"/>
          <p:nvPr/>
        </p:nvSpPr>
        <p:spPr>
          <a:xfrm>
            <a:off x="1366248" y="1458586"/>
            <a:ext cx="2484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“Data View”</a:t>
            </a:r>
          </a:p>
        </p:txBody>
      </p:sp>
      <p:pic>
        <p:nvPicPr>
          <p:cNvPr id="30" name="Picture 29" descr="A picture containing photo, white, different, various&#10;&#10;Description automatically generated">
            <a:extLst>
              <a:ext uri="{FF2B5EF4-FFF2-40B4-BE49-F238E27FC236}">
                <a16:creationId xmlns:a16="http://schemas.microsoft.com/office/drawing/2014/main" id="{89FC0DAC-3A4C-2347-8484-5D25BC799A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199" y="2104917"/>
            <a:ext cx="4619625" cy="2311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E6676C-A887-BA47-BB2E-9E52A5B1F442}"/>
              </a:ext>
            </a:extLst>
          </p:cNvPr>
          <p:cNvSpPr txBox="1"/>
          <p:nvPr/>
        </p:nvSpPr>
        <p:spPr>
          <a:xfrm>
            <a:off x="6590665" y="1422896"/>
            <a:ext cx="2806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“Model View”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4600EC-1C3B-C24C-BEE3-F8AB66FC6409}"/>
              </a:ext>
            </a:extLst>
          </p:cNvPr>
          <p:cNvSpPr txBox="1"/>
          <p:nvPr/>
        </p:nvSpPr>
        <p:spPr>
          <a:xfrm>
            <a:off x="2986307" y="4277733"/>
            <a:ext cx="86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57ACD0-40D6-164F-A389-E817AF0F7B1E}"/>
              </a:ext>
            </a:extLst>
          </p:cNvPr>
          <p:cNvSpPr txBox="1"/>
          <p:nvPr/>
        </p:nvSpPr>
        <p:spPr>
          <a:xfrm>
            <a:off x="519042" y="196545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834E93-49D2-F843-B733-54AE32FEB63B}"/>
              </a:ext>
            </a:extLst>
          </p:cNvPr>
          <p:cNvSpPr txBox="1"/>
          <p:nvPr/>
        </p:nvSpPr>
        <p:spPr>
          <a:xfrm>
            <a:off x="5437918" y="4196958"/>
            <a:ext cx="241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“Loss View”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9E9FAAE-F0F1-FC47-BA9C-F88BB8834B8B}"/>
              </a:ext>
            </a:extLst>
          </p:cNvPr>
          <p:cNvCxnSpPr/>
          <p:nvPr/>
        </p:nvCxnSpPr>
        <p:spPr>
          <a:xfrm rot="16200000" flipV="1">
            <a:off x="3835565" y="2866905"/>
            <a:ext cx="529896" cy="257175"/>
          </a:xfrm>
          <a:prstGeom prst="curved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F129CD8-256F-4142-8F0D-25ACB34AFB8D}"/>
              </a:ext>
            </a:extLst>
          </p:cNvPr>
          <p:cNvSpPr txBox="1"/>
          <p:nvPr/>
        </p:nvSpPr>
        <p:spPr>
          <a:xfrm>
            <a:off x="6912091" y="2217802"/>
            <a:ext cx="8279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w1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10D8976-28F6-EE44-8923-6CEA5C968EBD}"/>
              </a:ext>
            </a:extLst>
          </p:cNvPr>
          <p:cNvSpPr/>
          <p:nvPr/>
        </p:nvSpPr>
        <p:spPr>
          <a:xfrm>
            <a:off x="7745230" y="3098479"/>
            <a:ext cx="479903" cy="34096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850707C-1AFD-8B4C-A3AE-A0457C5AEC3D}"/>
              </a:ext>
            </a:extLst>
          </p:cNvPr>
          <p:cNvSpPr/>
          <p:nvPr/>
        </p:nvSpPr>
        <p:spPr>
          <a:xfrm>
            <a:off x="7745230" y="3737763"/>
            <a:ext cx="479903" cy="36285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E272C26-E64F-1C46-9F58-DA544154FBCA}"/>
              </a:ext>
            </a:extLst>
          </p:cNvPr>
          <p:cNvSpPr/>
          <p:nvPr/>
        </p:nvSpPr>
        <p:spPr>
          <a:xfrm>
            <a:off x="7745230" y="2458544"/>
            <a:ext cx="479903" cy="347936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AF14D4-44E2-564C-8315-4839DDEA614C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7143750" y="2632512"/>
            <a:ext cx="601480" cy="24293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DA62A8-26C3-7B4F-9093-66CBA70266C1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7143750" y="3268959"/>
            <a:ext cx="601480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6E0F76-2944-C244-BE8C-29B26E32A5FC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7216962" y="3558946"/>
            <a:ext cx="528269" cy="3602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B75FF8CE-5274-644D-BBF7-632A0AFB4A92}"/>
              </a:ext>
            </a:extLst>
          </p:cNvPr>
          <p:cNvSpPr/>
          <p:nvPr/>
        </p:nvSpPr>
        <p:spPr>
          <a:xfrm>
            <a:off x="9058272" y="3098479"/>
            <a:ext cx="479903" cy="34096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8970C96-52A2-9744-B432-36CFE400C4A1}"/>
              </a:ext>
            </a:extLst>
          </p:cNvPr>
          <p:cNvSpPr/>
          <p:nvPr/>
        </p:nvSpPr>
        <p:spPr>
          <a:xfrm>
            <a:off x="9058272" y="3737763"/>
            <a:ext cx="479903" cy="362851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B3B6080-A11B-5B43-BCAF-A7E0A1BB1601}"/>
              </a:ext>
            </a:extLst>
          </p:cNvPr>
          <p:cNvSpPr/>
          <p:nvPr/>
        </p:nvSpPr>
        <p:spPr>
          <a:xfrm>
            <a:off x="9058272" y="2458544"/>
            <a:ext cx="479903" cy="347936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C45BA8-041F-C24B-97E8-7A45785749A9}"/>
              </a:ext>
            </a:extLst>
          </p:cNvPr>
          <p:cNvSpPr/>
          <p:nvPr/>
        </p:nvSpPr>
        <p:spPr>
          <a:xfrm>
            <a:off x="10403617" y="3097328"/>
            <a:ext cx="479903" cy="340960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56DBCA-37C2-8140-A94E-4D2E1B6873C9}"/>
              </a:ext>
            </a:extLst>
          </p:cNvPr>
          <p:cNvCxnSpPr>
            <a:endCxn id="51" idx="2"/>
          </p:cNvCxnSpPr>
          <p:nvPr/>
        </p:nvCxnSpPr>
        <p:spPr>
          <a:xfrm flipV="1">
            <a:off x="8225133" y="2632512"/>
            <a:ext cx="833138" cy="201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C6781A-0DDF-C24C-947E-B88F5206E4BC}"/>
              </a:ext>
            </a:extLst>
          </p:cNvPr>
          <p:cNvCxnSpPr>
            <a:endCxn id="49" idx="2"/>
          </p:cNvCxnSpPr>
          <p:nvPr/>
        </p:nvCxnSpPr>
        <p:spPr>
          <a:xfrm>
            <a:off x="8225133" y="3267808"/>
            <a:ext cx="833138" cy="115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F9A1A2-EAF2-5248-B25D-C29D2421396E}"/>
              </a:ext>
            </a:extLst>
          </p:cNvPr>
          <p:cNvCxnSpPr/>
          <p:nvPr/>
        </p:nvCxnSpPr>
        <p:spPr>
          <a:xfrm flipV="1">
            <a:off x="8230333" y="2716349"/>
            <a:ext cx="827939" cy="50511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5F1A52-2207-664C-832E-490E65D1343B}"/>
              </a:ext>
            </a:extLst>
          </p:cNvPr>
          <p:cNvCxnSpPr>
            <a:stCxn id="44" idx="7"/>
            <a:endCxn id="49" idx="3"/>
          </p:cNvCxnSpPr>
          <p:nvPr/>
        </p:nvCxnSpPr>
        <p:spPr>
          <a:xfrm flipV="1">
            <a:off x="8154853" y="3389507"/>
            <a:ext cx="973699" cy="40139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4FD0AC6-DF31-2342-B220-27928EA91D56}"/>
              </a:ext>
            </a:extLst>
          </p:cNvPr>
          <p:cNvCxnSpPr>
            <a:endCxn id="49" idx="1"/>
          </p:cNvCxnSpPr>
          <p:nvPr/>
        </p:nvCxnSpPr>
        <p:spPr>
          <a:xfrm>
            <a:off x="8219934" y="2690861"/>
            <a:ext cx="908618" cy="45755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A10A9A-38B3-234A-A142-887693C8553B}"/>
              </a:ext>
            </a:extLst>
          </p:cNvPr>
          <p:cNvCxnSpPr/>
          <p:nvPr/>
        </p:nvCxnSpPr>
        <p:spPr>
          <a:xfrm>
            <a:off x="8186658" y="3353766"/>
            <a:ext cx="908618" cy="45755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49C067-DC89-5448-A9D8-435A4D0ECE5D}"/>
              </a:ext>
            </a:extLst>
          </p:cNvPr>
          <p:cNvCxnSpPr>
            <a:stCxn id="44" idx="6"/>
          </p:cNvCxnSpPr>
          <p:nvPr/>
        </p:nvCxnSpPr>
        <p:spPr>
          <a:xfrm>
            <a:off x="8225133" y="3919189"/>
            <a:ext cx="832403" cy="57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B859E3-9E64-8D4E-B207-6E2D7A69FD4E}"/>
              </a:ext>
            </a:extLst>
          </p:cNvPr>
          <p:cNvCxnSpPr>
            <a:endCxn id="52" idx="1"/>
          </p:cNvCxnSpPr>
          <p:nvPr/>
        </p:nvCxnSpPr>
        <p:spPr>
          <a:xfrm>
            <a:off x="9538176" y="2632085"/>
            <a:ext cx="935722" cy="51517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46465F2-BC5D-114B-9D3C-ABEECF735666}"/>
              </a:ext>
            </a:extLst>
          </p:cNvPr>
          <p:cNvCxnSpPr/>
          <p:nvPr/>
        </p:nvCxnSpPr>
        <p:spPr>
          <a:xfrm flipV="1">
            <a:off x="9554326" y="3251056"/>
            <a:ext cx="833138" cy="201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E38980-11CC-B04F-8949-1FA544FDBBF3}"/>
              </a:ext>
            </a:extLst>
          </p:cNvPr>
          <p:cNvCxnSpPr>
            <a:endCxn id="52" idx="3"/>
          </p:cNvCxnSpPr>
          <p:nvPr/>
        </p:nvCxnSpPr>
        <p:spPr>
          <a:xfrm flipV="1">
            <a:off x="9554326" y="3388356"/>
            <a:ext cx="919570" cy="53083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FBDAD1-799C-2046-9DAC-88FC316082CE}"/>
              </a:ext>
            </a:extLst>
          </p:cNvPr>
          <p:cNvCxnSpPr>
            <a:cxnSpLocks/>
          </p:cNvCxnSpPr>
          <p:nvPr/>
        </p:nvCxnSpPr>
        <p:spPr>
          <a:xfrm flipV="1">
            <a:off x="10883520" y="3251056"/>
            <a:ext cx="353235" cy="303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782774D-5FBF-884E-9C67-EE5CBD4B579E}"/>
              </a:ext>
            </a:extLst>
          </p:cNvPr>
          <p:cNvSpPr txBox="1"/>
          <p:nvPr/>
        </p:nvSpPr>
        <p:spPr>
          <a:xfrm>
            <a:off x="3557955" y="2178484"/>
            <a:ext cx="82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FBE314-76F9-BA44-A7A5-207EB5E08A30}"/>
              </a:ext>
            </a:extLst>
          </p:cNvPr>
          <p:cNvCxnSpPr/>
          <p:nvPr/>
        </p:nvCxnSpPr>
        <p:spPr>
          <a:xfrm flipV="1">
            <a:off x="4709000" y="4765300"/>
            <a:ext cx="0" cy="1763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0334973-2C4C-1249-92A2-DF657AAF527B}"/>
              </a:ext>
            </a:extLst>
          </p:cNvPr>
          <p:cNvCxnSpPr>
            <a:cxnSpLocks/>
          </p:cNvCxnSpPr>
          <p:nvPr/>
        </p:nvCxnSpPr>
        <p:spPr>
          <a:xfrm>
            <a:off x="4179580" y="6339785"/>
            <a:ext cx="5200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08E470-6142-B940-8B7A-7FA216106331}"/>
              </a:ext>
            </a:extLst>
          </p:cNvPr>
          <p:cNvSpPr txBox="1"/>
          <p:nvPr/>
        </p:nvSpPr>
        <p:spPr>
          <a:xfrm>
            <a:off x="9363331" y="6139730"/>
            <a:ext cx="573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599992-60A6-434F-BA1C-48E557E3C51B}"/>
              </a:ext>
            </a:extLst>
          </p:cNvPr>
          <p:cNvSpPr txBox="1"/>
          <p:nvPr/>
        </p:nvSpPr>
        <p:spPr>
          <a:xfrm>
            <a:off x="3850967" y="4700064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MSE</a:t>
            </a: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9CB09415-423F-2E4D-8F49-BD49CAB21164}"/>
              </a:ext>
            </a:extLst>
          </p:cNvPr>
          <p:cNvSpPr/>
          <p:nvPr/>
        </p:nvSpPr>
        <p:spPr>
          <a:xfrm>
            <a:off x="4336742" y="4542792"/>
            <a:ext cx="5129213" cy="1514584"/>
          </a:xfrm>
          <a:custGeom>
            <a:avLst/>
            <a:gdLst>
              <a:gd name="connsiteX0" fmla="*/ 0 w 5129213"/>
              <a:gd name="connsiteY0" fmla="*/ 857359 h 1514584"/>
              <a:gd name="connsiteX1" fmla="*/ 100013 w 5129213"/>
              <a:gd name="connsiteY1" fmla="*/ 800209 h 1514584"/>
              <a:gd name="connsiteX2" fmla="*/ 142875 w 5129213"/>
              <a:gd name="connsiteY2" fmla="*/ 757347 h 1514584"/>
              <a:gd name="connsiteX3" fmla="*/ 200025 w 5129213"/>
              <a:gd name="connsiteY3" fmla="*/ 728772 h 1514584"/>
              <a:gd name="connsiteX4" fmla="*/ 242888 w 5129213"/>
              <a:gd name="connsiteY4" fmla="*/ 700197 h 1514584"/>
              <a:gd name="connsiteX5" fmla="*/ 285750 w 5129213"/>
              <a:gd name="connsiteY5" fmla="*/ 685909 h 1514584"/>
              <a:gd name="connsiteX6" fmla="*/ 400050 w 5129213"/>
              <a:gd name="connsiteY6" fmla="*/ 657334 h 1514584"/>
              <a:gd name="connsiteX7" fmla="*/ 514350 w 5129213"/>
              <a:gd name="connsiteY7" fmla="*/ 628759 h 1514584"/>
              <a:gd name="connsiteX8" fmla="*/ 657225 w 5129213"/>
              <a:gd name="connsiteY8" fmla="*/ 643047 h 1514584"/>
              <a:gd name="connsiteX9" fmla="*/ 700088 w 5129213"/>
              <a:gd name="connsiteY9" fmla="*/ 657334 h 1514584"/>
              <a:gd name="connsiteX10" fmla="*/ 742950 w 5129213"/>
              <a:gd name="connsiteY10" fmla="*/ 700197 h 1514584"/>
              <a:gd name="connsiteX11" fmla="*/ 771525 w 5129213"/>
              <a:gd name="connsiteY11" fmla="*/ 757347 h 1514584"/>
              <a:gd name="connsiteX12" fmla="*/ 800100 w 5129213"/>
              <a:gd name="connsiteY12" fmla="*/ 800209 h 1514584"/>
              <a:gd name="connsiteX13" fmla="*/ 828675 w 5129213"/>
              <a:gd name="connsiteY13" fmla="*/ 885934 h 1514584"/>
              <a:gd name="connsiteX14" fmla="*/ 857250 w 5129213"/>
              <a:gd name="connsiteY14" fmla="*/ 971659 h 1514584"/>
              <a:gd name="connsiteX15" fmla="*/ 871538 w 5129213"/>
              <a:gd name="connsiteY15" fmla="*/ 1028809 h 1514584"/>
              <a:gd name="connsiteX16" fmla="*/ 900113 w 5129213"/>
              <a:gd name="connsiteY16" fmla="*/ 1114534 h 1514584"/>
              <a:gd name="connsiteX17" fmla="*/ 914400 w 5129213"/>
              <a:gd name="connsiteY17" fmla="*/ 1157397 h 1514584"/>
              <a:gd name="connsiteX18" fmla="*/ 957263 w 5129213"/>
              <a:gd name="connsiteY18" fmla="*/ 1171684 h 1514584"/>
              <a:gd name="connsiteX19" fmla="*/ 1157288 w 5129213"/>
              <a:gd name="connsiteY19" fmla="*/ 1157397 h 1514584"/>
              <a:gd name="connsiteX20" fmla="*/ 1243013 w 5129213"/>
              <a:gd name="connsiteY20" fmla="*/ 1128822 h 1514584"/>
              <a:gd name="connsiteX21" fmla="*/ 1371600 w 5129213"/>
              <a:gd name="connsiteY21" fmla="*/ 1014522 h 1514584"/>
              <a:gd name="connsiteX22" fmla="*/ 1400175 w 5129213"/>
              <a:gd name="connsiteY22" fmla="*/ 971659 h 1514584"/>
              <a:gd name="connsiteX23" fmla="*/ 1443038 w 5129213"/>
              <a:gd name="connsiteY23" fmla="*/ 928797 h 1514584"/>
              <a:gd name="connsiteX24" fmla="*/ 1471613 w 5129213"/>
              <a:gd name="connsiteY24" fmla="*/ 885934 h 1514584"/>
              <a:gd name="connsiteX25" fmla="*/ 1600200 w 5129213"/>
              <a:gd name="connsiteY25" fmla="*/ 771634 h 1514584"/>
              <a:gd name="connsiteX26" fmla="*/ 1685925 w 5129213"/>
              <a:gd name="connsiteY26" fmla="*/ 743059 h 1514584"/>
              <a:gd name="connsiteX27" fmla="*/ 1800225 w 5129213"/>
              <a:gd name="connsiteY27" fmla="*/ 757347 h 1514584"/>
              <a:gd name="connsiteX28" fmla="*/ 1828800 w 5129213"/>
              <a:gd name="connsiteY28" fmla="*/ 843072 h 1514584"/>
              <a:gd name="connsiteX29" fmla="*/ 1857375 w 5129213"/>
              <a:gd name="connsiteY29" fmla="*/ 885934 h 1514584"/>
              <a:gd name="connsiteX30" fmla="*/ 1871663 w 5129213"/>
              <a:gd name="connsiteY30" fmla="*/ 928797 h 1514584"/>
              <a:gd name="connsiteX31" fmla="*/ 1900238 w 5129213"/>
              <a:gd name="connsiteY31" fmla="*/ 1000234 h 1514584"/>
              <a:gd name="connsiteX32" fmla="*/ 1971675 w 5129213"/>
              <a:gd name="connsiteY32" fmla="*/ 1100247 h 1514584"/>
              <a:gd name="connsiteX33" fmla="*/ 2114550 w 5129213"/>
              <a:gd name="connsiteY33" fmla="*/ 1271697 h 1514584"/>
              <a:gd name="connsiteX34" fmla="*/ 2171700 w 5129213"/>
              <a:gd name="connsiteY34" fmla="*/ 1357422 h 1514584"/>
              <a:gd name="connsiteX35" fmla="*/ 2200275 w 5129213"/>
              <a:gd name="connsiteY35" fmla="*/ 1400284 h 1514584"/>
              <a:gd name="connsiteX36" fmla="*/ 2243138 w 5129213"/>
              <a:gd name="connsiteY36" fmla="*/ 1428859 h 1514584"/>
              <a:gd name="connsiteX37" fmla="*/ 2328863 w 5129213"/>
              <a:gd name="connsiteY37" fmla="*/ 1457434 h 1514584"/>
              <a:gd name="connsiteX38" fmla="*/ 2414588 w 5129213"/>
              <a:gd name="connsiteY38" fmla="*/ 1486009 h 1514584"/>
              <a:gd name="connsiteX39" fmla="*/ 2514600 w 5129213"/>
              <a:gd name="connsiteY39" fmla="*/ 1514584 h 1514584"/>
              <a:gd name="connsiteX40" fmla="*/ 2686050 w 5129213"/>
              <a:gd name="connsiteY40" fmla="*/ 1486009 h 1514584"/>
              <a:gd name="connsiteX41" fmla="*/ 2743200 w 5129213"/>
              <a:gd name="connsiteY41" fmla="*/ 1443147 h 1514584"/>
              <a:gd name="connsiteX42" fmla="*/ 2886075 w 5129213"/>
              <a:gd name="connsiteY42" fmla="*/ 1357422 h 1514584"/>
              <a:gd name="connsiteX43" fmla="*/ 3014663 w 5129213"/>
              <a:gd name="connsiteY43" fmla="*/ 1243122 h 1514584"/>
              <a:gd name="connsiteX44" fmla="*/ 3086100 w 5129213"/>
              <a:gd name="connsiteY44" fmla="*/ 1185972 h 1514584"/>
              <a:gd name="connsiteX45" fmla="*/ 3186113 w 5129213"/>
              <a:gd name="connsiteY45" fmla="*/ 1085959 h 1514584"/>
              <a:gd name="connsiteX46" fmla="*/ 3228975 w 5129213"/>
              <a:gd name="connsiteY46" fmla="*/ 1057384 h 1514584"/>
              <a:gd name="connsiteX47" fmla="*/ 3300413 w 5129213"/>
              <a:gd name="connsiteY47" fmla="*/ 985947 h 1514584"/>
              <a:gd name="connsiteX48" fmla="*/ 3386138 w 5129213"/>
              <a:gd name="connsiteY48" fmla="*/ 928797 h 1514584"/>
              <a:gd name="connsiteX49" fmla="*/ 3471863 w 5129213"/>
              <a:gd name="connsiteY49" fmla="*/ 871647 h 1514584"/>
              <a:gd name="connsiteX50" fmla="*/ 3514725 w 5129213"/>
              <a:gd name="connsiteY50" fmla="*/ 857359 h 1514584"/>
              <a:gd name="connsiteX51" fmla="*/ 3557588 w 5129213"/>
              <a:gd name="connsiteY51" fmla="*/ 828784 h 1514584"/>
              <a:gd name="connsiteX52" fmla="*/ 3700463 w 5129213"/>
              <a:gd name="connsiteY52" fmla="*/ 785922 h 1514584"/>
              <a:gd name="connsiteX53" fmla="*/ 3743325 w 5129213"/>
              <a:gd name="connsiteY53" fmla="*/ 771634 h 1514584"/>
              <a:gd name="connsiteX54" fmla="*/ 3986213 w 5129213"/>
              <a:gd name="connsiteY54" fmla="*/ 743059 h 1514584"/>
              <a:gd name="connsiteX55" fmla="*/ 4071938 w 5129213"/>
              <a:gd name="connsiteY55" fmla="*/ 728772 h 1514584"/>
              <a:gd name="connsiteX56" fmla="*/ 4200525 w 5129213"/>
              <a:gd name="connsiteY56" fmla="*/ 685909 h 1514584"/>
              <a:gd name="connsiteX57" fmla="*/ 4243388 w 5129213"/>
              <a:gd name="connsiteY57" fmla="*/ 671622 h 1514584"/>
              <a:gd name="connsiteX58" fmla="*/ 4286250 w 5129213"/>
              <a:gd name="connsiteY58" fmla="*/ 643047 h 1514584"/>
              <a:gd name="connsiteX59" fmla="*/ 4371975 w 5129213"/>
              <a:gd name="connsiteY59" fmla="*/ 600184 h 1514584"/>
              <a:gd name="connsiteX60" fmla="*/ 4429125 w 5129213"/>
              <a:gd name="connsiteY60" fmla="*/ 514459 h 1514584"/>
              <a:gd name="connsiteX61" fmla="*/ 4457700 w 5129213"/>
              <a:gd name="connsiteY61" fmla="*/ 471597 h 1514584"/>
              <a:gd name="connsiteX62" fmla="*/ 4500563 w 5129213"/>
              <a:gd name="connsiteY62" fmla="*/ 414447 h 1514584"/>
              <a:gd name="connsiteX63" fmla="*/ 4586288 w 5129213"/>
              <a:gd name="connsiteY63" fmla="*/ 343009 h 1514584"/>
              <a:gd name="connsiteX64" fmla="*/ 4629150 w 5129213"/>
              <a:gd name="connsiteY64" fmla="*/ 285859 h 1514584"/>
              <a:gd name="connsiteX65" fmla="*/ 4714875 w 5129213"/>
              <a:gd name="connsiteY65" fmla="*/ 200134 h 1514584"/>
              <a:gd name="connsiteX66" fmla="*/ 4729163 w 5129213"/>
              <a:gd name="connsiteY66" fmla="*/ 157272 h 1514584"/>
              <a:gd name="connsiteX67" fmla="*/ 4772025 w 5129213"/>
              <a:gd name="connsiteY67" fmla="*/ 114409 h 1514584"/>
              <a:gd name="connsiteX68" fmla="*/ 4814888 w 5129213"/>
              <a:gd name="connsiteY68" fmla="*/ 100122 h 1514584"/>
              <a:gd name="connsiteX69" fmla="*/ 4957763 w 5129213"/>
              <a:gd name="connsiteY69" fmla="*/ 57259 h 1514584"/>
              <a:gd name="connsiteX70" fmla="*/ 5000625 w 5129213"/>
              <a:gd name="connsiteY70" fmla="*/ 28684 h 1514584"/>
              <a:gd name="connsiteX71" fmla="*/ 5043488 w 5129213"/>
              <a:gd name="connsiteY71" fmla="*/ 14397 h 1514584"/>
              <a:gd name="connsiteX72" fmla="*/ 5129213 w 5129213"/>
              <a:gd name="connsiteY72" fmla="*/ 109 h 151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29213" h="1514584">
                <a:moveTo>
                  <a:pt x="0" y="857359"/>
                </a:moveTo>
                <a:cubicBezTo>
                  <a:pt x="33338" y="838309"/>
                  <a:pt x="68557" y="822228"/>
                  <a:pt x="100013" y="800209"/>
                </a:cubicBezTo>
                <a:cubicBezTo>
                  <a:pt x="116566" y="788622"/>
                  <a:pt x="126433" y="769091"/>
                  <a:pt x="142875" y="757347"/>
                </a:cubicBezTo>
                <a:cubicBezTo>
                  <a:pt x="160206" y="744967"/>
                  <a:pt x="181533" y="739339"/>
                  <a:pt x="200025" y="728772"/>
                </a:cubicBezTo>
                <a:cubicBezTo>
                  <a:pt x="214934" y="720253"/>
                  <a:pt x="227529" y="707876"/>
                  <a:pt x="242888" y="700197"/>
                </a:cubicBezTo>
                <a:cubicBezTo>
                  <a:pt x="256358" y="693462"/>
                  <a:pt x="271220" y="689872"/>
                  <a:pt x="285750" y="685909"/>
                </a:cubicBezTo>
                <a:cubicBezTo>
                  <a:pt x="323639" y="675576"/>
                  <a:pt x="362793" y="669753"/>
                  <a:pt x="400050" y="657334"/>
                </a:cubicBezTo>
                <a:cubicBezTo>
                  <a:pt x="465951" y="635368"/>
                  <a:pt x="428145" y="646001"/>
                  <a:pt x="514350" y="628759"/>
                </a:cubicBezTo>
                <a:cubicBezTo>
                  <a:pt x="561975" y="633522"/>
                  <a:pt x="609919" y="635769"/>
                  <a:pt x="657225" y="643047"/>
                </a:cubicBezTo>
                <a:cubicBezTo>
                  <a:pt x="672110" y="645337"/>
                  <a:pt x="687557" y="648980"/>
                  <a:pt x="700088" y="657334"/>
                </a:cubicBezTo>
                <a:cubicBezTo>
                  <a:pt x="716900" y="668542"/>
                  <a:pt x="731206" y="683755"/>
                  <a:pt x="742950" y="700197"/>
                </a:cubicBezTo>
                <a:cubicBezTo>
                  <a:pt x="755329" y="717528"/>
                  <a:pt x="760958" y="738855"/>
                  <a:pt x="771525" y="757347"/>
                </a:cubicBezTo>
                <a:cubicBezTo>
                  <a:pt x="780044" y="772256"/>
                  <a:pt x="793126" y="784518"/>
                  <a:pt x="800100" y="800209"/>
                </a:cubicBezTo>
                <a:cubicBezTo>
                  <a:pt x="812333" y="827734"/>
                  <a:pt x="819150" y="857359"/>
                  <a:pt x="828675" y="885934"/>
                </a:cubicBezTo>
                <a:cubicBezTo>
                  <a:pt x="828678" y="885944"/>
                  <a:pt x="857247" y="971648"/>
                  <a:pt x="857250" y="971659"/>
                </a:cubicBezTo>
                <a:cubicBezTo>
                  <a:pt x="862013" y="990709"/>
                  <a:pt x="865895" y="1010001"/>
                  <a:pt x="871538" y="1028809"/>
                </a:cubicBezTo>
                <a:cubicBezTo>
                  <a:pt x="880193" y="1057659"/>
                  <a:pt x="890588" y="1085959"/>
                  <a:pt x="900113" y="1114534"/>
                </a:cubicBezTo>
                <a:cubicBezTo>
                  <a:pt x="904875" y="1128822"/>
                  <a:pt x="900112" y="1152635"/>
                  <a:pt x="914400" y="1157397"/>
                </a:cubicBezTo>
                <a:lnTo>
                  <a:pt x="957263" y="1171684"/>
                </a:lnTo>
                <a:cubicBezTo>
                  <a:pt x="1023938" y="1166922"/>
                  <a:pt x="1091183" y="1167313"/>
                  <a:pt x="1157288" y="1157397"/>
                </a:cubicBezTo>
                <a:cubicBezTo>
                  <a:pt x="1187075" y="1152929"/>
                  <a:pt x="1243013" y="1128822"/>
                  <a:pt x="1243013" y="1128822"/>
                </a:cubicBezTo>
                <a:cubicBezTo>
                  <a:pt x="1294547" y="1094465"/>
                  <a:pt x="1332455" y="1073241"/>
                  <a:pt x="1371600" y="1014522"/>
                </a:cubicBezTo>
                <a:cubicBezTo>
                  <a:pt x="1381125" y="1000234"/>
                  <a:pt x="1389182" y="984851"/>
                  <a:pt x="1400175" y="971659"/>
                </a:cubicBezTo>
                <a:cubicBezTo>
                  <a:pt x="1413110" y="956137"/>
                  <a:pt x="1430103" y="944319"/>
                  <a:pt x="1443038" y="928797"/>
                </a:cubicBezTo>
                <a:cubicBezTo>
                  <a:pt x="1454031" y="915605"/>
                  <a:pt x="1460205" y="898768"/>
                  <a:pt x="1471613" y="885934"/>
                </a:cubicBezTo>
                <a:cubicBezTo>
                  <a:pt x="1492726" y="862182"/>
                  <a:pt x="1556328" y="791133"/>
                  <a:pt x="1600200" y="771634"/>
                </a:cubicBezTo>
                <a:cubicBezTo>
                  <a:pt x="1627725" y="759401"/>
                  <a:pt x="1685925" y="743059"/>
                  <a:pt x="1685925" y="743059"/>
                </a:cubicBezTo>
                <a:cubicBezTo>
                  <a:pt x="1724025" y="747822"/>
                  <a:pt x="1768769" y="735328"/>
                  <a:pt x="1800225" y="757347"/>
                </a:cubicBezTo>
                <a:cubicBezTo>
                  <a:pt x="1824901" y="774620"/>
                  <a:pt x="1812092" y="818010"/>
                  <a:pt x="1828800" y="843072"/>
                </a:cubicBezTo>
                <a:cubicBezTo>
                  <a:pt x="1838325" y="857359"/>
                  <a:pt x="1849696" y="870576"/>
                  <a:pt x="1857375" y="885934"/>
                </a:cubicBezTo>
                <a:cubicBezTo>
                  <a:pt x="1864110" y="899405"/>
                  <a:pt x="1866375" y="914695"/>
                  <a:pt x="1871663" y="928797"/>
                </a:cubicBezTo>
                <a:cubicBezTo>
                  <a:pt x="1880668" y="952811"/>
                  <a:pt x="1888768" y="977295"/>
                  <a:pt x="1900238" y="1000234"/>
                </a:cubicBezTo>
                <a:cubicBezTo>
                  <a:pt x="1908934" y="1017626"/>
                  <a:pt x="1964394" y="1092157"/>
                  <a:pt x="1971675" y="1100247"/>
                </a:cubicBezTo>
                <a:cubicBezTo>
                  <a:pt x="2113119" y="1257407"/>
                  <a:pt x="2008270" y="1112277"/>
                  <a:pt x="2114550" y="1271697"/>
                </a:cubicBezTo>
                <a:lnTo>
                  <a:pt x="2171700" y="1357422"/>
                </a:lnTo>
                <a:cubicBezTo>
                  <a:pt x="2181225" y="1371709"/>
                  <a:pt x="2185988" y="1390759"/>
                  <a:pt x="2200275" y="1400284"/>
                </a:cubicBezTo>
                <a:cubicBezTo>
                  <a:pt x="2214563" y="1409809"/>
                  <a:pt x="2227446" y="1421885"/>
                  <a:pt x="2243138" y="1428859"/>
                </a:cubicBezTo>
                <a:cubicBezTo>
                  <a:pt x="2270663" y="1441092"/>
                  <a:pt x="2300288" y="1447909"/>
                  <a:pt x="2328863" y="1457434"/>
                </a:cubicBezTo>
                <a:lnTo>
                  <a:pt x="2414588" y="1486009"/>
                </a:lnTo>
                <a:cubicBezTo>
                  <a:pt x="2486348" y="1503950"/>
                  <a:pt x="2453109" y="1494088"/>
                  <a:pt x="2514600" y="1514584"/>
                </a:cubicBezTo>
                <a:cubicBezTo>
                  <a:pt x="2525332" y="1513243"/>
                  <a:pt x="2654580" y="1501744"/>
                  <a:pt x="2686050" y="1486009"/>
                </a:cubicBezTo>
                <a:cubicBezTo>
                  <a:pt x="2707348" y="1475360"/>
                  <a:pt x="2723007" y="1455767"/>
                  <a:pt x="2743200" y="1443147"/>
                </a:cubicBezTo>
                <a:cubicBezTo>
                  <a:pt x="2803329" y="1405567"/>
                  <a:pt x="2827355" y="1416142"/>
                  <a:pt x="2886075" y="1357422"/>
                </a:cubicBezTo>
                <a:cubicBezTo>
                  <a:pt x="2983942" y="1259555"/>
                  <a:pt x="2938176" y="1294113"/>
                  <a:pt x="3014663" y="1243122"/>
                </a:cubicBezTo>
                <a:cubicBezTo>
                  <a:pt x="3096555" y="1120282"/>
                  <a:pt x="2987513" y="1264842"/>
                  <a:pt x="3086100" y="1185972"/>
                </a:cubicBezTo>
                <a:cubicBezTo>
                  <a:pt x="3122915" y="1156520"/>
                  <a:pt x="3146885" y="1112111"/>
                  <a:pt x="3186113" y="1085959"/>
                </a:cubicBezTo>
                <a:lnTo>
                  <a:pt x="3228975" y="1057384"/>
                </a:lnTo>
                <a:cubicBezTo>
                  <a:pt x="3281364" y="978801"/>
                  <a:pt x="3228973" y="1045481"/>
                  <a:pt x="3300413" y="985947"/>
                </a:cubicBezTo>
                <a:cubicBezTo>
                  <a:pt x="3371762" y="926489"/>
                  <a:pt x="3310810" y="953905"/>
                  <a:pt x="3386138" y="928797"/>
                </a:cubicBezTo>
                <a:cubicBezTo>
                  <a:pt x="3414713" y="909747"/>
                  <a:pt x="3439283" y="882508"/>
                  <a:pt x="3471863" y="871647"/>
                </a:cubicBezTo>
                <a:cubicBezTo>
                  <a:pt x="3486150" y="866884"/>
                  <a:pt x="3501255" y="864094"/>
                  <a:pt x="3514725" y="857359"/>
                </a:cubicBezTo>
                <a:cubicBezTo>
                  <a:pt x="3530084" y="849680"/>
                  <a:pt x="3541896" y="835758"/>
                  <a:pt x="3557588" y="828784"/>
                </a:cubicBezTo>
                <a:cubicBezTo>
                  <a:pt x="3618713" y="801618"/>
                  <a:pt x="3642273" y="802548"/>
                  <a:pt x="3700463" y="785922"/>
                </a:cubicBezTo>
                <a:cubicBezTo>
                  <a:pt x="3714944" y="781785"/>
                  <a:pt x="3728557" y="774588"/>
                  <a:pt x="3743325" y="771634"/>
                </a:cubicBezTo>
                <a:cubicBezTo>
                  <a:pt x="3819770" y="756345"/>
                  <a:pt x="3910667" y="752502"/>
                  <a:pt x="3986213" y="743059"/>
                </a:cubicBezTo>
                <a:cubicBezTo>
                  <a:pt x="4014958" y="739466"/>
                  <a:pt x="4043363" y="733534"/>
                  <a:pt x="4071938" y="728772"/>
                </a:cubicBezTo>
                <a:lnTo>
                  <a:pt x="4200525" y="685909"/>
                </a:lnTo>
                <a:lnTo>
                  <a:pt x="4243388" y="671622"/>
                </a:lnTo>
                <a:cubicBezTo>
                  <a:pt x="4257675" y="662097"/>
                  <a:pt x="4270892" y="650726"/>
                  <a:pt x="4286250" y="643047"/>
                </a:cubicBezTo>
                <a:cubicBezTo>
                  <a:pt x="4404555" y="583894"/>
                  <a:pt x="4249140" y="682075"/>
                  <a:pt x="4371975" y="600184"/>
                </a:cubicBezTo>
                <a:lnTo>
                  <a:pt x="4429125" y="514459"/>
                </a:lnTo>
                <a:cubicBezTo>
                  <a:pt x="4438650" y="500172"/>
                  <a:pt x="4447397" y="485334"/>
                  <a:pt x="4457700" y="471597"/>
                </a:cubicBezTo>
                <a:cubicBezTo>
                  <a:pt x="4471988" y="452547"/>
                  <a:pt x="4483725" y="431285"/>
                  <a:pt x="4500563" y="414447"/>
                </a:cubicBezTo>
                <a:cubicBezTo>
                  <a:pt x="4632834" y="282176"/>
                  <a:pt x="4445857" y="506847"/>
                  <a:pt x="4586288" y="343009"/>
                </a:cubicBezTo>
                <a:cubicBezTo>
                  <a:pt x="4601785" y="324929"/>
                  <a:pt x="4613220" y="303559"/>
                  <a:pt x="4629150" y="285859"/>
                </a:cubicBezTo>
                <a:cubicBezTo>
                  <a:pt x="4656184" y="255822"/>
                  <a:pt x="4714875" y="200134"/>
                  <a:pt x="4714875" y="200134"/>
                </a:cubicBezTo>
                <a:cubicBezTo>
                  <a:pt x="4719638" y="185847"/>
                  <a:pt x="4720809" y="169803"/>
                  <a:pt x="4729163" y="157272"/>
                </a:cubicBezTo>
                <a:cubicBezTo>
                  <a:pt x="4740371" y="140460"/>
                  <a:pt x="4755213" y="125617"/>
                  <a:pt x="4772025" y="114409"/>
                </a:cubicBezTo>
                <a:cubicBezTo>
                  <a:pt x="4784556" y="106055"/>
                  <a:pt x="4800407" y="104259"/>
                  <a:pt x="4814888" y="100122"/>
                </a:cubicBezTo>
                <a:cubicBezTo>
                  <a:pt x="4849828" y="90139"/>
                  <a:pt x="4932302" y="74233"/>
                  <a:pt x="4957763" y="57259"/>
                </a:cubicBezTo>
                <a:cubicBezTo>
                  <a:pt x="4972050" y="47734"/>
                  <a:pt x="4985266" y="36363"/>
                  <a:pt x="5000625" y="28684"/>
                </a:cubicBezTo>
                <a:cubicBezTo>
                  <a:pt x="5014096" y="21949"/>
                  <a:pt x="5029007" y="18534"/>
                  <a:pt x="5043488" y="14397"/>
                </a:cubicBezTo>
                <a:cubicBezTo>
                  <a:pt x="5101582" y="-2201"/>
                  <a:pt x="5085026" y="109"/>
                  <a:pt x="5129213" y="109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71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07F4C8-BEB5-C54A-9CF5-F213BC0B3CDE}"/>
              </a:ext>
            </a:extLst>
          </p:cNvPr>
          <p:cNvCxnSpPr/>
          <p:nvPr/>
        </p:nvCxnSpPr>
        <p:spPr>
          <a:xfrm>
            <a:off x="951470" y="4621427"/>
            <a:ext cx="9267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2">
            <a:extLst>
              <a:ext uri="{FF2B5EF4-FFF2-40B4-BE49-F238E27FC236}">
                <a16:creationId xmlns:a16="http://schemas.microsoft.com/office/drawing/2014/main" id="{418BA4DD-DADF-2C46-8785-226952AEB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7" y="618587"/>
            <a:ext cx="110902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65113" indent="-263525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  <a:tab pos="9410700" algn="l"/>
                <a:tab pos="10134600" algn="l"/>
                <a:tab pos="108585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  <a:tab pos="9410700" algn="l"/>
                <a:tab pos="10134600" algn="l"/>
                <a:tab pos="108585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  <a:tab pos="9410700" algn="l"/>
                <a:tab pos="10134600" algn="l"/>
                <a:tab pos="108585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65113" algn="l"/>
                <a:tab pos="722313" algn="l"/>
                <a:tab pos="1179513" algn="l"/>
                <a:tab pos="1636713" algn="l"/>
                <a:tab pos="2093913" algn="l"/>
                <a:tab pos="2551113" algn="l"/>
                <a:tab pos="3008313" algn="l"/>
                <a:tab pos="3465513" algn="l"/>
                <a:tab pos="3922713" algn="l"/>
                <a:tab pos="4379913" algn="l"/>
                <a:tab pos="4837113" algn="l"/>
                <a:tab pos="5294313" algn="l"/>
                <a:tab pos="5751513" algn="l"/>
                <a:tab pos="6208713" algn="l"/>
                <a:tab pos="6665913" algn="l"/>
                <a:tab pos="7123113" algn="l"/>
                <a:tab pos="7580313" algn="l"/>
                <a:tab pos="8037513" algn="l"/>
                <a:tab pos="8494713" algn="l"/>
                <a:tab pos="8951913" algn="l"/>
                <a:tab pos="9409113" algn="l"/>
                <a:tab pos="9410700" algn="l"/>
                <a:tab pos="10134600" algn="l"/>
                <a:tab pos="108585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9pPr>
          </a:lstStyle>
          <a:p>
            <a:pPr marL="1588" indent="0" eaLnBrk="1" hangingPunct="1">
              <a:lnSpc>
                <a:spcPct val="100000"/>
              </a:lnSpc>
              <a:spcAft>
                <a:spcPts val="600"/>
              </a:spcAft>
              <a:buSzPct val="45000"/>
            </a:pPr>
            <a:r>
              <a:rPr lang="en-IE" altLang="en-FI" sz="3200" dirty="0"/>
              <a:t>learn predictor y’=h(x) by tuning </a:t>
            </a:r>
          </a:p>
          <a:p>
            <a:pPr marL="1588" indent="0" eaLnBrk="1" hangingPunct="1">
              <a:lnSpc>
                <a:spcPct val="100000"/>
              </a:lnSpc>
              <a:spcAft>
                <a:spcPts val="600"/>
              </a:spcAft>
              <a:buSzPct val="45000"/>
            </a:pPr>
            <a:r>
              <a:rPr lang="en-IE" altLang="en-FI" sz="3200" dirty="0"/>
              <a:t>weights w to minimize loss</a:t>
            </a: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id="{3E81C1A4-1F69-AA43-89E3-55DAD7D5F9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63700" y="5552517"/>
            <a:ext cx="6769100" cy="1587"/>
          </a:xfrm>
          <a:prstGeom prst="bentConnector2">
            <a:avLst/>
          </a:prstGeom>
          <a:noFill/>
          <a:ln w="63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6E045E4F-EF18-9240-BBF3-9605E19D6DC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97656" y="4218224"/>
            <a:ext cx="3101975" cy="4762"/>
          </a:xfrm>
          <a:prstGeom prst="bentConnector2">
            <a:avLst/>
          </a:prstGeom>
          <a:noFill/>
          <a:ln w="63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AutoShape 8">
            <a:extLst>
              <a:ext uri="{FF2B5EF4-FFF2-40B4-BE49-F238E27FC236}">
                <a16:creationId xmlns:a16="http://schemas.microsoft.com/office/drawing/2014/main" id="{8672FA4B-878F-C643-9F3D-2E10E27B0F2E}"/>
              </a:ext>
            </a:extLst>
          </p:cNvPr>
          <p:cNvSpPr>
            <a:spLocks noChangeArrowheads="1"/>
          </p:cNvSpPr>
          <p:nvPr/>
        </p:nvSpPr>
        <p:spPr bwMode="auto">
          <a:xfrm rot="2640000">
            <a:off x="2354263" y="4017404"/>
            <a:ext cx="431800" cy="431800"/>
          </a:xfrm>
          <a:prstGeom prst="plus">
            <a:avLst>
              <a:gd name="adj" fmla="val 25000"/>
            </a:avLst>
          </a:prstGeom>
          <a:solidFill>
            <a:srgbClr val="00B0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FI" altLang="en-FI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5E75C624-7872-5A4B-8E3D-E7B427D61C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4613" y="2976004"/>
            <a:ext cx="4679950" cy="2898775"/>
          </a:xfrm>
          <a:prstGeom prst="line">
            <a:avLst/>
          </a:prstGeom>
          <a:noFill/>
          <a:ln w="47520">
            <a:solidFill>
              <a:srgbClr val="007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FI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6AE06391-548D-3641-A8C6-78087EF03E1D}"/>
              </a:ext>
            </a:extLst>
          </p:cNvPr>
          <p:cNvSpPr>
            <a:spLocks noChangeArrowheads="1"/>
          </p:cNvSpPr>
          <p:nvPr/>
        </p:nvSpPr>
        <p:spPr bwMode="auto">
          <a:xfrm rot="2520000">
            <a:off x="3938588" y="4717492"/>
            <a:ext cx="431800" cy="431800"/>
          </a:xfrm>
          <a:prstGeom prst="plus">
            <a:avLst>
              <a:gd name="adj" fmla="val 25000"/>
            </a:avLst>
          </a:prstGeom>
          <a:solidFill>
            <a:srgbClr val="00B0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FI" altLang="en-FI"/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C23328E4-0BC1-EE4D-81B8-82ADF57D8C60}"/>
              </a:ext>
            </a:extLst>
          </p:cNvPr>
          <p:cNvSpPr>
            <a:spLocks noChangeArrowheads="1"/>
          </p:cNvSpPr>
          <p:nvPr/>
        </p:nvSpPr>
        <p:spPr bwMode="auto">
          <a:xfrm rot="2760000">
            <a:off x="5022850" y="2534679"/>
            <a:ext cx="431800" cy="431800"/>
          </a:xfrm>
          <a:prstGeom prst="plus">
            <a:avLst>
              <a:gd name="adj" fmla="val 25000"/>
            </a:avLst>
          </a:prstGeom>
          <a:solidFill>
            <a:srgbClr val="00B0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FI" altLang="en-FI"/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CC9EBCA9-F74B-8F41-90A6-C25B1B38548D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4838700" y="4003117"/>
            <a:ext cx="431800" cy="431800"/>
          </a:xfrm>
          <a:prstGeom prst="plus">
            <a:avLst>
              <a:gd name="adj" fmla="val 25000"/>
            </a:avLst>
          </a:prstGeom>
          <a:solidFill>
            <a:srgbClr val="00B0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FI" altLang="en-FI"/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7E638DD8-63C3-E64F-AEF0-E41CE96BE33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104231" y="4683361"/>
            <a:ext cx="930275" cy="4762"/>
          </a:xfrm>
          <a:prstGeom prst="bentConnector2">
            <a:avLst/>
          </a:prstGeom>
          <a:noFill/>
          <a:ln w="3492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E5DD10C1-EC7A-F64A-A130-C5AE282290F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883150" y="3104592"/>
            <a:ext cx="712788" cy="4762"/>
          </a:xfrm>
          <a:prstGeom prst="bentConnector2">
            <a:avLst/>
          </a:prstGeom>
          <a:noFill/>
          <a:ln w="3492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102FFA16-9077-3F4E-9C10-E4B5D03079B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743325" y="4520642"/>
            <a:ext cx="820738" cy="4762"/>
          </a:xfrm>
          <a:prstGeom prst="bentConnector3">
            <a:avLst>
              <a:gd name="adj1" fmla="val 49977"/>
            </a:avLst>
          </a:prstGeom>
          <a:noFill/>
          <a:ln w="3492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4B3FEA7B-3E92-9641-A76D-CC8AD1F796A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718050" y="3887230"/>
            <a:ext cx="661987" cy="4762"/>
          </a:xfrm>
          <a:prstGeom prst="bentConnector2">
            <a:avLst/>
          </a:prstGeom>
          <a:noFill/>
          <a:ln w="3492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Rectangle 17">
            <a:extLst>
              <a:ext uri="{FF2B5EF4-FFF2-40B4-BE49-F238E27FC236}">
                <a16:creationId xmlns:a16="http://schemas.microsoft.com/office/drawing/2014/main" id="{F1D36200-2FD6-1140-B975-A0AD764EF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5641417"/>
            <a:ext cx="20193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FI" sz="2800"/>
              <a:t>min temp x 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EABDDF21-9672-0A4F-AAD3-7C331294E4D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20688" y="3793566"/>
            <a:ext cx="20193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FI" sz="2800"/>
              <a:t>max temp y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C53D2E15-2E18-2A44-93FE-F5EC3B4D6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2342592"/>
            <a:ext cx="18256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FI" sz="2400"/>
              <a:t>historic data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4595A833-B0E5-9548-A4D4-B20CD9408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691842"/>
            <a:ext cx="4416058" cy="58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FI" sz="3200" dirty="0"/>
              <a:t>linear predictor y’ = w*x</a:t>
            </a:r>
          </a:p>
        </p:txBody>
      </p:sp>
      <p:sp>
        <p:nvSpPr>
          <p:cNvPr id="23" name="AutoShape 21">
            <a:extLst>
              <a:ext uri="{FF2B5EF4-FFF2-40B4-BE49-F238E27FC236}">
                <a16:creationId xmlns:a16="http://schemas.microsoft.com/office/drawing/2014/main" id="{5E2918F1-D5AB-2346-8784-DA47757D326A}"/>
              </a:ext>
            </a:extLst>
          </p:cNvPr>
          <p:cNvSpPr>
            <a:spLocks noChangeArrowheads="1"/>
          </p:cNvSpPr>
          <p:nvPr/>
        </p:nvSpPr>
        <p:spPr bwMode="auto">
          <a:xfrm rot="2640000">
            <a:off x="2033588" y="2367992"/>
            <a:ext cx="431800" cy="431800"/>
          </a:xfrm>
          <a:prstGeom prst="plus">
            <a:avLst>
              <a:gd name="adj" fmla="val 25000"/>
            </a:avLst>
          </a:prstGeom>
          <a:solidFill>
            <a:srgbClr val="00B0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FI" altLang="en-FI"/>
          </a:p>
        </p:txBody>
      </p:sp>
    </p:spTree>
    <p:extLst>
      <p:ext uri="{BB962C8B-B14F-4D97-AF65-F5344CB8AC3E}">
        <p14:creationId xmlns:p14="http://schemas.microsoft.com/office/powerpoint/2010/main" val="129837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4B581-2FBE-B145-BDF0-7C269F90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013" y="2551906"/>
            <a:ext cx="4605338" cy="1325563"/>
          </a:xfrm>
        </p:spPr>
        <p:txBody>
          <a:bodyPr>
            <a:noAutofit/>
          </a:bodyPr>
          <a:lstStyle/>
          <a:p>
            <a:r>
              <a:rPr lang="en-US" sz="15000" dirty="0">
                <a:solidFill>
                  <a:srgbClr val="FF00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48437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6B99-454F-F948-AEFD-8C9A29B4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= Optimization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1B51B9-CB92-3C46-A373-6DB4DDD89EC2}"/>
              </a:ext>
            </a:extLst>
          </p:cNvPr>
          <p:cNvCxnSpPr>
            <a:cxnSpLocks/>
          </p:cNvCxnSpPr>
          <p:nvPr/>
        </p:nvCxnSpPr>
        <p:spPr>
          <a:xfrm flipV="1">
            <a:off x="2994500" y="1898700"/>
            <a:ext cx="0" cy="4544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C49D60-4485-2147-8871-E1F5C805B1F6}"/>
              </a:ext>
            </a:extLst>
          </p:cNvPr>
          <p:cNvCxnSpPr>
            <a:cxnSpLocks/>
          </p:cNvCxnSpPr>
          <p:nvPr/>
        </p:nvCxnSpPr>
        <p:spPr>
          <a:xfrm>
            <a:off x="2371725" y="6072188"/>
            <a:ext cx="9115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CAF82E-0B79-0A4F-8F10-76963434E083}"/>
              </a:ext>
            </a:extLst>
          </p:cNvPr>
          <p:cNvSpPr txBox="1"/>
          <p:nvPr/>
        </p:nvSpPr>
        <p:spPr>
          <a:xfrm>
            <a:off x="838200" y="1375480"/>
            <a:ext cx="951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average loss on labeled (training) data incurred by predictor h(x)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B5A3A-7A88-1047-A77F-95D0CF39A4AF}"/>
              </a:ext>
            </a:extLst>
          </p:cNvPr>
          <p:cNvSpPr txBox="1"/>
          <p:nvPr/>
        </p:nvSpPr>
        <p:spPr>
          <a:xfrm>
            <a:off x="3819215" y="6129074"/>
            <a:ext cx="6843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weights/parameters of predictor map h 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9ACEFE6-06C1-6B46-B327-7487BE3656B4}"/>
              </a:ext>
            </a:extLst>
          </p:cNvPr>
          <p:cNvSpPr/>
          <p:nvPr/>
        </p:nvSpPr>
        <p:spPr>
          <a:xfrm>
            <a:off x="2371725" y="1784092"/>
            <a:ext cx="7800962" cy="3668711"/>
          </a:xfrm>
          <a:custGeom>
            <a:avLst/>
            <a:gdLst>
              <a:gd name="connsiteX0" fmla="*/ 0 w 6800850"/>
              <a:gd name="connsiteY0" fmla="*/ 771525 h 2528888"/>
              <a:gd name="connsiteX1" fmla="*/ 100013 w 6800850"/>
              <a:gd name="connsiteY1" fmla="*/ 828675 h 2528888"/>
              <a:gd name="connsiteX2" fmla="*/ 142875 w 6800850"/>
              <a:gd name="connsiteY2" fmla="*/ 871538 h 2528888"/>
              <a:gd name="connsiteX3" fmla="*/ 185738 w 6800850"/>
              <a:gd name="connsiteY3" fmla="*/ 900113 h 2528888"/>
              <a:gd name="connsiteX4" fmla="*/ 228600 w 6800850"/>
              <a:gd name="connsiteY4" fmla="*/ 957263 h 2528888"/>
              <a:gd name="connsiteX5" fmla="*/ 257175 w 6800850"/>
              <a:gd name="connsiteY5" fmla="*/ 1000125 h 2528888"/>
              <a:gd name="connsiteX6" fmla="*/ 314325 w 6800850"/>
              <a:gd name="connsiteY6" fmla="*/ 1057275 h 2528888"/>
              <a:gd name="connsiteX7" fmla="*/ 457200 w 6800850"/>
              <a:gd name="connsiteY7" fmla="*/ 1185863 h 2528888"/>
              <a:gd name="connsiteX8" fmla="*/ 485775 w 6800850"/>
              <a:gd name="connsiteY8" fmla="*/ 1243013 h 2528888"/>
              <a:gd name="connsiteX9" fmla="*/ 585788 w 6800850"/>
              <a:gd name="connsiteY9" fmla="*/ 1343025 h 2528888"/>
              <a:gd name="connsiteX10" fmla="*/ 714375 w 6800850"/>
              <a:gd name="connsiteY10" fmla="*/ 1485900 h 2528888"/>
              <a:gd name="connsiteX11" fmla="*/ 771525 w 6800850"/>
              <a:gd name="connsiteY11" fmla="*/ 1543050 h 2528888"/>
              <a:gd name="connsiteX12" fmla="*/ 885825 w 6800850"/>
              <a:gd name="connsiteY12" fmla="*/ 1628775 h 2528888"/>
              <a:gd name="connsiteX13" fmla="*/ 942975 w 6800850"/>
              <a:gd name="connsiteY13" fmla="*/ 1671638 h 2528888"/>
              <a:gd name="connsiteX14" fmla="*/ 1028700 w 6800850"/>
              <a:gd name="connsiteY14" fmla="*/ 1743075 h 2528888"/>
              <a:gd name="connsiteX15" fmla="*/ 1100138 w 6800850"/>
              <a:gd name="connsiteY15" fmla="*/ 1800225 h 2528888"/>
              <a:gd name="connsiteX16" fmla="*/ 1228725 w 6800850"/>
              <a:gd name="connsiteY16" fmla="*/ 1871663 h 2528888"/>
              <a:gd name="connsiteX17" fmla="*/ 1300163 w 6800850"/>
              <a:gd name="connsiteY17" fmla="*/ 1914525 h 2528888"/>
              <a:gd name="connsiteX18" fmla="*/ 1343025 w 6800850"/>
              <a:gd name="connsiteY18" fmla="*/ 1943100 h 2528888"/>
              <a:gd name="connsiteX19" fmla="*/ 1485900 w 6800850"/>
              <a:gd name="connsiteY19" fmla="*/ 2014538 h 2528888"/>
              <a:gd name="connsiteX20" fmla="*/ 1643063 w 6800850"/>
              <a:gd name="connsiteY20" fmla="*/ 2100263 h 2528888"/>
              <a:gd name="connsiteX21" fmla="*/ 1728788 w 6800850"/>
              <a:gd name="connsiteY21" fmla="*/ 2143125 h 2528888"/>
              <a:gd name="connsiteX22" fmla="*/ 1800225 w 6800850"/>
              <a:gd name="connsiteY22" fmla="*/ 2171700 h 2528888"/>
              <a:gd name="connsiteX23" fmla="*/ 1857375 w 6800850"/>
              <a:gd name="connsiteY23" fmla="*/ 2214563 h 2528888"/>
              <a:gd name="connsiteX24" fmla="*/ 2000250 w 6800850"/>
              <a:gd name="connsiteY24" fmla="*/ 2271713 h 2528888"/>
              <a:gd name="connsiteX25" fmla="*/ 2043113 w 6800850"/>
              <a:gd name="connsiteY25" fmla="*/ 2300288 h 2528888"/>
              <a:gd name="connsiteX26" fmla="*/ 2400300 w 6800850"/>
              <a:gd name="connsiteY26" fmla="*/ 2314575 h 2528888"/>
              <a:gd name="connsiteX27" fmla="*/ 2586038 w 6800850"/>
              <a:gd name="connsiteY27" fmla="*/ 2343150 h 2528888"/>
              <a:gd name="connsiteX28" fmla="*/ 2700338 w 6800850"/>
              <a:gd name="connsiteY28" fmla="*/ 2371725 h 2528888"/>
              <a:gd name="connsiteX29" fmla="*/ 2757488 w 6800850"/>
              <a:gd name="connsiteY29" fmla="*/ 2400300 h 2528888"/>
              <a:gd name="connsiteX30" fmla="*/ 2900363 w 6800850"/>
              <a:gd name="connsiteY30" fmla="*/ 2428875 h 2528888"/>
              <a:gd name="connsiteX31" fmla="*/ 3071813 w 6800850"/>
              <a:gd name="connsiteY31" fmla="*/ 2486025 h 2528888"/>
              <a:gd name="connsiteX32" fmla="*/ 3114675 w 6800850"/>
              <a:gd name="connsiteY32" fmla="*/ 2500313 h 2528888"/>
              <a:gd name="connsiteX33" fmla="*/ 3271838 w 6800850"/>
              <a:gd name="connsiteY33" fmla="*/ 2528888 h 2528888"/>
              <a:gd name="connsiteX34" fmla="*/ 3429000 w 6800850"/>
              <a:gd name="connsiteY34" fmla="*/ 2514600 h 2528888"/>
              <a:gd name="connsiteX35" fmla="*/ 3471863 w 6800850"/>
              <a:gd name="connsiteY35" fmla="*/ 2486025 h 2528888"/>
              <a:gd name="connsiteX36" fmla="*/ 3529013 w 6800850"/>
              <a:gd name="connsiteY36" fmla="*/ 2457450 h 2528888"/>
              <a:gd name="connsiteX37" fmla="*/ 3600450 w 6800850"/>
              <a:gd name="connsiteY37" fmla="*/ 2414588 h 2528888"/>
              <a:gd name="connsiteX38" fmla="*/ 3686175 w 6800850"/>
              <a:gd name="connsiteY38" fmla="*/ 2386013 h 2528888"/>
              <a:gd name="connsiteX39" fmla="*/ 3843338 w 6800850"/>
              <a:gd name="connsiteY39" fmla="*/ 2286000 h 2528888"/>
              <a:gd name="connsiteX40" fmla="*/ 3914775 w 6800850"/>
              <a:gd name="connsiteY40" fmla="*/ 2243138 h 2528888"/>
              <a:gd name="connsiteX41" fmla="*/ 4171950 w 6800850"/>
              <a:gd name="connsiteY41" fmla="*/ 2128838 h 2528888"/>
              <a:gd name="connsiteX42" fmla="*/ 4229100 w 6800850"/>
              <a:gd name="connsiteY42" fmla="*/ 2100263 h 2528888"/>
              <a:gd name="connsiteX43" fmla="*/ 4300538 w 6800850"/>
              <a:gd name="connsiteY43" fmla="*/ 2085975 h 2528888"/>
              <a:gd name="connsiteX44" fmla="*/ 4457700 w 6800850"/>
              <a:gd name="connsiteY44" fmla="*/ 2028825 h 2528888"/>
              <a:gd name="connsiteX45" fmla="*/ 4557713 w 6800850"/>
              <a:gd name="connsiteY45" fmla="*/ 2000250 h 2528888"/>
              <a:gd name="connsiteX46" fmla="*/ 4600575 w 6800850"/>
              <a:gd name="connsiteY46" fmla="*/ 1985963 h 2528888"/>
              <a:gd name="connsiteX47" fmla="*/ 4657725 w 6800850"/>
              <a:gd name="connsiteY47" fmla="*/ 1943100 h 2528888"/>
              <a:gd name="connsiteX48" fmla="*/ 4714875 w 6800850"/>
              <a:gd name="connsiteY48" fmla="*/ 1914525 h 2528888"/>
              <a:gd name="connsiteX49" fmla="*/ 4743450 w 6800850"/>
              <a:gd name="connsiteY49" fmla="*/ 1871663 h 2528888"/>
              <a:gd name="connsiteX50" fmla="*/ 4757738 w 6800850"/>
              <a:gd name="connsiteY50" fmla="*/ 1814513 h 2528888"/>
              <a:gd name="connsiteX51" fmla="*/ 4814888 w 6800850"/>
              <a:gd name="connsiteY51" fmla="*/ 1785938 h 2528888"/>
              <a:gd name="connsiteX52" fmla="*/ 4857750 w 6800850"/>
              <a:gd name="connsiteY52" fmla="*/ 1743075 h 2528888"/>
              <a:gd name="connsiteX53" fmla="*/ 5043488 w 6800850"/>
              <a:gd name="connsiteY53" fmla="*/ 1585913 h 2528888"/>
              <a:gd name="connsiteX54" fmla="*/ 5229225 w 6800850"/>
              <a:gd name="connsiteY54" fmla="*/ 1443038 h 2528888"/>
              <a:gd name="connsiteX55" fmla="*/ 5400675 w 6800850"/>
              <a:gd name="connsiteY55" fmla="*/ 1300163 h 2528888"/>
              <a:gd name="connsiteX56" fmla="*/ 5557838 w 6800850"/>
              <a:gd name="connsiteY56" fmla="*/ 1200150 h 2528888"/>
              <a:gd name="connsiteX57" fmla="*/ 5729288 w 6800850"/>
              <a:gd name="connsiteY57" fmla="*/ 1071563 h 2528888"/>
              <a:gd name="connsiteX58" fmla="*/ 5815013 w 6800850"/>
              <a:gd name="connsiteY58" fmla="*/ 1014413 h 2528888"/>
              <a:gd name="connsiteX59" fmla="*/ 5872163 w 6800850"/>
              <a:gd name="connsiteY59" fmla="*/ 985838 h 2528888"/>
              <a:gd name="connsiteX60" fmla="*/ 5972175 w 6800850"/>
              <a:gd name="connsiteY60" fmla="*/ 885825 h 2528888"/>
              <a:gd name="connsiteX61" fmla="*/ 6029325 w 6800850"/>
              <a:gd name="connsiteY61" fmla="*/ 828675 h 2528888"/>
              <a:gd name="connsiteX62" fmla="*/ 6072188 w 6800850"/>
              <a:gd name="connsiteY62" fmla="*/ 771525 h 2528888"/>
              <a:gd name="connsiteX63" fmla="*/ 6186488 w 6800850"/>
              <a:gd name="connsiteY63" fmla="*/ 657225 h 2528888"/>
              <a:gd name="connsiteX64" fmla="*/ 6315075 w 6800850"/>
              <a:gd name="connsiteY64" fmla="*/ 514350 h 2528888"/>
              <a:gd name="connsiteX65" fmla="*/ 6372225 w 6800850"/>
              <a:gd name="connsiteY65" fmla="*/ 442913 h 2528888"/>
              <a:gd name="connsiteX66" fmla="*/ 6443663 w 6800850"/>
              <a:gd name="connsiteY66" fmla="*/ 385763 h 2528888"/>
              <a:gd name="connsiteX67" fmla="*/ 6486525 w 6800850"/>
              <a:gd name="connsiteY67" fmla="*/ 328613 h 2528888"/>
              <a:gd name="connsiteX68" fmla="*/ 6543675 w 6800850"/>
              <a:gd name="connsiteY68" fmla="*/ 285750 h 2528888"/>
              <a:gd name="connsiteX69" fmla="*/ 6600825 w 6800850"/>
              <a:gd name="connsiteY69" fmla="*/ 214313 h 2528888"/>
              <a:gd name="connsiteX70" fmla="*/ 6643688 w 6800850"/>
              <a:gd name="connsiteY70" fmla="*/ 185738 h 2528888"/>
              <a:gd name="connsiteX71" fmla="*/ 6743700 w 6800850"/>
              <a:gd name="connsiteY71" fmla="*/ 85725 h 2528888"/>
              <a:gd name="connsiteX72" fmla="*/ 6786563 w 6800850"/>
              <a:gd name="connsiteY72" fmla="*/ 42863 h 2528888"/>
              <a:gd name="connsiteX73" fmla="*/ 6800850 w 6800850"/>
              <a:gd name="connsiteY73" fmla="*/ 0 h 252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6800850" h="2528888">
                <a:moveTo>
                  <a:pt x="0" y="771525"/>
                </a:moveTo>
                <a:cubicBezTo>
                  <a:pt x="33338" y="790575"/>
                  <a:pt x="68557" y="806656"/>
                  <a:pt x="100013" y="828675"/>
                </a:cubicBezTo>
                <a:cubicBezTo>
                  <a:pt x="116566" y="840262"/>
                  <a:pt x="127353" y="858603"/>
                  <a:pt x="142875" y="871538"/>
                </a:cubicBezTo>
                <a:cubicBezTo>
                  <a:pt x="156067" y="882531"/>
                  <a:pt x="171450" y="890588"/>
                  <a:pt x="185738" y="900113"/>
                </a:cubicBezTo>
                <a:cubicBezTo>
                  <a:pt x="200025" y="919163"/>
                  <a:pt x="214759" y="937886"/>
                  <a:pt x="228600" y="957263"/>
                </a:cubicBezTo>
                <a:cubicBezTo>
                  <a:pt x="238581" y="971236"/>
                  <a:pt x="246000" y="987088"/>
                  <a:pt x="257175" y="1000125"/>
                </a:cubicBezTo>
                <a:cubicBezTo>
                  <a:pt x="274708" y="1020580"/>
                  <a:pt x="293870" y="1039742"/>
                  <a:pt x="314325" y="1057275"/>
                </a:cubicBezTo>
                <a:cubicBezTo>
                  <a:pt x="374356" y="1108730"/>
                  <a:pt x="405614" y="1082691"/>
                  <a:pt x="457200" y="1185863"/>
                </a:cubicBezTo>
                <a:cubicBezTo>
                  <a:pt x="466725" y="1204913"/>
                  <a:pt x="472288" y="1226529"/>
                  <a:pt x="485775" y="1243013"/>
                </a:cubicBezTo>
                <a:cubicBezTo>
                  <a:pt x="515630" y="1279502"/>
                  <a:pt x="559636" y="1303797"/>
                  <a:pt x="585788" y="1343025"/>
                </a:cubicBezTo>
                <a:cubicBezTo>
                  <a:pt x="640515" y="1425116"/>
                  <a:pt x="602221" y="1373746"/>
                  <a:pt x="714375" y="1485900"/>
                </a:cubicBezTo>
                <a:cubicBezTo>
                  <a:pt x="733425" y="1504950"/>
                  <a:pt x="749972" y="1526886"/>
                  <a:pt x="771525" y="1543050"/>
                </a:cubicBezTo>
                <a:lnTo>
                  <a:pt x="885825" y="1628775"/>
                </a:lnTo>
                <a:cubicBezTo>
                  <a:pt x="904875" y="1643063"/>
                  <a:pt x="926137" y="1654800"/>
                  <a:pt x="942975" y="1671638"/>
                </a:cubicBezTo>
                <a:cubicBezTo>
                  <a:pt x="1021386" y="1750048"/>
                  <a:pt x="949135" y="1683401"/>
                  <a:pt x="1028700" y="1743075"/>
                </a:cubicBezTo>
                <a:cubicBezTo>
                  <a:pt x="1053096" y="1761372"/>
                  <a:pt x="1075156" y="1782737"/>
                  <a:pt x="1100138" y="1800225"/>
                </a:cubicBezTo>
                <a:cubicBezTo>
                  <a:pt x="1168855" y="1848327"/>
                  <a:pt x="1162830" y="1835055"/>
                  <a:pt x="1228725" y="1871663"/>
                </a:cubicBezTo>
                <a:cubicBezTo>
                  <a:pt x="1253000" y="1885149"/>
                  <a:pt x="1276614" y="1899807"/>
                  <a:pt x="1300163" y="1914525"/>
                </a:cubicBezTo>
                <a:cubicBezTo>
                  <a:pt x="1314724" y="1923626"/>
                  <a:pt x="1327906" y="1934959"/>
                  <a:pt x="1343025" y="1943100"/>
                </a:cubicBezTo>
                <a:cubicBezTo>
                  <a:pt x="1389907" y="1968344"/>
                  <a:pt x="1441596" y="1985002"/>
                  <a:pt x="1485900" y="2014538"/>
                </a:cubicBezTo>
                <a:cubicBezTo>
                  <a:pt x="1564205" y="2066741"/>
                  <a:pt x="1513406" y="2035435"/>
                  <a:pt x="1643063" y="2100263"/>
                </a:cubicBezTo>
                <a:cubicBezTo>
                  <a:pt x="1671638" y="2114550"/>
                  <a:pt x="1699125" y="2131260"/>
                  <a:pt x="1728788" y="2143125"/>
                </a:cubicBezTo>
                <a:cubicBezTo>
                  <a:pt x="1752600" y="2152650"/>
                  <a:pt x="1777806" y="2159245"/>
                  <a:pt x="1800225" y="2171700"/>
                </a:cubicBezTo>
                <a:cubicBezTo>
                  <a:pt x="1821041" y="2183265"/>
                  <a:pt x="1837182" y="2201942"/>
                  <a:pt x="1857375" y="2214563"/>
                </a:cubicBezTo>
                <a:cubicBezTo>
                  <a:pt x="1929342" y="2259542"/>
                  <a:pt x="1911466" y="2232253"/>
                  <a:pt x="2000250" y="2271713"/>
                </a:cubicBezTo>
                <a:cubicBezTo>
                  <a:pt x="2015942" y="2278687"/>
                  <a:pt x="2026039" y="2298459"/>
                  <a:pt x="2043113" y="2300288"/>
                </a:cubicBezTo>
                <a:cubicBezTo>
                  <a:pt x="2161592" y="2312982"/>
                  <a:pt x="2281238" y="2309813"/>
                  <a:pt x="2400300" y="2314575"/>
                </a:cubicBezTo>
                <a:cubicBezTo>
                  <a:pt x="2559223" y="2354307"/>
                  <a:pt x="2306302" y="2293785"/>
                  <a:pt x="2586038" y="2343150"/>
                </a:cubicBezTo>
                <a:cubicBezTo>
                  <a:pt x="2624713" y="2349975"/>
                  <a:pt x="2700338" y="2371725"/>
                  <a:pt x="2700338" y="2371725"/>
                </a:cubicBezTo>
                <a:cubicBezTo>
                  <a:pt x="2719388" y="2381250"/>
                  <a:pt x="2737009" y="2394449"/>
                  <a:pt x="2757488" y="2400300"/>
                </a:cubicBezTo>
                <a:cubicBezTo>
                  <a:pt x="2804187" y="2413643"/>
                  <a:pt x="2900363" y="2428875"/>
                  <a:pt x="2900363" y="2428875"/>
                </a:cubicBezTo>
                <a:cubicBezTo>
                  <a:pt x="3029247" y="2493317"/>
                  <a:pt x="2869350" y="2418534"/>
                  <a:pt x="3071813" y="2486025"/>
                </a:cubicBezTo>
                <a:cubicBezTo>
                  <a:pt x="3086100" y="2490788"/>
                  <a:pt x="3100064" y="2496660"/>
                  <a:pt x="3114675" y="2500313"/>
                </a:cubicBezTo>
                <a:cubicBezTo>
                  <a:pt x="3154599" y="2510294"/>
                  <a:pt x="3233640" y="2522522"/>
                  <a:pt x="3271838" y="2528888"/>
                </a:cubicBezTo>
                <a:cubicBezTo>
                  <a:pt x="3324225" y="2524125"/>
                  <a:pt x="3377564" y="2525622"/>
                  <a:pt x="3429000" y="2514600"/>
                </a:cubicBezTo>
                <a:cubicBezTo>
                  <a:pt x="3445790" y="2511002"/>
                  <a:pt x="3456954" y="2494544"/>
                  <a:pt x="3471863" y="2486025"/>
                </a:cubicBezTo>
                <a:cubicBezTo>
                  <a:pt x="3490355" y="2475458"/>
                  <a:pt x="3510395" y="2467793"/>
                  <a:pt x="3529013" y="2457450"/>
                </a:cubicBezTo>
                <a:cubicBezTo>
                  <a:pt x="3553288" y="2443964"/>
                  <a:pt x="3575169" y="2426079"/>
                  <a:pt x="3600450" y="2414588"/>
                </a:cubicBezTo>
                <a:cubicBezTo>
                  <a:pt x="3627871" y="2402124"/>
                  <a:pt x="3659555" y="2400106"/>
                  <a:pt x="3686175" y="2386013"/>
                </a:cubicBezTo>
                <a:cubicBezTo>
                  <a:pt x="3741054" y="2356959"/>
                  <a:pt x="3790681" y="2318911"/>
                  <a:pt x="3843338" y="2286000"/>
                </a:cubicBezTo>
                <a:cubicBezTo>
                  <a:pt x="3866887" y="2271282"/>
                  <a:pt x="3888430" y="2251920"/>
                  <a:pt x="3914775" y="2243138"/>
                </a:cubicBezTo>
                <a:cubicBezTo>
                  <a:pt x="4061117" y="2194357"/>
                  <a:pt x="3973559" y="2228033"/>
                  <a:pt x="4171950" y="2128838"/>
                </a:cubicBezTo>
                <a:cubicBezTo>
                  <a:pt x="4191000" y="2119313"/>
                  <a:pt x="4208215" y="2104440"/>
                  <a:pt x="4229100" y="2100263"/>
                </a:cubicBezTo>
                <a:cubicBezTo>
                  <a:pt x="4252913" y="2095500"/>
                  <a:pt x="4277109" y="2092365"/>
                  <a:pt x="4300538" y="2085975"/>
                </a:cubicBezTo>
                <a:cubicBezTo>
                  <a:pt x="4373921" y="2065961"/>
                  <a:pt x="4389522" y="2054391"/>
                  <a:pt x="4457700" y="2028825"/>
                </a:cubicBezTo>
                <a:cubicBezTo>
                  <a:pt x="4512498" y="2008276"/>
                  <a:pt x="4494679" y="2018260"/>
                  <a:pt x="4557713" y="2000250"/>
                </a:cubicBezTo>
                <a:cubicBezTo>
                  <a:pt x="4572194" y="1996113"/>
                  <a:pt x="4586288" y="1990725"/>
                  <a:pt x="4600575" y="1985963"/>
                </a:cubicBezTo>
                <a:cubicBezTo>
                  <a:pt x="4619625" y="1971675"/>
                  <a:pt x="4637532" y="1955721"/>
                  <a:pt x="4657725" y="1943100"/>
                </a:cubicBezTo>
                <a:cubicBezTo>
                  <a:pt x="4675786" y="1931812"/>
                  <a:pt x="4698513" y="1928160"/>
                  <a:pt x="4714875" y="1914525"/>
                </a:cubicBezTo>
                <a:cubicBezTo>
                  <a:pt x="4728066" y="1903532"/>
                  <a:pt x="4733925" y="1885950"/>
                  <a:pt x="4743450" y="1871663"/>
                </a:cubicBezTo>
                <a:cubicBezTo>
                  <a:pt x="4748213" y="1852613"/>
                  <a:pt x="4745167" y="1829598"/>
                  <a:pt x="4757738" y="1814513"/>
                </a:cubicBezTo>
                <a:cubicBezTo>
                  <a:pt x="4771373" y="1798151"/>
                  <a:pt x="4797557" y="1798318"/>
                  <a:pt x="4814888" y="1785938"/>
                </a:cubicBezTo>
                <a:cubicBezTo>
                  <a:pt x="4831330" y="1774194"/>
                  <a:pt x="4842544" y="1756380"/>
                  <a:pt x="4857750" y="1743075"/>
                </a:cubicBezTo>
                <a:cubicBezTo>
                  <a:pt x="4918786" y="1689669"/>
                  <a:pt x="4981452" y="1638154"/>
                  <a:pt x="5043488" y="1585913"/>
                </a:cubicBezTo>
                <a:cubicBezTo>
                  <a:pt x="5310154" y="1361353"/>
                  <a:pt x="4934320" y="1675858"/>
                  <a:pt x="5229225" y="1443038"/>
                </a:cubicBezTo>
                <a:cubicBezTo>
                  <a:pt x="5287615" y="1396941"/>
                  <a:pt x="5337913" y="1340103"/>
                  <a:pt x="5400675" y="1300163"/>
                </a:cubicBezTo>
                <a:cubicBezTo>
                  <a:pt x="5453063" y="1266825"/>
                  <a:pt x="5508161" y="1237407"/>
                  <a:pt x="5557838" y="1200150"/>
                </a:cubicBezTo>
                <a:cubicBezTo>
                  <a:pt x="5614988" y="1157288"/>
                  <a:pt x="5669848" y="1111189"/>
                  <a:pt x="5729288" y="1071563"/>
                </a:cubicBezTo>
                <a:cubicBezTo>
                  <a:pt x="5757863" y="1052513"/>
                  <a:pt x="5784296" y="1029772"/>
                  <a:pt x="5815013" y="1014413"/>
                </a:cubicBezTo>
                <a:cubicBezTo>
                  <a:pt x="5834063" y="1004888"/>
                  <a:pt x="5855679" y="999325"/>
                  <a:pt x="5872163" y="985838"/>
                </a:cubicBezTo>
                <a:cubicBezTo>
                  <a:pt x="5908652" y="955983"/>
                  <a:pt x="5938838" y="919163"/>
                  <a:pt x="5972175" y="885825"/>
                </a:cubicBezTo>
                <a:cubicBezTo>
                  <a:pt x="5991225" y="866775"/>
                  <a:pt x="6013160" y="850228"/>
                  <a:pt x="6029325" y="828675"/>
                </a:cubicBezTo>
                <a:cubicBezTo>
                  <a:pt x="6043613" y="809625"/>
                  <a:pt x="6056097" y="789079"/>
                  <a:pt x="6072188" y="771525"/>
                </a:cubicBezTo>
                <a:cubicBezTo>
                  <a:pt x="6108597" y="731806"/>
                  <a:pt x="6152828" y="699299"/>
                  <a:pt x="6186488" y="657225"/>
                </a:cubicBezTo>
                <a:cubicBezTo>
                  <a:pt x="6332047" y="475277"/>
                  <a:pt x="6147675" y="700351"/>
                  <a:pt x="6315075" y="514350"/>
                </a:cubicBezTo>
                <a:cubicBezTo>
                  <a:pt x="6335475" y="491683"/>
                  <a:pt x="6350662" y="464476"/>
                  <a:pt x="6372225" y="442913"/>
                </a:cubicBezTo>
                <a:cubicBezTo>
                  <a:pt x="6393788" y="421350"/>
                  <a:pt x="6422100" y="407326"/>
                  <a:pt x="6443663" y="385763"/>
                </a:cubicBezTo>
                <a:cubicBezTo>
                  <a:pt x="6460501" y="368925"/>
                  <a:pt x="6469687" y="345451"/>
                  <a:pt x="6486525" y="328613"/>
                </a:cubicBezTo>
                <a:cubicBezTo>
                  <a:pt x="6503363" y="311775"/>
                  <a:pt x="6526837" y="302588"/>
                  <a:pt x="6543675" y="285750"/>
                </a:cubicBezTo>
                <a:cubicBezTo>
                  <a:pt x="6565238" y="264187"/>
                  <a:pt x="6579262" y="235876"/>
                  <a:pt x="6600825" y="214313"/>
                </a:cubicBezTo>
                <a:cubicBezTo>
                  <a:pt x="6612967" y="202171"/>
                  <a:pt x="6630924" y="197225"/>
                  <a:pt x="6643688" y="185738"/>
                </a:cubicBezTo>
                <a:cubicBezTo>
                  <a:pt x="6678732" y="154199"/>
                  <a:pt x="6710362" y="119063"/>
                  <a:pt x="6743700" y="85725"/>
                </a:cubicBezTo>
                <a:lnTo>
                  <a:pt x="6786563" y="42863"/>
                </a:lnTo>
                <a:lnTo>
                  <a:pt x="6800850" y="0"/>
                </a:lnTo>
              </a:path>
            </a:pathLst>
          </a:cu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art 14">
            <a:extLst>
              <a:ext uri="{FF2B5EF4-FFF2-40B4-BE49-F238E27FC236}">
                <a16:creationId xmlns:a16="http://schemas.microsoft.com/office/drawing/2014/main" id="{05AC4FD6-E5F7-1747-B1E2-E4BF694CFD1E}"/>
              </a:ext>
            </a:extLst>
          </p:cNvPr>
          <p:cNvSpPr/>
          <p:nvPr/>
        </p:nvSpPr>
        <p:spPr>
          <a:xfrm>
            <a:off x="6036462" y="5779294"/>
            <a:ext cx="471487" cy="585788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101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3502-710D-3646-8774-745D1D77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4" y="222250"/>
            <a:ext cx="10950146" cy="1325563"/>
          </a:xfrm>
        </p:spPr>
        <p:txBody>
          <a:bodyPr/>
          <a:lstStyle/>
          <a:p>
            <a:r>
              <a:rPr lang="en-US" b="1" dirty="0"/>
              <a:t>Key Challenge in Machine Learning - Overfitting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843A9F-685F-CA41-A68F-FFDAEB592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157" y="1399238"/>
            <a:ext cx="5196915" cy="47844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A0CE15-EFB5-4A43-97AF-30B815E7EB1E}"/>
              </a:ext>
            </a:extLst>
          </p:cNvPr>
          <p:cNvSpPr txBox="1"/>
          <p:nvPr/>
        </p:nvSpPr>
        <p:spPr>
          <a:xfrm>
            <a:off x="6252519" y="2043943"/>
            <a:ext cx="55358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small training error but </a:t>
            </a:r>
          </a:p>
          <a:p>
            <a:r>
              <a:rPr lang="en-US" sz="4400" dirty="0"/>
              <a:t>poor predictor map!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3A59D-7B55-904D-A166-C243D18AAE89}"/>
              </a:ext>
            </a:extLst>
          </p:cNvPr>
          <p:cNvSpPr txBox="1"/>
          <p:nvPr/>
        </p:nvSpPr>
        <p:spPr>
          <a:xfrm rot="16200000">
            <a:off x="-664423" y="3198106"/>
            <a:ext cx="3590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max daytime temp 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CAB31-DD87-6F4A-B995-BA09C56F2B49}"/>
              </a:ext>
            </a:extLst>
          </p:cNvPr>
          <p:cNvSpPr txBox="1"/>
          <p:nvPr/>
        </p:nvSpPr>
        <p:spPr>
          <a:xfrm>
            <a:off x="2142815" y="6035124"/>
            <a:ext cx="3521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min daytime temp x</a:t>
            </a:r>
          </a:p>
        </p:txBody>
      </p:sp>
    </p:spTree>
    <p:extLst>
      <p:ext uri="{BB962C8B-B14F-4D97-AF65-F5344CB8AC3E}">
        <p14:creationId xmlns:p14="http://schemas.microsoft.com/office/powerpoint/2010/main" val="4033025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162-22D7-0047-AFA0-7F52971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320675"/>
            <a:ext cx="11110784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Detecting Overfitting by Validation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547467-2A35-E34A-B45E-62D1D36621EA}"/>
              </a:ext>
            </a:extLst>
          </p:cNvPr>
          <p:cNvSpPr/>
          <p:nvPr/>
        </p:nvSpPr>
        <p:spPr>
          <a:xfrm>
            <a:off x="3780138" y="4389834"/>
            <a:ext cx="319216" cy="284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BB71F1-CFB1-9F40-8D01-2067261E3B44}"/>
              </a:ext>
            </a:extLst>
          </p:cNvPr>
          <p:cNvSpPr/>
          <p:nvPr/>
        </p:nvSpPr>
        <p:spPr>
          <a:xfrm>
            <a:off x="4452551" y="2875933"/>
            <a:ext cx="319216" cy="284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3DAE7F-3D5E-ED47-8CA0-57E6D605439B}"/>
              </a:ext>
            </a:extLst>
          </p:cNvPr>
          <p:cNvSpPr/>
          <p:nvPr/>
        </p:nvSpPr>
        <p:spPr>
          <a:xfrm>
            <a:off x="6689124" y="3877725"/>
            <a:ext cx="319216" cy="284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CA18D0-896A-9C43-BC3F-99CAA89742A6}"/>
              </a:ext>
            </a:extLst>
          </p:cNvPr>
          <p:cNvSpPr/>
          <p:nvPr/>
        </p:nvSpPr>
        <p:spPr>
          <a:xfrm>
            <a:off x="7420235" y="2714385"/>
            <a:ext cx="319216" cy="2842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D957AA-4FAA-0245-9E67-63FBA62CA1F9}"/>
              </a:ext>
            </a:extLst>
          </p:cNvPr>
          <p:cNvSpPr/>
          <p:nvPr/>
        </p:nvSpPr>
        <p:spPr>
          <a:xfrm>
            <a:off x="5464296" y="4826354"/>
            <a:ext cx="319216" cy="2842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EDCD6C5-4C55-674C-BA4E-A28DF239A6EE}"/>
              </a:ext>
            </a:extLst>
          </p:cNvPr>
          <p:cNvSpPr/>
          <p:nvPr/>
        </p:nvSpPr>
        <p:spPr>
          <a:xfrm>
            <a:off x="3187013" y="2228099"/>
            <a:ext cx="6067167" cy="3546389"/>
          </a:xfrm>
          <a:custGeom>
            <a:avLst/>
            <a:gdLst>
              <a:gd name="connsiteX0" fmla="*/ 0 w 6067167"/>
              <a:gd name="connsiteY0" fmla="*/ 3361037 h 3546389"/>
              <a:gd name="connsiteX1" fmla="*/ 86497 w 6067167"/>
              <a:gd name="connsiteY1" fmla="*/ 3262183 h 3546389"/>
              <a:gd name="connsiteX2" fmla="*/ 123567 w 6067167"/>
              <a:gd name="connsiteY2" fmla="*/ 3212756 h 3546389"/>
              <a:gd name="connsiteX3" fmla="*/ 197708 w 6067167"/>
              <a:gd name="connsiteY3" fmla="*/ 3150973 h 3546389"/>
              <a:gd name="connsiteX4" fmla="*/ 271848 w 6067167"/>
              <a:gd name="connsiteY4" fmla="*/ 3076832 h 3546389"/>
              <a:gd name="connsiteX5" fmla="*/ 333632 w 6067167"/>
              <a:gd name="connsiteY5" fmla="*/ 3002692 h 3546389"/>
              <a:gd name="connsiteX6" fmla="*/ 407773 w 6067167"/>
              <a:gd name="connsiteY6" fmla="*/ 2928551 h 3546389"/>
              <a:gd name="connsiteX7" fmla="*/ 420129 w 6067167"/>
              <a:gd name="connsiteY7" fmla="*/ 2891481 h 3546389"/>
              <a:gd name="connsiteX8" fmla="*/ 457200 w 6067167"/>
              <a:gd name="connsiteY8" fmla="*/ 2842054 h 3546389"/>
              <a:gd name="connsiteX9" fmla="*/ 481913 w 6067167"/>
              <a:gd name="connsiteY9" fmla="*/ 2804983 h 3546389"/>
              <a:gd name="connsiteX10" fmla="*/ 506627 w 6067167"/>
              <a:gd name="connsiteY10" fmla="*/ 2755556 h 3546389"/>
              <a:gd name="connsiteX11" fmla="*/ 531340 w 6067167"/>
              <a:gd name="connsiteY11" fmla="*/ 2656702 h 3546389"/>
              <a:gd name="connsiteX12" fmla="*/ 593124 w 6067167"/>
              <a:gd name="connsiteY12" fmla="*/ 2570205 h 3546389"/>
              <a:gd name="connsiteX13" fmla="*/ 642551 w 6067167"/>
              <a:gd name="connsiteY13" fmla="*/ 2496065 h 3546389"/>
              <a:gd name="connsiteX14" fmla="*/ 679621 w 6067167"/>
              <a:gd name="connsiteY14" fmla="*/ 2446637 h 3546389"/>
              <a:gd name="connsiteX15" fmla="*/ 741405 w 6067167"/>
              <a:gd name="connsiteY15" fmla="*/ 2360140 h 3546389"/>
              <a:gd name="connsiteX16" fmla="*/ 803189 w 6067167"/>
              <a:gd name="connsiteY16" fmla="*/ 2248929 h 3546389"/>
              <a:gd name="connsiteX17" fmla="*/ 827902 w 6067167"/>
              <a:gd name="connsiteY17" fmla="*/ 2199502 h 3546389"/>
              <a:gd name="connsiteX18" fmla="*/ 877329 w 6067167"/>
              <a:gd name="connsiteY18" fmla="*/ 2125362 h 3546389"/>
              <a:gd name="connsiteX19" fmla="*/ 902043 w 6067167"/>
              <a:gd name="connsiteY19" fmla="*/ 2088292 h 3546389"/>
              <a:gd name="connsiteX20" fmla="*/ 926756 w 6067167"/>
              <a:gd name="connsiteY20" fmla="*/ 2014151 h 3546389"/>
              <a:gd name="connsiteX21" fmla="*/ 939113 w 6067167"/>
              <a:gd name="connsiteY21" fmla="*/ 1952367 h 3546389"/>
              <a:gd name="connsiteX22" fmla="*/ 976183 w 6067167"/>
              <a:gd name="connsiteY22" fmla="*/ 1878227 h 3546389"/>
              <a:gd name="connsiteX23" fmla="*/ 1037967 w 6067167"/>
              <a:gd name="connsiteY23" fmla="*/ 1779373 h 3546389"/>
              <a:gd name="connsiteX24" fmla="*/ 1149178 w 6067167"/>
              <a:gd name="connsiteY24" fmla="*/ 1544594 h 3546389"/>
              <a:gd name="connsiteX25" fmla="*/ 1186248 w 6067167"/>
              <a:gd name="connsiteY25" fmla="*/ 1482810 h 3546389"/>
              <a:gd name="connsiteX26" fmla="*/ 1198605 w 6067167"/>
              <a:gd name="connsiteY26" fmla="*/ 1445740 h 3546389"/>
              <a:gd name="connsiteX27" fmla="*/ 1210962 w 6067167"/>
              <a:gd name="connsiteY27" fmla="*/ 1396313 h 3546389"/>
              <a:gd name="connsiteX28" fmla="*/ 1260389 w 6067167"/>
              <a:gd name="connsiteY28" fmla="*/ 1322173 h 3546389"/>
              <a:gd name="connsiteX29" fmla="*/ 1297459 w 6067167"/>
              <a:gd name="connsiteY29" fmla="*/ 1248032 h 3546389"/>
              <a:gd name="connsiteX30" fmla="*/ 1309816 w 6067167"/>
              <a:gd name="connsiteY30" fmla="*/ 1210962 h 3546389"/>
              <a:gd name="connsiteX31" fmla="*/ 1359243 w 6067167"/>
              <a:gd name="connsiteY31" fmla="*/ 1112108 h 3546389"/>
              <a:gd name="connsiteX32" fmla="*/ 1383956 w 6067167"/>
              <a:gd name="connsiteY32" fmla="*/ 1037967 h 3546389"/>
              <a:gd name="connsiteX33" fmla="*/ 1408670 w 6067167"/>
              <a:gd name="connsiteY33" fmla="*/ 1000897 h 3546389"/>
              <a:gd name="connsiteX34" fmla="*/ 1433383 w 6067167"/>
              <a:gd name="connsiteY34" fmla="*/ 926756 h 3546389"/>
              <a:gd name="connsiteX35" fmla="*/ 1482810 w 6067167"/>
              <a:gd name="connsiteY35" fmla="*/ 852616 h 3546389"/>
              <a:gd name="connsiteX36" fmla="*/ 1556951 w 6067167"/>
              <a:gd name="connsiteY36" fmla="*/ 704335 h 3546389"/>
              <a:gd name="connsiteX37" fmla="*/ 1594021 w 6067167"/>
              <a:gd name="connsiteY37" fmla="*/ 667265 h 3546389"/>
              <a:gd name="connsiteX38" fmla="*/ 1618735 w 6067167"/>
              <a:gd name="connsiteY38" fmla="*/ 630194 h 3546389"/>
              <a:gd name="connsiteX39" fmla="*/ 1655805 w 6067167"/>
              <a:gd name="connsiteY39" fmla="*/ 605481 h 3546389"/>
              <a:gd name="connsiteX40" fmla="*/ 1692875 w 6067167"/>
              <a:gd name="connsiteY40" fmla="*/ 568410 h 3546389"/>
              <a:gd name="connsiteX41" fmla="*/ 1767016 w 6067167"/>
              <a:gd name="connsiteY41" fmla="*/ 518983 h 3546389"/>
              <a:gd name="connsiteX42" fmla="*/ 1816443 w 6067167"/>
              <a:gd name="connsiteY42" fmla="*/ 444843 h 3546389"/>
              <a:gd name="connsiteX43" fmla="*/ 1841156 w 6067167"/>
              <a:gd name="connsiteY43" fmla="*/ 407773 h 3546389"/>
              <a:gd name="connsiteX44" fmla="*/ 1878227 w 6067167"/>
              <a:gd name="connsiteY44" fmla="*/ 370702 h 3546389"/>
              <a:gd name="connsiteX45" fmla="*/ 1940010 w 6067167"/>
              <a:gd name="connsiteY45" fmla="*/ 284205 h 3546389"/>
              <a:gd name="connsiteX46" fmla="*/ 2075935 w 6067167"/>
              <a:gd name="connsiteY46" fmla="*/ 160637 h 3546389"/>
              <a:gd name="connsiteX47" fmla="*/ 2150075 w 6067167"/>
              <a:gd name="connsiteY47" fmla="*/ 98854 h 3546389"/>
              <a:gd name="connsiteX48" fmla="*/ 2286000 w 6067167"/>
              <a:gd name="connsiteY48" fmla="*/ 61783 h 3546389"/>
              <a:gd name="connsiteX49" fmla="*/ 2323070 w 6067167"/>
              <a:gd name="connsiteY49" fmla="*/ 49427 h 3546389"/>
              <a:gd name="connsiteX50" fmla="*/ 2384854 w 6067167"/>
              <a:gd name="connsiteY50" fmla="*/ 37070 h 3546389"/>
              <a:gd name="connsiteX51" fmla="*/ 2421924 w 6067167"/>
              <a:gd name="connsiteY51" fmla="*/ 24713 h 3546389"/>
              <a:gd name="connsiteX52" fmla="*/ 2656702 w 6067167"/>
              <a:gd name="connsiteY52" fmla="*/ 12356 h 3546389"/>
              <a:gd name="connsiteX53" fmla="*/ 2743200 w 6067167"/>
              <a:gd name="connsiteY53" fmla="*/ 0 h 3546389"/>
              <a:gd name="connsiteX54" fmla="*/ 2903838 w 6067167"/>
              <a:gd name="connsiteY54" fmla="*/ 37070 h 3546389"/>
              <a:gd name="connsiteX55" fmla="*/ 2977978 w 6067167"/>
              <a:gd name="connsiteY55" fmla="*/ 74140 h 3546389"/>
              <a:gd name="connsiteX56" fmla="*/ 3015048 w 6067167"/>
              <a:gd name="connsiteY56" fmla="*/ 111210 h 3546389"/>
              <a:gd name="connsiteX57" fmla="*/ 3027405 w 6067167"/>
              <a:gd name="connsiteY57" fmla="*/ 148281 h 3546389"/>
              <a:gd name="connsiteX58" fmla="*/ 3089189 w 6067167"/>
              <a:gd name="connsiteY58" fmla="*/ 222421 h 3546389"/>
              <a:gd name="connsiteX59" fmla="*/ 3101546 w 6067167"/>
              <a:gd name="connsiteY59" fmla="*/ 259492 h 3546389"/>
              <a:gd name="connsiteX60" fmla="*/ 3150973 w 6067167"/>
              <a:gd name="connsiteY60" fmla="*/ 333632 h 3546389"/>
              <a:gd name="connsiteX61" fmla="*/ 3175686 w 6067167"/>
              <a:gd name="connsiteY61" fmla="*/ 370702 h 3546389"/>
              <a:gd name="connsiteX62" fmla="*/ 3225113 w 6067167"/>
              <a:gd name="connsiteY62" fmla="*/ 444843 h 3546389"/>
              <a:gd name="connsiteX63" fmla="*/ 3262183 w 6067167"/>
              <a:gd name="connsiteY63" fmla="*/ 518983 h 3546389"/>
              <a:gd name="connsiteX64" fmla="*/ 3299254 w 6067167"/>
              <a:gd name="connsiteY64" fmla="*/ 593124 h 3546389"/>
              <a:gd name="connsiteX65" fmla="*/ 3311610 w 6067167"/>
              <a:gd name="connsiteY65" fmla="*/ 642551 h 3546389"/>
              <a:gd name="connsiteX66" fmla="*/ 3348681 w 6067167"/>
              <a:gd name="connsiteY66" fmla="*/ 753762 h 3546389"/>
              <a:gd name="connsiteX67" fmla="*/ 3361038 w 6067167"/>
              <a:gd name="connsiteY67" fmla="*/ 790832 h 3546389"/>
              <a:gd name="connsiteX68" fmla="*/ 3373394 w 6067167"/>
              <a:gd name="connsiteY68" fmla="*/ 827902 h 3546389"/>
              <a:gd name="connsiteX69" fmla="*/ 3435178 w 6067167"/>
              <a:gd name="connsiteY69" fmla="*/ 939113 h 3546389"/>
              <a:gd name="connsiteX70" fmla="*/ 3459892 w 6067167"/>
              <a:gd name="connsiteY70" fmla="*/ 1136821 h 3546389"/>
              <a:gd name="connsiteX71" fmla="*/ 3472248 w 6067167"/>
              <a:gd name="connsiteY71" fmla="*/ 1173892 h 3546389"/>
              <a:gd name="connsiteX72" fmla="*/ 3496962 w 6067167"/>
              <a:gd name="connsiteY72" fmla="*/ 1322173 h 3546389"/>
              <a:gd name="connsiteX73" fmla="*/ 3521675 w 6067167"/>
              <a:gd name="connsiteY73" fmla="*/ 1408670 h 3546389"/>
              <a:gd name="connsiteX74" fmla="*/ 3546389 w 6067167"/>
              <a:gd name="connsiteY74" fmla="*/ 1507524 h 3546389"/>
              <a:gd name="connsiteX75" fmla="*/ 3571102 w 6067167"/>
              <a:gd name="connsiteY75" fmla="*/ 1556951 h 3546389"/>
              <a:gd name="connsiteX76" fmla="*/ 3595816 w 6067167"/>
              <a:gd name="connsiteY76" fmla="*/ 1631092 h 3546389"/>
              <a:gd name="connsiteX77" fmla="*/ 3608173 w 6067167"/>
              <a:gd name="connsiteY77" fmla="*/ 1668162 h 3546389"/>
              <a:gd name="connsiteX78" fmla="*/ 3620529 w 6067167"/>
              <a:gd name="connsiteY78" fmla="*/ 1705232 h 3546389"/>
              <a:gd name="connsiteX79" fmla="*/ 3669956 w 6067167"/>
              <a:gd name="connsiteY79" fmla="*/ 1779373 h 3546389"/>
              <a:gd name="connsiteX80" fmla="*/ 3694670 w 6067167"/>
              <a:gd name="connsiteY80" fmla="*/ 1816443 h 3546389"/>
              <a:gd name="connsiteX81" fmla="*/ 3731740 w 6067167"/>
              <a:gd name="connsiteY81" fmla="*/ 1853513 h 3546389"/>
              <a:gd name="connsiteX82" fmla="*/ 3793524 w 6067167"/>
              <a:gd name="connsiteY82" fmla="*/ 1964724 h 3546389"/>
              <a:gd name="connsiteX83" fmla="*/ 3818238 w 6067167"/>
              <a:gd name="connsiteY83" fmla="*/ 2001794 h 3546389"/>
              <a:gd name="connsiteX84" fmla="*/ 3842951 w 6067167"/>
              <a:gd name="connsiteY84" fmla="*/ 2038865 h 3546389"/>
              <a:gd name="connsiteX85" fmla="*/ 3855308 w 6067167"/>
              <a:gd name="connsiteY85" fmla="*/ 2100648 h 3546389"/>
              <a:gd name="connsiteX86" fmla="*/ 3880021 w 6067167"/>
              <a:gd name="connsiteY86" fmla="*/ 2150075 h 3546389"/>
              <a:gd name="connsiteX87" fmla="*/ 3966519 w 6067167"/>
              <a:gd name="connsiteY87" fmla="*/ 2323070 h 3546389"/>
              <a:gd name="connsiteX88" fmla="*/ 4028302 w 6067167"/>
              <a:gd name="connsiteY88" fmla="*/ 2446637 h 3546389"/>
              <a:gd name="connsiteX89" fmla="*/ 4250724 w 6067167"/>
              <a:gd name="connsiteY89" fmla="*/ 2730843 h 3546389"/>
              <a:gd name="connsiteX90" fmla="*/ 4324865 w 6067167"/>
              <a:gd name="connsiteY90" fmla="*/ 2829697 h 3546389"/>
              <a:gd name="connsiteX91" fmla="*/ 4522573 w 6067167"/>
              <a:gd name="connsiteY91" fmla="*/ 3027405 h 3546389"/>
              <a:gd name="connsiteX92" fmla="*/ 4720281 w 6067167"/>
              <a:gd name="connsiteY92" fmla="*/ 3200400 h 3546389"/>
              <a:gd name="connsiteX93" fmla="*/ 4782065 w 6067167"/>
              <a:gd name="connsiteY93" fmla="*/ 3237470 h 3546389"/>
              <a:gd name="connsiteX94" fmla="*/ 4819135 w 6067167"/>
              <a:gd name="connsiteY94" fmla="*/ 3262183 h 3546389"/>
              <a:gd name="connsiteX95" fmla="*/ 4856205 w 6067167"/>
              <a:gd name="connsiteY95" fmla="*/ 3274540 h 3546389"/>
              <a:gd name="connsiteX96" fmla="*/ 5078627 w 6067167"/>
              <a:gd name="connsiteY96" fmla="*/ 3373394 h 3546389"/>
              <a:gd name="connsiteX97" fmla="*/ 5152767 w 6067167"/>
              <a:gd name="connsiteY97" fmla="*/ 3398108 h 3546389"/>
              <a:gd name="connsiteX98" fmla="*/ 5263978 w 6067167"/>
              <a:gd name="connsiteY98" fmla="*/ 3435178 h 3546389"/>
              <a:gd name="connsiteX99" fmla="*/ 5375189 w 6067167"/>
              <a:gd name="connsiteY99" fmla="*/ 3447535 h 3546389"/>
              <a:gd name="connsiteX100" fmla="*/ 5436973 w 6067167"/>
              <a:gd name="connsiteY100" fmla="*/ 3459892 h 3546389"/>
              <a:gd name="connsiteX101" fmla="*/ 5560540 w 6067167"/>
              <a:gd name="connsiteY101" fmla="*/ 3472248 h 3546389"/>
              <a:gd name="connsiteX102" fmla="*/ 5733535 w 6067167"/>
              <a:gd name="connsiteY102" fmla="*/ 3496962 h 3546389"/>
              <a:gd name="connsiteX103" fmla="*/ 5993027 w 6067167"/>
              <a:gd name="connsiteY103" fmla="*/ 3521675 h 3546389"/>
              <a:gd name="connsiteX104" fmla="*/ 6067167 w 6067167"/>
              <a:gd name="connsiteY104" fmla="*/ 3546389 h 354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6067167" h="3546389">
                <a:moveTo>
                  <a:pt x="0" y="3361037"/>
                </a:moveTo>
                <a:cubicBezTo>
                  <a:pt x="28832" y="3328086"/>
                  <a:pt x="58467" y="3295819"/>
                  <a:pt x="86497" y="3262183"/>
                </a:cubicBezTo>
                <a:cubicBezTo>
                  <a:pt x="99681" y="3246362"/>
                  <a:pt x="110164" y="3228392"/>
                  <a:pt x="123567" y="3212756"/>
                </a:cubicBezTo>
                <a:cubicBezTo>
                  <a:pt x="191182" y="3133872"/>
                  <a:pt x="129065" y="3211990"/>
                  <a:pt x="197708" y="3150973"/>
                </a:cubicBezTo>
                <a:cubicBezTo>
                  <a:pt x="223830" y="3127753"/>
                  <a:pt x="247134" y="3101546"/>
                  <a:pt x="271848" y="3076832"/>
                </a:cubicBezTo>
                <a:cubicBezTo>
                  <a:pt x="440894" y="2907786"/>
                  <a:pt x="195995" y="3157534"/>
                  <a:pt x="333632" y="3002692"/>
                </a:cubicBezTo>
                <a:cubicBezTo>
                  <a:pt x="356852" y="2976570"/>
                  <a:pt x="407773" y="2928551"/>
                  <a:pt x="407773" y="2928551"/>
                </a:cubicBezTo>
                <a:cubicBezTo>
                  <a:pt x="411892" y="2916194"/>
                  <a:pt x="413667" y="2902790"/>
                  <a:pt x="420129" y="2891481"/>
                </a:cubicBezTo>
                <a:cubicBezTo>
                  <a:pt x="430347" y="2873600"/>
                  <a:pt x="445230" y="2858813"/>
                  <a:pt x="457200" y="2842054"/>
                </a:cubicBezTo>
                <a:cubicBezTo>
                  <a:pt x="465832" y="2829969"/>
                  <a:pt x="474545" y="2817877"/>
                  <a:pt x="481913" y="2804983"/>
                </a:cubicBezTo>
                <a:cubicBezTo>
                  <a:pt x="491052" y="2788990"/>
                  <a:pt x="498389" y="2772032"/>
                  <a:pt x="506627" y="2755556"/>
                </a:cubicBezTo>
                <a:cubicBezTo>
                  <a:pt x="514865" y="2722605"/>
                  <a:pt x="512499" y="2684963"/>
                  <a:pt x="531340" y="2656702"/>
                </a:cubicBezTo>
                <a:cubicBezTo>
                  <a:pt x="611707" y="2536155"/>
                  <a:pt x="485810" y="2723511"/>
                  <a:pt x="593124" y="2570205"/>
                </a:cubicBezTo>
                <a:cubicBezTo>
                  <a:pt x="610157" y="2545872"/>
                  <a:pt x="624730" y="2519827"/>
                  <a:pt x="642551" y="2496065"/>
                </a:cubicBezTo>
                <a:cubicBezTo>
                  <a:pt x="654908" y="2479589"/>
                  <a:pt x="668706" y="2464101"/>
                  <a:pt x="679621" y="2446637"/>
                </a:cubicBezTo>
                <a:cubicBezTo>
                  <a:pt x="733833" y="2359897"/>
                  <a:pt x="670740" y="2430805"/>
                  <a:pt x="741405" y="2360140"/>
                </a:cubicBezTo>
                <a:cubicBezTo>
                  <a:pt x="775579" y="2257621"/>
                  <a:pt x="718206" y="2418899"/>
                  <a:pt x="803189" y="2248929"/>
                </a:cubicBezTo>
                <a:cubicBezTo>
                  <a:pt x="811427" y="2232453"/>
                  <a:pt x="818425" y="2215297"/>
                  <a:pt x="827902" y="2199502"/>
                </a:cubicBezTo>
                <a:cubicBezTo>
                  <a:pt x="843183" y="2174033"/>
                  <a:pt x="860853" y="2150075"/>
                  <a:pt x="877329" y="2125362"/>
                </a:cubicBezTo>
                <a:lnTo>
                  <a:pt x="902043" y="2088292"/>
                </a:lnTo>
                <a:cubicBezTo>
                  <a:pt x="910281" y="2063578"/>
                  <a:pt x="921647" y="2039696"/>
                  <a:pt x="926756" y="2014151"/>
                </a:cubicBezTo>
                <a:cubicBezTo>
                  <a:pt x="930875" y="1993556"/>
                  <a:pt x="931936" y="1972105"/>
                  <a:pt x="939113" y="1952367"/>
                </a:cubicBezTo>
                <a:cubicBezTo>
                  <a:pt x="948555" y="1926400"/>
                  <a:pt x="962764" y="1902380"/>
                  <a:pt x="976183" y="1878227"/>
                </a:cubicBezTo>
                <a:cubicBezTo>
                  <a:pt x="1025195" y="1790006"/>
                  <a:pt x="975507" y="1904292"/>
                  <a:pt x="1037967" y="1779373"/>
                </a:cubicBezTo>
                <a:cubicBezTo>
                  <a:pt x="1105596" y="1644116"/>
                  <a:pt x="1045525" y="1717350"/>
                  <a:pt x="1149178" y="1544594"/>
                </a:cubicBezTo>
                <a:cubicBezTo>
                  <a:pt x="1161535" y="1523999"/>
                  <a:pt x="1175507" y="1504292"/>
                  <a:pt x="1186248" y="1482810"/>
                </a:cubicBezTo>
                <a:cubicBezTo>
                  <a:pt x="1192073" y="1471160"/>
                  <a:pt x="1195027" y="1458264"/>
                  <a:pt x="1198605" y="1445740"/>
                </a:cubicBezTo>
                <a:cubicBezTo>
                  <a:pt x="1203271" y="1429411"/>
                  <a:pt x="1203367" y="1411503"/>
                  <a:pt x="1210962" y="1396313"/>
                </a:cubicBezTo>
                <a:cubicBezTo>
                  <a:pt x="1224245" y="1369747"/>
                  <a:pt x="1260389" y="1322173"/>
                  <a:pt x="1260389" y="1322173"/>
                </a:cubicBezTo>
                <a:cubicBezTo>
                  <a:pt x="1291448" y="1228996"/>
                  <a:pt x="1249552" y="1343845"/>
                  <a:pt x="1297459" y="1248032"/>
                </a:cubicBezTo>
                <a:cubicBezTo>
                  <a:pt x="1303284" y="1236382"/>
                  <a:pt x="1304426" y="1222820"/>
                  <a:pt x="1309816" y="1210962"/>
                </a:cubicBezTo>
                <a:cubicBezTo>
                  <a:pt x="1325061" y="1177423"/>
                  <a:pt x="1347593" y="1147058"/>
                  <a:pt x="1359243" y="1112108"/>
                </a:cubicBezTo>
                <a:cubicBezTo>
                  <a:pt x="1367481" y="1087394"/>
                  <a:pt x="1369506" y="1059642"/>
                  <a:pt x="1383956" y="1037967"/>
                </a:cubicBezTo>
                <a:cubicBezTo>
                  <a:pt x="1392194" y="1025610"/>
                  <a:pt x="1402638" y="1014468"/>
                  <a:pt x="1408670" y="1000897"/>
                </a:cubicBezTo>
                <a:cubicBezTo>
                  <a:pt x="1419250" y="977092"/>
                  <a:pt x="1418933" y="948431"/>
                  <a:pt x="1433383" y="926756"/>
                </a:cubicBezTo>
                <a:cubicBezTo>
                  <a:pt x="1449859" y="902043"/>
                  <a:pt x="1473417" y="880794"/>
                  <a:pt x="1482810" y="852616"/>
                </a:cubicBezTo>
                <a:cubicBezTo>
                  <a:pt x="1502910" y="792315"/>
                  <a:pt x="1509043" y="752243"/>
                  <a:pt x="1556951" y="704335"/>
                </a:cubicBezTo>
                <a:cubicBezTo>
                  <a:pt x="1569308" y="691978"/>
                  <a:pt x="1582834" y="680690"/>
                  <a:pt x="1594021" y="667265"/>
                </a:cubicBezTo>
                <a:cubicBezTo>
                  <a:pt x="1603529" y="655856"/>
                  <a:pt x="1608234" y="640695"/>
                  <a:pt x="1618735" y="630194"/>
                </a:cubicBezTo>
                <a:cubicBezTo>
                  <a:pt x="1629236" y="619693"/>
                  <a:pt x="1644396" y="614988"/>
                  <a:pt x="1655805" y="605481"/>
                </a:cubicBezTo>
                <a:cubicBezTo>
                  <a:pt x="1669230" y="594294"/>
                  <a:pt x="1679081" y="579139"/>
                  <a:pt x="1692875" y="568410"/>
                </a:cubicBezTo>
                <a:cubicBezTo>
                  <a:pt x="1716320" y="550175"/>
                  <a:pt x="1767016" y="518983"/>
                  <a:pt x="1767016" y="518983"/>
                </a:cubicBezTo>
                <a:lnTo>
                  <a:pt x="1816443" y="444843"/>
                </a:lnTo>
                <a:cubicBezTo>
                  <a:pt x="1824681" y="432486"/>
                  <a:pt x="1830655" y="418274"/>
                  <a:pt x="1841156" y="407773"/>
                </a:cubicBezTo>
                <a:cubicBezTo>
                  <a:pt x="1853513" y="395416"/>
                  <a:pt x="1867040" y="384127"/>
                  <a:pt x="1878227" y="370702"/>
                </a:cubicBezTo>
                <a:cubicBezTo>
                  <a:pt x="1945406" y="290087"/>
                  <a:pt x="1850981" y="382136"/>
                  <a:pt x="1940010" y="284205"/>
                </a:cubicBezTo>
                <a:cubicBezTo>
                  <a:pt x="2071119" y="139986"/>
                  <a:pt x="1978711" y="243972"/>
                  <a:pt x="2075935" y="160637"/>
                </a:cubicBezTo>
                <a:cubicBezTo>
                  <a:pt x="2107273" y="133776"/>
                  <a:pt x="2112260" y="115660"/>
                  <a:pt x="2150075" y="98854"/>
                </a:cubicBezTo>
                <a:cubicBezTo>
                  <a:pt x="2218241" y="68558"/>
                  <a:pt x="2219553" y="78395"/>
                  <a:pt x="2286000" y="61783"/>
                </a:cubicBezTo>
                <a:cubicBezTo>
                  <a:pt x="2298636" y="58624"/>
                  <a:pt x="2310434" y="52586"/>
                  <a:pt x="2323070" y="49427"/>
                </a:cubicBezTo>
                <a:cubicBezTo>
                  <a:pt x="2343445" y="44333"/>
                  <a:pt x="2364479" y="42164"/>
                  <a:pt x="2384854" y="37070"/>
                </a:cubicBezTo>
                <a:cubicBezTo>
                  <a:pt x="2397490" y="33911"/>
                  <a:pt x="2408952" y="25892"/>
                  <a:pt x="2421924" y="24713"/>
                </a:cubicBezTo>
                <a:cubicBezTo>
                  <a:pt x="2499970" y="17618"/>
                  <a:pt x="2578443" y="16475"/>
                  <a:pt x="2656702" y="12356"/>
                </a:cubicBezTo>
                <a:cubicBezTo>
                  <a:pt x="2685535" y="8237"/>
                  <a:pt x="2714075" y="0"/>
                  <a:pt x="2743200" y="0"/>
                </a:cubicBezTo>
                <a:cubicBezTo>
                  <a:pt x="2807366" y="0"/>
                  <a:pt x="2845106" y="17492"/>
                  <a:pt x="2903838" y="37070"/>
                </a:cubicBezTo>
                <a:cubicBezTo>
                  <a:pt x="2940990" y="49454"/>
                  <a:pt x="2946041" y="47526"/>
                  <a:pt x="2977978" y="74140"/>
                </a:cubicBezTo>
                <a:cubicBezTo>
                  <a:pt x="2991403" y="85327"/>
                  <a:pt x="3002691" y="98853"/>
                  <a:pt x="3015048" y="111210"/>
                </a:cubicBezTo>
                <a:cubicBezTo>
                  <a:pt x="3019167" y="123567"/>
                  <a:pt x="3021580" y="136631"/>
                  <a:pt x="3027405" y="148281"/>
                </a:cubicBezTo>
                <a:cubicBezTo>
                  <a:pt x="3044608" y="182686"/>
                  <a:pt x="3061862" y="195094"/>
                  <a:pt x="3089189" y="222421"/>
                </a:cubicBezTo>
                <a:cubicBezTo>
                  <a:pt x="3093308" y="234778"/>
                  <a:pt x="3095220" y="248106"/>
                  <a:pt x="3101546" y="259492"/>
                </a:cubicBezTo>
                <a:cubicBezTo>
                  <a:pt x="3115970" y="285456"/>
                  <a:pt x="3134497" y="308919"/>
                  <a:pt x="3150973" y="333632"/>
                </a:cubicBezTo>
                <a:lnTo>
                  <a:pt x="3175686" y="370702"/>
                </a:lnTo>
                <a:lnTo>
                  <a:pt x="3225113" y="444843"/>
                </a:lnTo>
                <a:cubicBezTo>
                  <a:pt x="3256174" y="538023"/>
                  <a:pt x="3214274" y="423164"/>
                  <a:pt x="3262183" y="518983"/>
                </a:cubicBezTo>
                <a:cubicBezTo>
                  <a:pt x="3313337" y="621293"/>
                  <a:pt x="3228434" y="486897"/>
                  <a:pt x="3299254" y="593124"/>
                </a:cubicBezTo>
                <a:cubicBezTo>
                  <a:pt x="3303373" y="609600"/>
                  <a:pt x="3306730" y="626285"/>
                  <a:pt x="3311610" y="642551"/>
                </a:cubicBezTo>
                <a:cubicBezTo>
                  <a:pt x="3311613" y="642563"/>
                  <a:pt x="3342500" y="735221"/>
                  <a:pt x="3348681" y="753762"/>
                </a:cubicBezTo>
                <a:lnTo>
                  <a:pt x="3361038" y="790832"/>
                </a:lnTo>
                <a:cubicBezTo>
                  <a:pt x="3365157" y="803189"/>
                  <a:pt x="3366169" y="817065"/>
                  <a:pt x="3373394" y="827902"/>
                </a:cubicBezTo>
                <a:cubicBezTo>
                  <a:pt x="3430046" y="912881"/>
                  <a:pt x="3413428" y="873865"/>
                  <a:pt x="3435178" y="939113"/>
                </a:cubicBezTo>
                <a:cubicBezTo>
                  <a:pt x="3442853" y="1023531"/>
                  <a:pt x="3441652" y="1063859"/>
                  <a:pt x="3459892" y="1136821"/>
                </a:cubicBezTo>
                <a:cubicBezTo>
                  <a:pt x="3463051" y="1149457"/>
                  <a:pt x="3468129" y="1161535"/>
                  <a:pt x="3472248" y="1173892"/>
                </a:cubicBezTo>
                <a:cubicBezTo>
                  <a:pt x="3482564" y="1246100"/>
                  <a:pt x="3482507" y="1257126"/>
                  <a:pt x="3496962" y="1322173"/>
                </a:cubicBezTo>
                <a:cubicBezTo>
                  <a:pt x="3521655" y="1433291"/>
                  <a:pt x="3496910" y="1317865"/>
                  <a:pt x="3521675" y="1408670"/>
                </a:cubicBezTo>
                <a:cubicBezTo>
                  <a:pt x="3530612" y="1441439"/>
                  <a:pt x="3531199" y="1477144"/>
                  <a:pt x="3546389" y="1507524"/>
                </a:cubicBezTo>
                <a:cubicBezTo>
                  <a:pt x="3554627" y="1524000"/>
                  <a:pt x="3564261" y="1539848"/>
                  <a:pt x="3571102" y="1556951"/>
                </a:cubicBezTo>
                <a:cubicBezTo>
                  <a:pt x="3580777" y="1581138"/>
                  <a:pt x="3587578" y="1606378"/>
                  <a:pt x="3595816" y="1631092"/>
                </a:cubicBezTo>
                <a:lnTo>
                  <a:pt x="3608173" y="1668162"/>
                </a:lnTo>
                <a:cubicBezTo>
                  <a:pt x="3612292" y="1680519"/>
                  <a:pt x="3613304" y="1694395"/>
                  <a:pt x="3620529" y="1705232"/>
                </a:cubicBezTo>
                <a:lnTo>
                  <a:pt x="3669956" y="1779373"/>
                </a:lnTo>
                <a:cubicBezTo>
                  <a:pt x="3678194" y="1791730"/>
                  <a:pt x="3684169" y="1805942"/>
                  <a:pt x="3694670" y="1816443"/>
                </a:cubicBezTo>
                <a:lnTo>
                  <a:pt x="3731740" y="1853513"/>
                </a:lnTo>
                <a:cubicBezTo>
                  <a:pt x="3753490" y="1918760"/>
                  <a:pt x="3736873" y="1879747"/>
                  <a:pt x="3793524" y="1964724"/>
                </a:cubicBezTo>
                <a:lnTo>
                  <a:pt x="3818238" y="2001794"/>
                </a:lnTo>
                <a:lnTo>
                  <a:pt x="3842951" y="2038865"/>
                </a:lnTo>
                <a:cubicBezTo>
                  <a:pt x="3847070" y="2059459"/>
                  <a:pt x="3848667" y="2080724"/>
                  <a:pt x="3855308" y="2100648"/>
                </a:cubicBezTo>
                <a:cubicBezTo>
                  <a:pt x="3861133" y="2118123"/>
                  <a:pt x="3872540" y="2133242"/>
                  <a:pt x="3880021" y="2150075"/>
                </a:cubicBezTo>
                <a:cubicBezTo>
                  <a:pt x="3960226" y="2330537"/>
                  <a:pt x="3817983" y="2040851"/>
                  <a:pt x="3966519" y="2323070"/>
                </a:cubicBezTo>
                <a:cubicBezTo>
                  <a:pt x="3987967" y="2363821"/>
                  <a:pt x="4003478" y="2407850"/>
                  <a:pt x="4028302" y="2446637"/>
                </a:cubicBezTo>
                <a:cubicBezTo>
                  <a:pt x="4156617" y="2647129"/>
                  <a:pt x="4132921" y="2585855"/>
                  <a:pt x="4250724" y="2730843"/>
                </a:cubicBezTo>
                <a:cubicBezTo>
                  <a:pt x="4276698" y="2762811"/>
                  <a:pt x="4297311" y="2799081"/>
                  <a:pt x="4324865" y="2829697"/>
                </a:cubicBezTo>
                <a:cubicBezTo>
                  <a:pt x="4324876" y="2829709"/>
                  <a:pt x="4478634" y="2983466"/>
                  <a:pt x="4522573" y="3027405"/>
                </a:cubicBezTo>
                <a:cubicBezTo>
                  <a:pt x="4582750" y="3087582"/>
                  <a:pt x="4648245" y="3157179"/>
                  <a:pt x="4720281" y="3200400"/>
                </a:cubicBezTo>
                <a:cubicBezTo>
                  <a:pt x="4740876" y="3212757"/>
                  <a:pt x="4761698" y="3224741"/>
                  <a:pt x="4782065" y="3237470"/>
                </a:cubicBezTo>
                <a:cubicBezTo>
                  <a:pt x="4794658" y="3245341"/>
                  <a:pt x="4805852" y="3255542"/>
                  <a:pt x="4819135" y="3262183"/>
                </a:cubicBezTo>
                <a:cubicBezTo>
                  <a:pt x="4830785" y="3268008"/>
                  <a:pt x="4844347" y="3269150"/>
                  <a:pt x="4856205" y="3274540"/>
                </a:cubicBezTo>
                <a:cubicBezTo>
                  <a:pt x="4974632" y="3328371"/>
                  <a:pt x="4945064" y="3328872"/>
                  <a:pt x="5078627" y="3373394"/>
                </a:cubicBezTo>
                <a:cubicBezTo>
                  <a:pt x="5103340" y="3381632"/>
                  <a:pt x="5128285" y="3389206"/>
                  <a:pt x="5152767" y="3398108"/>
                </a:cubicBezTo>
                <a:cubicBezTo>
                  <a:pt x="5201286" y="3415751"/>
                  <a:pt x="5215261" y="3427683"/>
                  <a:pt x="5263978" y="3435178"/>
                </a:cubicBezTo>
                <a:cubicBezTo>
                  <a:pt x="5300843" y="3440850"/>
                  <a:pt x="5338265" y="3442260"/>
                  <a:pt x="5375189" y="3447535"/>
                </a:cubicBezTo>
                <a:cubicBezTo>
                  <a:pt x="5395980" y="3450505"/>
                  <a:pt x="5416155" y="3457116"/>
                  <a:pt x="5436973" y="3459892"/>
                </a:cubicBezTo>
                <a:cubicBezTo>
                  <a:pt x="5478004" y="3465363"/>
                  <a:pt x="5519465" y="3467114"/>
                  <a:pt x="5560540" y="3472248"/>
                </a:cubicBezTo>
                <a:cubicBezTo>
                  <a:pt x="5618341" y="3479473"/>
                  <a:pt x="5675486" y="3492124"/>
                  <a:pt x="5733535" y="3496962"/>
                </a:cubicBezTo>
                <a:cubicBezTo>
                  <a:pt x="5918986" y="3512417"/>
                  <a:pt x="5832521" y="3503842"/>
                  <a:pt x="5993027" y="3521675"/>
                </a:cubicBezTo>
                <a:cubicBezTo>
                  <a:pt x="6051389" y="3536266"/>
                  <a:pt x="6027264" y="3526437"/>
                  <a:pt x="6067167" y="3546389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4C029-EB62-EE48-910B-DD622C30EA13}"/>
              </a:ext>
            </a:extLst>
          </p:cNvPr>
          <p:cNvSpPr txBox="1"/>
          <p:nvPr/>
        </p:nvSpPr>
        <p:spPr>
          <a:xfrm>
            <a:off x="8153400" y="4239548"/>
            <a:ext cx="3789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validation data 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2F9A0-60C9-A74D-8ABA-FAE5214A9BC3}"/>
              </a:ext>
            </a:extLst>
          </p:cNvPr>
          <p:cNvSpPr txBox="1"/>
          <p:nvPr/>
        </p:nvSpPr>
        <p:spPr>
          <a:xfrm>
            <a:off x="385957" y="3132575"/>
            <a:ext cx="3433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training data points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EEDEDC-0F18-CB48-BD4F-0EC7FD866E16}"/>
              </a:ext>
            </a:extLst>
          </p:cNvPr>
          <p:cNvCxnSpPr/>
          <p:nvPr/>
        </p:nvCxnSpPr>
        <p:spPr>
          <a:xfrm flipV="1">
            <a:off x="2771775" y="2998590"/>
            <a:ext cx="1680776" cy="13398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F57BD0-626F-A948-8700-88F96426DEA9}"/>
              </a:ext>
            </a:extLst>
          </p:cNvPr>
          <p:cNvCxnSpPr>
            <a:cxnSpLocks/>
          </p:cNvCxnSpPr>
          <p:nvPr/>
        </p:nvCxnSpPr>
        <p:spPr>
          <a:xfrm>
            <a:off x="3884141" y="3516756"/>
            <a:ext cx="2630959" cy="469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751A79-4887-824C-8D88-EB098B0B488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20958" y="3777356"/>
            <a:ext cx="905928" cy="65409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DC8ACC-169F-8F49-86AE-982D6D75F7EB}"/>
              </a:ext>
            </a:extLst>
          </p:cNvPr>
          <p:cNvCxnSpPr>
            <a:cxnSpLocks/>
          </p:cNvCxnSpPr>
          <p:nvPr/>
        </p:nvCxnSpPr>
        <p:spPr>
          <a:xfrm flipH="1" flipV="1">
            <a:off x="7739451" y="3132575"/>
            <a:ext cx="691203" cy="109634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E95DF3-6C15-C449-A8E3-78F2E1FE67B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931652" y="4531936"/>
            <a:ext cx="2221748" cy="4371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4D3E83-52FD-2942-AA30-C0771D50F9DB}"/>
              </a:ext>
            </a:extLst>
          </p:cNvPr>
          <p:cNvCxnSpPr/>
          <p:nvPr/>
        </p:nvCxnSpPr>
        <p:spPr>
          <a:xfrm flipV="1">
            <a:off x="1815413" y="1727477"/>
            <a:ext cx="0" cy="4584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7057B6-02DB-754C-9BDD-BC2D2ABEC676}"/>
              </a:ext>
            </a:extLst>
          </p:cNvPr>
          <p:cNvSpPr txBox="1"/>
          <p:nvPr/>
        </p:nvSpPr>
        <p:spPr>
          <a:xfrm>
            <a:off x="895391" y="1197980"/>
            <a:ext cx="2414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value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9DF6B0-F2BB-7E4E-9397-6ECBAFBE96C9}"/>
              </a:ext>
            </a:extLst>
          </p:cNvPr>
          <p:cNvCxnSpPr>
            <a:cxnSpLocks/>
          </p:cNvCxnSpPr>
          <p:nvPr/>
        </p:nvCxnSpPr>
        <p:spPr>
          <a:xfrm flipV="1">
            <a:off x="1281018" y="6118681"/>
            <a:ext cx="920600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D43618-0318-DC4F-93D3-BF45A7708412}"/>
              </a:ext>
            </a:extLst>
          </p:cNvPr>
          <p:cNvSpPr txBox="1"/>
          <p:nvPr/>
        </p:nvSpPr>
        <p:spPr>
          <a:xfrm>
            <a:off x="9254180" y="6075572"/>
            <a:ext cx="2919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feature value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EEB706-AC64-E14C-A9B6-2DF80BB81985}"/>
              </a:ext>
            </a:extLst>
          </p:cNvPr>
          <p:cNvCxnSpPr>
            <a:cxnSpLocks/>
            <a:stCxn id="10" idx="51"/>
            <a:endCxn id="9" idx="0"/>
          </p:cNvCxnSpPr>
          <p:nvPr/>
        </p:nvCxnSpPr>
        <p:spPr>
          <a:xfrm>
            <a:off x="5608937" y="2252812"/>
            <a:ext cx="14967" cy="257354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C21008-69D7-F644-8D94-4349BFD74A7A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7579843" y="2998590"/>
            <a:ext cx="25376" cy="216570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680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85D5-1CC3-5B40-A63F-F8E52B3F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Look at the Validation Set !!!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89427CF-D50E-8845-84F4-EB90430995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0263" y="1328738"/>
            <a:ext cx="6772276" cy="50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368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F390-48F5-534F-8A6F-A27C8845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Training, Validation and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DB8D-3FE7-C846-BE7D-E359C641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training set: used to adjust weights</a:t>
            </a:r>
          </a:p>
          <a:p>
            <a:pPr>
              <a:lnSpc>
                <a:spcPct val="110000"/>
              </a:lnSpc>
            </a:pPr>
            <a:r>
              <a:rPr lang="en-US" sz="4800" dirty="0"/>
              <a:t>validation set: used to adjust hyperparameters (number of layers..) </a:t>
            </a:r>
          </a:p>
          <a:p>
            <a:pPr>
              <a:lnSpc>
                <a:spcPct val="150000"/>
              </a:lnSpc>
            </a:pPr>
            <a:r>
              <a:rPr lang="en-US" sz="4800" dirty="0"/>
              <a:t>test set: final performance evaluation </a:t>
            </a:r>
          </a:p>
        </p:txBody>
      </p:sp>
    </p:spTree>
    <p:extLst>
      <p:ext uri="{BB962C8B-B14F-4D97-AF65-F5344CB8AC3E}">
        <p14:creationId xmlns:p14="http://schemas.microsoft.com/office/powerpoint/2010/main" val="2358987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FD2A-938D-8F4A-ACE5-D5F8CD8E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2D25-D445-7A47-9A05-889B678C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used for final performance evaluation </a:t>
            </a:r>
          </a:p>
          <a:p>
            <a:pPr marL="0" indent="0">
              <a:buNone/>
            </a:pPr>
            <a:endParaRPr lang="en-US" sz="4800" dirty="0"/>
          </a:p>
          <a:p>
            <a:r>
              <a:rPr lang="en-US" sz="4800" dirty="0"/>
              <a:t>results on test set MUST NOT BE used for model adjustment! </a:t>
            </a:r>
          </a:p>
        </p:txBody>
      </p:sp>
    </p:spTree>
    <p:extLst>
      <p:ext uri="{BB962C8B-B14F-4D97-AF65-F5344CB8AC3E}">
        <p14:creationId xmlns:p14="http://schemas.microsoft.com/office/powerpoint/2010/main" val="3701947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162-22D7-0047-AFA0-7F52971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320675"/>
            <a:ext cx="11110784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Diagnosing ML Methods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4E6A98-BD59-EB4F-A94A-349A1CF6B8CD}"/>
              </a:ext>
            </a:extLst>
          </p:cNvPr>
          <p:cNvSpPr/>
          <p:nvPr/>
        </p:nvSpPr>
        <p:spPr>
          <a:xfrm>
            <a:off x="3948112" y="3047048"/>
            <a:ext cx="1630289" cy="1499616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training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8C082A-27BB-B447-9A33-D193D4BB3275}"/>
              </a:ext>
            </a:extLst>
          </p:cNvPr>
          <p:cNvSpPr/>
          <p:nvPr/>
        </p:nvSpPr>
        <p:spPr>
          <a:xfrm>
            <a:off x="6324789" y="2057401"/>
            <a:ext cx="1630289" cy="2489263"/>
          </a:xfrm>
          <a:prstGeom prst="rect">
            <a:avLst/>
          </a:prstGeom>
          <a:solidFill>
            <a:srgbClr val="FFC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validation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error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825A0C-3618-3C47-AAE6-61BC3814FE57}"/>
              </a:ext>
            </a:extLst>
          </p:cNvPr>
          <p:cNvCxnSpPr>
            <a:cxnSpLocks/>
          </p:cNvCxnSpPr>
          <p:nvPr/>
        </p:nvCxnSpPr>
        <p:spPr>
          <a:xfrm>
            <a:off x="1985963" y="3814763"/>
            <a:ext cx="89154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B9DF35-0A00-F64E-B453-19B739466092}"/>
              </a:ext>
            </a:extLst>
          </p:cNvPr>
          <p:cNvSpPr txBox="1"/>
          <p:nvPr/>
        </p:nvSpPr>
        <p:spPr>
          <a:xfrm>
            <a:off x="665205" y="3600450"/>
            <a:ext cx="1803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target </a:t>
            </a:r>
          </a:p>
          <a:p>
            <a:r>
              <a:rPr lang="en-US" sz="2400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14304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162-22D7-0047-AFA0-7F52971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320675"/>
            <a:ext cx="11110784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Case 1: Overfitting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4E6A98-BD59-EB4F-A94A-349A1CF6B8CD}"/>
              </a:ext>
            </a:extLst>
          </p:cNvPr>
          <p:cNvSpPr/>
          <p:nvPr/>
        </p:nvSpPr>
        <p:spPr>
          <a:xfrm>
            <a:off x="3948112" y="3929062"/>
            <a:ext cx="1630289" cy="830989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training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8C082A-27BB-B447-9A33-D193D4BB3275}"/>
              </a:ext>
            </a:extLst>
          </p:cNvPr>
          <p:cNvSpPr/>
          <p:nvPr/>
        </p:nvSpPr>
        <p:spPr>
          <a:xfrm>
            <a:off x="6324789" y="2057401"/>
            <a:ext cx="1630289" cy="2702646"/>
          </a:xfrm>
          <a:prstGeom prst="rect">
            <a:avLst/>
          </a:prstGeom>
          <a:solidFill>
            <a:srgbClr val="FFC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validation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error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825A0C-3618-3C47-AAE6-61BC3814FE57}"/>
              </a:ext>
            </a:extLst>
          </p:cNvPr>
          <p:cNvCxnSpPr>
            <a:cxnSpLocks/>
          </p:cNvCxnSpPr>
          <p:nvPr/>
        </p:nvCxnSpPr>
        <p:spPr>
          <a:xfrm>
            <a:off x="1985963" y="3814763"/>
            <a:ext cx="89154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B9DF35-0A00-F64E-B453-19B739466092}"/>
              </a:ext>
            </a:extLst>
          </p:cNvPr>
          <p:cNvSpPr txBox="1"/>
          <p:nvPr/>
        </p:nvSpPr>
        <p:spPr>
          <a:xfrm>
            <a:off x="665205" y="3600450"/>
            <a:ext cx="1803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target </a:t>
            </a:r>
          </a:p>
          <a:p>
            <a:r>
              <a:rPr lang="en-US" sz="2400" dirty="0"/>
              <a:t>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2BCE0-DE36-C945-B634-DD4D8282EC73}"/>
              </a:ext>
            </a:extLst>
          </p:cNvPr>
          <p:cNvSpPr txBox="1"/>
          <p:nvPr/>
        </p:nvSpPr>
        <p:spPr>
          <a:xfrm>
            <a:off x="161971" y="4912844"/>
            <a:ext cx="118680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possible remedies: </a:t>
            </a:r>
          </a:p>
          <a:p>
            <a:r>
              <a:rPr lang="en-US" sz="4400" dirty="0"/>
              <a:t>reduce hypothesis space or use more training data </a:t>
            </a:r>
          </a:p>
        </p:txBody>
      </p:sp>
    </p:spTree>
    <p:extLst>
      <p:ext uri="{BB962C8B-B14F-4D97-AF65-F5344CB8AC3E}">
        <p14:creationId xmlns:p14="http://schemas.microsoft.com/office/powerpoint/2010/main" val="36544990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162-22D7-0047-AFA0-7F52971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320675"/>
            <a:ext cx="11110784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Reducing Hypothesis 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55309-44DB-0340-96DD-37C7E310273C}"/>
              </a:ext>
            </a:extLst>
          </p:cNvPr>
          <p:cNvSpPr txBox="1"/>
          <p:nvPr/>
        </p:nvSpPr>
        <p:spPr>
          <a:xfrm>
            <a:off x="400050" y="2185988"/>
            <a:ext cx="1190428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use fewer neurons in hidden layers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use fewer features (manually choose relevant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use fewer layers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use fewer iterations of gradient method (such that we </a:t>
            </a:r>
          </a:p>
          <a:p>
            <a:r>
              <a:rPr lang="en-US" sz="4000" dirty="0"/>
              <a:t>search only a smaller subset of the nominal space)</a:t>
            </a:r>
          </a:p>
        </p:txBody>
      </p:sp>
    </p:spTree>
    <p:extLst>
      <p:ext uri="{BB962C8B-B14F-4D97-AF65-F5344CB8AC3E}">
        <p14:creationId xmlns:p14="http://schemas.microsoft.com/office/powerpoint/2010/main" val="34457375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162-22D7-0047-AFA0-7F52971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320675"/>
            <a:ext cx="11110784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Reducing Hypothesis 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55309-44DB-0340-96DD-37C7E310273C}"/>
              </a:ext>
            </a:extLst>
          </p:cNvPr>
          <p:cNvSpPr txBox="1"/>
          <p:nvPr/>
        </p:nvSpPr>
        <p:spPr>
          <a:xfrm>
            <a:off x="416011" y="1485900"/>
            <a:ext cx="11904284" cy="4613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use fewer neurons in hidden layers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use fewer features (manually choose relevant features)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use fewer layers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use fewer iterations of gradient descent (search only 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a smaller subset of the nominal space)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7D36F5-6DC7-3243-93A2-C618ED99089E}"/>
              </a:ext>
            </a:extLst>
          </p:cNvPr>
          <p:cNvCxnSpPr>
            <a:cxnSpLocks/>
          </p:cNvCxnSpPr>
          <p:nvPr/>
        </p:nvCxnSpPr>
        <p:spPr>
          <a:xfrm flipH="1" flipV="1">
            <a:off x="7915275" y="5172075"/>
            <a:ext cx="1743075" cy="4429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A02ADE-0654-5A48-BC71-A97760526A4B}"/>
              </a:ext>
            </a:extLst>
          </p:cNvPr>
          <p:cNvSpPr txBox="1"/>
          <p:nvPr/>
        </p:nvSpPr>
        <p:spPr>
          <a:xfrm>
            <a:off x="8888532" y="5748712"/>
            <a:ext cx="288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“early stopping”</a:t>
            </a:r>
          </a:p>
        </p:txBody>
      </p:sp>
    </p:spTree>
    <p:extLst>
      <p:ext uri="{BB962C8B-B14F-4D97-AF65-F5344CB8AC3E}">
        <p14:creationId xmlns:p14="http://schemas.microsoft.com/office/powerpoint/2010/main" val="249432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ED2C-B0E4-A542-B5DC-1B28822A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93" y="142876"/>
            <a:ext cx="11645214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Dataset = (Large) Set of “Data Points”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726A6F-C3E3-3446-945A-64B1860AB7AE}"/>
              </a:ext>
            </a:extLst>
          </p:cNvPr>
          <p:cNvSpPr/>
          <p:nvPr/>
        </p:nvSpPr>
        <p:spPr>
          <a:xfrm>
            <a:off x="1343025" y="2228850"/>
            <a:ext cx="1000125" cy="6000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EF79CD-A0A4-294C-9E2D-0FD43F80B052}"/>
              </a:ext>
            </a:extLst>
          </p:cNvPr>
          <p:cNvSpPr/>
          <p:nvPr/>
        </p:nvSpPr>
        <p:spPr>
          <a:xfrm>
            <a:off x="3281362" y="1690688"/>
            <a:ext cx="1000125" cy="600075"/>
          </a:xfrm>
          <a:prstGeom prst="ellipse">
            <a:avLst/>
          </a:prstGeom>
          <a:pattFill prst="pla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9B3AA4-1C91-4848-BB21-7D099978376B}"/>
              </a:ext>
            </a:extLst>
          </p:cNvPr>
          <p:cNvSpPr/>
          <p:nvPr/>
        </p:nvSpPr>
        <p:spPr>
          <a:xfrm>
            <a:off x="3895725" y="3838575"/>
            <a:ext cx="1000125" cy="60007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3B73A9-A4AD-0641-9900-6500D6C8659A}"/>
              </a:ext>
            </a:extLst>
          </p:cNvPr>
          <p:cNvSpPr/>
          <p:nvPr/>
        </p:nvSpPr>
        <p:spPr>
          <a:xfrm>
            <a:off x="5781675" y="2378868"/>
            <a:ext cx="1000125" cy="6000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2FE197-42A7-384F-B7C4-B78B60DB3670}"/>
              </a:ext>
            </a:extLst>
          </p:cNvPr>
          <p:cNvSpPr/>
          <p:nvPr/>
        </p:nvSpPr>
        <p:spPr>
          <a:xfrm>
            <a:off x="3281361" y="2716213"/>
            <a:ext cx="1000125" cy="600075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CCB27C-F445-4D44-9C7B-A6AF7426870F}"/>
              </a:ext>
            </a:extLst>
          </p:cNvPr>
          <p:cNvSpPr/>
          <p:nvPr/>
        </p:nvSpPr>
        <p:spPr>
          <a:xfrm>
            <a:off x="7503511" y="4620417"/>
            <a:ext cx="1000125" cy="600075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6BC6B9-9E81-7141-B389-BB3527B96DB5}"/>
              </a:ext>
            </a:extLst>
          </p:cNvPr>
          <p:cNvSpPr/>
          <p:nvPr/>
        </p:nvSpPr>
        <p:spPr>
          <a:xfrm>
            <a:off x="7910512" y="3238500"/>
            <a:ext cx="1000125" cy="600075"/>
          </a:xfrm>
          <a:prstGeom prst="ellipse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7A884E-2EB8-8B49-8D7E-F919BB83643C}"/>
              </a:ext>
            </a:extLst>
          </p:cNvPr>
          <p:cNvSpPr/>
          <p:nvPr/>
        </p:nvSpPr>
        <p:spPr>
          <a:xfrm>
            <a:off x="5903118" y="3838574"/>
            <a:ext cx="1000125" cy="600075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4FF62D-C916-9E46-A98A-9120DD847110}"/>
              </a:ext>
            </a:extLst>
          </p:cNvPr>
          <p:cNvSpPr txBox="1"/>
          <p:nvPr/>
        </p:nvSpPr>
        <p:spPr>
          <a:xfrm>
            <a:off x="546786" y="5756275"/>
            <a:ext cx="1008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 points </a:t>
            </a:r>
            <a:r>
              <a:rPr lang="en-US" sz="3600" dirty="0">
                <a:solidFill>
                  <a:srgbClr val="FF0000"/>
                </a:solidFill>
              </a:rPr>
              <a:t>are different objects but of similar “type”</a:t>
            </a:r>
          </a:p>
        </p:txBody>
      </p:sp>
    </p:spTree>
    <p:extLst>
      <p:ext uri="{BB962C8B-B14F-4D97-AF65-F5344CB8AC3E}">
        <p14:creationId xmlns:p14="http://schemas.microsoft.com/office/powerpoint/2010/main" val="37254544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162-22D7-0047-AFA0-7F52971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17" y="194084"/>
            <a:ext cx="11364870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Reducing Effective Hypothesis Space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A9596A-5EA0-A44A-B962-AA19471AD9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1638" y="1798919"/>
            <a:ext cx="7658100" cy="399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291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162-22D7-0047-AFA0-7F52971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320675"/>
            <a:ext cx="11110784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Case 2: Underfitting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4E6A98-BD59-EB4F-A94A-349A1CF6B8CD}"/>
              </a:ext>
            </a:extLst>
          </p:cNvPr>
          <p:cNvSpPr/>
          <p:nvPr/>
        </p:nvSpPr>
        <p:spPr>
          <a:xfrm>
            <a:off x="3948112" y="1799036"/>
            <a:ext cx="1630289" cy="2961016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training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8C082A-27BB-B447-9A33-D193D4BB3275}"/>
              </a:ext>
            </a:extLst>
          </p:cNvPr>
          <p:cNvSpPr/>
          <p:nvPr/>
        </p:nvSpPr>
        <p:spPr>
          <a:xfrm>
            <a:off x="6324789" y="1646238"/>
            <a:ext cx="1630289" cy="3113809"/>
          </a:xfrm>
          <a:prstGeom prst="rect">
            <a:avLst/>
          </a:prstGeom>
          <a:solidFill>
            <a:srgbClr val="FFC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validation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error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825A0C-3618-3C47-AAE6-61BC3814FE57}"/>
              </a:ext>
            </a:extLst>
          </p:cNvPr>
          <p:cNvCxnSpPr>
            <a:cxnSpLocks/>
          </p:cNvCxnSpPr>
          <p:nvPr/>
        </p:nvCxnSpPr>
        <p:spPr>
          <a:xfrm>
            <a:off x="1985963" y="3814763"/>
            <a:ext cx="89154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B9DF35-0A00-F64E-B453-19B739466092}"/>
              </a:ext>
            </a:extLst>
          </p:cNvPr>
          <p:cNvSpPr txBox="1"/>
          <p:nvPr/>
        </p:nvSpPr>
        <p:spPr>
          <a:xfrm>
            <a:off x="665205" y="3600450"/>
            <a:ext cx="1803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target </a:t>
            </a:r>
          </a:p>
          <a:p>
            <a:r>
              <a:rPr lang="en-US" sz="2400" dirty="0"/>
              <a:t>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2BCE0-DE36-C945-B634-DD4D8282EC73}"/>
              </a:ext>
            </a:extLst>
          </p:cNvPr>
          <p:cNvSpPr txBox="1"/>
          <p:nvPr/>
        </p:nvSpPr>
        <p:spPr>
          <a:xfrm>
            <a:off x="161971" y="4912844"/>
            <a:ext cx="59326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possible remedy: </a:t>
            </a:r>
          </a:p>
          <a:p>
            <a:r>
              <a:rPr lang="en-US" sz="4400" dirty="0"/>
              <a:t>enlarge hypothesis space</a:t>
            </a:r>
          </a:p>
        </p:txBody>
      </p:sp>
    </p:spTree>
    <p:extLst>
      <p:ext uri="{BB962C8B-B14F-4D97-AF65-F5344CB8AC3E}">
        <p14:creationId xmlns:p14="http://schemas.microsoft.com/office/powerpoint/2010/main" val="13358710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162-22D7-0047-AFA0-7F529719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05" y="320675"/>
            <a:ext cx="11110784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Enlarging Hypothesis 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55309-44DB-0340-96DD-37C7E310273C}"/>
              </a:ext>
            </a:extLst>
          </p:cNvPr>
          <p:cNvSpPr txBox="1"/>
          <p:nvPr/>
        </p:nvSpPr>
        <p:spPr>
          <a:xfrm>
            <a:off x="416011" y="1485900"/>
            <a:ext cx="11904284" cy="4613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use more neurons in hidden layers (wider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use more features (manually choose relevant features)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use more layers (make network deeper)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use more iterations of gradient descent (search 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a larger portion of the entire hypothesis space)</a:t>
            </a:r>
          </a:p>
        </p:txBody>
      </p:sp>
    </p:spTree>
    <p:extLst>
      <p:ext uri="{BB962C8B-B14F-4D97-AF65-F5344CB8AC3E}">
        <p14:creationId xmlns:p14="http://schemas.microsoft.com/office/powerpoint/2010/main" val="8491078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D12F-C815-274E-B2B6-EC9BDEA6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237"/>
            <a:ext cx="10515600" cy="5158613"/>
          </a:xfrm>
        </p:spPr>
        <p:txBody>
          <a:bodyPr>
            <a:normAutofit/>
          </a:bodyPr>
          <a:lstStyle/>
          <a:p>
            <a:r>
              <a:rPr lang="en-US" sz="5400" b="1" dirty="0"/>
              <a:t>That’s All !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Do not hesitate to ask !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Use slack discussion forum! </a:t>
            </a:r>
          </a:p>
        </p:txBody>
      </p:sp>
    </p:spTree>
    <p:extLst>
      <p:ext uri="{BB962C8B-B14F-4D97-AF65-F5344CB8AC3E}">
        <p14:creationId xmlns:p14="http://schemas.microsoft.com/office/powerpoint/2010/main" val="42267173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A1D6AAF-4C82-C149-9016-C9AF630C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07" y="837387"/>
            <a:ext cx="11087388" cy="609239"/>
          </a:xfrm>
        </p:spPr>
        <p:txBody>
          <a:bodyPr>
            <a:noAutofit/>
          </a:bodyPr>
          <a:lstStyle/>
          <a:p>
            <a:r>
              <a:rPr lang="en-US" sz="4800" b="1" cap="none" dirty="0"/>
              <a:t>  The Model (Network Architecture)  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FEDA3B4-FD27-7141-A7B6-A34F8C40F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796" y="2165412"/>
            <a:ext cx="9853671" cy="25271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EA0B7D-B09D-A64B-8CA6-4D0ADAC0DC10}"/>
              </a:ext>
            </a:extLst>
          </p:cNvPr>
          <p:cNvSpPr txBox="1"/>
          <p:nvPr/>
        </p:nvSpPr>
        <p:spPr>
          <a:xfrm>
            <a:off x="768795" y="5032059"/>
            <a:ext cx="8751306" cy="1076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99" dirty="0"/>
              <a:t>“</a:t>
            </a:r>
            <a:r>
              <a:rPr lang="en-US" sz="3199" dirty="0" err="1"/>
              <a:t>RetinaNet</a:t>
            </a:r>
            <a:r>
              <a:rPr lang="en-US" sz="3199" dirty="0"/>
              <a:t>” – storing one single configuration of all</a:t>
            </a:r>
          </a:p>
          <a:p>
            <a:r>
              <a:rPr lang="en-US" sz="3199" dirty="0"/>
              <a:t>weights for this model results in </a:t>
            </a:r>
            <a:r>
              <a:rPr lang="en-US" sz="3199" dirty="0">
                <a:solidFill>
                  <a:srgbClr val="FF0000"/>
                </a:solidFill>
              </a:rPr>
              <a:t>500 MB file </a:t>
            </a:r>
            <a:r>
              <a:rPr lang="en-US" sz="3199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740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2761-3B3E-554D-A4F3-323F64E1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of Label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EC10-9A37-BC45-9019-8EF42D730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hot </a:t>
            </a:r>
          </a:p>
          <a:p>
            <a:r>
              <a:rPr lang="en-US" dirty="0" err="1"/>
              <a:t>softmax</a:t>
            </a:r>
            <a:r>
              <a:rPr lang="en-US" dirty="0"/>
              <a:t> vs. sigmoid </a:t>
            </a:r>
          </a:p>
          <a:p>
            <a:r>
              <a:rPr lang="en-US" dirty="0"/>
              <a:t>different encoding of label values in multiclass problems </a:t>
            </a:r>
          </a:p>
          <a:p>
            <a:r>
              <a:rPr lang="en-GB" dirty="0">
                <a:hlinkClick r:id="rId2"/>
              </a:rPr>
              <a:t>https://gombru.github.io/2018/05/23/cross_entropy_loss/</a:t>
            </a:r>
            <a:endParaRPr lang="en-GB" dirty="0"/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7A6CC5-73C1-9045-8471-C95409E66F0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550" y="3917157"/>
            <a:ext cx="6805783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8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E082-5A75-294B-98EE-D2FABB3F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100" y="3942166"/>
            <a:ext cx="5658183" cy="13632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– “Cows”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" name="Picture 1" descr="A cow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86937E0E-0BEF-5240-A078-28D025D67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 bwMode="auto"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 brown cow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41AADAF7-A8A7-C540-A1CC-285A40799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herd of cattle grazing on a lush green field&#10;&#10;Description automatically generated">
            <a:extLst>
              <a:ext uri="{FF2B5EF4-FFF2-40B4-BE49-F238E27FC236}">
                <a16:creationId xmlns:a16="http://schemas.microsoft.com/office/drawing/2014/main" id="{7787104E-83EB-A14B-BA6E-A4F3383F1B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"/>
          <a:stretch/>
        </p:blipFill>
        <p:spPr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A brown cow standing on top of a lush green field&#10;&#10;Description automatically generated">
            <a:extLst>
              <a:ext uri="{FF2B5EF4-FFF2-40B4-BE49-F238E27FC236}">
                <a16:creationId xmlns:a16="http://schemas.microsoft.com/office/drawing/2014/main" id="{45163B6F-1335-DC4D-9EAE-E4A78C449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 cow is standing in the dirt&#10;&#10;Description automatically generated">
            <a:extLst>
              <a:ext uri="{FF2B5EF4-FFF2-40B4-BE49-F238E27FC236}">
                <a16:creationId xmlns:a16="http://schemas.microsoft.com/office/drawing/2014/main" id="{40E10A11-E473-F343-B257-4E8545C61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0EAB1C1B-08C9-7D45-9976-6392DA071C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84328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110B3570-759E-1A4F-8287-2F7268A87A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4481384" cy="287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82FD27-1724-D44A-AD0D-004970E5D5C5}"/>
              </a:ext>
            </a:extLst>
          </p:cNvPr>
          <p:cNvSpPr/>
          <p:nvPr/>
        </p:nvSpPr>
        <p:spPr>
          <a:xfrm>
            <a:off x="3760739" y="48461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Syrio</a:t>
            </a:r>
            <a:r>
              <a:rPr lang="en-US" dirty="0"/>
              <a:t> / CC BY-SA (https://</a:t>
            </a:r>
            <a:r>
              <a:rPr lang="en-US" dirty="0" err="1"/>
              <a:t>creativecommons.org</a:t>
            </a:r>
            <a:r>
              <a:rPr lang="en-US" dirty="0"/>
              <a:t>/licenses/by-</a:t>
            </a:r>
            <a:r>
              <a:rPr lang="en-US" dirty="0" err="1"/>
              <a:t>sa</a:t>
            </a:r>
            <a:r>
              <a:rPr lang="en-US" dirty="0"/>
              <a:t>/4.0)</a:t>
            </a:r>
          </a:p>
        </p:txBody>
      </p:sp>
    </p:spTree>
    <p:extLst>
      <p:ext uri="{BB962C8B-B14F-4D97-AF65-F5344CB8AC3E}">
        <p14:creationId xmlns:p14="http://schemas.microsoft.com/office/powerpoint/2010/main" val="184186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48EC-01FA-8B48-A123-78F8F763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664" y="3970789"/>
            <a:ext cx="6780866" cy="13632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– “Forests”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DE72A2FE-AF4E-5149-BB8C-6301490AE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 b="-4"/>
          <a:stretch/>
        </p:blipFill>
        <p:spPr bwMode="auto"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94C2316-D4D4-5441-9E8D-8AD5213AB2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B156B99D-7CEF-4A4C-BD66-7CF46C180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EACEE6DA-394D-7644-8FA2-BF10E0F4FB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E535B87-62BB-254A-90FA-46DBCBF98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2C5ACF-01C7-FB43-B73B-C3D06F018213}"/>
              </a:ext>
            </a:extLst>
          </p:cNvPr>
          <p:cNvSpPr/>
          <p:nvPr/>
        </p:nvSpPr>
        <p:spPr>
          <a:xfrm>
            <a:off x="3564638" y="58853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CC BY-SA (https://</a:t>
            </a:r>
            <a:r>
              <a:rPr lang="en-US" dirty="0" err="1"/>
              <a:t>creativecommons.org</a:t>
            </a:r>
            <a:r>
              <a:rPr lang="en-US" dirty="0"/>
              <a:t>/licenses/by-</a:t>
            </a:r>
            <a:r>
              <a:rPr lang="en-US" dirty="0" err="1"/>
              <a:t>sa</a:t>
            </a:r>
            <a:r>
              <a:rPr lang="en-US" dirty="0"/>
              <a:t>/2.5)</a:t>
            </a:r>
          </a:p>
        </p:txBody>
      </p:sp>
    </p:spTree>
    <p:extLst>
      <p:ext uri="{BB962C8B-B14F-4D97-AF65-F5344CB8AC3E}">
        <p14:creationId xmlns:p14="http://schemas.microsoft.com/office/powerpoint/2010/main" val="156883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73C9-92CF-A14F-AAD0-411520B2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Dataset = “Days During Pandemic”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30DAE-878A-A54E-8CF0-A0A986272D34}"/>
              </a:ext>
            </a:extLst>
          </p:cNvPr>
          <p:cNvSpPr txBox="1"/>
          <p:nvPr/>
        </p:nvSpPr>
        <p:spPr>
          <a:xfrm>
            <a:off x="1343025" y="2257425"/>
            <a:ext cx="2997937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1/Mar/2020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8CC6C-1C19-B64F-8547-4A5D4C29AC3A}"/>
              </a:ext>
            </a:extLst>
          </p:cNvPr>
          <p:cNvSpPr txBox="1"/>
          <p:nvPr/>
        </p:nvSpPr>
        <p:spPr>
          <a:xfrm>
            <a:off x="5524500" y="3254077"/>
            <a:ext cx="2997937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2/Mar/2020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B7453-A112-AE4C-BE91-A24F6797070E}"/>
              </a:ext>
            </a:extLst>
          </p:cNvPr>
          <p:cNvSpPr txBox="1"/>
          <p:nvPr/>
        </p:nvSpPr>
        <p:spPr>
          <a:xfrm>
            <a:off x="1343025" y="5020172"/>
            <a:ext cx="2848537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1/Apr/2020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66FC6-43F3-6944-8E76-6FC63C039DA8}"/>
              </a:ext>
            </a:extLst>
          </p:cNvPr>
          <p:cNvSpPr txBox="1"/>
          <p:nvPr/>
        </p:nvSpPr>
        <p:spPr>
          <a:xfrm>
            <a:off x="8000440" y="4492575"/>
            <a:ext cx="3133871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22/Apr/2020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ACE01F-9FF8-0D4E-904B-C2F4564B5DDB}"/>
              </a:ext>
            </a:extLst>
          </p:cNvPr>
          <p:cNvSpPr txBox="1"/>
          <p:nvPr/>
        </p:nvSpPr>
        <p:spPr>
          <a:xfrm>
            <a:off x="7023468" y="1937470"/>
            <a:ext cx="3283271" cy="76944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13/Mar/2020</a:t>
            </a:r>
          </a:p>
        </p:txBody>
      </p:sp>
    </p:spTree>
    <p:extLst>
      <p:ext uri="{BB962C8B-B14F-4D97-AF65-F5344CB8AC3E}">
        <p14:creationId xmlns:p14="http://schemas.microsoft.com/office/powerpoint/2010/main" val="428328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1821</Words>
  <Application>Microsoft Macintosh PowerPoint</Application>
  <PresentationFormat>Widescreen</PresentationFormat>
  <Paragraphs>384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Background Material</vt:lpstr>
      <vt:lpstr>PowerPoint Presentation</vt:lpstr>
      <vt:lpstr>Three Main Components</vt:lpstr>
      <vt:lpstr>Data</vt:lpstr>
      <vt:lpstr>Dataset = (Large) Set of “Data Points”</vt:lpstr>
      <vt:lpstr>Dataset – “Cows”</vt:lpstr>
      <vt:lpstr>Dataset – “Forests”</vt:lpstr>
      <vt:lpstr>Dataset = “Days During Pandemic”</vt:lpstr>
      <vt:lpstr>Data Point =  Atomic Unit of Information</vt:lpstr>
      <vt:lpstr>Features and Labels </vt:lpstr>
      <vt:lpstr>PowerPoint Presentation</vt:lpstr>
      <vt:lpstr>Data Point = “Some Photo” </vt:lpstr>
      <vt:lpstr>Data Point = “Some Person”</vt:lpstr>
      <vt:lpstr>Data Point = “Some Dataset”</vt:lpstr>
      <vt:lpstr>Data Point = “Some Ski-Day Ahead”</vt:lpstr>
      <vt:lpstr>Data Point = “Place in Helsinki”</vt:lpstr>
      <vt:lpstr>Data Point = “Some Protein” </vt:lpstr>
      <vt:lpstr>Data Point = “Some Plant” </vt:lpstr>
      <vt:lpstr>Features and Labels Are Design Choices!</vt:lpstr>
      <vt:lpstr>Influenza or Covid-19? </vt:lpstr>
      <vt:lpstr>PowerPoint Presentation</vt:lpstr>
      <vt:lpstr>Label Encodings</vt:lpstr>
      <vt:lpstr>Supervised vs. Unsupervised</vt:lpstr>
      <vt:lpstr>Scatterplot</vt:lpstr>
      <vt:lpstr>   Hypothesis Space</vt:lpstr>
      <vt:lpstr>Predictor Map/Function</vt:lpstr>
      <vt:lpstr>Predictor Map</vt:lpstr>
      <vt:lpstr>Machine Learning  ≈  Find Good Predictor Map</vt:lpstr>
      <vt:lpstr>PowerPoint Presentation</vt:lpstr>
      <vt:lpstr>Have only finite resources!  a hypothesis space is a computationally tractable subset of predictor maps </vt:lpstr>
      <vt:lpstr>PowerPoint Presentation</vt:lpstr>
      <vt:lpstr>Machine Learning </vt:lpstr>
      <vt:lpstr>Artificial Neural Networks</vt:lpstr>
      <vt:lpstr>Activation Function </vt:lpstr>
      <vt:lpstr>(Deep) Neural Network=(Very) Non-Linear Function </vt:lpstr>
      <vt:lpstr>What is Deep Learning ?</vt:lpstr>
      <vt:lpstr>Hypothesis Space of ANN</vt:lpstr>
      <vt:lpstr>   Loss  Function</vt:lpstr>
      <vt:lpstr>Evaluating Predictor (“Forward Pass”)</vt:lpstr>
      <vt:lpstr>Deep Learning = Tune Weights</vt:lpstr>
      <vt:lpstr>Backward Pass (”Backpropagation”)</vt:lpstr>
      <vt:lpstr>PowerPoint Presentation</vt:lpstr>
      <vt:lpstr>PowerPoint Presentation</vt:lpstr>
      <vt:lpstr>PowerPoint Presentation</vt:lpstr>
      <vt:lpstr>Chose Your Favorite Loss Function!</vt:lpstr>
      <vt:lpstr>PowerPoint Presentation</vt:lpstr>
      <vt:lpstr>Three Views on Artificial Neural Nets</vt:lpstr>
      <vt:lpstr>PowerPoint Presentation</vt:lpstr>
      <vt:lpstr>Machine Learning = Optimization</vt:lpstr>
      <vt:lpstr>Key Challenge in Machine Learning - Overfitting</vt:lpstr>
      <vt:lpstr>Detecting Overfitting by Validation</vt:lpstr>
      <vt:lpstr>Look at the Validation Set !!!</vt:lpstr>
      <vt:lpstr>Training, Validation and Test Set</vt:lpstr>
      <vt:lpstr>Test Set</vt:lpstr>
      <vt:lpstr>Diagnosing ML Methods</vt:lpstr>
      <vt:lpstr>Case 1: Overfitting</vt:lpstr>
      <vt:lpstr>Reducing Hypothesis Space</vt:lpstr>
      <vt:lpstr>Reducing Hypothesis Space</vt:lpstr>
      <vt:lpstr>Reducing Effective Hypothesis Space</vt:lpstr>
      <vt:lpstr>Case 2: Underfitting</vt:lpstr>
      <vt:lpstr>Enlarging Hypothesis Space</vt:lpstr>
      <vt:lpstr>That’s All !  Do not hesitate to ask !  Use slack discussion forum! </vt:lpstr>
      <vt:lpstr>  The Model (Network Architecture)  </vt:lpstr>
      <vt:lpstr>Encoding of Label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 with  Python</dc:title>
  <dc:creator>Jung Alex</dc:creator>
  <cp:lastModifiedBy>Jung Alex</cp:lastModifiedBy>
  <cp:revision>47</cp:revision>
  <dcterms:created xsi:type="dcterms:W3CDTF">2020-08-11T07:25:51Z</dcterms:created>
  <dcterms:modified xsi:type="dcterms:W3CDTF">2020-09-11T13:54:07Z</dcterms:modified>
</cp:coreProperties>
</file>