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8288000" cy="10287000"/>
  <p:notesSz cx="6858000" cy="9144000"/>
  <p:embeddedFontLst>
    <p:embeddedFont>
      <p:font typeface="Times New Roman Bold" panose="02020803070505020304"/>
      <p:bold r:id="rId10"/>
    </p:embeddedFont>
    <p:embeddedFont>
      <p:font typeface="Arimo Bold" panose="020B0704020202020204"/>
      <p:bold r:id="rId11"/>
    </p:embeddedFont>
    <p:embeddedFont>
      <p:font typeface="Arimo" panose="020B0604020202020204"/>
      <p:regular r:id="rId12"/>
    </p:embeddedFont>
    <p:embeddedFont>
      <p:font typeface="Calibri" panose="020F050202020403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2" d="100"/>
          <a:sy n="62" d="100"/>
        </p:scale>
        <p:origin x="2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10187" y="0"/>
            <a:ext cx="3177813" cy="1328334"/>
          </a:xfrm>
          <a:custGeom>
            <a:avLst/>
            <a:gdLst/>
            <a:ahLst/>
            <a:cxnLst/>
            <a:rect l="l" t="t" r="r" b="b"/>
            <a:pathLst>
              <a:path w="3177813" h="1328334">
                <a:moveTo>
                  <a:pt x="0" y="0"/>
                </a:moveTo>
                <a:lnTo>
                  <a:pt x="3177813" y="0"/>
                </a:lnTo>
                <a:lnTo>
                  <a:pt x="3177813" y="1328334"/>
                </a:lnTo>
                <a:lnTo>
                  <a:pt x="0" y="132833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171" r="-6683" b="-317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4800" y="-495300"/>
            <a:ext cx="18150205" cy="19685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855"/>
              </a:lnSpc>
            </a:pPr>
            <a:endParaRPr dirty="0"/>
          </a:p>
          <a:p>
            <a:pPr algn="just">
              <a:lnSpc>
                <a:spcPts val="571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Team Name (Registered on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Devfolio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): Algo-Rhythms                                         </a:t>
            </a:r>
            <a:r>
              <a:rPr lang="en-I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Theme:</a:t>
            </a:r>
            <a:r>
              <a:rPr lang="en-I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 Open Innovation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  <a:p>
            <a:pPr algn="just">
              <a:lnSpc>
                <a:spcPts val="571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University/Institute name:</a:t>
            </a:r>
            <a:r>
              <a:rPr lang="en-I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 The Oxford College of Engineering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                           </a:t>
            </a:r>
            <a:r>
              <a:rPr lang="en-I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ity/state:</a:t>
            </a:r>
            <a:r>
              <a:rPr lang="en-I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 Bangalore, Karnataka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  <a:p>
            <a:pPr algn="just">
              <a:lnSpc>
                <a:spcPts val="571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 Bold"/>
              </a:rPr>
              <a:t>Problem Statement Title</a:t>
            </a:r>
            <a:r>
              <a:rPr lang="en-IN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 Bold"/>
              </a:rPr>
              <a:t>: </a:t>
            </a:r>
            <a:r>
              <a:rPr lang="en-I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 Bold"/>
              </a:rPr>
              <a:t>High Value Metal Extraction from E-waste using Microorganisms</a:t>
            </a:r>
            <a:endParaRPr lang="en-IN" altLang="en-US" sz="2000" spc="335" dirty="0">
              <a:solidFill>
                <a:srgbClr val="000000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281285" y="9576435"/>
            <a:ext cx="2416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Prototye Image</a:t>
            </a:r>
            <a:endParaRPr lang="en-IN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60" y="4107180"/>
            <a:ext cx="4084320" cy="5224780"/>
          </a:xfrm>
          <a:prstGeom prst="rect">
            <a:avLst/>
          </a:prstGeom>
        </p:spPr>
      </p:pic>
      <p:pic>
        <p:nvPicPr>
          <p:cNvPr id="11" name="Picture 10" descr="napkin-selection (1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6438900"/>
            <a:ext cx="8582660" cy="313753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005580" y="963803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Uniqueness</a:t>
            </a:r>
            <a:endParaRPr lang="en-IN" alt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4782800" y="9638030"/>
            <a:ext cx="241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Sample Model</a:t>
            </a:r>
            <a:endParaRPr lang="en-IN" altLang="en-US" sz="28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rcRect l="27155" r="14694" b="-1595"/>
          <a:stretch>
            <a:fillRect/>
          </a:stretch>
        </p:blipFill>
        <p:spPr>
          <a:xfrm>
            <a:off x="13716000" y="1673225"/>
            <a:ext cx="4267200" cy="79032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228600" y="2234565"/>
            <a:ext cx="13098780" cy="162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 b="1"/>
              <a:t>Problem Statement:</a:t>
            </a:r>
            <a:r>
              <a:rPr lang="en-IN" altLang="en-US" sz="2400"/>
              <a:t> </a:t>
            </a:r>
            <a:r>
              <a:rPr lang="en-US" sz="2400"/>
              <a:t>The rapid increase in e-waste disposal poses a significant environmental threat, with valuable metals often being lost in landfills</a:t>
            </a:r>
            <a:r>
              <a:rPr lang="en-IN" altLang="en-US" sz="2400"/>
              <a:t> and it contaminates the soil and water. The existing technology consumes high power and resources.</a:t>
            </a:r>
            <a:endParaRPr lang="en-IN" alt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228600" y="4107180"/>
            <a:ext cx="8294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Our Solution: </a:t>
            </a:r>
            <a:r>
              <a:rPr lang="en-IN" altLang="en-US" sz="2400"/>
              <a:t>We extract valuable metals from processed</a:t>
            </a:r>
            <a:endParaRPr lang="en-IN" altLang="en-US" sz="2400"/>
          </a:p>
          <a:p>
            <a:r>
              <a:rPr lang="en-IN" altLang="en-US" sz="2400"/>
              <a:t>e-waste using microorganisms, enhancing energy efficiency and minimizing harmful environmental impact.</a:t>
            </a:r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60828" y="254544"/>
            <a:ext cx="1097226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TECHNICAL APPROACH</a:t>
            </a:r>
            <a:endParaRPr lang="en-US" sz="5400">
              <a:solidFill>
                <a:srgbClr val="000000"/>
              </a:solidFill>
              <a:latin typeface="Times New Roman Bold" panose="02020803070505020304"/>
              <a:ea typeface="Times New Roman Bold" panose="02020803070505020304"/>
              <a:cs typeface="Times New Roman Bold" panose="02020803070505020304"/>
              <a:sym typeface="Times New Roman Bold" panose="020208030705050203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3</a:t>
            </a:r>
            <a:endParaRPr lang="en-US" sz="1800">
              <a:solidFill>
                <a:srgbClr val="FFFFF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6" name="Freeform 6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Arial" panose="020B0604020202020204" pitchFamily="34" charset="0"/>
                  <a:ea typeface="Arial Bold"/>
                  <a:cs typeface="Arial" panose="020B0604020202020204" pitchFamily="34" charset="0"/>
                  <a:sym typeface="Arial Bold"/>
                </a:rPr>
                <a:t>Algo-Rhythms</a:t>
              </a:r>
              <a:endParaRPr lang="en-US" sz="2700" spc="25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4383998" cy="1006476"/>
              <a:chOff x="0" y="0"/>
              <a:chExt cx="24383998" cy="100647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4384000" cy="1006475"/>
              </a:xfrm>
              <a:custGeom>
                <a:avLst/>
                <a:gdLst/>
                <a:ahLst/>
                <a:cxnLst/>
                <a:rect l="l" t="t" r="r" b="b"/>
                <a:pathLst>
                  <a:path w="24384000" h="1006475">
                    <a:moveTo>
                      <a:pt x="0" y="0"/>
                    </a:moveTo>
                    <a:lnTo>
                      <a:pt x="24384000" y="0"/>
                    </a:lnTo>
                    <a:lnTo>
                      <a:pt x="24384000" y="1006475"/>
                    </a:lnTo>
                    <a:lnTo>
                      <a:pt x="0" y="1006475"/>
                    </a:lnTo>
                    <a:close/>
                  </a:path>
                </a:pathLst>
              </a:custGeom>
              <a:solidFill>
                <a:srgbClr val="14B798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9418320" y="171457"/>
              <a:ext cx="6164160" cy="37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@DeVHack Idea submission- Template</a:t>
              </a:r>
              <a:endParaRPr lang="en-US" sz="1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5129237" y="0"/>
            <a:ext cx="3177813" cy="1328334"/>
          </a:xfrm>
          <a:custGeom>
            <a:avLst/>
            <a:gdLst/>
            <a:ahLst/>
            <a:cxnLst/>
            <a:rect l="l" t="t" r="r" b="b"/>
            <a:pathLst>
              <a:path w="3177813" h="1328334">
                <a:moveTo>
                  <a:pt x="0" y="0"/>
                </a:moveTo>
                <a:lnTo>
                  <a:pt x="3177813" y="0"/>
                </a:lnTo>
                <a:lnTo>
                  <a:pt x="3177813" y="1328334"/>
                </a:lnTo>
                <a:lnTo>
                  <a:pt x="0" y="132833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171" r="-6683" b="-3171"/>
            </a:stretch>
          </a:blipFill>
        </p:spPr>
      </p:sp>
      <p:pic>
        <p:nvPicPr>
          <p:cNvPr id="14" name="Picture 13" descr="napkin-selection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4965"/>
            <a:ext cx="8388350" cy="465137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657600" y="1028700"/>
            <a:ext cx="1631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/>
              <a:t>Process</a:t>
            </a:r>
            <a:endParaRPr lang="en-IN" altLang="en-US" sz="3600"/>
          </a:p>
        </p:txBody>
      </p:sp>
      <p:pic>
        <p:nvPicPr>
          <p:cNvPr id="16" name="Picture 15" descr="napkin-selection (1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95" y="1409700"/>
            <a:ext cx="8713470" cy="436054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2877800" y="1257300"/>
            <a:ext cx="231394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/>
              <a:t>Technology Used</a:t>
            </a:r>
            <a:endParaRPr lang="en-IN" altLang="en-US" sz="2400"/>
          </a:p>
        </p:txBody>
      </p:sp>
      <p:sp>
        <p:nvSpPr>
          <p:cNvPr id="18" name="Text Box 17"/>
          <p:cNvSpPr txBox="1"/>
          <p:nvPr/>
        </p:nvSpPr>
        <p:spPr>
          <a:xfrm>
            <a:off x="381000" y="7430770"/>
            <a:ext cx="70205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Tested and verified bacteria: </a:t>
            </a:r>
            <a:r>
              <a:rPr lang="en-IN" altLang="en-US" sz="3200" b="1"/>
              <a:t>CHROMOBACTERIUM VIOLACEUM</a:t>
            </a:r>
            <a:endParaRPr lang="en-IN" altLang="en-US" sz="3200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6276340"/>
            <a:ext cx="3382645" cy="3133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7860" y="6286500"/>
            <a:ext cx="5194300" cy="295592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477000" y="8041005"/>
            <a:ext cx="110299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1079" y="255544"/>
            <a:ext cx="1271807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FEASIBILITY AND IMPACT</a:t>
            </a:r>
            <a:endParaRPr lang="en-US" sz="5400">
              <a:solidFill>
                <a:srgbClr val="000000"/>
              </a:solidFill>
              <a:latin typeface="Times New Roman Bold" panose="02020803070505020304"/>
              <a:ea typeface="Times New Roman Bold" panose="02020803070505020304"/>
              <a:cs typeface="Times New Roman Bold" panose="02020803070505020304"/>
              <a:sym typeface="Times New Roman Bold" panose="020208030705050203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4</a:t>
            </a:r>
            <a:endParaRPr lang="en-US" sz="1800">
              <a:solidFill>
                <a:srgbClr val="FFFFF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14244" y="262572"/>
            <a:ext cx="1915886" cy="1249101"/>
            <a:chOff x="0" y="0"/>
            <a:chExt cx="2554514" cy="1665468"/>
          </a:xfrm>
        </p:grpSpPr>
        <p:sp>
          <p:nvSpPr>
            <p:cNvPr id="6" name="Freeform 6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Arial" panose="020B0604020202020204" pitchFamily="34" charset="0"/>
                  <a:ea typeface="Arial Bold"/>
                  <a:cs typeface="Arial" panose="020B0604020202020204" pitchFamily="34" charset="0"/>
                  <a:sym typeface="Arial Bold"/>
                </a:rPr>
                <a:t>Algo-Rhythms</a:t>
              </a:r>
              <a:endParaRPr lang="en-US" sz="2700" spc="25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4383998" cy="1006476"/>
              <a:chOff x="0" y="0"/>
              <a:chExt cx="24383998" cy="100647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4384000" cy="1006475"/>
              </a:xfrm>
              <a:custGeom>
                <a:avLst/>
                <a:gdLst/>
                <a:ahLst/>
                <a:cxnLst/>
                <a:rect l="l" t="t" r="r" b="b"/>
                <a:pathLst>
                  <a:path w="24384000" h="1006475">
                    <a:moveTo>
                      <a:pt x="0" y="0"/>
                    </a:moveTo>
                    <a:lnTo>
                      <a:pt x="24384000" y="0"/>
                    </a:lnTo>
                    <a:lnTo>
                      <a:pt x="24384000" y="1006475"/>
                    </a:lnTo>
                    <a:lnTo>
                      <a:pt x="0" y="1006475"/>
                    </a:lnTo>
                    <a:close/>
                  </a:path>
                </a:pathLst>
              </a:custGeom>
              <a:solidFill>
                <a:srgbClr val="14B798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9418320" y="171457"/>
              <a:ext cx="6164160" cy="37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@DeVHack Idea submission- Template</a:t>
              </a:r>
              <a:endParaRPr lang="en-US" sz="1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5110187" y="0"/>
            <a:ext cx="3177813" cy="1328334"/>
          </a:xfrm>
          <a:custGeom>
            <a:avLst/>
            <a:gdLst/>
            <a:ahLst/>
            <a:cxnLst/>
            <a:rect l="l" t="t" r="r" b="b"/>
            <a:pathLst>
              <a:path w="3177813" h="1328334">
                <a:moveTo>
                  <a:pt x="0" y="0"/>
                </a:moveTo>
                <a:lnTo>
                  <a:pt x="3177813" y="0"/>
                </a:lnTo>
                <a:lnTo>
                  <a:pt x="3177813" y="1328334"/>
                </a:lnTo>
                <a:lnTo>
                  <a:pt x="0" y="132833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171" r="-6683" b="-3171"/>
            </a:stretch>
          </a:blipFill>
        </p:spPr>
      </p:sp>
      <p:pic>
        <p:nvPicPr>
          <p:cNvPr id="14" name="Picture 13" descr="napkin-selection (1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6896100"/>
            <a:ext cx="8220075" cy="17907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811000" y="8801100"/>
            <a:ext cx="408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Potential Challenges and Risks</a:t>
            </a:r>
            <a:endParaRPr lang="en-IN" altLang="en-US" sz="2400" b="1"/>
          </a:p>
        </p:txBody>
      </p:sp>
      <p:pic>
        <p:nvPicPr>
          <p:cNvPr id="16" name="Picture 15" descr="napkin-selection (1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19500"/>
            <a:ext cx="5997575" cy="50749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048000" y="8648700"/>
            <a:ext cx="18338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/>
              <a:t>Impact</a:t>
            </a:r>
            <a:endParaRPr lang="en-IN" altLang="en-US" sz="4400" b="1"/>
          </a:p>
        </p:txBody>
      </p:sp>
      <p:pic>
        <p:nvPicPr>
          <p:cNvPr id="3" name="Picture 2" descr="napkin-selection (2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490" y="1179195"/>
            <a:ext cx="8536940" cy="5203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Presentation</Application>
  <PresentationFormat>Custom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Arial Bold</vt:lpstr>
      <vt:lpstr>Times New Roman Bold</vt:lpstr>
      <vt:lpstr>Arimo Bold</vt:lpstr>
      <vt:lpstr>TT Rounds Condensed</vt:lpstr>
      <vt:lpstr>Arimo</vt:lpstr>
      <vt:lpstr>Calibri</vt:lpstr>
      <vt:lpstr>Microsoft YaHei</vt:lpstr>
      <vt:lpstr>Arial Unicode MS</vt:lpstr>
      <vt:lpstr>Yu Gothic UI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DSU DevHack Idea submission Template</dc:title>
  <dc:creator>Bipin kumar Rai</dc:creator>
  <cp:lastModifiedBy>rouna</cp:lastModifiedBy>
  <cp:revision>4</cp:revision>
  <dcterms:created xsi:type="dcterms:W3CDTF">2006-08-16T00:00:00Z</dcterms:created>
  <dcterms:modified xsi:type="dcterms:W3CDTF">2024-09-13T07:14:44Z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70D02D8B7F20483D99D29B81FAE80655_12</vt:lpwstr>
  </property>
  <property fmtid="{D5CDD505-2E9C-101B-9397-08002B2CF9AE}" pid="3" name="KSOProductBuildVer">
    <vt:lpwstr>1033-12.2.0.17562</vt:lpwstr>
  </property>
</Properties>
</file>