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2" r:id="rId2"/>
    <p:sldId id="257" r:id="rId3"/>
    <p:sldId id="258" r:id="rId4"/>
    <p:sldId id="259" r:id="rId5"/>
    <p:sldId id="288" r:id="rId6"/>
    <p:sldId id="261" r:id="rId7"/>
    <p:sldId id="264" r:id="rId8"/>
    <p:sldId id="260" r:id="rId9"/>
    <p:sldId id="273" r:id="rId10"/>
    <p:sldId id="262" r:id="rId11"/>
    <p:sldId id="265" r:id="rId12"/>
    <p:sldId id="274" r:id="rId13"/>
    <p:sldId id="269" r:id="rId14"/>
    <p:sldId id="277" r:id="rId15"/>
    <p:sldId id="270" r:id="rId16"/>
    <p:sldId id="275" r:id="rId17"/>
    <p:sldId id="266" r:id="rId18"/>
    <p:sldId id="276" r:id="rId19"/>
    <p:sldId id="268" r:id="rId20"/>
    <p:sldId id="278" r:id="rId21"/>
    <p:sldId id="267" r:id="rId22"/>
    <p:sldId id="271" r:id="rId23"/>
    <p:sldId id="280" r:id="rId24"/>
    <p:sldId id="279" r:id="rId25"/>
    <p:sldId id="282" r:id="rId26"/>
    <p:sldId id="284" r:id="rId27"/>
    <p:sldId id="289" r:id="rId28"/>
    <p:sldId id="285" r:id="rId29"/>
    <p:sldId id="290" r:id="rId30"/>
    <p:sldId id="286" r:id="rId31"/>
    <p:sldId id="292" r:id="rId32"/>
    <p:sldId id="287" r:id="rId33"/>
    <p:sldId id="281" r:id="rId34"/>
    <p:sldId id="283" r:id="rId35"/>
    <p:sldId id="293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57444F4-983C-4BC3-A7D6-C6B117038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E85FCE-65D3-470B-9613-F74CCE963F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C511F-7876-431E-BD3F-FAC2111A3D43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F6DC80-4AF6-49A7-8C76-A339D2D4D6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016B77-59E2-40C5-BB44-CAC8B6A9D0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127DD-7C79-4C26-AE0A-DC86AE0E66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5022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B8B8F-FCA1-469E-B946-CF86ABDD188F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B519A-B6A3-4EE7-8BFB-8A96CBAD9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46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E35E4-F4F8-4F61-82DC-2AA733904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AC8809-8D39-4186-89A7-6A30A5B46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C61DB0-4B67-4994-9B2C-A693C4A2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8562-1EE7-4770-B44E-F92C80C042A9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C83196-0304-41D3-9B87-FF5C61E6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ED6AD-77EC-45E5-A51C-8ED6D5BA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399-6DEF-44D9-BF59-B4A29AD63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67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3BB12-7A3E-4BA3-9B55-71427DA9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DFE69F-DFE1-4A8D-AE7C-76391F53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4401C-3022-4CBE-8BF7-AD6A28C1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8562-1EE7-4770-B44E-F92C80C042A9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609A7-2588-434A-8298-A0467A37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94876-C268-49EE-8960-251FC12D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399-6DEF-44D9-BF59-B4A29AD63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780AAE-E210-4254-A7E9-87543F0AB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31C8E1-5E46-44FA-BFD6-CF8E47BEF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BC2BF-4F10-489B-BC22-F064E31D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8562-1EE7-4770-B44E-F92C80C042A9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67153-614F-46A3-B418-305D721F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C2E563-AA6E-4D3F-BA14-151384CE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399-6DEF-44D9-BF59-B4A29AD63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8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5A580-AFDF-4210-8160-3085A47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B0CD5-42FE-4C68-AC45-DBF29A8D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95D06-53FE-4C2B-BE18-CB2D326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8562-1EE7-4770-B44E-F92C80C042A9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209DA-E0F7-4575-97C8-F0F9356E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20961-137A-4BB4-AC03-5D140372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399-6DEF-44D9-BF59-B4A29AD63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2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7BA2C-966A-4255-AD7D-15B8C871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179E9A-2C71-4011-AF64-BFF5E849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59CF2-A06F-4030-9781-4FB7103F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8562-1EE7-4770-B44E-F92C80C042A9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E4E58-E3DB-4CCD-97D4-E2122203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CAED8-78F1-4791-B9B3-C334483F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399-6DEF-44D9-BF59-B4A29AD63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51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CA117-0213-4C8F-800C-C65A4182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BEA247-DDE4-489B-B1C2-E783BD75F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E163C7-0C80-4DC5-BF50-91FB5D33C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332AA6-7ADE-49CB-9EA7-41401CBC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8562-1EE7-4770-B44E-F92C80C042A9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F9959A-889E-49C4-82CF-D92D6073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0AF98C-1A56-4A09-B7C8-7DD55FEF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399-6DEF-44D9-BF59-B4A29AD63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67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6B68F-59C9-4C25-A1CB-78D3D05B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60CEDE-5A97-4C0C-97CD-6D8F640D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CCD399-9DA6-4724-A1A7-D2D0D445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3D95ED-A21C-4D1C-B37B-DB903BA41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9F11A9-1F50-46CE-BEE3-76287471F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BABED3-4418-4235-8E5C-5331A230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8562-1EE7-4770-B44E-F92C80C042A9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3CB597-06DC-44FF-B955-A4E7968C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5E7693-F163-4CAD-8253-B80D9290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399-6DEF-44D9-BF59-B4A29AD63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3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2D3-7C14-4DD3-91CB-953298B1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D9CDF1-38AC-41DF-96CE-0ECF3C2E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8562-1EE7-4770-B44E-F92C80C042A9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63D0-1D61-4491-9502-771D1BA3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27A03D-ECFC-4B99-98F4-F93ABCC5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399-6DEF-44D9-BF59-B4A29AD63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ADF78-E9F0-4BC0-981C-88BC7DD9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8562-1EE7-4770-B44E-F92C80C042A9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2472D5-1164-4D64-A34D-14C17AA4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8785CB-DA81-4FB1-B267-D7E4032E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399-6DEF-44D9-BF59-B4A29AD63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698F4-1397-4A4B-99BD-5F1F989E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DCFA49-3A0A-4C3A-A3A2-FC0ED2E6A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321197-764A-43D3-AF00-BF2CD7D68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D92ECF-BE85-4A9E-AA4F-F9630F75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8562-1EE7-4770-B44E-F92C80C042A9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D702B5-775F-4908-9B99-C820D76B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1CFCD-D5C8-4BA7-9627-D140ABF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399-6DEF-44D9-BF59-B4A29AD63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8187-5436-417C-A40F-B4EB2FFE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304AC9-0C52-41BD-8DAB-354BE9B49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663EAF-214D-44D0-A6E7-0B4B0EA8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333EEE-8E70-4263-B297-5AE2D97F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8562-1EE7-4770-B44E-F92C80C042A9}" type="datetimeFigureOut">
              <a:rPr lang="de-DE" smtClean="0"/>
              <a:t>03.10.2021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FCB379-BCA4-403D-9D6A-462FBB25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1C4CAC-DC47-4619-B214-370C37F4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399-6DEF-44D9-BF59-B4A29AD63B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8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68F88-C926-4A49-A1F7-C5D634BF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927176"/>
            <a:ext cx="10515600" cy="49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1FCC01-3DA0-4C84-9E01-122B2D81F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8C87A-B67D-43F5-855A-5EBA74963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59" y="63561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636FE-CC2F-4E8D-859E-892F42C42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ED7D399-6DEF-44D9-BF59-B4A29AD63BD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89">
            <a:extLst>
              <a:ext uri="{FF2B5EF4-FFF2-40B4-BE49-F238E27FC236}">
                <a16:creationId xmlns:a16="http://schemas.microsoft.com/office/drawing/2014/main" id="{1D0FCDA5-BD93-4F28-8861-7D460D4173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000" y="836613"/>
            <a:ext cx="11520000" cy="571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800"/>
          </a:p>
        </p:txBody>
      </p:sp>
      <p:sp>
        <p:nvSpPr>
          <p:cNvPr id="8" name="Rectangle 257">
            <a:extLst>
              <a:ext uri="{FF2B5EF4-FFF2-40B4-BE49-F238E27FC236}">
                <a16:creationId xmlns:a16="http://schemas.microsoft.com/office/drawing/2014/main" id="{D03225AA-1BDC-4257-834F-DE77CBB6EA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5359" y="6237289"/>
            <a:ext cx="11520000" cy="25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5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F1B6B8-87DB-4D80-A51A-50E195BCDE3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16944" y="0"/>
            <a:ext cx="1975056" cy="7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2"/>
            <a:ext cx="12192000" cy="277731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074A04-613B-4B45-A4F8-CCE4142B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3" cy="739880"/>
          </a:xfrm>
        </p:spPr>
        <p:txBody>
          <a:bodyPr anchor="b">
            <a:normAutofit/>
          </a:bodyPr>
          <a:lstStyle/>
          <a:p>
            <a:r>
              <a:rPr lang="de-DE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Brückenkurs Prozedurale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42EF58-9F7F-4D0F-B78C-56171BFCF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51" y="6019392"/>
            <a:ext cx="7315199" cy="365125"/>
          </a:xfrm>
        </p:spPr>
        <p:txBody>
          <a:bodyPr anchor="t">
            <a:normAutofit/>
          </a:bodyPr>
          <a:lstStyle/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Fachschaft Informatik</a:t>
            </a:r>
          </a:p>
          <a:p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Bildplatzhalter 6">
            <a:extLst>
              <a:ext uri="{FF2B5EF4-FFF2-40B4-BE49-F238E27FC236}">
                <a16:creationId xmlns:a16="http://schemas.microsoft.com/office/drawing/2014/main" id="{173ABCC0-2A1E-4AD5-B2E1-D3502032E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2" r="969"/>
          <a:stretch/>
        </p:blipFill>
        <p:spPr bwMode="auto">
          <a:xfrm>
            <a:off x="21" y="1"/>
            <a:ext cx="12291131" cy="5934395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101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5DD25D1-35C0-4AD6-ADD7-825B169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39" y="930481"/>
            <a:ext cx="9013722" cy="652513"/>
          </a:xfrm>
        </p:spPr>
        <p:txBody>
          <a:bodyPr/>
          <a:lstStyle/>
          <a:p>
            <a:pPr algn="ctr"/>
            <a:r>
              <a:rPr lang="en-US" dirty="0" err="1"/>
              <a:t>Datentypen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 </a:t>
            </a:r>
            <a:r>
              <a:rPr lang="en-US" dirty="0" err="1"/>
              <a:t>ausgeben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4B8ECD-82C0-4930-AD00-EF0336DAD9AD}"/>
              </a:ext>
            </a:extLst>
          </p:cNvPr>
          <p:cNvCxnSpPr>
            <a:cxnSpLocks/>
          </p:cNvCxnSpPr>
          <p:nvPr/>
        </p:nvCxnSpPr>
        <p:spPr>
          <a:xfrm>
            <a:off x="8548165" y="3179753"/>
            <a:ext cx="49163" cy="5663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BC4D2A-8ECD-42A4-B4E5-EEA139854955}"/>
              </a:ext>
            </a:extLst>
          </p:cNvPr>
          <p:cNvCxnSpPr>
            <a:cxnSpLocks/>
          </p:cNvCxnSpPr>
          <p:nvPr/>
        </p:nvCxnSpPr>
        <p:spPr>
          <a:xfrm>
            <a:off x="10990499" y="3179752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E610F1E-6D12-4D81-B670-3BFCF0AB81B2}"/>
              </a:ext>
            </a:extLst>
          </p:cNvPr>
          <p:cNvCxnSpPr>
            <a:cxnSpLocks/>
          </p:cNvCxnSpPr>
          <p:nvPr/>
        </p:nvCxnSpPr>
        <p:spPr>
          <a:xfrm>
            <a:off x="7980845" y="3119775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D83439E-0FFC-4606-B4BA-5E66CC2A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901825"/>
            <a:ext cx="10515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Beispiele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/>
              <a:t>‘a’</a:t>
            </a:r>
            <a:r>
              <a:rPr lang="en-US" sz="2400" dirty="0"/>
              <a:t>) 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/>
              <a:t>“Hello World”</a:t>
            </a:r>
            <a:r>
              <a:rPr lang="en-US" sz="2400" dirty="0"/>
              <a:t>)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FF0000"/>
                </a:solidFill>
              </a:rPr>
              <a:t>Ausgabe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Hello World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/>
              <a:t>14</a:t>
            </a:r>
            <a:r>
              <a:rPr lang="en-US" sz="2400" dirty="0"/>
              <a:t>) </a:t>
            </a: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FF0000"/>
                </a:solidFill>
              </a:rPr>
              <a:t>Ausgabe</a:t>
            </a:r>
            <a:r>
              <a:rPr lang="en-US" dirty="0">
                <a:solidFill>
                  <a:srgbClr val="FF0000"/>
                </a:solidFill>
              </a:rPr>
              <a:t>: 14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/>
              <a:t>True</a:t>
            </a:r>
            <a:r>
              <a:rPr lang="en-US" sz="2400" dirty="0"/>
              <a:t>) 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True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/>
              <a:t>23.234</a:t>
            </a:r>
            <a:r>
              <a:rPr lang="en-US" sz="2400" dirty="0"/>
              <a:t>) 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dirty="0">
                <a:solidFill>
                  <a:srgbClr val="FF0000"/>
                </a:solidFill>
              </a:rPr>
              <a:t>: 23.234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0753CBD-ADB8-4871-9859-33760CB97D07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7270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5DD25D1-35C0-4AD6-ADD7-825B169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905901"/>
            <a:ext cx="8143568" cy="613184"/>
          </a:xfrm>
        </p:spPr>
        <p:txBody>
          <a:bodyPr/>
          <a:lstStyle/>
          <a:p>
            <a:pPr algn="ctr"/>
            <a:r>
              <a:rPr lang="en-US" dirty="0"/>
              <a:t>Strings in </a:t>
            </a:r>
            <a:r>
              <a:rPr lang="en-US" dirty="0" err="1"/>
              <a:t>Console.WriteLine</a:t>
            </a:r>
            <a:r>
              <a:rPr lang="en-US" dirty="0"/>
              <a:t> </a:t>
            </a:r>
            <a:r>
              <a:rPr lang="en-US" dirty="0" err="1"/>
              <a:t>kombinieren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4B8ECD-82C0-4930-AD00-EF0336DAD9AD}"/>
              </a:ext>
            </a:extLst>
          </p:cNvPr>
          <p:cNvCxnSpPr>
            <a:cxnSpLocks/>
          </p:cNvCxnSpPr>
          <p:nvPr/>
        </p:nvCxnSpPr>
        <p:spPr>
          <a:xfrm>
            <a:off x="8548165" y="3179753"/>
            <a:ext cx="49163" cy="5663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BC4D2A-8ECD-42A4-B4E5-EEA139854955}"/>
              </a:ext>
            </a:extLst>
          </p:cNvPr>
          <p:cNvCxnSpPr>
            <a:cxnSpLocks/>
          </p:cNvCxnSpPr>
          <p:nvPr/>
        </p:nvCxnSpPr>
        <p:spPr>
          <a:xfrm>
            <a:off x="10990499" y="3179752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E610F1E-6D12-4D81-B670-3BFCF0AB81B2}"/>
              </a:ext>
            </a:extLst>
          </p:cNvPr>
          <p:cNvCxnSpPr>
            <a:cxnSpLocks/>
          </p:cNvCxnSpPr>
          <p:nvPr/>
        </p:nvCxnSpPr>
        <p:spPr>
          <a:xfrm>
            <a:off x="7980845" y="3119775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D83439E-0FFC-4606-B4BA-5E66CC2A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901825"/>
            <a:ext cx="11380306" cy="43513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1. Beispiel: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/>
              <a:t>“Hallo”</a:t>
            </a:r>
            <a:r>
              <a:rPr lang="en-US" sz="2400" dirty="0"/>
              <a:t> + </a:t>
            </a:r>
            <a:r>
              <a:rPr lang="en-US" sz="2400" b="1" dirty="0"/>
              <a:t>“Welt”</a:t>
            </a:r>
            <a:r>
              <a:rPr lang="en-US" sz="2400" dirty="0"/>
              <a:t>); 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Hallo Welt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Beispiel: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string role </a:t>
            </a:r>
            <a:r>
              <a:rPr lang="en-US" sz="2400" dirty="0"/>
              <a:t>= “Student”;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/>
              <a:t>“Ich bin </a:t>
            </a:r>
            <a:r>
              <a:rPr lang="en-US" sz="2400" b="1" dirty="0" err="1"/>
              <a:t>ein</a:t>
            </a:r>
            <a:r>
              <a:rPr lang="en-US" sz="2400" b="1" dirty="0"/>
              <a:t>: ” </a:t>
            </a:r>
            <a:r>
              <a:rPr lang="en-US" sz="2400" dirty="0"/>
              <a:t>+ </a:t>
            </a:r>
            <a:r>
              <a:rPr lang="en-US" sz="2400" dirty="0">
                <a:solidFill>
                  <a:srgbClr val="7030A0"/>
                </a:solidFill>
              </a:rPr>
              <a:t>role</a:t>
            </a:r>
            <a:r>
              <a:rPr lang="en-US" sz="2400" dirty="0"/>
              <a:t>);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FF0000"/>
                </a:solidFill>
              </a:rPr>
              <a:t>Ausgabe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Ich bin </a:t>
            </a:r>
            <a:r>
              <a:rPr lang="en-US" sz="2400" dirty="0" err="1">
                <a:solidFill>
                  <a:srgbClr val="FF0000"/>
                </a:solidFill>
              </a:rPr>
              <a:t>ein</a:t>
            </a:r>
            <a:r>
              <a:rPr lang="en-US" sz="2400" dirty="0">
                <a:solidFill>
                  <a:srgbClr val="FF0000"/>
                </a:solidFill>
              </a:rPr>
              <a:t>: Student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Beispiel: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string role </a:t>
            </a:r>
            <a:r>
              <a:rPr lang="en-US" sz="2400" dirty="0"/>
              <a:t>= “</a:t>
            </a:r>
            <a:r>
              <a:rPr lang="en-US" sz="2400" dirty="0" err="1"/>
              <a:t>Studentin</a:t>
            </a:r>
            <a:r>
              <a:rPr lang="en-US" sz="2400" dirty="0"/>
              <a:t>”;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string greeting </a:t>
            </a:r>
            <a:r>
              <a:rPr lang="en-US" sz="2400" dirty="0"/>
              <a:t>= “Hallo </a:t>
            </a:r>
            <a:r>
              <a:rPr lang="en-US" sz="2400" dirty="0" err="1"/>
              <a:t>liebe</a:t>
            </a:r>
            <a:r>
              <a:rPr lang="en-US" sz="2400" dirty="0"/>
              <a:t> ”;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greeting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7030A0"/>
                </a:solidFill>
              </a:rPr>
              <a:t>role</a:t>
            </a:r>
            <a:r>
              <a:rPr lang="en-US" sz="2400" dirty="0"/>
              <a:t>) ; 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Hallo </a:t>
            </a:r>
            <a:r>
              <a:rPr lang="en-US" sz="2400" dirty="0" err="1">
                <a:solidFill>
                  <a:srgbClr val="FF0000"/>
                </a:solidFill>
              </a:rPr>
              <a:t>liebe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Studentin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033E657-1F27-4D08-8F5C-1FA019BF98AF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0369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71F1-CBF5-45DF-B43F-8818570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Aufgaben: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05BEC99F-D348-4684-B420-F0BD2B0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9CFD-5E8D-4729-8616-F348E773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Bearbeitung der folgenden Aufgaben: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4</a:t>
            </a:r>
          </a:p>
        </p:txBody>
      </p:sp>
    </p:spTree>
    <p:extLst>
      <p:ext uri="{BB962C8B-B14F-4D97-AF65-F5344CB8AC3E}">
        <p14:creationId xmlns:p14="http://schemas.microsoft.com/office/powerpoint/2010/main" val="255485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5DD25D1-35C0-4AD6-ADD7-825B169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915733"/>
            <a:ext cx="8158316" cy="593519"/>
          </a:xfrm>
        </p:spPr>
        <p:txBody>
          <a:bodyPr/>
          <a:lstStyle/>
          <a:p>
            <a:pPr algn="ctr"/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Datentypen</a:t>
            </a:r>
            <a:r>
              <a:rPr lang="en-US" dirty="0"/>
              <a:t> in </a:t>
            </a:r>
            <a:r>
              <a:rPr lang="en-US" dirty="0" err="1"/>
              <a:t>Console.WriteLine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4B8ECD-82C0-4930-AD00-EF0336DAD9AD}"/>
              </a:ext>
            </a:extLst>
          </p:cNvPr>
          <p:cNvCxnSpPr>
            <a:cxnSpLocks/>
          </p:cNvCxnSpPr>
          <p:nvPr/>
        </p:nvCxnSpPr>
        <p:spPr>
          <a:xfrm>
            <a:off x="8548165" y="3179753"/>
            <a:ext cx="49163" cy="5663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BC4D2A-8ECD-42A4-B4E5-EEA139854955}"/>
              </a:ext>
            </a:extLst>
          </p:cNvPr>
          <p:cNvCxnSpPr>
            <a:cxnSpLocks/>
          </p:cNvCxnSpPr>
          <p:nvPr/>
        </p:nvCxnSpPr>
        <p:spPr>
          <a:xfrm>
            <a:off x="10990499" y="3179752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E610F1E-6D12-4D81-B670-3BFCF0AB81B2}"/>
              </a:ext>
            </a:extLst>
          </p:cNvPr>
          <p:cNvCxnSpPr>
            <a:cxnSpLocks/>
          </p:cNvCxnSpPr>
          <p:nvPr/>
        </p:nvCxnSpPr>
        <p:spPr>
          <a:xfrm>
            <a:off x="7980845" y="3119775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D83439E-0FFC-4606-B4BA-5E66CC2A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901825"/>
            <a:ext cx="10515600" cy="435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1. Beispiel: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/>
              <a:t>123</a:t>
            </a:r>
            <a:r>
              <a:rPr lang="en-US" sz="2400" dirty="0"/>
              <a:t>)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123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Beispiel: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bool </a:t>
            </a:r>
            <a:r>
              <a:rPr lang="en-US" sz="2400" dirty="0" err="1">
                <a:solidFill>
                  <a:srgbClr val="7030A0"/>
                </a:solidFill>
              </a:rPr>
              <a:t>wahr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 true;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wahr</a:t>
            </a:r>
            <a:r>
              <a:rPr lang="en-US" sz="2400" dirty="0"/>
              <a:t>);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Beispiel: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double </a:t>
            </a:r>
            <a:r>
              <a:rPr lang="en-US" dirty="0">
                <a:solidFill>
                  <a:srgbClr val="7030A0"/>
                </a:solidFill>
              </a:rPr>
              <a:t>number</a:t>
            </a:r>
            <a:r>
              <a:rPr lang="en-US" sz="2400" dirty="0"/>
              <a:t>= 3.1416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number</a:t>
            </a:r>
            <a:r>
              <a:rPr lang="en-US" sz="2400" dirty="0"/>
              <a:t>)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3.1416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CDCBD019-683A-4313-93BE-31FD40555BD8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72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71F1-CBF5-45DF-B43F-8818570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Aufgaben: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05BEC99F-D348-4684-B420-F0BD2B0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9CFD-5E8D-4729-8616-F348E773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Bearbeitung der folgenden Aufgaben: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5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7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5DD25D1-35C0-4AD6-ADD7-825B169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915733"/>
            <a:ext cx="9062884" cy="69675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Rechnen</a:t>
            </a:r>
            <a:r>
              <a:rPr lang="en-US" dirty="0"/>
              <a:t> in </a:t>
            </a:r>
            <a:r>
              <a:rPr lang="en-US" dirty="0" err="1"/>
              <a:t>Console.WriteLine</a:t>
            </a:r>
            <a:r>
              <a:rPr lang="en-US" dirty="0"/>
              <a:t> &amp;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Variablen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4B8ECD-82C0-4930-AD00-EF0336DAD9AD}"/>
              </a:ext>
            </a:extLst>
          </p:cNvPr>
          <p:cNvCxnSpPr>
            <a:cxnSpLocks/>
          </p:cNvCxnSpPr>
          <p:nvPr/>
        </p:nvCxnSpPr>
        <p:spPr>
          <a:xfrm>
            <a:off x="8548165" y="3179753"/>
            <a:ext cx="49163" cy="5663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BC4D2A-8ECD-42A4-B4E5-EEA139854955}"/>
              </a:ext>
            </a:extLst>
          </p:cNvPr>
          <p:cNvCxnSpPr>
            <a:cxnSpLocks/>
          </p:cNvCxnSpPr>
          <p:nvPr/>
        </p:nvCxnSpPr>
        <p:spPr>
          <a:xfrm>
            <a:off x="10990499" y="3179752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E610F1E-6D12-4D81-B670-3BFCF0AB81B2}"/>
              </a:ext>
            </a:extLst>
          </p:cNvPr>
          <p:cNvCxnSpPr>
            <a:cxnSpLocks/>
          </p:cNvCxnSpPr>
          <p:nvPr/>
        </p:nvCxnSpPr>
        <p:spPr>
          <a:xfrm>
            <a:off x="7980845" y="3119775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D83439E-0FFC-4606-B4BA-5E66CC2A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901825"/>
            <a:ext cx="6845753" cy="43513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1. Beispiel: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/>
              <a:t>1 + 1</a:t>
            </a:r>
            <a:r>
              <a:rPr lang="en-US" sz="2400" dirty="0"/>
              <a:t>); 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Beispiel: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int a </a:t>
            </a:r>
            <a:r>
              <a:rPr lang="en-US" sz="2400" dirty="0"/>
              <a:t>= 2;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int b </a:t>
            </a:r>
            <a:r>
              <a:rPr lang="en-US" sz="2400" dirty="0"/>
              <a:t>= 1;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b</a:t>
            </a:r>
            <a:r>
              <a:rPr lang="en-US" sz="2400" b="1" dirty="0"/>
              <a:t>-</a:t>
            </a:r>
            <a:r>
              <a:rPr lang="en-US" sz="2400" b="1" dirty="0">
                <a:solidFill>
                  <a:srgbClr val="7030A0"/>
                </a:solidFill>
              </a:rPr>
              <a:t>a</a:t>
            </a:r>
            <a:r>
              <a:rPr lang="en-US" sz="2400" dirty="0"/>
              <a:t>); </a:t>
            </a: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FF0000"/>
                </a:solidFill>
              </a:rPr>
              <a:t>Ausgabe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1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Beispiel: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double a </a:t>
            </a:r>
            <a:r>
              <a:rPr lang="en-US" sz="2400" dirty="0"/>
              <a:t>= 512;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double b </a:t>
            </a:r>
            <a:r>
              <a:rPr lang="en-US" sz="2400" dirty="0"/>
              <a:t>= 2;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double c </a:t>
            </a:r>
            <a:r>
              <a:rPr lang="en-US" sz="2400" dirty="0"/>
              <a:t>= 2048;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C000"/>
                </a:solidFill>
              </a:rPr>
              <a:t>double result </a:t>
            </a:r>
            <a:r>
              <a:rPr lang="en-US" sz="2400" dirty="0"/>
              <a:t>= (</a:t>
            </a:r>
            <a:r>
              <a:rPr lang="en-US" sz="2400" dirty="0">
                <a:solidFill>
                  <a:srgbClr val="7030A0"/>
                </a:solidFill>
              </a:rPr>
              <a:t>a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00B050"/>
                </a:solidFill>
              </a:rPr>
              <a:t>b</a:t>
            </a:r>
            <a:r>
              <a:rPr lang="en-US" sz="2400" dirty="0"/>
              <a:t>)/</a:t>
            </a:r>
            <a:r>
              <a:rPr lang="en-US" sz="2400" dirty="0">
                <a:solidFill>
                  <a:srgbClr val="00B0F0"/>
                </a:solidFill>
              </a:rPr>
              <a:t>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result</a:t>
            </a:r>
            <a:r>
              <a:rPr lang="en-US" sz="2400" dirty="0"/>
              <a:t>)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0,5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CFB98AD2-2116-458D-8CFC-7AF2A0028FA4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4216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71F1-CBF5-45DF-B43F-8818570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Aufgaben: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05BEC99F-D348-4684-B420-F0BD2B0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9CFD-5E8D-4729-8616-F348E773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564987"/>
            <a:ext cx="6282169" cy="3626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Bearbeitung der folgenden Aufgaben: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6</a:t>
            </a:r>
          </a:p>
          <a:p>
            <a:pPr marL="0" indent="0">
              <a:buNone/>
            </a:pPr>
            <a:r>
              <a:rPr lang="de-DE" dirty="0"/>
              <a:t>&gt; 7</a:t>
            </a:r>
          </a:p>
          <a:p>
            <a:pPr marL="0" indent="0">
              <a:buNone/>
            </a:pPr>
            <a:r>
              <a:rPr lang="de-DE" dirty="0"/>
              <a:t>&gt; 8 </a:t>
            </a:r>
          </a:p>
          <a:p>
            <a:pPr marL="0" indent="0">
              <a:buNone/>
            </a:pPr>
            <a:r>
              <a:rPr lang="de-DE" dirty="0"/>
              <a:t>&gt; 9 </a:t>
            </a:r>
          </a:p>
          <a:p>
            <a:pPr marL="0" indent="0">
              <a:buNone/>
            </a:pPr>
            <a:r>
              <a:rPr lang="de-DE" dirty="0"/>
              <a:t>&gt; 10 </a:t>
            </a:r>
          </a:p>
          <a:p>
            <a:pPr marL="0" indent="0">
              <a:buNone/>
            </a:pPr>
            <a:r>
              <a:rPr lang="de-DE" dirty="0"/>
              <a:t>&gt; 11</a:t>
            </a:r>
          </a:p>
        </p:txBody>
      </p:sp>
    </p:spTree>
    <p:extLst>
      <p:ext uri="{BB962C8B-B14F-4D97-AF65-F5344CB8AC3E}">
        <p14:creationId xmlns:p14="http://schemas.microsoft.com/office/powerpoint/2010/main" val="348743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5DD25D1-35C0-4AD6-ADD7-825B169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38" y="925565"/>
            <a:ext cx="3787878" cy="65251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Console.ReadLine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4B8ECD-82C0-4930-AD00-EF0336DAD9AD}"/>
              </a:ext>
            </a:extLst>
          </p:cNvPr>
          <p:cNvCxnSpPr>
            <a:cxnSpLocks/>
          </p:cNvCxnSpPr>
          <p:nvPr/>
        </p:nvCxnSpPr>
        <p:spPr>
          <a:xfrm>
            <a:off x="8548165" y="3179753"/>
            <a:ext cx="49163" cy="5663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BC4D2A-8ECD-42A4-B4E5-EEA139854955}"/>
              </a:ext>
            </a:extLst>
          </p:cNvPr>
          <p:cNvCxnSpPr>
            <a:cxnSpLocks/>
          </p:cNvCxnSpPr>
          <p:nvPr/>
        </p:nvCxnSpPr>
        <p:spPr>
          <a:xfrm>
            <a:off x="10990499" y="3179752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E610F1E-6D12-4D81-B670-3BFCF0AB81B2}"/>
              </a:ext>
            </a:extLst>
          </p:cNvPr>
          <p:cNvCxnSpPr>
            <a:cxnSpLocks/>
          </p:cNvCxnSpPr>
          <p:nvPr/>
        </p:nvCxnSpPr>
        <p:spPr>
          <a:xfrm>
            <a:off x="7980845" y="3119775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D83439E-0FFC-4606-B4BA-5E66CC2A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901826"/>
            <a:ext cx="10826632" cy="4030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Console.ReadLine</a:t>
            </a:r>
            <a:r>
              <a:rPr lang="en-US" sz="2400" b="1" dirty="0"/>
              <a:t>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dieser</a:t>
            </a:r>
            <a:r>
              <a:rPr lang="en-US" sz="2400" dirty="0"/>
              <a:t>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könnt</a:t>
            </a:r>
            <a:r>
              <a:rPr lang="en-US" sz="2400" dirty="0"/>
              <a:t> </a:t>
            </a:r>
            <a:r>
              <a:rPr lang="en-US" sz="2400" dirty="0" err="1"/>
              <a:t>Ihr</a:t>
            </a:r>
            <a:r>
              <a:rPr lang="en-US" sz="2400" dirty="0"/>
              <a:t> den Input (</a:t>
            </a:r>
            <a:r>
              <a:rPr lang="en-US" sz="2400" dirty="0" err="1"/>
              <a:t>Eingabe</a:t>
            </a:r>
            <a:r>
              <a:rPr lang="en-US" sz="2400" dirty="0"/>
              <a:t>) in der CMD </a:t>
            </a:r>
            <a:r>
              <a:rPr lang="en-US" sz="2400" dirty="0" err="1"/>
              <a:t>vom</a:t>
            </a:r>
            <a:r>
              <a:rPr lang="en-US" sz="2400" dirty="0"/>
              <a:t> User 	</a:t>
            </a:r>
            <a:r>
              <a:rPr lang="en-US" sz="2400" dirty="0" err="1"/>
              <a:t>auslesen</a:t>
            </a:r>
            <a:r>
              <a:rPr lang="en-US" sz="2400" dirty="0"/>
              <a:t>. </a:t>
            </a:r>
            <a:r>
              <a:rPr lang="en-US" sz="2400" dirty="0" err="1"/>
              <a:t>Dabei</a:t>
            </a:r>
            <a:r>
              <a:rPr lang="en-US" sz="2400" dirty="0"/>
              <a:t> ist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beachten</a:t>
            </a:r>
            <a:r>
              <a:rPr lang="en-US" sz="2400" dirty="0"/>
              <a:t> das </a:t>
            </a:r>
            <a:r>
              <a:rPr lang="en-US" sz="2400" dirty="0" err="1"/>
              <a:t>Console.ReadLine</a:t>
            </a:r>
            <a:r>
              <a:rPr lang="en-US" sz="2400" dirty="0"/>
              <a:t> NUR Strings	 	</a:t>
            </a:r>
            <a:r>
              <a:rPr lang="en-US" sz="2400" dirty="0" err="1"/>
              <a:t>standardmäßig</a:t>
            </a:r>
            <a:r>
              <a:rPr lang="en-US" sz="2400" dirty="0"/>
              <a:t> </a:t>
            </a:r>
            <a:r>
              <a:rPr lang="en-US" sz="2400" dirty="0" err="1"/>
              <a:t>zurückgibt</a:t>
            </a:r>
            <a:r>
              <a:rPr lang="en-US" sz="2400" dirty="0"/>
              <a:t>. Um int </a:t>
            </a:r>
            <a:r>
              <a:rPr lang="en-US" sz="2400" dirty="0" err="1"/>
              <a:t>usw</a:t>
            </a:r>
            <a:r>
              <a:rPr lang="en-US" sz="2400" dirty="0"/>
              <a:t>. </a:t>
            </a:r>
            <a:r>
              <a:rPr lang="en-US" sz="2400" dirty="0" err="1"/>
              <a:t>einzulesen</a:t>
            </a:r>
            <a:r>
              <a:rPr lang="en-US" sz="2400" dirty="0"/>
              <a:t> </a:t>
            </a:r>
            <a:r>
              <a:rPr lang="en-US" sz="2400" dirty="0" err="1"/>
              <a:t>müsste</a:t>
            </a:r>
            <a:r>
              <a:rPr lang="en-US" sz="2400" dirty="0"/>
              <a:t> man 	</a:t>
            </a:r>
            <a:r>
              <a:rPr lang="en-US" sz="2400" dirty="0" err="1"/>
              <a:t>konvertieren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Beispiel “String </a:t>
            </a:r>
            <a:r>
              <a:rPr lang="en-US" sz="2400" dirty="0" err="1"/>
              <a:t>einlesen</a:t>
            </a:r>
            <a:r>
              <a:rPr lang="en-US" sz="2400" dirty="0"/>
              <a:t>”: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string </a:t>
            </a:r>
            <a:r>
              <a:rPr lang="en-US" sz="2400" dirty="0" err="1">
                <a:solidFill>
                  <a:srgbClr val="7030A0"/>
                </a:solidFill>
              </a:rPr>
              <a:t>eingabe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err="1"/>
              <a:t>Console.ReadLine</a:t>
            </a:r>
            <a:r>
              <a:rPr lang="en-US" sz="2400" dirty="0"/>
              <a:t>();    </a:t>
            </a: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Eingabe</a:t>
            </a:r>
            <a:r>
              <a:rPr lang="en-US" sz="2400" dirty="0">
                <a:solidFill>
                  <a:srgbClr val="92D050"/>
                </a:solidFill>
              </a:rPr>
              <a:t> in der </a:t>
            </a:r>
            <a:r>
              <a:rPr lang="en-US" sz="2400" dirty="0" err="1">
                <a:solidFill>
                  <a:srgbClr val="92D050"/>
                </a:solidFill>
              </a:rPr>
              <a:t>Konsole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z.B.</a:t>
            </a:r>
            <a:r>
              <a:rPr lang="en-US" sz="2400" dirty="0">
                <a:solidFill>
                  <a:srgbClr val="92D050"/>
                </a:solidFill>
              </a:rPr>
              <a:t> Hallo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7030A0"/>
                </a:solidFill>
              </a:rPr>
              <a:t>eingabe</a:t>
            </a:r>
            <a:r>
              <a:rPr lang="en-US" sz="2400" dirty="0"/>
              <a:t>); 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Hallo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CB23355-52BA-46AB-B6E9-C0AE74FD1123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5012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71F1-CBF5-45DF-B43F-8818570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Aufgaben: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05BEC99F-D348-4684-B420-F0BD2B0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9CFD-5E8D-4729-8616-F348E773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Bearbeitung der folgenden Aufgaben: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12</a:t>
            </a:r>
          </a:p>
          <a:p>
            <a:pPr marL="0" indent="0">
              <a:buNone/>
            </a:pPr>
            <a:r>
              <a:rPr lang="de-DE" dirty="0"/>
              <a:t>&gt; 13</a:t>
            </a:r>
          </a:p>
          <a:p>
            <a:pPr marL="0" indent="0">
              <a:buNone/>
            </a:pPr>
            <a:r>
              <a:rPr lang="de-DE" dirty="0"/>
              <a:t>&gt; 14</a:t>
            </a:r>
          </a:p>
        </p:txBody>
      </p:sp>
    </p:spTree>
    <p:extLst>
      <p:ext uri="{BB962C8B-B14F-4D97-AF65-F5344CB8AC3E}">
        <p14:creationId xmlns:p14="http://schemas.microsoft.com/office/powerpoint/2010/main" val="285929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5DD25D1-35C0-4AD6-ADD7-825B169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38" y="925565"/>
            <a:ext cx="2652252" cy="63284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Convert.To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4B8ECD-82C0-4930-AD00-EF0336DAD9AD}"/>
              </a:ext>
            </a:extLst>
          </p:cNvPr>
          <p:cNvCxnSpPr>
            <a:cxnSpLocks/>
          </p:cNvCxnSpPr>
          <p:nvPr/>
        </p:nvCxnSpPr>
        <p:spPr>
          <a:xfrm>
            <a:off x="8548165" y="3179753"/>
            <a:ext cx="49163" cy="5663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BC4D2A-8ECD-42A4-B4E5-EEA139854955}"/>
              </a:ext>
            </a:extLst>
          </p:cNvPr>
          <p:cNvCxnSpPr>
            <a:cxnSpLocks/>
          </p:cNvCxnSpPr>
          <p:nvPr/>
        </p:nvCxnSpPr>
        <p:spPr>
          <a:xfrm>
            <a:off x="10990499" y="3179752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E610F1E-6D12-4D81-B670-3BFCF0AB81B2}"/>
              </a:ext>
            </a:extLst>
          </p:cNvPr>
          <p:cNvCxnSpPr>
            <a:cxnSpLocks/>
          </p:cNvCxnSpPr>
          <p:nvPr/>
        </p:nvCxnSpPr>
        <p:spPr>
          <a:xfrm>
            <a:off x="7980845" y="3119775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D83439E-0FFC-4606-B4BA-5E66CC2A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901825"/>
            <a:ext cx="10876966" cy="43513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err="1"/>
              <a:t>Convert.To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dieser</a:t>
            </a:r>
            <a:r>
              <a:rPr lang="en-US" sz="2400" dirty="0"/>
              <a:t>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könnt</a:t>
            </a:r>
            <a:r>
              <a:rPr lang="en-US" sz="2400" dirty="0"/>
              <a:t> </a:t>
            </a:r>
            <a:r>
              <a:rPr lang="en-US" sz="2400" dirty="0" err="1"/>
              <a:t>Ihr</a:t>
            </a:r>
            <a:r>
              <a:rPr lang="en-US" sz="2400" dirty="0"/>
              <a:t> </a:t>
            </a:r>
            <a:r>
              <a:rPr lang="en-US" sz="2400" dirty="0" err="1"/>
              <a:t>Datentypen</a:t>
            </a:r>
            <a:r>
              <a:rPr lang="en-US" sz="2400" dirty="0"/>
              <a:t> (falls </a:t>
            </a:r>
            <a:r>
              <a:rPr lang="en-US" sz="2400" dirty="0" err="1"/>
              <a:t>möglich</a:t>
            </a:r>
            <a:r>
              <a:rPr lang="en-US" sz="2400" dirty="0"/>
              <a:t>)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anderen</a:t>
            </a:r>
            <a:r>
              <a:rPr lang="en-US" sz="2400" dirty="0"/>
              <a:t> 	</a:t>
            </a:r>
            <a:r>
              <a:rPr lang="en-US" sz="2400" dirty="0" err="1"/>
              <a:t>Typen</a:t>
            </a:r>
            <a:r>
              <a:rPr lang="en-US" sz="2400" dirty="0"/>
              <a:t> 	</a:t>
            </a:r>
            <a:r>
              <a:rPr lang="en-US" sz="2400" dirty="0" err="1"/>
              <a:t>konvertieren</a:t>
            </a:r>
            <a:r>
              <a:rPr lang="en-US" sz="2400" dirty="0"/>
              <a:t> (also </a:t>
            </a:r>
            <a:r>
              <a:rPr lang="en-US" sz="2400" dirty="0" err="1"/>
              <a:t>umwandeln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Beispiel “String -&gt; int”: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int a </a:t>
            </a:r>
            <a:r>
              <a:rPr lang="en-US" sz="2400" dirty="0"/>
              <a:t>= Convert.To</a:t>
            </a:r>
            <a:r>
              <a:rPr lang="en-US" sz="2400" b="1" dirty="0"/>
              <a:t>Int32</a:t>
            </a:r>
            <a:r>
              <a:rPr lang="en-US" sz="2400" dirty="0"/>
              <a:t>(</a:t>
            </a:r>
            <a:r>
              <a:rPr lang="en-US" sz="2400" dirty="0" err="1"/>
              <a:t>Console.ReadLine</a:t>
            </a:r>
            <a:r>
              <a:rPr lang="en-US" sz="2400" dirty="0"/>
              <a:t>()); </a:t>
            </a:r>
            <a:r>
              <a:rPr lang="en-US" dirty="0"/>
              <a:t>//</a:t>
            </a:r>
            <a:r>
              <a:rPr lang="en-US" sz="2400" dirty="0"/>
              <a:t> </a:t>
            </a:r>
            <a:r>
              <a:rPr lang="en-US" sz="2400" dirty="0" err="1"/>
              <a:t>Eingabe</a:t>
            </a:r>
            <a:r>
              <a:rPr lang="en-US" sz="2400" dirty="0"/>
              <a:t> in der </a:t>
            </a:r>
            <a:r>
              <a:rPr lang="en-US" sz="2400" dirty="0" err="1"/>
              <a:t>Konsole</a:t>
            </a:r>
            <a:r>
              <a:rPr lang="en-US" sz="2400" dirty="0"/>
              <a:t> 125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a</a:t>
            </a:r>
            <a:r>
              <a:rPr lang="en-US" sz="2400" dirty="0"/>
              <a:t>);		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125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Beispiel “String -&gt; double”: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double b</a:t>
            </a:r>
            <a:r>
              <a:rPr lang="en-US" sz="2400" dirty="0"/>
              <a:t> = </a:t>
            </a:r>
            <a:r>
              <a:rPr lang="en-US" sz="2400" dirty="0" err="1"/>
              <a:t>Convert.To</a:t>
            </a:r>
            <a:r>
              <a:rPr lang="en-US" sz="2400" b="1" dirty="0" err="1"/>
              <a:t>Double</a:t>
            </a:r>
            <a:r>
              <a:rPr lang="en-US" sz="2400" dirty="0"/>
              <a:t>(</a:t>
            </a:r>
            <a:r>
              <a:rPr lang="en-US" sz="2400" dirty="0" err="1"/>
              <a:t>Console.ReadLine</a:t>
            </a:r>
            <a:r>
              <a:rPr lang="en-US" sz="2400" dirty="0"/>
              <a:t>()); -&gt; </a:t>
            </a:r>
            <a:r>
              <a:rPr lang="en-US" sz="2400" dirty="0" err="1"/>
              <a:t>Eingabe</a:t>
            </a:r>
            <a:r>
              <a:rPr lang="en-US" sz="2400" dirty="0"/>
              <a:t> </a:t>
            </a:r>
            <a:r>
              <a:rPr lang="en-US" dirty="0"/>
              <a:t>in der </a:t>
            </a:r>
            <a:r>
              <a:rPr lang="en-US" dirty="0" err="1"/>
              <a:t>Konsole</a:t>
            </a:r>
            <a:r>
              <a:rPr lang="en-US" sz="2400" dirty="0"/>
              <a:t> 13.37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F0"/>
                </a:solidFill>
              </a:rPr>
              <a:t>b</a:t>
            </a:r>
            <a:r>
              <a:rPr lang="en-US" sz="2400" dirty="0"/>
              <a:t>); 		 </a:t>
            </a:r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dirty="0" err="1">
                <a:solidFill>
                  <a:srgbClr val="FF0000"/>
                </a:solidFill>
              </a:rPr>
              <a:t>Ausgabe</a:t>
            </a:r>
            <a:r>
              <a:rPr lang="en-US" sz="2400" dirty="0">
                <a:solidFill>
                  <a:srgbClr val="FF0000"/>
                </a:solidFill>
              </a:rPr>
              <a:t>: 13.37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92F54FA-7854-46B3-B566-C877D3D2D2B8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906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F2BF596-A219-4625-830F-95659B2D70B4}"/>
              </a:ext>
            </a:extLst>
          </p:cNvPr>
          <p:cNvSpPr/>
          <p:nvPr/>
        </p:nvSpPr>
        <p:spPr>
          <a:xfrm>
            <a:off x="673510" y="4563270"/>
            <a:ext cx="10343535" cy="11050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DB7D7E-76C3-4414-85E9-39529C6C749C}"/>
              </a:ext>
            </a:extLst>
          </p:cNvPr>
          <p:cNvSpPr/>
          <p:nvPr/>
        </p:nvSpPr>
        <p:spPr>
          <a:xfrm>
            <a:off x="673510" y="2930013"/>
            <a:ext cx="10343535" cy="1356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994C012-8B8C-41C3-9A0D-5DEEA891A39F}"/>
              </a:ext>
            </a:extLst>
          </p:cNvPr>
          <p:cNvSpPr/>
          <p:nvPr/>
        </p:nvSpPr>
        <p:spPr>
          <a:xfrm>
            <a:off x="673510" y="1789471"/>
            <a:ext cx="10343535" cy="7472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9BA0F5-6124-434D-AF90-A0E26D5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81" y="917476"/>
            <a:ext cx="6838335" cy="6507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Was ist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Studio 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bzw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eine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IDE ?</a:t>
            </a:r>
            <a:endParaRPr lang="de-DE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D8299-DD2D-4E22-A929-FEB08895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29" y="1844651"/>
            <a:ext cx="10515600" cy="4195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Eine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integrated development environment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ist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eine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Ansammlung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der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wichtigsten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Tools die man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zum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erstellen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einer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Software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benötigt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Zu diesen </a:t>
            </a:r>
            <a:r>
              <a:rPr lang="de-DE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Tools</a:t>
            </a: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zählen beispielsweise der </a:t>
            </a:r>
            <a:r>
              <a:rPr lang="de-DE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Editor</a:t>
            </a: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mit Quelltextformatierung und Syntaxhervorhebung, </a:t>
            </a:r>
            <a:r>
              <a:rPr lang="de-DE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Compiler</a:t>
            </a: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und </a:t>
            </a:r>
            <a:r>
              <a:rPr lang="de-DE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Linker</a:t>
            </a: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Debugger</a:t>
            </a: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Interpreter</a:t>
            </a: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Werkzeuge</a:t>
            </a: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für das Erstellen von grafischen Oberflächen, </a:t>
            </a:r>
            <a:r>
              <a:rPr lang="de-DE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Versionsverwaltungen</a:t>
            </a: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und weitere Tools.</a:t>
            </a:r>
          </a:p>
          <a:p>
            <a:pPr marL="0" indent="0">
              <a:buNone/>
            </a:pPr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Bei Visual Studio (VS) handelt es sich um eine von Microsoft entwickelte IDE. Im Fach „</a:t>
            </a:r>
            <a:r>
              <a:rPr lang="de-DE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Prozedurale Programmierung</a:t>
            </a: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 wird hauptsächlich Microsofts .NET Framework verwendet.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FCE767-F384-4AB9-AFFF-F1E823557A01}"/>
              </a:ext>
            </a:extLst>
          </p:cNvPr>
          <p:cNvSpPr txBox="1">
            <a:spLocks/>
          </p:cNvSpPr>
          <p:nvPr/>
        </p:nvSpPr>
        <p:spPr>
          <a:xfrm>
            <a:off x="329381" y="63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https://fachschaft.in.th-nuernberg.de/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90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71F1-CBF5-45DF-B43F-8818570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Aufgaben: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05BEC99F-D348-4684-B420-F0BD2B0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9CFD-5E8D-4729-8616-F348E773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Bearbeitung der folgenden Aufgaben: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15</a:t>
            </a:r>
          </a:p>
          <a:p>
            <a:pPr marL="0" indent="0">
              <a:buNone/>
            </a:pPr>
            <a:r>
              <a:rPr lang="de-DE" dirty="0"/>
              <a:t>&gt; 16</a:t>
            </a:r>
          </a:p>
          <a:p>
            <a:pPr marL="0" indent="0">
              <a:buNone/>
            </a:pPr>
            <a:r>
              <a:rPr lang="de-DE" dirty="0"/>
              <a:t>&gt; 17</a:t>
            </a:r>
          </a:p>
          <a:p>
            <a:pPr marL="0" indent="0">
              <a:buNone/>
            </a:pPr>
            <a:r>
              <a:rPr lang="de-DE" dirty="0"/>
              <a:t>&gt; 18</a:t>
            </a:r>
          </a:p>
        </p:txBody>
      </p:sp>
    </p:spTree>
    <p:extLst>
      <p:ext uri="{BB962C8B-B14F-4D97-AF65-F5344CB8AC3E}">
        <p14:creationId xmlns:p14="http://schemas.microsoft.com/office/powerpoint/2010/main" val="239712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584B8A6-8D0C-42D9-9C07-F8C83CE280AD}"/>
              </a:ext>
            </a:extLst>
          </p:cNvPr>
          <p:cNvSpPr/>
          <p:nvPr/>
        </p:nvSpPr>
        <p:spPr>
          <a:xfrm>
            <a:off x="2399251" y="5519956"/>
            <a:ext cx="1652632" cy="35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33B0237-FF80-4C55-A3D9-76496C09F74B}"/>
              </a:ext>
            </a:extLst>
          </p:cNvPr>
          <p:cNvSpPr/>
          <p:nvPr/>
        </p:nvSpPr>
        <p:spPr>
          <a:xfrm>
            <a:off x="2399251" y="5100506"/>
            <a:ext cx="1342239" cy="35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1B3370E-AD06-44B4-B854-3BDF22C603E7}"/>
              </a:ext>
            </a:extLst>
          </p:cNvPr>
          <p:cNvSpPr/>
          <p:nvPr/>
        </p:nvSpPr>
        <p:spPr>
          <a:xfrm>
            <a:off x="2399251" y="4647134"/>
            <a:ext cx="629175" cy="3651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3BAED89-7576-4ED7-922F-9517F37B3498}"/>
              </a:ext>
            </a:extLst>
          </p:cNvPr>
          <p:cNvSpPr/>
          <p:nvPr/>
        </p:nvSpPr>
        <p:spPr>
          <a:xfrm>
            <a:off x="2399251" y="4211273"/>
            <a:ext cx="629175" cy="3651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37173E7-E0C0-42F3-B655-D8C641255774}"/>
              </a:ext>
            </a:extLst>
          </p:cNvPr>
          <p:cNvSpPr/>
          <p:nvPr/>
        </p:nvSpPr>
        <p:spPr>
          <a:xfrm>
            <a:off x="2399251" y="3775046"/>
            <a:ext cx="629175" cy="3651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927AAC-DA51-44BF-BC10-B5F18360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927175"/>
            <a:ext cx="3033251" cy="593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If-</a:t>
            </a:r>
            <a:r>
              <a:rPr lang="de-DE" dirty="0"/>
              <a:t>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939A5-3D95-4DB1-A09C-28730754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825625"/>
            <a:ext cx="11638327" cy="4195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Was </a:t>
            </a:r>
            <a:r>
              <a:rPr lang="en-US" b="1" dirty="0" err="1"/>
              <a:t>sind</a:t>
            </a:r>
            <a:r>
              <a:rPr lang="en-US" b="1" dirty="0"/>
              <a:t> </a:t>
            </a:r>
            <a:r>
              <a:rPr lang="en-US" b="1" dirty="0" err="1"/>
              <a:t>Bedingungen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simple </a:t>
            </a:r>
            <a:r>
              <a:rPr lang="en-US" dirty="0" err="1"/>
              <a:t>gesagt</a:t>
            </a:r>
            <a:r>
              <a:rPr lang="en-US" dirty="0"/>
              <a:t> Booleans (bool). Das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Bedingung 	wird auf </a:t>
            </a:r>
            <a:r>
              <a:rPr lang="en-US" dirty="0" err="1"/>
              <a:t>Ihren</a:t>
            </a:r>
            <a:r>
              <a:rPr lang="en-US" dirty="0"/>
              <a:t> </a:t>
            </a:r>
            <a:r>
              <a:rPr lang="en-US" dirty="0" err="1"/>
              <a:t>Wahrheitsgehalt</a:t>
            </a:r>
            <a:r>
              <a:rPr lang="en-US" dirty="0"/>
              <a:t> </a:t>
            </a:r>
            <a:r>
              <a:rPr lang="en-US" dirty="0" err="1"/>
              <a:t>überprüft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Dazu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Operatoren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==</a:t>
            </a:r>
            <a:r>
              <a:rPr lang="de-DE" dirty="0"/>
              <a:t>		Gleichheit (z. B. 1 == 1 -&gt; True oder 1 == 2 -&gt; 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		  !		Negieren (Gegenteil einer Bedingung !(1 == 1) -&gt; 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		 !=		Ungleichheit(z. B. 1 != 2 -&gt; True oder 1 != 1 -&gt; 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		&gt; und &lt;	größer und  kleiner(z. B. 1 &gt; 0 -&gt; True oder -2 &lt; -2 -&gt; 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		&gt;= und &lt;= 	größer gleich und kleiner gleich (z. B. -2 &lt;= -2)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C189DA-02F5-4716-8247-8C82E2A89CDB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00046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A6DA2B3-67EE-408D-B0A4-36FB49AD0F42}"/>
              </a:ext>
            </a:extLst>
          </p:cNvPr>
          <p:cNvSpPr/>
          <p:nvPr/>
        </p:nvSpPr>
        <p:spPr>
          <a:xfrm>
            <a:off x="2306971" y="4586680"/>
            <a:ext cx="824601" cy="379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C4E01AF-B451-441A-97C4-A9946CF87F12}"/>
              </a:ext>
            </a:extLst>
          </p:cNvPr>
          <p:cNvSpPr/>
          <p:nvPr/>
        </p:nvSpPr>
        <p:spPr>
          <a:xfrm>
            <a:off x="2306972" y="3429000"/>
            <a:ext cx="824601" cy="379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927AAC-DA51-44BF-BC10-B5F18360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2" y="946841"/>
            <a:ext cx="3008671" cy="5279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If-</a:t>
            </a:r>
            <a:r>
              <a:rPr lang="de-DE" dirty="0"/>
              <a:t>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939A5-3D95-4DB1-A09C-28730754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62" y="1715397"/>
            <a:ext cx="10990277" cy="4408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Verknüpfungsoperatoren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dirty="0"/>
              <a:t>	Es ist </a:t>
            </a:r>
            <a:r>
              <a:rPr lang="en-US" dirty="0" err="1"/>
              <a:t>möglich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auch “Alternative” 	</a:t>
            </a:r>
            <a:r>
              <a:rPr lang="en-US" dirty="0" err="1"/>
              <a:t>aneinander</a:t>
            </a:r>
            <a:r>
              <a:rPr lang="en-US" dirty="0"/>
              <a:t> 	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ketten</a:t>
            </a:r>
            <a:r>
              <a:rPr lang="en-US" dirty="0"/>
              <a:t>:	</a:t>
            </a:r>
          </a:p>
          <a:p>
            <a:pPr marL="0" indent="0">
              <a:buNone/>
            </a:pPr>
            <a:r>
              <a:rPr lang="en-US" dirty="0"/>
              <a:t>Dazu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b="1" dirty="0" err="1"/>
              <a:t>Operatoren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&amp;&amp;</a:t>
            </a:r>
            <a:r>
              <a:rPr lang="en-US" dirty="0"/>
              <a:t>	“</a:t>
            </a:r>
            <a:r>
              <a:rPr lang="en-US" dirty="0" err="1"/>
              <a:t>Sowohl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auch” z. B. 1 == 1 &amp;&amp; 2 == 2. Es </a:t>
            </a:r>
            <a:r>
              <a:rPr lang="en-US" dirty="0" err="1"/>
              <a:t>müssen</a:t>
            </a:r>
            <a:r>
              <a:rPr lang="en-US" dirty="0"/>
              <a:t> 				</a:t>
            </a:r>
            <a:r>
              <a:rPr lang="en-US" dirty="0" err="1"/>
              <a:t>beide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erfüllt sein </a:t>
            </a:r>
            <a:r>
              <a:rPr lang="en-US" dirty="0" err="1"/>
              <a:t>damit</a:t>
            </a:r>
            <a:r>
              <a:rPr lang="en-US" dirty="0"/>
              <a:t> man true </a:t>
            </a:r>
            <a:r>
              <a:rPr lang="en-US" dirty="0" err="1"/>
              <a:t>zurück</a:t>
            </a:r>
            <a:r>
              <a:rPr lang="en-US" dirty="0"/>
              <a:t> 				</a:t>
            </a:r>
            <a:r>
              <a:rPr lang="en-US" dirty="0" err="1"/>
              <a:t>bekommt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b="1" dirty="0"/>
              <a:t>||</a:t>
            </a:r>
            <a:r>
              <a:rPr lang="en-US" dirty="0"/>
              <a:t>	“</a:t>
            </a:r>
            <a:r>
              <a:rPr lang="en-US" dirty="0" err="1"/>
              <a:t>Entweder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”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obigen</a:t>
            </a:r>
            <a:r>
              <a:rPr lang="en-US" dirty="0"/>
              <a:t> Beispiel </a:t>
            </a:r>
            <a:r>
              <a:rPr lang="en-US" dirty="0" err="1"/>
              <a:t>müsste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				von </a:t>
            </a:r>
            <a:r>
              <a:rPr lang="en-US" dirty="0" err="1"/>
              <a:t>beiden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erfüllt sein. Falls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|| 				</a:t>
            </a:r>
            <a:r>
              <a:rPr lang="en-US" dirty="0" err="1"/>
              <a:t>verknüpft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80D04-120E-4A05-9BB5-6DB15D1111AD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59057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76419-C774-4EED-A365-54D2CF9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If</a:t>
            </a:r>
            <a:r>
              <a:rPr lang="de-DE" dirty="0"/>
              <a:t>-Bedingungen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9703E-AA92-4B58-8AA8-C38F8D969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195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Aufbau </a:t>
            </a:r>
            <a:r>
              <a:rPr lang="en-US" b="1" dirty="0" err="1"/>
              <a:t>einer</a:t>
            </a:r>
            <a:r>
              <a:rPr lang="en-US" b="1" dirty="0"/>
              <a:t> If/Else If/Else Bedingung: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7030A0"/>
                </a:solidFill>
              </a:rPr>
              <a:t>string </a:t>
            </a:r>
            <a:r>
              <a:rPr lang="en-US" sz="2200" dirty="0" err="1">
                <a:solidFill>
                  <a:srgbClr val="7030A0"/>
                </a:solidFill>
              </a:rPr>
              <a:t>eingabe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 err="1"/>
              <a:t>Console.Readline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/>
              <a:t>	if(</a:t>
            </a:r>
            <a:r>
              <a:rPr lang="en-US" sz="2200" dirty="0" err="1">
                <a:solidFill>
                  <a:srgbClr val="7030A0"/>
                </a:solidFill>
              </a:rPr>
              <a:t>eingabe</a:t>
            </a:r>
            <a:r>
              <a:rPr lang="en-US" sz="2200" dirty="0"/>
              <a:t> == “Hallo”){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i="1" dirty="0" err="1"/>
              <a:t>Console.WriteLine</a:t>
            </a:r>
            <a:r>
              <a:rPr lang="en-US" sz="2200" dirty="0"/>
              <a:t>(</a:t>
            </a:r>
            <a:r>
              <a:rPr lang="en-US" sz="2200" b="1" dirty="0"/>
              <a:t>“Hey!”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	}</a:t>
            </a:r>
          </a:p>
          <a:p>
            <a:pPr marL="0" indent="0">
              <a:buNone/>
            </a:pPr>
            <a:r>
              <a:rPr lang="en-US" sz="2200" dirty="0"/>
              <a:t>	else if(</a:t>
            </a:r>
            <a:r>
              <a:rPr lang="en-US" sz="2200" dirty="0" err="1">
                <a:solidFill>
                  <a:srgbClr val="7030A0"/>
                </a:solidFill>
              </a:rPr>
              <a:t>eingabe</a:t>
            </a:r>
            <a:r>
              <a:rPr lang="en-US" sz="2200" dirty="0"/>
              <a:t> == “Wie </a:t>
            </a:r>
            <a:r>
              <a:rPr lang="en-US" sz="2200" dirty="0" err="1"/>
              <a:t>gehts</a:t>
            </a:r>
            <a:r>
              <a:rPr lang="en-US" sz="2200" dirty="0"/>
              <a:t> </a:t>
            </a:r>
            <a:r>
              <a:rPr lang="en-US" sz="2200" dirty="0" err="1"/>
              <a:t>dir</a:t>
            </a:r>
            <a:r>
              <a:rPr lang="en-US" sz="2200" dirty="0"/>
              <a:t> ?”){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i="1" dirty="0" err="1"/>
              <a:t>Console.WriteLine</a:t>
            </a:r>
            <a:r>
              <a:rPr lang="en-US" sz="2200" dirty="0"/>
              <a:t>(</a:t>
            </a:r>
            <a:r>
              <a:rPr lang="en-US" sz="2200" b="1" dirty="0"/>
              <a:t>“Mir </a:t>
            </a:r>
            <a:r>
              <a:rPr lang="en-US" sz="2200" b="1" dirty="0" err="1"/>
              <a:t>geht</a:t>
            </a:r>
            <a:r>
              <a:rPr lang="en-US" sz="2200" b="1" dirty="0"/>
              <a:t> es gut und </a:t>
            </a:r>
            <a:r>
              <a:rPr lang="en-US" sz="2200" b="1" dirty="0" err="1"/>
              <a:t>dir</a:t>
            </a:r>
            <a:r>
              <a:rPr lang="en-US" sz="2200" dirty="0"/>
              <a:t> </a:t>
            </a:r>
            <a:r>
              <a:rPr lang="en-US" sz="2200" b="1" dirty="0"/>
              <a:t>?”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	}else{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i="1" dirty="0" err="1"/>
              <a:t>Console.WriteLine</a:t>
            </a:r>
            <a:r>
              <a:rPr lang="en-US" sz="2200" dirty="0"/>
              <a:t>(</a:t>
            </a:r>
            <a:r>
              <a:rPr lang="en-US" sz="2200" b="1" dirty="0"/>
              <a:t>“Tut mir </a:t>
            </a:r>
            <a:r>
              <a:rPr lang="en-US" sz="2200" b="1" dirty="0" err="1"/>
              <a:t>leid</a:t>
            </a:r>
            <a:r>
              <a:rPr lang="en-US" sz="2200" b="1" dirty="0"/>
              <a:t>, ich </a:t>
            </a:r>
            <a:r>
              <a:rPr lang="en-US" sz="2200" b="1" dirty="0" err="1"/>
              <a:t>habe</a:t>
            </a:r>
            <a:r>
              <a:rPr lang="en-US" sz="2200" b="1" dirty="0"/>
              <a:t> nicht </a:t>
            </a:r>
            <a:r>
              <a:rPr lang="en-US" sz="2200" b="1" dirty="0" err="1"/>
              <a:t>verstanden</a:t>
            </a:r>
            <a:r>
              <a:rPr lang="en-US" sz="2200" b="1" dirty="0"/>
              <a:t> was du </a:t>
            </a:r>
            <a:r>
              <a:rPr lang="en-US" sz="2200" b="1" dirty="0" err="1"/>
              <a:t>geschrieben</a:t>
            </a:r>
            <a:r>
              <a:rPr lang="en-US" sz="2200" b="1" dirty="0"/>
              <a:t> 		hast.”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	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49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71F1-CBF5-45DF-B43F-8818570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Aufgaben: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05BEC99F-D348-4684-B420-F0BD2B0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9CFD-5E8D-4729-8616-F348E773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407643"/>
            <a:ext cx="6282169" cy="376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Bearbeitung der folgenden Aufgaben: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19</a:t>
            </a:r>
          </a:p>
          <a:p>
            <a:pPr marL="0" indent="0">
              <a:buNone/>
            </a:pPr>
            <a:r>
              <a:rPr lang="de-DE" dirty="0"/>
              <a:t>&gt; 20</a:t>
            </a:r>
          </a:p>
          <a:p>
            <a:pPr marL="0" indent="0">
              <a:buNone/>
            </a:pPr>
            <a:r>
              <a:rPr lang="de-DE" dirty="0"/>
              <a:t>&gt; 21</a:t>
            </a:r>
          </a:p>
          <a:p>
            <a:pPr marL="0" indent="0">
              <a:buNone/>
            </a:pPr>
            <a:r>
              <a:rPr lang="de-DE" dirty="0"/>
              <a:t>&gt; 22</a:t>
            </a:r>
          </a:p>
          <a:p>
            <a:pPr marL="0" indent="0">
              <a:buNone/>
            </a:pPr>
            <a:r>
              <a:rPr lang="de-DE" dirty="0"/>
              <a:t>&gt; 23</a:t>
            </a:r>
          </a:p>
          <a:p>
            <a:pPr marL="0" indent="0">
              <a:buNone/>
            </a:pPr>
            <a:r>
              <a:rPr lang="de-DE" dirty="0"/>
              <a:t>&gt; 24</a:t>
            </a:r>
          </a:p>
        </p:txBody>
      </p:sp>
    </p:spTree>
    <p:extLst>
      <p:ext uri="{BB962C8B-B14F-4D97-AF65-F5344CB8AC3E}">
        <p14:creationId xmlns:p14="http://schemas.microsoft.com/office/powerpoint/2010/main" val="2410298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C84E3-CCDE-4E91-93D0-C939CE74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Schleifen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3E691-BF82-44D3-8D8B-39FD9E57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Was </a:t>
            </a:r>
            <a:r>
              <a:rPr lang="en-US" b="1" dirty="0" err="1"/>
              <a:t>sind</a:t>
            </a:r>
            <a:r>
              <a:rPr lang="en-US" b="1" dirty="0"/>
              <a:t> </a:t>
            </a:r>
            <a:r>
              <a:rPr lang="en-US" b="1" dirty="0" err="1"/>
              <a:t>Schleifen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dirty="0"/>
              <a:t>	Eine Schleife </a:t>
            </a:r>
            <a:r>
              <a:rPr lang="en-US" dirty="0" err="1"/>
              <a:t>dient</a:t>
            </a:r>
            <a:r>
              <a:rPr lang="en-US" dirty="0"/>
              <a:t> </a:t>
            </a:r>
            <a:r>
              <a:rPr lang="en-US" dirty="0" err="1"/>
              <a:t>dazu</a:t>
            </a:r>
            <a:r>
              <a:rPr lang="en-US" dirty="0"/>
              <a:t>,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Programmstück</a:t>
            </a:r>
            <a:r>
              <a:rPr lang="en-US" dirty="0"/>
              <a:t> </a:t>
            </a:r>
            <a:r>
              <a:rPr lang="en-US" dirty="0" err="1"/>
              <a:t>mehrfach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wiederholen</a:t>
            </a:r>
            <a:r>
              <a:rPr lang="en-US" dirty="0"/>
              <a:t>. 	Das </a:t>
            </a:r>
            <a:r>
              <a:rPr lang="en-US" dirty="0" err="1"/>
              <a:t>Programmstück</a:t>
            </a:r>
            <a:r>
              <a:rPr lang="en-US" dirty="0"/>
              <a:t>, der </a:t>
            </a:r>
            <a:r>
              <a:rPr lang="en-US" dirty="0" err="1"/>
              <a:t>Schleifenkörper</a:t>
            </a:r>
            <a:r>
              <a:rPr lang="en-US" dirty="0"/>
              <a:t>, wird </a:t>
            </a:r>
            <a:r>
              <a:rPr lang="en-US" dirty="0" err="1"/>
              <a:t>solange</a:t>
            </a:r>
            <a:r>
              <a:rPr lang="en-US" dirty="0"/>
              <a:t> </a:t>
            </a:r>
            <a:r>
              <a:rPr lang="en-US" dirty="0" err="1"/>
              <a:t>wiederholt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	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bestimmte</a:t>
            </a:r>
            <a:r>
              <a:rPr lang="en-US" dirty="0"/>
              <a:t> Bedingung, die </a:t>
            </a:r>
            <a:r>
              <a:rPr lang="en-US" dirty="0" err="1"/>
              <a:t>Schleifenbedingung</a:t>
            </a:r>
            <a:r>
              <a:rPr lang="en-US" dirty="0"/>
              <a:t>, erfüllt 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4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Varianten</a:t>
            </a:r>
            <a:r>
              <a:rPr lang="en-US" dirty="0"/>
              <a:t> von </a:t>
            </a:r>
            <a:r>
              <a:rPr lang="en-US" dirty="0" err="1"/>
              <a:t>Schleifen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for-</a:t>
            </a:r>
            <a:r>
              <a:rPr lang="en-US" dirty="0" err="1"/>
              <a:t>Schleifen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while-</a:t>
            </a:r>
            <a:r>
              <a:rPr lang="en-US" dirty="0" err="1"/>
              <a:t>Schleifen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do-while-</a:t>
            </a:r>
            <a:r>
              <a:rPr lang="en-US" dirty="0" err="1"/>
              <a:t>Schleifen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foreach-</a:t>
            </a:r>
            <a:r>
              <a:rPr lang="en-US" dirty="0" err="1"/>
              <a:t>Schleifen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999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DE251-0B82-4C70-81BA-07F5AFF7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For</a:t>
            </a:r>
            <a:r>
              <a:rPr lang="de-DE" dirty="0"/>
              <a:t>-Schleifen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0AC2C-40D2-4581-B00B-7A3D7E4D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Eine for-Schleife besteht aus folgenden Parametern:</a:t>
            </a:r>
          </a:p>
          <a:p>
            <a:pPr marL="0" indent="0">
              <a:buNone/>
            </a:pPr>
            <a:r>
              <a:rPr lang="en-US" dirty="0"/>
              <a:t>	Beispiel: for(</a:t>
            </a:r>
            <a:r>
              <a:rPr lang="en-US" dirty="0">
                <a:solidFill>
                  <a:srgbClr val="00B050"/>
                </a:solidFill>
              </a:rPr>
              <a:t>int i </a:t>
            </a:r>
            <a:r>
              <a:rPr lang="en-US" dirty="0"/>
              <a:t>= 0; </a:t>
            </a:r>
            <a:r>
              <a:rPr lang="en-US" dirty="0">
                <a:solidFill>
                  <a:srgbClr val="FFC000"/>
                </a:solidFill>
              </a:rPr>
              <a:t>i &lt; 10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i++</a:t>
            </a:r>
            <a:r>
              <a:rPr lang="en-US" dirty="0"/>
              <a:t>)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00B050"/>
                </a:solidFill>
              </a:rPr>
              <a:t>Schleifenvariable</a:t>
            </a:r>
            <a:r>
              <a:rPr lang="en-US" dirty="0"/>
              <a:t>: int i = 0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C000"/>
                </a:solidFill>
              </a:rPr>
              <a:t>for-</a:t>
            </a:r>
            <a:r>
              <a:rPr lang="en-US" b="1" dirty="0" err="1">
                <a:solidFill>
                  <a:srgbClr val="FFC000"/>
                </a:solidFill>
              </a:rPr>
              <a:t>Bedingung</a:t>
            </a:r>
            <a:r>
              <a:rPr lang="en-US" dirty="0"/>
              <a:t>: i &lt; 10 (</a:t>
            </a:r>
            <a:r>
              <a:rPr lang="en-US" dirty="0" err="1"/>
              <a:t>Wiederholt</a:t>
            </a:r>
            <a:r>
              <a:rPr lang="en-US" dirty="0"/>
              <a:t> Code in der Schleife so oft bis i 	</a:t>
            </a:r>
            <a:r>
              <a:rPr lang="en-US" dirty="0" err="1"/>
              <a:t>größer</a:t>
            </a:r>
            <a:r>
              <a:rPr lang="en-US" dirty="0"/>
              <a:t> 	</a:t>
            </a:r>
            <a:r>
              <a:rPr lang="en-US" dirty="0" err="1"/>
              <a:t>als</a:t>
            </a:r>
            <a:r>
              <a:rPr lang="en-US" dirty="0"/>
              <a:t> 9 ist)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for-Iterator</a:t>
            </a:r>
            <a:r>
              <a:rPr lang="en-US" dirty="0"/>
              <a:t>: i++ (</a:t>
            </a:r>
            <a:r>
              <a:rPr lang="en-US" dirty="0" err="1"/>
              <a:t>Zählt</a:t>
            </a:r>
            <a:r>
              <a:rPr lang="en-US" dirty="0"/>
              <a:t> die </a:t>
            </a:r>
            <a:r>
              <a:rPr lang="en-US" dirty="0" err="1"/>
              <a:t>Schleifenvariable</a:t>
            </a:r>
            <a:r>
              <a:rPr lang="en-US" dirty="0"/>
              <a:t> </a:t>
            </a:r>
            <a:r>
              <a:rPr lang="en-US" dirty="0" err="1"/>
              <a:t>hoch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Beispiel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for-</a:t>
            </a:r>
            <a:r>
              <a:rPr lang="en-US" dirty="0" err="1"/>
              <a:t>schleife</a:t>
            </a:r>
            <a:r>
              <a:rPr lang="en-US" dirty="0"/>
              <a:t> die bis 5 </a:t>
            </a:r>
            <a:r>
              <a:rPr lang="en-US" dirty="0" err="1"/>
              <a:t>zählt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>
                <a:solidFill>
                  <a:srgbClr val="7030A0"/>
                </a:solidFill>
              </a:rPr>
              <a:t>int i = 0</a:t>
            </a:r>
            <a:r>
              <a:rPr lang="en-US" dirty="0"/>
              <a:t>; i &lt;= 5; i++)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4698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71F1-CBF5-45DF-B43F-8818570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Aufgaben: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05BEC99F-D348-4684-B420-F0BD2B0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9CFD-5E8D-4729-8616-F348E773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407643"/>
            <a:ext cx="6282169" cy="37666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Bearbeitung der folgenden Aufgaben: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25</a:t>
            </a:r>
          </a:p>
          <a:p>
            <a:pPr marL="0" indent="0">
              <a:buNone/>
            </a:pPr>
            <a:r>
              <a:rPr lang="de-DE" dirty="0"/>
              <a:t>&gt; 26</a:t>
            </a:r>
          </a:p>
          <a:p>
            <a:pPr marL="0" indent="0">
              <a:buNone/>
            </a:pPr>
            <a:r>
              <a:rPr lang="de-DE" dirty="0"/>
              <a:t>&gt; 27</a:t>
            </a:r>
          </a:p>
          <a:p>
            <a:pPr marL="0" indent="0">
              <a:buNone/>
            </a:pPr>
            <a:r>
              <a:rPr lang="de-DE" dirty="0"/>
              <a:t>&gt; 28</a:t>
            </a:r>
          </a:p>
          <a:p>
            <a:pPr marL="0" indent="0">
              <a:buNone/>
            </a:pPr>
            <a:r>
              <a:rPr lang="de-DE" dirty="0"/>
              <a:t>&gt; 29</a:t>
            </a:r>
          </a:p>
          <a:p>
            <a:pPr marL="0" indent="0">
              <a:buNone/>
            </a:pPr>
            <a:r>
              <a:rPr lang="de-DE" dirty="0"/>
              <a:t>&gt; 30</a:t>
            </a:r>
          </a:p>
          <a:p>
            <a:pPr marL="0" indent="0">
              <a:buNone/>
            </a:pPr>
            <a:r>
              <a:rPr lang="de-DE" dirty="0"/>
              <a:t>&gt; 31</a:t>
            </a:r>
          </a:p>
          <a:p>
            <a:pPr marL="0" indent="0">
              <a:buNone/>
            </a:pPr>
            <a:r>
              <a:rPr lang="de-DE" dirty="0"/>
              <a:t>&gt; 32 </a:t>
            </a:r>
          </a:p>
          <a:p>
            <a:pPr marL="0" indent="0">
              <a:buNone/>
            </a:pPr>
            <a:r>
              <a:rPr lang="de-DE" dirty="0"/>
              <a:t>&gt; 33</a:t>
            </a:r>
          </a:p>
          <a:p>
            <a:pPr marL="0" indent="0">
              <a:buNone/>
            </a:pPr>
            <a:r>
              <a:rPr lang="de-DE" dirty="0"/>
              <a:t>&gt; 34</a:t>
            </a:r>
          </a:p>
        </p:txBody>
      </p:sp>
    </p:spTree>
    <p:extLst>
      <p:ext uri="{BB962C8B-B14F-4D97-AF65-F5344CB8AC3E}">
        <p14:creationId xmlns:p14="http://schemas.microsoft.com/office/powerpoint/2010/main" val="1717132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51725-A447-4EE5-8F1B-19BA7D0C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While</a:t>
            </a:r>
            <a:r>
              <a:rPr lang="de-DE" dirty="0"/>
              <a:t>-Schleifen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95E09-F3A4-4AED-B1AB-E244B622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30218" cy="46674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Eine while-Schleife besteht aus folgenden Parametern:</a:t>
            </a:r>
          </a:p>
          <a:p>
            <a:pPr marL="0" indent="0">
              <a:buNone/>
            </a:pPr>
            <a:r>
              <a:rPr lang="en-US" dirty="0"/>
              <a:t>	Beispiel: while(</a:t>
            </a:r>
            <a:r>
              <a:rPr lang="en-US" dirty="0">
                <a:solidFill>
                  <a:srgbClr val="00B050"/>
                </a:solidFill>
              </a:rPr>
              <a:t>i &lt; 5</a:t>
            </a:r>
            <a:r>
              <a:rPr lang="en-US" dirty="0"/>
              <a:t>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Bedingung</a:t>
            </a:r>
            <a:r>
              <a:rPr lang="en-US" dirty="0"/>
              <a:t>: i &lt; 5 (</a:t>
            </a:r>
            <a:r>
              <a:rPr lang="en-US" dirty="0" err="1"/>
              <a:t>Wiederholt</a:t>
            </a:r>
            <a:r>
              <a:rPr lang="en-US" dirty="0"/>
              <a:t> Code in der Schleife so oft bis i </a:t>
            </a:r>
            <a:r>
              <a:rPr lang="en-US" dirty="0" err="1"/>
              <a:t>größer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4 ist)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Die while-Schleife ist an </a:t>
            </a:r>
            <a:r>
              <a:rPr lang="en-US" dirty="0" err="1"/>
              <a:t>sich</a:t>
            </a:r>
            <a:r>
              <a:rPr lang="en-US" dirty="0"/>
              <a:t> das </a:t>
            </a:r>
            <a:r>
              <a:rPr lang="en-US" dirty="0" err="1"/>
              <a:t>selbe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for-</a:t>
            </a:r>
            <a:r>
              <a:rPr lang="en-US" dirty="0" err="1"/>
              <a:t>schleife</a:t>
            </a:r>
            <a:r>
              <a:rPr lang="en-US" dirty="0"/>
              <a:t>. </a:t>
            </a:r>
            <a:r>
              <a:rPr lang="en-US" dirty="0" err="1"/>
              <a:t>Jedoch</a:t>
            </a:r>
            <a:r>
              <a:rPr lang="en-US" dirty="0"/>
              <a:t> wird die </a:t>
            </a:r>
            <a:r>
              <a:rPr lang="en-US" dirty="0" err="1"/>
              <a:t>Schleifenvariable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der Schleife </a:t>
            </a:r>
            <a:r>
              <a:rPr lang="en-US" dirty="0" err="1"/>
              <a:t>initialisiert</a:t>
            </a:r>
            <a:r>
              <a:rPr lang="en-US" dirty="0"/>
              <a:t> und im </a:t>
            </a:r>
            <a:r>
              <a:rPr lang="en-US" dirty="0" err="1"/>
              <a:t>Schleifenkörper</a:t>
            </a:r>
            <a:r>
              <a:rPr lang="en-US" dirty="0"/>
              <a:t> </a:t>
            </a:r>
            <a:r>
              <a:rPr lang="en-US" dirty="0" err="1"/>
              <a:t>hochgezählt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Beispiel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for-Schleife, die bis 5 </a:t>
            </a:r>
            <a:r>
              <a:rPr lang="en-US" dirty="0" err="1"/>
              <a:t>zählt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int i = 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while(i &lt;= 5)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i++;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28554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71F1-CBF5-45DF-B43F-8818570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Aufgaben: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05BEC99F-D348-4684-B420-F0BD2B0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9CFD-5E8D-4729-8616-F348E773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407643"/>
            <a:ext cx="6282169" cy="376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Bearbeitung der folgenden Aufgaben: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35</a:t>
            </a:r>
          </a:p>
          <a:p>
            <a:pPr marL="0" indent="0">
              <a:buNone/>
            </a:pPr>
            <a:r>
              <a:rPr lang="de-DE" dirty="0"/>
              <a:t>&gt; 36</a:t>
            </a:r>
          </a:p>
          <a:p>
            <a:pPr marL="0" indent="0">
              <a:buNone/>
            </a:pPr>
            <a:r>
              <a:rPr lang="de-DE" dirty="0"/>
              <a:t>&gt; 37 </a:t>
            </a:r>
          </a:p>
          <a:p>
            <a:pPr marL="0" indent="0">
              <a:buNone/>
            </a:pPr>
            <a:r>
              <a:rPr lang="de-DE" dirty="0"/>
              <a:t>&gt; 38</a:t>
            </a:r>
          </a:p>
          <a:p>
            <a:pPr marL="0" indent="0">
              <a:buNone/>
            </a:pPr>
            <a:r>
              <a:rPr lang="de-DE" dirty="0"/>
              <a:t>&gt; 39</a:t>
            </a:r>
          </a:p>
          <a:p>
            <a:pPr marL="0" indent="0">
              <a:buNone/>
            </a:pPr>
            <a:r>
              <a:rPr lang="de-DE" dirty="0"/>
              <a:t>&gt; 40 </a:t>
            </a:r>
          </a:p>
        </p:txBody>
      </p:sp>
    </p:spTree>
    <p:extLst>
      <p:ext uri="{BB962C8B-B14F-4D97-AF65-F5344CB8AC3E}">
        <p14:creationId xmlns:p14="http://schemas.microsoft.com/office/powerpoint/2010/main" val="428679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9D31C9-860A-4FD5-993F-97F137D9FE0A}"/>
              </a:ext>
            </a:extLst>
          </p:cNvPr>
          <p:cNvSpPr/>
          <p:nvPr/>
        </p:nvSpPr>
        <p:spPr>
          <a:xfrm>
            <a:off x="505910" y="2309474"/>
            <a:ext cx="5968181" cy="2674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CBD4E-2FBA-4759-A60C-1056858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52" y="2684354"/>
            <a:ext cx="5473409" cy="22219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C# ist </a:t>
            </a:r>
            <a:r>
              <a:rPr lang="en-US" sz="2400" dirty="0" err="1"/>
              <a:t>eine</a:t>
            </a:r>
            <a:r>
              <a:rPr lang="en-US" sz="2400" dirty="0"/>
              <a:t> </a:t>
            </a:r>
            <a:r>
              <a:rPr lang="en-US" sz="2400" dirty="0" err="1"/>
              <a:t>Objektorientierte</a:t>
            </a:r>
            <a:r>
              <a:rPr lang="en-US" sz="2400" dirty="0"/>
              <a:t> </a:t>
            </a:r>
            <a:r>
              <a:rPr lang="en-US" sz="2400" dirty="0" err="1"/>
              <a:t>Programmiersprache</a:t>
            </a:r>
            <a:r>
              <a:rPr lang="en-US" sz="2400" dirty="0"/>
              <a:t> d. h. </a:t>
            </a:r>
            <a:r>
              <a:rPr lang="en-US" sz="2400" dirty="0" err="1"/>
              <a:t>dabei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Attribute/</a:t>
            </a:r>
            <a:r>
              <a:rPr lang="en-US" sz="2400" dirty="0" err="1"/>
              <a:t>Eigenschaften</a:t>
            </a:r>
            <a:r>
              <a:rPr lang="en-US" sz="2400" dirty="0"/>
              <a:t> </a:t>
            </a:r>
            <a:r>
              <a:rPr lang="en-US" sz="2400" dirty="0" err="1"/>
              <a:t>wie</a:t>
            </a:r>
            <a:r>
              <a:rPr lang="en-US" sz="2400" dirty="0"/>
              <a:t> Name, Alter, </a:t>
            </a:r>
            <a:r>
              <a:rPr lang="en-US" sz="2400" dirty="0" err="1"/>
              <a:t>Augenfarbe</a:t>
            </a:r>
            <a:r>
              <a:rPr lang="en-US" sz="2400" dirty="0"/>
              <a:t>, </a:t>
            </a:r>
            <a:r>
              <a:rPr lang="en-US" sz="2400" dirty="0" err="1"/>
              <a:t>Geburtstag</a:t>
            </a:r>
            <a:r>
              <a:rPr lang="en-US" sz="2400" dirty="0"/>
              <a:t> etc. in </a:t>
            </a:r>
            <a:r>
              <a:rPr lang="en-US" sz="2400" dirty="0" err="1"/>
              <a:t>sogenannten</a:t>
            </a:r>
            <a:r>
              <a:rPr lang="en-US" sz="2400" dirty="0"/>
              <a:t> </a:t>
            </a:r>
            <a:r>
              <a:rPr lang="en-US" sz="2400" dirty="0" err="1"/>
              <a:t>Objekten</a:t>
            </a:r>
            <a:r>
              <a:rPr lang="en-US" sz="2400" dirty="0"/>
              <a:t> (</a:t>
            </a:r>
            <a:r>
              <a:rPr lang="en-US" sz="2400" dirty="0" err="1"/>
              <a:t>bzw</a:t>
            </a:r>
            <a:r>
              <a:rPr lang="en-US" sz="2400" dirty="0"/>
              <a:t>. Klassen) </a:t>
            </a:r>
            <a:r>
              <a:rPr lang="en-US" sz="2400" dirty="0" err="1"/>
              <a:t>gespeichert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5DD25D1-35C0-4AD6-ADD7-825B169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39" y="903350"/>
            <a:ext cx="10454148" cy="6599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Was ist C# und OOP (object oriented programming)?</a:t>
            </a:r>
            <a:endParaRPr lang="de-DE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0F3E8A-E546-4260-97E5-C097C8A8B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00" t="12462"/>
          <a:stretch/>
        </p:blipFill>
        <p:spPr>
          <a:xfrm>
            <a:off x="8502896" y="4146535"/>
            <a:ext cx="1933021" cy="187335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4B8ECD-82C0-4930-AD00-EF0336DAD9AD}"/>
              </a:ext>
            </a:extLst>
          </p:cNvPr>
          <p:cNvCxnSpPr>
            <a:cxnSpLocks/>
          </p:cNvCxnSpPr>
          <p:nvPr/>
        </p:nvCxnSpPr>
        <p:spPr>
          <a:xfrm>
            <a:off x="8548165" y="3179753"/>
            <a:ext cx="49163" cy="5663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BC4D2A-8ECD-42A4-B4E5-EEA139854955}"/>
              </a:ext>
            </a:extLst>
          </p:cNvPr>
          <p:cNvCxnSpPr>
            <a:cxnSpLocks/>
          </p:cNvCxnSpPr>
          <p:nvPr/>
        </p:nvCxnSpPr>
        <p:spPr>
          <a:xfrm>
            <a:off x="10990499" y="3179752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E610F1E-6D12-4D81-B670-3BFCF0AB81B2}"/>
              </a:ext>
            </a:extLst>
          </p:cNvPr>
          <p:cNvCxnSpPr>
            <a:cxnSpLocks/>
          </p:cNvCxnSpPr>
          <p:nvPr/>
        </p:nvCxnSpPr>
        <p:spPr>
          <a:xfrm>
            <a:off x="7980845" y="3119775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10E57C-F2AC-4823-BE57-ACD48541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1" y="2517368"/>
            <a:ext cx="4288339" cy="51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BDBCDB8-43AD-4D66-89BE-C4492204D7EF}"/>
              </a:ext>
            </a:extLst>
          </p:cNvPr>
          <p:cNvSpPr txBox="1"/>
          <p:nvPr/>
        </p:nvSpPr>
        <p:spPr>
          <a:xfrm>
            <a:off x="8170613" y="1909364"/>
            <a:ext cx="2813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Attribute/</a:t>
            </a:r>
            <a:r>
              <a:rPr lang="de-DE" sz="2000" b="1" dirty="0">
                <a:solidFill>
                  <a:srgbClr val="000000"/>
                </a:solidFill>
                <a:latin typeface="-apple-system"/>
              </a:rPr>
              <a:t>Eigenschaften</a:t>
            </a:r>
            <a:r>
              <a:rPr lang="en-US" sz="2000" b="1" dirty="0"/>
              <a:t>:</a:t>
            </a:r>
            <a:endParaRPr lang="de-DE" sz="2000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D92FD62-E16C-4C1D-9D5B-B6794F0656EC}"/>
              </a:ext>
            </a:extLst>
          </p:cNvPr>
          <p:cNvSpPr txBox="1"/>
          <p:nvPr/>
        </p:nvSpPr>
        <p:spPr>
          <a:xfrm>
            <a:off x="8780820" y="3818157"/>
            <a:ext cx="1377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Methoden</a:t>
            </a:r>
            <a:r>
              <a:rPr lang="en-US" sz="2000" b="1" dirty="0"/>
              <a:t>:</a:t>
            </a:r>
            <a:endParaRPr lang="de-DE" sz="2000" b="1" dirty="0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CF93364A-4C1C-40AD-AC84-EC15212D648D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59762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72F69-9FC9-4ACB-8283-8B7A0667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Do-While-Schleife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E6F98-5BB1-4410-A1B2-5C98E0AB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Eine do-while-Schleife besteht aus folgenden Parametern:</a:t>
            </a:r>
          </a:p>
          <a:p>
            <a:pPr marL="0" indent="0">
              <a:buNone/>
            </a:pPr>
            <a:r>
              <a:rPr lang="en-US" sz="2400" dirty="0"/>
              <a:t>	Beispiel: </a:t>
            </a:r>
          </a:p>
          <a:p>
            <a:pPr marL="0" indent="0">
              <a:buNone/>
            </a:pPr>
            <a:r>
              <a:rPr lang="en-US" sz="2400" dirty="0"/>
              <a:t>	do{</a:t>
            </a:r>
          </a:p>
          <a:p>
            <a:pPr marL="0" indent="0">
              <a:buNone/>
            </a:pPr>
            <a:r>
              <a:rPr lang="en-US" sz="2400" dirty="0"/>
              <a:t>	//Euer Code</a:t>
            </a:r>
          </a:p>
          <a:p>
            <a:pPr marL="0" indent="0">
              <a:buNone/>
            </a:pPr>
            <a:r>
              <a:rPr lang="en-US" sz="2400" dirty="0"/>
              <a:t>	}while(i &lt; 5){}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Die Besonderheit hierbei ist das der Code im Schleifenblock mindestens einmal ausgeführt wird</a:t>
            </a:r>
            <a:r>
              <a:rPr lang="en-US" dirty="0"/>
              <a:t>, </a:t>
            </a:r>
            <a:r>
              <a:rPr lang="en-US" sz="2400" dirty="0"/>
              <a:t>auch wenn die Bedingung nicht erfüllt sein sollte.</a:t>
            </a:r>
            <a:endParaRPr lang="en-US" sz="72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60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71F1-CBF5-45DF-B43F-8818570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Aufgaben: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05BEC99F-D348-4684-B420-F0BD2B0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9CFD-5E8D-4729-8616-F348E773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467" y="2575423"/>
            <a:ext cx="6282169" cy="3531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Bearbeitung der folgenden Aufgaben: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41</a:t>
            </a:r>
          </a:p>
          <a:p>
            <a:pPr marL="0" indent="0">
              <a:buNone/>
            </a:pPr>
            <a:r>
              <a:rPr lang="de-DE" dirty="0"/>
              <a:t>&gt; 42</a:t>
            </a:r>
          </a:p>
          <a:p>
            <a:pPr marL="0" indent="0">
              <a:buNone/>
            </a:pPr>
            <a:r>
              <a:rPr lang="de-DE" dirty="0"/>
              <a:t>&gt; 43 </a:t>
            </a:r>
          </a:p>
          <a:p>
            <a:pPr marL="0" indent="0">
              <a:buNone/>
            </a:pPr>
            <a:r>
              <a:rPr lang="de-DE" dirty="0"/>
              <a:t>&gt; 44</a:t>
            </a:r>
          </a:p>
        </p:txBody>
      </p:sp>
    </p:spTree>
    <p:extLst>
      <p:ext uri="{BB962C8B-B14F-4D97-AF65-F5344CB8AC3E}">
        <p14:creationId xmlns:p14="http://schemas.microsoft.com/office/powerpoint/2010/main" val="57507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FAF43-6049-43E7-820B-15BBCBA2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Foreach-Schleife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E298C-7BE9-4B3F-8D3B-2A43559C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Eine foreach-Schleife besteht aus folgenden Parametern: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C000"/>
                </a:solidFill>
              </a:rPr>
              <a:t>string example </a:t>
            </a:r>
            <a:r>
              <a:rPr lang="en-US" sz="2400" dirty="0"/>
              <a:t>= “Hallo”;</a:t>
            </a:r>
          </a:p>
          <a:p>
            <a:pPr marL="0" indent="0">
              <a:buNone/>
            </a:pPr>
            <a:r>
              <a:rPr lang="en-US" sz="2400" dirty="0"/>
              <a:t>	foreach(</a:t>
            </a:r>
            <a:r>
              <a:rPr lang="en-US" sz="2400" dirty="0">
                <a:solidFill>
                  <a:srgbClr val="00B0F0"/>
                </a:solidFill>
              </a:rPr>
              <a:t>char c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FFC000"/>
                </a:solidFill>
              </a:rPr>
              <a:t>example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Console.WriteLine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F0"/>
                </a:solidFill>
              </a:rPr>
              <a:t>c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Bei </a:t>
            </a:r>
            <a:r>
              <a:rPr lang="en-US" sz="2400" dirty="0" err="1"/>
              <a:t>einer</a:t>
            </a:r>
            <a:r>
              <a:rPr lang="en-US" sz="2400" dirty="0"/>
              <a:t> foreach Schleife </a:t>
            </a:r>
            <a:r>
              <a:rPr lang="en-US" sz="2400" dirty="0" err="1"/>
              <a:t>werden</a:t>
            </a:r>
            <a:r>
              <a:rPr lang="en-US" sz="2400" dirty="0"/>
              <a:t> alle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ihrem</a:t>
            </a:r>
            <a:r>
              <a:rPr lang="en-US" sz="2400" dirty="0"/>
              <a:t> </a:t>
            </a:r>
            <a:r>
              <a:rPr lang="en-US" sz="2400" dirty="0" err="1"/>
              <a:t>zugehörigen</a:t>
            </a:r>
            <a:r>
              <a:rPr lang="en-US" sz="2400" dirty="0"/>
              <a:t> Attribute </a:t>
            </a:r>
            <a:r>
              <a:rPr lang="en-US" sz="2400" dirty="0" err="1"/>
              <a:t>itteriert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z. B. </a:t>
            </a:r>
            <a:r>
              <a:rPr lang="en-US" sz="2400" dirty="0" err="1"/>
              <a:t>bei</a:t>
            </a:r>
            <a:r>
              <a:rPr lang="en-US" sz="2400" dirty="0"/>
              <a:t> int[] -&gt; foreach(int i in array) </a:t>
            </a:r>
          </a:p>
          <a:p>
            <a:pPr marL="0" indent="0">
              <a:buNone/>
            </a:pPr>
            <a:r>
              <a:rPr lang="en-US" sz="2400" dirty="0" err="1"/>
              <a:t>Dabei</a:t>
            </a:r>
            <a:r>
              <a:rPr lang="en-US" sz="2400" dirty="0"/>
              <a:t> ist array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Typ</a:t>
            </a:r>
            <a:r>
              <a:rPr lang="en-US" sz="2400" dirty="0"/>
              <a:t> int[]</a:t>
            </a:r>
            <a:endParaRPr lang="en-US" sz="72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095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28422-AB1A-4536-BCE1-62183514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Arrays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217E1D-5B6D-456C-B7C2-013E97C9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Was </a:t>
            </a:r>
            <a:r>
              <a:rPr lang="en-US" b="1" dirty="0" err="1"/>
              <a:t>sind</a:t>
            </a:r>
            <a:r>
              <a:rPr lang="en-US" b="1" dirty="0"/>
              <a:t> Arrays ?</a:t>
            </a:r>
          </a:p>
          <a:p>
            <a:pPr marL="0" indent="0">
              <a:buNone/>
            </a:pPr>
            <a:r>
              <a:rPr lang="en-US" dirty="0"/>
              <a:t>	Arrays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Ansammlung</a:t>
            </a:r>
            <a:r>
              <a:rPr lang="en-US" dirty="0"/>
              <a:t> </a:t>
            </a:r>
            <a:r>
              <a:rPr lang="en-US" dirty="0" err="1"/>
              <a:t>mehrerer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Datentyps</a:t>
            </a:r>
            <a:r>
              <a:rPr lang="en-US" dirty="0"/>
              <a:t>. Arrays </a:t>
            </a:r>
            <a:r>
              <a:rPr lang="en-US" dirty="0" err="1"/>
              <a:t>haben</a:t>
            </a:r>
            <a:r>
              <a:rPr lang="en-US" dirty="0"/>
              <a:t> 	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sogenannten</a:t>
            </a:r>
            <a:r>
              <a:rPr lang="en-US" dirty="0"/>
              <a:t> “Index”. </a:t>
            </a:r>
            <a:r>
              <a:rPr lang="en-US" dirty="0" err="1"/>
              <a:t>Welcher</a:t>
            </a:r>
            <a:r>
              <a:rPr lang="en-US" dirty="0"/>
              <a:t> auf die Position des </a:t>
            </a:r>
            <a:r>
              <a:rPr lang="en-US" dirty="0" err="1"/>
              <a:t>Elementes</a:t>
            </a:r>
            <a:r>
              <a:rPr lang="en-US" dirty="0"/>
              <a:t> </a:t>
            </a:r>
            <a:r>
              <a:rPr lang="en-US" dirty="0" err="1"/>
              <a:t>referenziert</a:t>
            </a:r>
            <a:r>
              <a:rPr lang="en-US" dirty="0"/>
              <a:t>. 	Bei Arrays </a:t>
            </a:r>
            <a:r>
              <a:rPr lang="en-US" dirty="0" err="1"/>
              <a:t>fängt</a:t>
            </a:r>
            <a:r>
              <a:rPr lang="en-US" dirty="0"/>
              <a:t> man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Position 0 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Wie </a:t>
            </a:r>
            <a:r>
              <a:rPr lang="en-US" b="1" dirty="0" err="1"/>
              <a:t>initialisiert</a:t>
            </a:r>
            <a:r>
              <a:rPr lang="en-US" b="1" dirty="0"/>
              <a:t> man </a:t>
            </a:r>
            <a:r>
              <a:rPr lang="en-US" b="1" dirty="0" err="1"/>
              <a:t>ein</a:t>
            </a:r>
            <a:r>
              <a:rPr lang="en-US" b="1" dirty="0"/>
              <a:t> string Array 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string[] array </a:t>
            </a:r>
            <a:r>
              <a:rPr lang="en-US" dirty="0"/>
              <a:t>= new string[]{ “Hallo”, “das”, “ist”, “toll”};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array</a:t>
            </a:r>
            <a:r>
              <a:rPr lang="en-US" dirty="0"/>
              <a:t>[0]); 	</a:t>
            </a: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FF0000"/>
                </a:solidFill>
              </a:rPr>
              <a:t>Ausgabe</a:t>
            </a:r>
            <a:r>
              <a:rPr lang="en-US" dirty="0">
                <a:solidFill>
                  <a:srgbClr val="FF0000"/>
                </a:solidFill>
              </a:rPr>
              <a:t>: Hallo</a:t>
            </a:r>
          </a:p>
          <a:p>
            <a:pPr marL="0" indent="0">
              <a:buNone/>
            </a:pPr>
            <a:r>
              <a:rPr lang="en-US" dirty="0"/>
              <a:t>Oder auch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string [] array </a:t>
            </a:r>
            <a:r>
              <a:rPr lang="en-US" dirty="0"/>
              <a:t>= new string[10]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array</a:t>
            </a:r>
            <a:r>
              <a:rPr lang="en-US" dirty="0"/>
              <a:t>[0] = “Test”;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39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3FE7-C9E5-4622-9555-694F863B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Zweidimensionale Arrays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043BA-D8A1-43E2-AE7A-63476DD8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Was </a:t>
            </a:r>
            <a:r>
              <a:rPr lang="en-US" b="1" dirty="0" err="1"/>
              <a:t>sind</a:t>
            </a:r>
            <a:r>
              <a:rPr lang="en-US" b="1" dirty="0"/>
              <a:t> 2D Arrays ?</a:t>
            </a:r>
          </a:p>
          <a:p>
            <a:pPr marL="0" indent="0">
              <a:buNone/>
            </a:pPr>
            <a:r>
              <a:rPr lang="en-US" dirty="0"/>
              <a:t>	Bei 2D Arrays </a:t>
            </a:r>
            <a:r>
              <a:rPr lang="en-US" dirty="0" err="1"/>
              <a:t>handelt</a:t>
            </a:r>
            <a:r>
              <a:rPr lang="en-US" dirty="0"/>
              <a:t> es </a:t>
            </a:r>
            <a:r>
              <a:rPr lang="en-US" dirty="0" err="1"/>
              <a:t>sich</a:t>
            </a:r>
            <a:r>
              <a:rPr lang="en-US" dirty="0"/>
              <a:t> um </a:t>
            </a:r>
            <a:r>
              <a:rPr lang="en-US" dirty="0" err="1"/>
              <a:t>Matrizen</a:t>
            </a:r>
            <a:r>
              <a:rPr lang="en-US" dirty="0"/>
              <a:t> (</a:t>
            </a:r>
            <a:r>
              <a:rPr lang="en-US" dirty="0" err="1"/>
              <a:t>mehrdimensionale</a:t>
            </a:r>
            <a:r>
              <a:rPr lang="en-US" dirty="0"/>
              <a:t> 	Arrays).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Wie </a:t>
            </a:r>
            <a:r>
              <a:rPr lang="en-US" b="1" dirty="0" err="1"/>
              <a:t>initialisiert</a:t>
            </a:r>
            <a:r>
              <a:rPr lang="en-US" b="1" dirty="0"/>
              <a:t> man </a:t>
            </a:r>
            <a:r>
              <a:rPr lang="en-US" b="1" dirty="0" err="1"/>
              <a:t>ein</a:t>
            </a:r>
            <a:r>
              <a:rPr lang="en-US" b="1" dirty="0"/>
              <a:t> 2D string Array ?</a:t>
            </a:r>
          </a:p>
          <a:p>
            <a:pPr marL="0" indent="0">
              <a:buNone/>
            </a:pPr>
            <a:r>
              <a:rPr lang="en-US" dirty="0"/>
              <a:t>	string[,] array2D = new string[,]</a:t>
            </a:r>
          </a:p>
          <a:p>
            <a:pPr marL="0" indent="0">
              <a:buNone/>
            </a:pPr>
            <a:r>
              <a:rPr lang="en-US" dirty="0"/>
              <a:t>	{ 	</a:t>
            </a:r>
          </a:p>
          <a:p>
            <a:pPr marL="0" indent="0">
              <a:buNone/>
            </a:pPr>
            <a:r>
              <a:rPr lang="en-US" dirty="0"/>
              <a:t>		{ “1”, “2” }, </a:t>
            </a:r>
          </a:p>
          <a:p>
            <a:pPr marL="0" indent="0">
              <a:buNone/>
            </a:pPr>
            <a:r>
              <a:rPr lang="en-US" dirty="0"/>
              <a:t>		{ “3”, “4” }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Console.WriteLine</a:t>
            </a:r>
            <a:r>
              <a:rPr lang="en-US" dirty="0"/>
              <a:t>(array[0, 1]); 	</a:t>
            </a: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FF0000"/>
                </a:solidFill>
              </a:rPr>
              <a:t>Ausgabe</a:t>
            </a:r>
            <a:r>
              <a:rPr lang="en-US" dirty="0">
                <a:solidFill>
                  <a:srgbClr val="FF0000"/>
                </a:solidFill>
              </a:rPr>
              <a:t>: 2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23D2E5-F45B-46DE-BEBF-7D2BFF5B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70" y="3987500"/>
            <a:ext cx="2649430" cy="15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53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71F1-CBF5-45DF-B43F-8818570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Aufgaben: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05BEC99F-D348-4684-B420-F0BD2B0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9CFD-5E8D-4729-8616-F348E773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407643"/>
            <a:ext cx="6282169" cy="376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Bearbeitung der folgenden Aufgaben: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45</a:t>
            </a:r>
          </a:p>
          <a:p>
            <a:pPr marL="0" indent="0">
              <a:buNone/>
            </a:pPr>
            <a:r>
              <a:rPr lang="de-DE" dirty="0"/>
              <a:t>&gt; 46</a:t>
            </a:r>
          </a:p>
          <a:p>
            <a:pPr marL="0" indent="0">
              <a:buNone/>
            </a:pPr>
            <a:r>
              <a:rPr lang="de-DE" dirty="0"/>
              <a:t>&gt; 47</a:t>
            </a:r>
          </a:p>
          <a:p>
            <a:pPr marL="0" indent="0">
              <a:buNone/>
            </a:pPr>
            <a:r>
              <a:rPr lang="de-DE" dirty="0"/>
              <a:t>&gt; 48</a:t>
            </a:r>
          </a:p>
        </p:txBody>
      </p:sp>
    </p:spTree>
    <p:extLst>
      <p:ext uri="{BB962C8B-B14F-4D97-AF65-F5344CB8AC3E}">
        <p14:creationId xmlns:p14="http://schemas.microsoft.com/office/powerpoint/2010/main" val="120697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5D64D1-B9A7-4666-8E11-4DBE1C626010}"/>
              </a:ext>
            </a:extLst>
          </p:cNvPr>
          <p:cNvSpPr/>
          <p:nvPr/>
        </p:nvSpPr>
        <p:spPr>
          <a:xfrm>
            <a:off x="394766" y="2593104"/>
            <a:ext cx="801329" cy="4277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1B3F761-3F5B-41D6-865B-09D753CFDEAF}"/>
              </a:ext>
            </a:extLst>
          </p:cNvPr>
          <p:cNvSpPr/>
          <p:nvPr/>
        </p:nvSpPr>
        <p:spPr>
          <a:xfrm>
            <a:off x="368710" y="3388365"/>
            <a:ext cx="801329" cy="4277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9D80F96-640C-413B-9440-D76AC82EC250}"/>
              </a:ext>
            </a:extLst>
          </p:cNvPr>
          <p:cNvSpPr/>
          <p:nvPr/>
        </p:nvSpPr>
        <p:spPr>
          <a:xfrm>
            <a:off x="394767" y="4190999"/>
            <a:ext cx="801329" cy="4277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245F54D-5B64-4D3B-B65C-3859AD8F3BAF}"/>
              </a:ext>
            </a:extLst>
          </p:cNvPr>
          <p:cNvSpPr/>
          <p:nvPr/>
        </p:nvSpPr>
        <p:spPr>
          <a:xfrm>
            <a:off x="395749" y="5014451"/>
            <a:ext cx="801329" cy="4277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E9AE6F7-95C5-4E7A-A5FE-2FE0865F32D7}"/>
              </a:ext>
            </a:extLst>
          </p:cNvPr>
          <p:cNvSpPr/>
          <p:nvPr/>
        </p:nvSpPr>
        <p:spPr>
          <a:xfrm>
            <a:off x="368710" y="1764890"/>
            <a:ext cx="801329" cy="4277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5DD25D1-35C0-4AD6-ADD7-825B169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905901"/>
            <a:ext cx="2551516" cy="5472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Der </a:t>
            </a:r>
            <a:r>
              <a:rPr lang="en-US" sz="3600" dirty="0" err="1"/>
              <a:t>Einstieg</a:t>
            </a:r>
            <a:endParaRPr lang="de-DE" sz="360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4B8ECD-82C0-4930-AD00-EF0336DAD9AD}"/>
              </a:ext>
            </a:extLst>
          </p:cNvPr>
          <p:cNvCxnSpPr>
            <a:cxnSpLocks/>
          </p:cNvCxnSpPr>
          <p:nvPr/>
        </p:nvCxnSpPr>
        <p:spPr>
          <a:xfrm>
            <a:off x="8548165" y="3179753"/>
            <a:ext cx="49163" cy="5663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BC4D2A-8ECD-42A4-B4E5-EEA139854955}"/>
              </a:ext>
            </a:extLst>
          </p:cNvPr>
          <p:cNvCxnSpPr>
            <a:cxnSpLocks/>
          </p:cNvCxnSpPr>
          <p:nvPr/>
        </p:nvCxnSpPr>
        <p:spPr>
          <a:xfrm>
            <a:off x="10990499" y="3179752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E610F1E-6D12-4D81-B670-3BFCF0AB81B2}"/>
              </a:ext>
            </a:extLst>
          </p:cNvPr>
          <p:cNvCxnSpPr>
            <a:cxnSpLocks/>
          </p:cNvCxnSpPr>
          <p:nvPr/>
        </p:nvCxnSpPr>
        <p:spPr>
          <a:xfrm>
            <a:off x="7980845" y="3119775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522ACA3-E6E4-444A-8E1A-376A49CB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820709"/>
            <a:ext cx="10515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 1: 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	Visual Studio starten.</a:t>
            </a:r>
          </a:p>
          <a:p>
            <a:pPr marL="0" indent="0">
              <a:buNone/>
            </a:pPr>
            <a:r>
              <a:rPr lang="de-DE" sz="2000" dirty="0" err="1"/>
              <a:t>Step</a:t>
            </a:r>
            <a:r>
              <a:rPr lang="de-DE" sz="2000" dirty="0"/>
              <a:t> 2: </a:t>
            </a:r>
          </a:p>
          <a:p>
            <a:pPr marL="0" indent="0">
              <a:buNone/>
            </a:pPr>
            <a:r>
              <a:rPr lang="de-DE" sz="2000" dirty="0"/>
              <a:t>	Ein neues Projekt erstellen.</a:t>
            </a:r>
          </a:p>
          <a:p>
            <a:pPr marL="0" indent="0">
              <a:buNone/>
            </a:pPr>
            <a:r>
              <a:rPr lang="de-DE" sz="2000" dirty="0" err="1"/>
              <a:t>Step</a:t>
            </a:r>
            <a:r>
              <a:rPr lang="de-DE" sz="2000" dirty="0"/>
              <a:t> 3: </a:t>
            </a:r>
          </a:p>
          <a:p>
            <a:pPr marL="0" indent="0">
              <a:buNone/>
            </a:pPr>
            <a:r>
              <a:rPr lang="de-DE" sz="2000" dirty="0"/>
              <a:t>	Bei „Alle Sprachen“ C# auswählen</a:t>
            </a:r>
          </a:p>
          <a:p>
            <a:pPr marL="0" indent="0">
              <a:buNone/>
            </a:pPr>
            <a:r>
              <a:rPr lang="de-DE" sz="2000" dirty="0" err="1"/>
              <a:t>Step</a:t>
            </a:r>
            <a:r>
              <a:rPr lang="de-DE" sz="2000" dirty="0"/>
              <a:t> 4:</a:t>
            </a:r>
          </a:p>
          <a:p>
            <a:pPr marL="0" indent="0">
              <a:buNone/>
            </a:pPr>
            <a:r>
              <a:rPr lang="de-DE" sz="2000" dirty="0"/>
              <a:t>	Konsolen-App (.NET Core) auswählen</a:t>
            </a:r>
          </a:p>
          <a:p>
            <a:pPr marL="0" indent="0">
              <a:buNone/>
            </a:pPr>
            <a:r>
              <a:rPr lang="de-DE" sz="2000" dirty="0" err="1"/>
              <a:t>Step</a:t>
            </a:r>
            <a:r>
              <a:rPr lang="de-DE" sz="2000" dirty="0"/>
              <a:t> 5:</a:t>
            </a:r>
          </a:p>
          <a:p>
            <a:pPr marL="0" indent="0">
              <a:buNone/>
            </a:pPr>
            <a:r>
              <a:rPr lang="de-DE" sz="2000" dirty="0"/>
              <a:t>	Bei Projektname </a:t>
            </a:r>
            <a:r>
              <a:rPr lang="de-DE" sz="2000" dirty="0" err="1"/>
              <a:t>HelloWorldApp</a:t>
            </a:r>
            <a:r>
              <a:rPr lang="de-DE" sz="2000" dirty="0"/>
              <a:t> eintragen</a:t>
            </a:r>
            <a:endParaRPr lang="en-US" sz="2000" dirty="0"/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E1CF2557-1892-4BE6-89DA-86B5364C477D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581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57D0B-9A04-4FB2-8B43-5B1BA563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Wichtiges </a:t>
            </a:r>
            <a:r>
              <a:rPr lang="de-DE" dirty="0" err="1"/>
              <a:t>Know-How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CE12A-A077-47BD-81AB-5E1FCB30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5" y="1719743"/>
            <a:ext cx="10733015" cy="4301644"/>
          </a:xfrm>
        </p:spPr>
        <p:txBody>
          <a:bodyPr/>
          <a:lstStyle/>
          <a:p>
            <a:r>
              <a:rPr lang="de-DE" dirty="0"/>
              <a:t>Kommentar: 		//ich bin ein Kommentar</a:t>
            </a:r>
          </a:p>
          <a:p>
            <a:r>
              <a:rPr lang="de-DE" dirty="0"/>
              <a:t>Mehrzeiliger Kommentar:	/*ich bin ein mehrzeiliger</a:t>
            </a:r>
          </a:p>
          <a:p>
            <a:pPr marL="0" indent="0">
              <a:buNone/>
            </a:pPr>
            <a:r>
              <a:rPr lang="de-DE" dirty="0"/>
              <a:t>				Kommentar */</a:t>
            </a:r>
          </a:p>
          <a:p>
            <a:r>
              <a:rPr lang="de-DE" dirty="0"/>
              <a:t>Wichtigste Shortcuts:  </a:t>
            </a:r>
          </a:p>
          <a:p>
            <a:pPr lvl="1"/>
            <a:r>
              <a:rPr lang="de-DE" dirty="0" err="1"/>
              <a:t>Debug</a:t>
            </a:r>
            <a:r>
              <a:rPr lang="de-DE" dirty="0"/>
              <a:t>/Run/</a:t>
            </a:r>
            <a:r>
              <a:rPr lang="de-DE" dirty="0" err="1"/>
              <a:t>Stop</a:t>
            </a:r>
            <a:r>
              <a:rPr lang="de-DE" dirty="0"/>
              <a:t>: 	</a:t>
            </a:r>
          </a:p>
          <a:p>
            <a:pPr lvl="1"/>
            <a:r>
              <a:rPr lang="de-DE" dirty="0"/>
              <a:t>Move Code Up/Down:	        </a:t>
            </a:r>
          </a:p>
          <a:p>
            <a:pPr lvl="1"/>
            <a:r>
              <a:rPr lang="de-DE" dirty="0" err="1"/>
              <a:t>Rename</a:t>
            </a:r>
            <a:r>
              <a:rPr lang="de-DE" dirty="0"/>
              <a:t>:		</a:t>
            </a:r>
          </a:p>
          <a:p>
            <a:pPr lvl="1"/>
            <a:r>
              <a:rPr lang="de-DE" dirty="0"/>
              <a:t>Comment/</a:t>
            </a:r>
            <a:r>
              <a:rPr lang="de-DE" dirty="0" err="1"/>
              <a:t>Uncomment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Format </a:t>
            </a:r>
            <a:r>
              <a:rPr lang="de-DE" dirty="0" err="1"/>
              <a:t>Document</a:t>
            </a:r>
            <a:r>
              <a:rPr lang="de-DE" dirty="0"/>
              <a:t>: 	</a:t>
            </a:r>
          </a:p>
          <a:p>
            <a:pPr lvl="1"/>
            <a:endParaRPr lang="de-DE" dirty="0"/>
          </a:p>
          <a:p>
            <a:pPr marL="457189" lvl="1" indent="0">
              <a:buNone/>
            </a:pPr>
            <a:r>
              <a:rPr lang="de-DE" dirty="0"/>
              <a:t>Link zur Shortcut Übersicht: https://visualstudio.microsoft.com/keyboard-shortcuts.pdf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27310B-5963-4BB0-9D68-8BB8E6CD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73" y="3305440"/>
            <a:ext cx="2576945" cy="4473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45E548B-86AF-4157-A9C3-464CE570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73" y="3787980"/>
            <a:ext cx="1459346" cy="3434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EB1394C-B5A9-404E-B189-290985C3D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73" y="4166606"/>
            <a:ext cx="920108" cy="30141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C62B99E-5C29-405B-B650-52AEFD097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419" y="4503200"/>
            <a:ext cx="1856510" cy="30622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0CDA713-FE7C-4CD2-9A18-ED2A32282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419" y="4834008"/>
            <a:ext cx="1940726" cy="3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9FD5E86-B0CE-48A7-BB5B-2522DF76C7F0}"/>
              </a:ext>
            </a:extLst>
          </p:cNvPr>
          <p:cNvSpPr/>
          <p:nvPr/>
        </p:nvSpPr>
        <p:spPr>
          <a:xfrm>
            <a:off x="1288026" y="5441174"/>
            <a:ext cx="742335" cy="482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D0DF473-9C32-444D-A390-3AB1F7F99053}"/>
              </a:ext>
            </a:extLst>
          </p:cNvPr>
          <p:cNvSpPr/>
          <p:nvPr/>
        </p:nvSpPr>
        <p:spPr>
          <a:xfrm>
            <a:off x="1288026" y="4767664"/>
            <a:ext cx="791497" cy="482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036FBA0-BF78-4B73-A4E8-80CBDDF547BE}"/>
              </a:ext>
            </a:extLst>
          </p:cNvPr>
          <p:cNvSpPr/>
          <p:nvPr/>
        </p:nvSpPr>
        <p:spPr>
          <a:xfrm>
            <a:off x="1288026" y="4158064"/>
            <a:ext cx="1066800" cy="4188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E08A06C-80FB-4BDE-A69C-BA0B14AE694A}"/>
              </a:ext>
            </a:extLst>
          </p:cNvPr>
          <p:cNvSpPr/>
          <p:nvPr/>
        </p:nvSpPr>
        <p:spPr>
          <a:xfrm>
            <a:off x="1288026" y="3451473"/>
            <a:ext cx="1351935" cy="5158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D4396BE-C319-4843-A1CA-E0B4CE5B6B41}"/>
              </a:ext>
            </a:extLst>
          </p:cNvPr>
          <p:cNvSpPr/>
          <p:nvPr/>
        </p:nvSpPr>
        <p:spPr>
          <a:xfrm>
            <a:off x="1288026" y="2833022"/>
            <a:ext cx="865239" cy="4277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48F9524-6A21-4095-AF20-CBDEDE9615D4}"/>
              </a:ext>
            </a:extLst>
          </p:cNvPr>
          <p:cNvSpPr/>
          <p:nvPr/>
        </p:nvSpPr>
        <p:spPr>
          <a:xfrm>
            <a:off x="1288026" y="2202426"/>
            <a:ext cx="742335" cy="4277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5DD25D1-35C0-4AD6-ADD7-825B169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72" y="930482"/>
            <a:ext cx="4785852" cy="524692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Datentypen</a:t>
            </a:r>
            <a:r>
              <a:rPr lang="en-US" dirty="0"/>
              <a:t> &amp; </a:t>
            </a:r>
            <a:r>
              <a:rPr lang="en-US" dirty="0" err="1"/>
              <a:t>Variablen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4B8ECD-82C0-4930-AD00-EF0336DAD9AD}"/>
              </a:ext>
            </a:extLst>
          </p:cNvPr>
          <p:cNvCxnSpPr>
            <a:cxnSpLocks/>
          </p:cNvCxnSpPr>
          <p:nvPr/>
        </p:nvCxnSpPr>
        <p:spPr>
          <a:xfrm>
            <a:off x="8548165" y="3179753"/>
            <a:ext cx="49163" cy="5663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BC4D2A-8ECD-42A4-B4E5-EEA139854955}"/>
              </a:ext>
            </a:extLst>
          </p:cNvPr>
          <p:cNvCxnSpPr>
            <a:cxnSpLocks/>
          </p:cNvCxnSpPr>
          <p:nvPr/>
        </p:nvCxnSpPr>
        <p:spPr>
          <a:xfrm>
            <a:off x="10990499" y="3179752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E610F1E-6D12-4D81-B670-3BFCF0AB81B2}"/>
              </a:ext>
            </a:extLst>
          </p:cNvPr>
          <p:cNvCxnSpPr>
            <a:cxnSpLocks/>
          </p:cNvCxnSpPr>
          <p:nvPr/>
        </p:nvCxnSpPr>
        <p:spPr>
          <a:xfrm>
            <a:off x="7980845" y="3119775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D83439E-0FFC-4606-B4BA-5E66CC2A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72" y="1671485"/>
            <a:ext cx="11530780" cy="4414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Welche</a:t>
            </a:r>
            <a:r>
              <a:rPr lang="en-US" sz="2000" b="1" dirty="0"/>
              <a:t> </a:t>
            </a:r>
            <a:r>
              <a:rPr lang="en-US" sz="2000" b="1" dirty="0" err="1"/>
              <a:t>Datentypen</a:t>
            </a:r>
            <a:r>
              <a:rPr lang="en-US" sz="2000" b="1" dirty="0"/>
              <a:t> </a:t>
            </a:r>
            <a:r>
              <a:rPr lang="en-US" sz="2000" b="1" dirty="0" err="1"/>
              <a:t>gibt</a:t>
            </a:r>
            <a:r>
              <a:rPr lang="en-US" sz="2000" b="1" dirty="0"/>
              <a:t> es?</a:t>
            </a:r>
          </a:p>
          <a:p>
            <a:pPr marL="0" indent="0">
              <a:buNone/>
            </a:pPr>
            <a:endParaRPr lang="en-US" sz="100" b="1" dirty="0"/>
          </a:p>
          <a:p>
            <a:pPr marL="0" indent="0">
              <a:buNone/>
            </a:pPr>
            <a:r>
              <a:rPr lang="en-US" sz="2400" dirty="0"/>
              <a:t>	char: 		</a:t>
            </a:r>
            <a:r>
              <a:rPr lang="en-US" sz="2400" dirty="0" err="1"/>
              <a:t>Zeichen</a:t>
            </a:r>
            <a:r>
              <a:rPr lang="en-US" sz="2400" dirty="0"/>
              <a:t> (</a:t>
            </a:r>
            <a:r>
              <a:rPr lang="en-US" sz="2400" dirty="0" err="1"/>
              <a:t>Bsp</a:t>
            </a:r>
            <a:r>
              <a:rPr lang="en-US" sz="2400" dirty="0"/>
              <a:t>.: ‘a’, ‘m’, ‘z’, ‘!’, ‘.’)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400" dirty="0"/>
              <a:t>	string: 		</a:t>
            </a:r>
            <a:r>
              <a:rPr lang="en-US" sz="2400" dirty="0" err="1"/>
              <a:t>Zeichenketten</a:t>
            </a:r>
            <a:r>
              <a:rPr lang="en-US" sz="2400" dirty="0"/>
              <a:t> (</a:t>
            </a:r>
            <a:r>
              <a:rPr lang="en-US" sz="2400" dirty="0" err="1"/>
              <a:t>Bsp</a:t>
            </a:r>
            <a:r>
              <a:rPr lang="en-US" sz="2400" dirty="0"/>
              <a:t>.: “Hallo”, “</a:t>
            </a:r>
            <a:r>
              <a:rPr lang="en-US" sz="2400" dirty="0" err="1"/>
              <a:t>Guten</a:t>
            </a:r>
            <a:r>
              <a:rPr lang="en-US" sz="2400" dirty="0"/>
              <a:t> Tag!”, “123 Test, Test, TEST?”)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400" dirty="0"/>
              <a:t>	int (Int32): 	</a:t>
            </a:r>
            <a:r>
              <a:rPr lang="en-US" sz="2400" dirty="0" err="1"/>
              <a:t>Zahlen</a:t>
            </a:r>
            <a:r>
              <a:rPr lang="en-US" sz="2400" dirty="0"/>
              <a:t> (</a:t>
            </a:r>
            <a:r>
              <a:rPr lang="en-US" sz="2400" dirty="0" err="1"/>
              <a:t>Wertebereich</a:t>
            </a:r>
            <a:r>
              <a:rPr lang="en-US" sz="2400" dirty="0"/>
              <a:t>: -2147483648 bis +2147483647)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400" dirty="0"/>
              <a:t>	double: 	</a:t>
            </a:r>
            <a:r>
              <a:rPr lang="en-US" sz="2400" dirty="0" err="1"/>
              <a:t>Kommazahlen</a:t>
            </a:r>
            <a:r>
              <a:rPr lang="en-US" sz="2400" dirty="0"/>
              <a:t> (</a:t>
            </a:r>
            <a:r>
              <a:rPr lang="en-US" sz="2400" dirty="0" err="1"/>
              <a:t>Bsp</a:t>
            </a:r>
            <a:r>
              <a:rPr lang="en-US" sz="2400" dirty="0"/>
              <a:t>.: 1.15, -25.2356, 0.452424, 3.1816)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400" dirty="0"/>
              <a:t>	float: 		Floating Point Single Precision (</a:t>
            </a:r>
            <a:r>
              <a:rPr lang="en-US" sz="2400" dirty="0" err="1"/>
              <a:t>Bsp</a:t>
            </a:r>
            <a:r>
              <a:rPr lang="en-US" sz="2400" dirty="0"/>
              <a:t>.: 42.0f)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400" dirty="0"/>
              <a:t>	bool:		</a:t>
            </a:r>
            <a:r>
              <a:rPr lang="en-US" sz="2400" dirty="0" err="1"/>
              <a:t>Wahrheitswert</a:t>
            </a:r>
            <a:r>
              <a:rPr lang="en-US" sz="2400" dirty="0"/>
              <a:t> (</a:t>
            </a:r>
            <a:r>
              <a:rPr lang="en-US" sz="2400" dirty="0" err="1"/>
              <a:t>Bsp</a:t>
            </a:r>
            <a:r>
              <a:rPr lang="en-US" sz="2400" dirty="0"/>
              <a:t>.: true, false)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18826C15-D8CB-45A3-9CC1-D6BFDB41EAF3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1722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5DD25D1-35C0-4AD6-ADD7-825B169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38" y="915733"/>
            <a:ext cx="2214717" cy="583686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Variablen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4B8ECD-82C0-4930-AD00-EF0336DAD9AD}"/>
              </a:ext>
            </a:extLst>
          </p:cNvPr>
          <p:cNvCxnSpPr>
            <a:cxnSpLocks/>
          </p:cNvCxnSpPr>
          <p:nvPr/>
        </p:nvCxnSpPr>
        <p:spPr>
          <a:xfrm>
            <a:off x="8548165" y="3179753"/>
            <a:ext cx="49163" cy="5663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BC4D2A-8ECD-42A4-B4E5-EEA139854955}"/>
              </a:ext>
            </a:extLst>
          </p:cNvPr>
          <p:cNvCxnSpPr>
            <a:cxnSpLocks/>
          </p:cNvCxnSpPr>
          <p:nvPr/>
        </p:nvCxnSpPr>
        <p:spPr>
          <a:xfrm>
            <a:off x="10990499" y="3179752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E610F1E-6D12-4D81-B670-3BFCF0AB81B2}"/>
              </a:ext>
            </a:extLst>
          </p:cNvPr>
          <p:cNvCxnSpPr>
            <a:cxnSpLocks/>
          </p:cNvCxnSpPr>
          <p:nvPr/>
        </p:nvCxnSpPr>
        <p:spPr>
          <a:xfrm>
            <a:off x="7980845" y="3119775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D83439E-0FFC-4606-B4BA-5E66CC2A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901825"/>
            <a:ext cx="10515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Variablen</a:t>
            </a:r>
            <a:r>
              <a:rPr lang="en-US" sz="2400" dirty="0"/>
              <a:t> </a:t>
            </a:r>
            <a:r>
              <a:rPr lang="en-US" sz="2400" dirty="0" err="1"/>
              <a:t>bestehen</a:t>
            </a:r>
            <a:r>
              <a:rPr lang="en-US" sz="2400" dirty="0"/>
              <a:t> aus den folgenden 4 </a:t>
            </a:r>
            <a:r>
              <a:rPr lang="en-US" sz="2400" dirty="0" err="1"/>
              <a:t>Bestandteilen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&gt; </a:t>
            </a:r>
            <a:r>
              <a:rPr lang="en-US" sz="2400" dirty="0" err="1"/>
              <a:t>Datentyp</a:t>
            </a:r>
            <a:r>
              <a:rPr lang="en-US" sz="2400" dirty="0"/>
              <a:t>: z. B. </a:t>
            </a:r>
            <a:r>
              <a:rPr lang="en-US" sz="2400" dirty="0">
                <a:solidFill>
                  <a:srgbClr val="FF0000"/>
                </a:solidFill>
              </a:rPr>
              <a:t>string</a:t>
            </a:r>
          </a:p>
          <a:p>
            <a:pPr marL="0" indent="0">
              <a:buNone/>
            </a:pPr>
            <a:r>
              <a:rPr lang="en-US" sz="2400" dirty="0"/>
              <a:t>	&gt; </a:t>
            </a:r>
            <a:r>
              <a:rPr lang="en-US" sz="2400" dirty="0" err="1"/>
              <a:t>Variablenname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B050"/>
                </a:solidFill>
              </a:rPr>
              <a:t>wort</a:t>
            </a:r>
            <a:r>
              <a:rPr lang="en-US" sz="2400" dirty="0"/>
              <a:t> (</a:t>
            </a:r>
            <a:r>
              <a:rPr lang="en-US" sz="2400" dirty="0" err="1"/>
              <a:t>immer</a:t>
            </a:r>
            <a:r>
              <a:rPr lang="en-US" sz="2400" dirty="0"/>
              <a:t> </a:t>
            </a:r>
            <a:r>
              <a:rPr lang="en-US" sz="2400" dirty="0" err="1"/>
              <a:t>klein</a:t>
            </a:r>
            <a:r>
              <a:rPr lang="en-US" sz="2400" dirty="0"/>
              <a:t> </a:t>
            </a:r>
            <a:r>
              <a:rPr lang="en-US" sz="2400" dirty="0" err="1"/>
              <a:t>geschrieben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&gt; </a:t>
            </a:r>
            <a:r>
              <a:rPr lang="en-US" sz="2400" dirty="0" err="1"/>
              <a:t>Wertzuweisung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7030A0"/>
                </a:solidFill>
              </a:rPr>
              <a:t>“Hallo”</a:t>
            </a:r>
          </a:p>
          <a:p>
            <a:pPr marL="0" indent="0">
              <a:buNone/>
            </a:pPr>
            <a:r>
              <a:rPr lang="en-US" sz="2400" dirty="0"/>
              <a:t>	&gt; </a:t>
            </a:r>
            <a:r>
              <a:rPr lang="en-US" sz="2400" dirty="0" err="1"/>
              <a:t>Semikolon</a:t>
            </a:r>
            <a:r>
              <a:rPr lang="en-US" sz="2400" dirty="0"/>
              <a:t>: Hinter </a:t>
            </a:r>
            <a:r>
              <a:rPr lang="en-US" sz="2400" dirty="0" err="1"/>
              <a:t>jeder</a:t>
            </a:r>
            <a:r>
              <a:rPr lang="en-US" sz="2400" dirty="0"/>
              <a:t> </a:t>
            </a:r>
            <a:r>
              <a:rPr lang="en-US" sz="2400" dirty="0" err="1"/>
              <a:t>Variablen</a:t>
            </a:r>
            <a:r>
              <a:rPr lang="en-US" sz="2400" dirty="0"/>
              <a:t> declaration </a:t>
            </a:r>
            <a:r>
              <a:rPr lang="en-US" sz="2400" dirty="0" err="1"/>
              <a:t>folgt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Semikolon</a:t>
            </a:r>
            <a:r>
              <a:rPr lang="en-US" sz="2400" dirty="0"/>
              <a:t> “ 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  <a:r>
              <a:rPr lang="en-US" sz="2400" dirty="0"/>
              <a:t> “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Initialisierung</a:t>
            </a:r>
            <a:r>
              <a:rPr lang="en-US" sz="2400" b="1" dirty="0"/>
              <a:t> der Variable Wort: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wort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7030A0"/>
                </a:solidFill>
              </a:rPr>
              <a:t>“Hallo”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323B222-AEDA-4899-8BA6-2987867F82E5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2420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10AE8E9-7BCF-4264-87C9-C257D49DB29B}"/>
              </a:ext>
            </a:extLst>
          </p:cNvPr>
          <p:cNvSpPr/>
          <p:nvPr/>
        </p:nvSpPr>
        <p:spPr>
          <a:xfrm>
            <a:off x="6316244" y="4198374"/>
            <a:ext cx="3678246" cy="1809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C5FF82D-95EE-4AC3-90F8-C8C773D32774}"/>
              </a:ext>
            </a:extLst>
          </p:cNvPr>
          <p:cNvSpPr/>
          <p:nvPr/>
        </p:nvSpPr>
        <p:spPr>
          <a:xfrm>
            <a:off x="6316244" y="1669519"/>
            <a:ext cx="3726425" cy="21286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2EA4F7-A175-4326-8651-AD2EE1AAF4DC}"/>
              </a:ext>
            </a:extLst>
          </p:cNvPr>
          <p:cNvSpPr/>
          <p:nvPr/>
        </p:nvSpPr>
        <p:spPr>
          <a:xfrm>
            <a:off x="1380306" y="4138971"/>
            <a:ext cx="3048000" cy="1127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EFD378B-E000-4819-AD9A-C1255A4513F7}"/>
              </a:ext>
            </a:extLst>
          </p:cNvPr>
          <p:cNvSpPr/>
          <p:nvPr/>
        </p:nvSpPr>
        <p:spPr>
          <a:xfrm>
            <a:off x="1380306" y="1863283"/>
            <a:ext cx="3048000" cy="1974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5DD25D1-35C0-4AD6-ADD7-825B1697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1" y="898066"/>
            <a:ext cx="7079227" cy="696757"/>
          </a:xfrm>
        </p:spPr>
        <p:txBody>
          <a:bodyPr/>
          <a:lstStyle/>
          <a:p>
            <a:pPr algn="ctr"/>
            <a:r>
              <a:rPr lang="en-US" dirty="0" err="1"/>
              <a:t>Console.Write</a:t>
            </a:r>
            <a:r>
              <a:rPr lang="en-US" dirty="0"/>
              <a:t> &amp; </a:t>
            </a:r>
            <a:r>
              <a:rPr lang="en-US" dirty="0" err="1"/>
              <a:t>Console.WriteLine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BC4D2A-8ECD-42A4-B4E5-EEA139854955}"/>
              </a:ext>
            </a:extLst>
          </p:cNvPr>
          <p:cNvCxnSpPr>
            <a:cxnSpLocks/>
          </p:cNvCxnSpPr>
          <p:nvPr/>
        </p:nvCxnSpPr>
        <p:spPr>
          <a:xfrm>
            <a:off x="10990499" y="3179752"/>
            <a:ext cx="48179" cy="618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D83439E-0FFC-4606-B4BA-5E66CC2A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755" y="1896192"/>
            <a:ext cx="5200651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Console.Write</a:t>
            </a:r>
            <a:r>
              <a:rPr lang="en-US" sz="2400" dirty="0"/>
              <a:t>(“Das“);</a:t>
            </a:r>
          </a:p>
          <a:p>
            <a:pPr marL="0" indent="0">
              <a:buNone/>
            </a:pPr>
            <a:r>
              <a:rPr lang="en-US" sz="2400" dirty="0" err="1"/>
              <a:t>Console.Write</a:t>
            </a:r>
            <a:r>
              <a:rPr lang="en-US" sz="2400" dirty="0"/>
              <a:t>(“ist“);</a:t>
            </a:r>
          </a:p>
          <a:p>
            <a:pPr marL="0" indent="0">
              <a:buNone/>
            </a:pPr>
            <a:r>
              <a:rPr lang="en-US" sz="2400" dirty="0" err="1"/>
              <a:t>Console.Write</a:t>
            </a:r>
            <a:r>
              <a:rPr lang="en-US" sz="2400" dirty="0"/>
              <a:t>(“</a:t>
            </a:r>
            <a:r>
              <a:rPr lang="en-US" sz="2400" dirty="0" err="1"/>
              <a:t>ein</a:t>
            </a:r>
            <a:r>
              <a:rPr lang="en-US" sz="2400" dirty="0"/>
              <a:t>“);</a:t>
            </a:r>
          </a:p>
          <a:p>
            <a:pPr marL="0" indent="0">
              <a:buNone/>
            </a:pPr>
            <a:r>
              <a:rPr lang="en-US" sz="2400" dirty="0" err="1"/>
              <a:t>Console.Write</a:t>
            </a:r>
            <a:r>
              <a:rPr lang="en-US" sz="2400" dirty="0"/>
              <a:t>(“Test“);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dirty="0" err="1"/>
              <a:t>DasisteinTest</a:t>
            </a:r>
            <a:endParaRPr lang="en-US" sz="2400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2873F55-CDEF-4E99-8856-DCDE6B9087C7}"/>
              </a:ext>
            </a:extLst>
          </p:cNvPr>
          <p:cNvSpPr txBox="1">
            <a:spLocks/>
          </p:cNvSpPr>
          <p:nvPr/>
        </p:nvSpPr>
        <p:spPr>
          <a:xfrm>
            <a:off x="388373" y="6326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https://</a:t>
            </a:r>
            <a:r>
              <a:rPr lang="de-DE" dirty="0" err="1"/>
              <a:t>fachschaft.in.th-nuernberg.de</a:t>
            </a:r>
            <a:r>
              <a:rPr lang="de-DE" dirty="0"/>
              <a:t>/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285382D8-CEEE-4455-BABA-9A8B0DE08FC1}"/>
              </a:ext>
            </a:extLst>
          </p:cNvPr>
          <p:cNvSpPr txBox="1">
            <a:spLocks/>
          </p:cNvSpPr>
          <p:nvPr/>
        </p:nvSpPr>
        <p:spPr>
          <a:xfrm>
            <a:off x="6375400" y="1896192"/>
            <a:ext cx="570865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Console.WriteLine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(“Das“);</a:t>
            </a:r>
          </a:p>
          <a:p>
            <a:pPr marL="0" indent="0">
              <a:buNone/>
            </a:pP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Console.WriteLine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(“ist“);</a:t>
            </a:r>
          </a:p>
          <a:p>
            <a:pPr marL="0" indent="0">
              <a:buNone/>
            </a:pP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Console.WriteLine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(“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ein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“);</a:t>
            </a:r>
          </a:p>
          <a:p>
            <a:pPr marL="0" indent="0">
              <a:buNone/>
            </a:pP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Console.WriteLine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(“Test“);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Das</a:t>
            </a:r>
            <a:b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ist</a:t>
            </a:r>
            <a:b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ein</a:t>
            </a:r>
            <a:b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40795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71F1-CBF5-45DF-B43F-8818570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Aufgaben: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05BEC99F-D348-4684-B420-F0BD2B0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59CFD-5E8D-4729-8616-F348E773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Bearbeitung der folgenden Aufgaben: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1</a:t>
            </a:r>
          </a:p>
          <a:p>
            <a:pPr marL="0" indent="0">
              <a:buNone/>
            </a:pPr>
            <a:r>
              <a:rPr lang="de-DE" dirty="0"/>
              <a:t>&gt; 2</a:t>
            </a:r>
          </a:p>
          <a:p>
            <a:pPr marL="0" indent="0">
              <a:buNone/>
            </a:pPr>
            <a:r>
              <a:rPr lang="de-DE" dirty="0"/>
              <a:t>&gt; 3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03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2262</Words>
  <Application>Microsoft Office PowerPoint</Application>
  <PresentationFormat>Breitbild</PresentationFormat>
  <Paragraphs>334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-apple-system</vt:lpstr>
      <vt:lpstr>Arial</vt:lpstr>
      <vt:lpstr>Calibri</vt:lpstr>
      <vt:lpstr>Segoe UI Light</vt:lpstr>
      <vt:lpstr>Office</vt:lpstr>
      <vt:lpstr>Brückenkurs Prozedurale Programmierung</vt:lpstr>
      <vt:lpstr>Was ist Visual Studio bzw. eine IDE ?</vt:lpstr>
      <vt:lpstr>Was ist C# und OOP (object oriented programming)?</vt:lpstr>
      <vt:lpstr>Der Einstieg</vt:lpstr>
      <vt:lpstr>Wichtiges Know-How</vt:lpstr>
      <vt:lpstr>Datentypen &amp; Variablen</vt:lpstr>
      <vt:lpstr>Variablen</vt:lpstr>
      <vt:lpstr>Console.Write &amp; Console.WriteLine</vt:lpstr>
      <vt:lpstr>Aufgaben:</vt:lpstr>
      <vt:lpstr>Datentypen mit Console.WriteLine ausgeben</vt:lpstr>
      <vt:lpstr>Strings in Console.WriteLine kombinieren</vt:lpstr>
      <vt:lpstr>Aufgaben:</vt:lpstr>
      <vt:lpstr>Andere Datentypen in Console.WriteLine</vt:lpstr>
      <vt:lpstr>Aufgaben:</vt:lpstr>
      <vt:lpstr>Rechnen in Console.WriteLine &amp; mit Variablen</vt:lpstr>
      <vt:lpstr>Aufgaben:</vt:lpstr>
      <vt:lpstr>Console.ReadLine</vt:lpstr>
      <vt:lpstr>Aufgaben:</vt:lpstr>
      <vt:lpstr>Convert.To</vt:lpstr>
      <vt:lpstr>Aufgaben:</vt:lpstr>
      <vt:lpstr>If-Bedingungen</vt:lpstr>
      <vt:lpstr>If-Bedingungen</vt:lpstr>
      <vt:lpstr>If-Bedingungen</vt:lpstr>
      <vt:lpstr>Aufgaben:</vt:lpstr>
      <vt:lpstr>Schleifen</vt:lpstr>
      <vt:lpstr>For-Schleifen</vt:lpstr>
      <vt:lpstr>Aufgaben:</vt:lpstr>
      <vt:lpstr>While-Schleifen</vt:lpstr>
      <vt:lpstr>Aufgaben:</vt:lpstr>
      <vt:lpstr>Do-While-Schleife</vt:lpstr>
      <vt:lpstr>Aufgaben:</vt:lpstr>
      <vt:lpstr>Foreach-Schleife</vt:lpstr>
      <vt:lpstr>Arrays</vt:lpstr>
      <vt:lpstr>Zweidimensionale Arrays </vt:lpstr>
      <vt:lpstr>Aufgaben: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Brückenkurs – Prozedurale Programmierung</dc:title>
  <dc:creator>titzeju76938</dc:creator>
  <cp:lastModifiedBy>Celina Bartsch</cp:lastModifiedBy>
  <cp:revision>54</cp:revision>
  <dcterms:created xsi:type="dcterms:W3CDTF">2021-09-29T17:49:03Z</dcterms:created>
  <dcterms:modified xsi:type="dcterms:W3CDTF">2021-10-03T17:52:19Z</dcterms:modified>
</cp:coreProperties>
</file>