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78" r:id="rId5"/>
    <p:sldId id="279" r:id="rId6"/>
    <p:sldId id="266" r:id="rId7"/>
    <p:sldId id="259" r:id="rId8"/>
    <p:sldId id="277" r:id="rId9"/>
    <p:sldId id="28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D7D2"/>
    <a:srgbClr val="FD17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图片 2049" descr="3副本"/>
          <p:cNvPicPr>
            <a:picLocks noChangeAspect="1"/>
          </p:cNvPicPr>
          <p:nvPr/>
        </p:nvPicPr>
        <p:blipFill>
          <a:blip r:embed="rId2"/>
          <a:stretch>
            <a:fillRect/>
          </a:stretch>
        </p:blipFill>
        <p:spPr>
          <a:xfrm>
            <a:off x="0" y="0"/>
            <a:ext cx="12192000" cy="6858000"/>
          </a:xfrm>
          <a:prstGeom prst="rect">
            <a:avLst/>
          </a:prstGeom>
          <a:noFill/>
          <a:ln w="9525">
            <a:noFill/>
            <a:miter/>
          </a:ln>
        </p:spPr>
      </p:pic>
      <p:sp>
        <p:nvSpPr>
          <p:cNvPr id="2051" name="标题 2050"/>
          <p:cNvSpPr>
            <a:spLocks noGrp="1"/>
          </p:cNvSpPr>
          <p:nvPr>
            <p:ph type="ctrTitle"/>
          </p:nvPr>
        </p:nvSpPr>
        <p:spPr>
          <a:xfrm>
            <a:off x="914400" y="2130425"/>
            <a:ext cx="10363200" cy="1470025"/>
          </a:xfrm>
          <a:prstGeom prst="rect">
            <a:avLst/>
          </a:prstGeom>
          <a:noFill/>
          <a:ln w="9525">
            <a:noFill/>
            <a:miter/>
          </a:ln>
        </p:spPr>
        <p:txBody>
          <a:bodyPr anchor="ctr"/>
          <a:lstStyle>
            <a:lvl1pPr lvl="0" algn="l">
              <a:defRPr sz="3600" kern="1200">
                <a:ea typeface="宋体" panose="02010600030101010101" pitchFamily="2" charset="-122"/>
              </a:defRPr>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828800" y="3886200"/>
            <a:ext cx="8534400" cy="695325"/>
          </a:xfrm>
          <a:prstGeom prst="rect">
            <a:avLst/>
          </a:prstGeom>
          <a:noFill/>
          <a:ln w="9525">
            <a:noFill/>
            <a:miter/>
          </a:ln>
        </p:spPr>
        <p:txBody>
          <a:bodyPr anchor="t"/>
          <a:lstStyle>
            <a:lvl1pPr marL="0" lvl="0" indent="0" algn="l">
              <a:buNone/>
              <a:defRPr sz="3200" kern="1200">
                <a:ea typeface="宋体" panose="02010600030101010101" pitchFamily="2" charset="-122"/>
              </a:defRPr>
            </a:lvl1pPr>
            <a:lvl2pPr marL="457200" lvl="1" indent="-457200" algn="ctr">
              <a:buNone/>
              <a:defRPr sz="2000" kern="1200">
                <a:ea typeface="黑体" panose="02010609060101010101" charset="-122"/>
              </a:defRPr>
            </a:lvl2pPr>
            <a:lvl3pPr marL="914400" lvl="2" indent="-914400" algn="ctr">
              <a:buNone/>
              <a:defRPr sz="2000" kern="1200">
                <a:ea typeface="黑体" panose="02010609060101010101" charset="-122"/>
              </a:defRPr>
            </a:lvl3pPr>
            <a:lvl4pPr marL="1371600" lvl="3" indent="-1371600" algn="ctr">
              <a:buNone/>
              <a:defRPr sz="2000" kern="1200">
                <a:ea typeface="黑体" panose="02010609060101010101" charset="-122"/>
              </a:defRPr>
            </a:lvl4pPr>
            <a:lvl5pPr marL="1828800" lvl="4" indent="-1828800" algn="ctr">
              <a:buNone/>
              <a:defRPr sz="2000" kern="1200">
                <a:ea typeface="黑体" panose="02010609060101010101" charset="-122"/>
              </a:defRPr>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miter/>
          </a:ln>
        </p:spPr>
        <p:txBody>
          <a:bodyPr anchor="t"/>
          <a:p>
            <a:fld id="{82F288E0-7875-42C4-84C8-98DBBD3BF4D2}" type="datetimeFigureOut">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miter/>
          </a:ln>
        </p:spPr>
        <p:txBody>
          <a:bodyPr anchor="t"/>
          <a:p>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miter/>
          </a:ln>
        </p:spPr>
        <p:txBody>
          <a:bodyPr anchor="t"/>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117475"/>
            <a:ext cx="2746904"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17475"/>
            <a:ext cx="8081472" cy="5832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4417" y="982663"/>
            <a:ext cx="5376672" cy="4967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20545" y="982663"/>
            <a:ext cx="5376672" cy="4967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pic>
        <p:nvPicPr>
          <p:cNvPr id="1026" name="图片 1025" descr="3-3副本"/>
          <p:cNvPicPr>
            <a:picLocks noChangeAspect="1"/>
          </p:cNvPicPr>
          <p:nvPr/>
        </p:nvPicPr>
        <p:blipFill>
          <a:blip r:embed="rId12"/>
          <a:stretch>
            <a:fillRect/>
          </a:stretch>
        </p:blipFill>
        <p:spPr>
          <a:xfrm>
            <a:off x="0" y="0"/>
            <a:ext cx="12192000" cy="6858000"/>
          </a:xfrm>
          <a:prstGeom prst="rect">
            <a:avLst/>
          </a:prstGeom>
          <a:noFill/>
          <a:ln w="9525">
            <a:noFill/>
            <a:miter/>
          </a:ln>
        </p:spPr>
      </p:pic>
      <p:sp>
        <p:nvSpPr>
          <p:cNvPr id="1027" name="标题 1026"/>
          <p:cNvSpPr>
            <a:spLocks noGrp="1"/>
          </p:cNvSpPr>
          <p:nvPr>
            <p:ph type="title"/>
          </p:nvPr>
        </p:nvSpPr>
        <p:spPr>
          <a:xfrm>
            <a:off x="609600" y="117475"/>
            <a:ext cx="10972800" cy="576263"/>
          </a:xfrm>
          <a:prstGeom prst="rect">
            <a:avLst/>
          </a:prstGeom>
          <a:noFill/>
          <a:ln w="9525">
            <a:noFill/>
            <a:miter/>
          </a:ln>
        </p:spPr>
        <p:txBody>
          <a:bodyPr anchor="ctr"/>
          <a:p>
            <a:pPr lvl="0"/>
            <a:r>
              <a:rPr lang="zh-CN" altLang="en-US"/>
              <a:t>单击此处编辑母版标题样式</a:t>
            </a:r>
            <a:endParaRPr lang="zh-CN" altLang="en-US"/>
          </a:p>
        </p:txBody>
      </p:sp>
      <p:sp>
        <p:nvSpPr>
          <p:cNvPr id="1028" name="文本占位符 1027"/>
          <p:cNvSpPr>
            <a:spLocks noGrp="1"/>
          </p:cNvSpPr>
          <p:nvPr>
            <p:ph type="body" idx="1"/>
          </p:nvPr>
        </p:nvSpPr>
        <p:spPr>
          <a:xfrm>
            <a:off x="624417" y="982663"/>
            <a:ext cx="10972800" cy="4967287"/>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fld id="{82F288E0-7875-42C4-84C8-98DBBD3BF4D2}" type="datetimeFigureOut">
              <a:rPr lang="zh-CN" altLang="en-US" smtClean="0"/>
            </a:fld>
            <a:endParaRPr lang="zh-CN" altLang="en-US"/>
          </a:p>
        </p:txBody>
      </p:sp>
      <p:sp>
        <p:nvSpPr>
          <p:cNvPr id="1030" name="页脚占位符 1029"/>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endParaRPr lang="zh-CN" altLang="en-US"/>
          </a:p>
        </p:txBody>
      </p:sp>
      <p:sp>
        <p:nvSpPr>
          <p:cNvPr id="1031" name="灯片编号占位符 1030"/>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26515" y="1433513"/>
            <a:ext cx="9144000" cy="2387600"/>
          </a:xfrm>
        </p:spPr>
        <p:txBody>
          <a:bodyPr/>
          <a:p>
            <a:pPr algn="ctr"/>
            <a:r>
              <a:rPr lang="zh-CN"/>
              <a:t>基于</a:t>
            </a:r>
            <a:r>
              <a:rPr lang="en-US" altLang="zh-CN"/>
              <a:t>Python</a:t>
            </a:r>
            <a:r>
              <a:rPr lang="zh-CN" altLang="en-US"/>
              <a:t>网络爬虫的天气搜索与</a:t>
            </a:r>
            <a:br>
              <a:rPr lang="zh-CN" altLang="en-US"/>
            </a:br>
            <a:r>
              <a:rPr lang="zh-CN" altLang="en-US"/>
              <a:t>预报系统</a:t>
            </a:r>
            <a:endParaRPr lang="zh-CN" altLang="en-US"/>
          </a:p>
        </p:txBody>
      </p:sp>
      <p:sp>
        <p:nvSpPr>
          <p:cNvPr id="3" name="副标题 2"/>
          <p:cNvSpPr>
            <a:spLocks noGrp="1"/>
          </p:cNvSpPr>
          <p:nvPr>
            <p:ph type="subTitle" idx="1"/>
          </p:nvPr>
        </p:nvSpPr>
        <p:spPr>
          <a:xfrm>
            <a:off x="2879725" y="3571240"/>
            <a:ext cx="4848860" cy="2161540"/>
          </a:xfrm>
        </p:spPr>
        <p:txBody>
          <a:bodyPr/>
          <a:p>
            <a:r>
              <a:rPr lang="zh-CN" altLang="en-US" sz="2400"/>
              <a:t>  </a:t>
            </a:r>
            <a:endParaRPr lang="zh-CN" altLang="en-US" sz="2400"/>
          </a:p>
          <a:p>
            <a:endParaRPr lang="en-US" altLang="zh-CN" sz="2400"/>
          </a:p>
        </p:txBody>
      </p:sp>
      <p:sp>
        <p:nvSpPr>
          <p:cNvPr id="34" name="文本框 8"/>
          <p:cNvSpPr txBox="1"/>
          <p:nvPr/>
        </p:nvSpPr>
        <p:spPr>
          <a:xfrm>
            <a:off x="3442970" y="4206240"/>
            <a:ext cx="4788535" cy="1463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lnSpc>
                <a:spcPct val="150000"/>
              </a:lnSpc>
              <a:buFont typeface="Wingdings" panose="05000000000000000000" pitchFamily="2" charset="2"/>
              <a:buNone/>
            </a:pPr>
            <a:r>
              <a:rPr lang="zh-CN" altLang="en-US" sz="2000" dirty="0" smtClean="0">
                <a:solidFill>
                  <a:schemeClr val="tx1"/>
                </a:solidFill>
                <a:latin typeface="微软雅黑" panose="020B0503020204020204" charset="-122"/>
                <a:ea typeface="微软雅黑" panose="020B0503020204020204" charset="-122"/>
              </a:rPr>
              <a:t>学校：西安邮电大学</a:t>
            </a:r>
            <a:endParaRPr lang="zh-CN" altLang="en-US" sz="2000" dirty="0" smtClean="0">
              <a:solidFill>
                <a:schemeClr val="tx1"/>
              </a:solidFill>
              <a:latin typeface="微软雅黑" panose="020B0503020204020204" charset="-122"/>
              <a:ea typeface="微软雅黑" panose="020B0503020204020204" charset="-122"/>
            </a:endParaRPr>
          </a:p>
          <a:p>
            <a:pPr indent="0" algn="ctr">
              <a:lnSpc>
                <a:spcPct val="150000"/>
              </a:lnSpc>
              <a:buFont typeface="Wingdings" panose="05000000000000000000" pitchFamily="2" charset="2"/>
              <a:buNone/>
            </a:pPr>
            <a:r>
              <a:rPr lang="zh-CN" altLang="en-US" sz="2000" dirty="0" smtClean="0">
                <a:solidFill>
                  <a:schemeClr val="tx1"/>
                </a:solidFill>
                <a:latin typeface="微软雅黑" panose="020B0503020204020204" charset="-122"/>
                <a:ea typeface="微软雅黑" panose="020B0503020204020204" charset="-122"/>
              </a:rPr>
              <a:t>指导老师：石薇讲师</a:t>
            </a:r>
            <a:endParaRPr lang="zh-CN" altLang="en-US" sz="2000" dirty="0" smtClean="0">
              <a:solidFill>
                <a:schemeClr val="tx1"/>
              </a:solidFill>
              <a:latin typeface="微软雅黑" panose="020B0503020204020204" charset="-122"/>
              <a:ea typeface="微软雅黑" panose="020B0503020204020204" charset="-122"/>
            </a:endParaRPr>
          </a:p>
          <a:p>
            <a:pPr indent="0" algn="ctr">
              <a:lnSpc>
                <a:spcPct val="150000"/>
              </a:lnSpc>
              <a:buFont typeface="Wingdings" panose="05000000000000000000" pitchFamily="2" charset="2"/>
              <a:buNone/>
            </a:pPr>
            <a:r>
              <a:rPr lang="zh-CN" altLang="en-US" sz="2000" dirty="0" smtClean="0">
                <a:solidFill>
                  <a:schemeClr val="tx1"/>
                </a:solidFill>
                <a:latin typeface="微软雅黑" panose="020B0503020204020204" charset="-122"/>
                <a:ea typeface="微软雅黑" panose="020B0503020204020204" charset="-122"/>
              </a:rPr>
              <a:t>报告人：鲍颖</a:t>
            </a:r>
            <a:endParaRPr lang="zh-CN" altLang="en-US" sz="2000" dirty="0" smtClean="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72957" y="1557338"/>
            <a:ext cx="10972800" cy="4967287"/>
          </a:xfrm>
        </p:spPr>
        <p:txBody>
          <a:bodyPr/>
          <a:p>
            <a:pPr algn="ctr">
              <a:lnSpc>
                <a:spcPct val="150000"/>
              </a:lnSpc>
            </a:pPr>
            <a:r>
              <a:rPr lang="zh-CN" altLang="en-US">
                <a:latin typeface="微软雅黑" panose="020B0503020204020204" charset="-122"/>
                <a:ea typeface="微软雅黑" panose="020B0503020204020204" charset="-122"/>
                <a:sym typeface="+mn-ea"/>
              </a:rPr>
              <a:t>选题目的</a:t>
            </a:r>
            <a:endParaRPr lang="zh-CN" altLang="en-US">
              <a:latin typeface="微软雅黑" panose="020B0503020204020204" charset="-122"/>
              <a:ea typeface="微软雅黑" panose="020B0503020204020204" charset="-122"/>
              <a:sym typeface="+mn-ea"/>
            </a:endParaRPr>
          </a:p>
          <a:p>
            <a:pPr algn="ctr">
              <a:lnSpc>
                <a:spcPct val="150000"/>
              </a:lnSpc>
            </a:pPr>
            <a:r>
              <a:rPr lang="zh-CN" altLang="en-US" dirty="0">
                <a:latin typeface="微软雅黑" panose="020B0503020204020204" charset="-122"/>
                <a:ea typeface="微软雅黑" panose="020B0503020204020204" charset="-122"/>
                <a:sym typeface="+mn-ea"/>
              </a:rPr>
              <a:t>程序概述</a:t>
            </a:r>
            <a:endParaRPr lang="zh-CN" altLang="en-US" dirty="0">
              <a:latin typeface="微软雅黑" panose="020B0503020204020204" charset="-122"/>
              <a:ea typeface="微软雅黑" panose="020B0503020204020204" charset="-122"/>
              <a:sym typeface="+mn-ea"/>
            </a:endParaRPr>
          </a:p>
          <a:p>
            <a:pPr algn="ctr">
              <a:lnSpc>
                <a:spcPct val="150000"/>
              </a:lnSpc>
            </a:pPr>
            <a:r>
              <a:rPr lang="zh-CN" altLang="en-US" dirty="0" smtClean="0">
                <a:latin typeface="微软雅黑" panose="020B0503020204020204" charset="-122"/>
                <a:ea typeface="微软雅黑" panose="020B0503020204020204" charset="-122"/>
                <a:sym typeface="+mn-ea"/>
              </a:rPr>
              <a:t>实现过程</a:t>
            </a:r>
            <a:endParaRPr lang="zh-CN" altLang="en-US" dirty="0" smtClean="0">
              <a:latin typeface="微软雅黑" panose="020B0503020204020204" charset="-122"/>
              <a:ea typeface="微软雅黑" panose="020B0503020204020204" charset="-122"/>
              <a:sym typeface="+mn-ea"/>
            </a:endParaRPr>
          </a:p>
          <a:p>
            <a:pPr algn="ctr">
              <a:lnSpc>
                <a:spcPct val="150000"/>
              </a:lnSpc>
            </a:pPr>
            <a:r>
              <a:rPr lang="zh-CN" altLang="en-US" dirty="0" smtClean="0">
                <a:latin typeface="微软雅黑" panose="020B0503020204020204" charset="-122"/>
                <a:ea typeface="微软雅黑" panose="020B0503020204020204" charset="-122"/>
              </a:rPr>
              <a:t>成果演示</a:t>
            </a:r>
            <a:endParaRPr lang="zh-CN" altLang="en-US" dirty="0" smtClean="0">
              <a:latin typeface="微软雅黑" panose="020B0503020204020204" charset="-122"/>
              <a:ea typeface="微软雅黑" panose="020B0503020204020204" charset="-122"/>
            </a:endParaRPr>
          </a:p>
          <a:p>
            <a:pPr algn="ctr">
              <a:lnSpc>
                <a:spcPct val="150000"/>
              </a:lnSpc>
            </a:pPr>
            <a:r>
              <a:rPr lang="zh-CN" altLang="en-US" dirty="0" smtClean="0">
                <a:latin typeface="微软雅黑" panose="020B0503020204020204" charset="-122"/>
                <a:ea typeface="微软雅黑" panose="020B0503020204020204" charset="-122"/>
                <a:sym typeface="+mn-ea"/>
              </a:rPr>
              <a:t>个人总结</a:t>
            </a:r>
            <a:endParaRPr lang="zh-CN" altLang="en-US" dirty="0" smtClean="0">
              <a:latin typeface="微软雅黑" panose="020B0503020204020204" charset="-122"/>
              <a:ea typeface="微软雅黑" panose="020B0503020204020204" charset="-122"/>
              <a:sym typeface="+mn-ea"/>
            </a:endParaRPr>
          </a:p>
          <a:p>
            <a:pPr algn="ctr">
              <a:lnSpc>
                <a:spcPct val="150000"/>
              </a:lnSpc>
            </a:pPr>
            <a:endParaRPr lang="en-US" altLang="zh-CN" dirty="0">
              <a:latin typeface="微软雅黑" panose="020B0503020204020204" charset="-122"/>
              <a:ea typeface="微软雅黑" panose="020B0503020204020204" charset="-122"/>
            </a:endParaRPr>
          </a:p>
          <a:p>
            <a:pPr algn="ctr">
              <a:lnSpc>
                <a:spcPct val="150000"/>
              </a:lnSpc>
            </a:pPr>
            <a:endParaRPr lang="zh-CN" altLang="en-US"/>
          </a:p>
        </p:txBody>
      </p:sp>
      <p:sp>
        <p:nvSpPr>
          <p:cNvPr id="2" name="文本框 1"/>
          <p:cNvSpPr txBox="1"/>
          <p:nvPr/>
        </p:nvSpPr>
        <p:spPr>
          <a:xfrm>
            <a:off x="454660" y="100330"/>
            <a:ext cx="4114800" cy="579120"/>
          </a:xfrm>
          <a:prstGeom prst="rect">
            <a:avLst/>
          </a:prstGeom>
          <a:noFill/>
        </p:spPr>
        <p:txBody>
          <a:bodyPr wrap="square" rtlCol="0">
            <a:spAutoFit/>
          </a:bodyPr>
          <a:p>
            <a:r>
              <a:rPr lang="zh-CN" altLang="en-US" sz="3200"/>
              <a:t>目录</a:t>
            </a:r>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选题目的</a:t>
            </a:r>
            <a:endParaRPr lang="zh-CN" altLang="en-US"/>
          </a:p>
        </p:txBody>
      </p:sp>
      <p:sp>
        <p:nvSpPr>
          <p:cNvPr id="4" name="文本框 3"/>
          <p:cNvSpPr txBox="1"/>
          <p:nvPr/>
        </p:nvSpPr>
        <p:spPr>
          <a:xfrm>
            <a:off x="609600" y="2055495"/>
            <a:ext cx="10709275" cy="2225040"/>
          </a:xfrm>
          <a:prstGeom prst="rect">
            <a:avLst/>
          </a:prstGeom>
          <a:noFill/>
        </p:spPr>
        <p:txBody>
          <a:bodyPr wrap="square" rtlCol="0">
            <a:spAutoFit/>
          </a:bodyPr>
          <a:p>
            <a:endParaRPr lang="zh-CN" altLang="en-US" sz="2000"/>
          </a:p>
          <a:p>
            <a:r>
              <a:rPr lang="zh-CN" altLang="en-US" sz="2000"/>
              <a:t>        </a:t>
            </a:r>
            <a:r>
              <a:rPr lang="zh-CN" altLang="en-US" sz="2400"/>
              <a:t>我的毕设课题主要的目的是设计一款帮助用户自动收集指定城市天气信息的软件，它可以帮助用户主动的收集天气信息，用户打开软件的时候，就可以获取到最新的天气信息。并通过网络爬虫技术、网络编程技术、GUI客户端开发技术对这个设计理念进行了实现。</a:t>
            </a:r>
            <a:endParaRPr lang="zh-CN" altLang="en-US" sz="2400"/>
          </a:p>
          <a:p>
            <a:r>
              <a:rPr lang="zh-CN" altLang="en-US" sz="2400"/>
              <a:t>    </a:t>
            </a:r>
            <a:endParaRPr lang="zh-CN"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p>
            <a:r>
              <a:rPr lang="zh-CN" altLang="zh-CN"/>
              <a:t>程序概述</a:t>
            </a:r>
            <a:endParaRPr lang="zh-CN" altLang="zh-CN"/>
          </a:p>
        </p:txBody>
      </p:sp>
      <p:pic>
        <p:nvPicPr>
          <p:cNvPr id="3" name="图片 2"/>
          <p:cNvPicPr>
            <a:picLocks noChangeAspect="1"/>
          </p:cNvPicPr>
          <p:nvPr/>
        </p:nvPicPr>
        <p:blipFill>
          <a:blip r:embed="rId1"/>
          <a:stretch>
            <a:fillRect/>
          </a:stretch>
        </p:blipFill>
        <p:spPr>
          <a:xfrm>
            <a:off x="-635" y="694055"/>
            <a:ext cx="12188825" cy="54438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a:xfrm>
            <a:off x="609600" y="117475"/>
            <a:ext cx="2650490" cy="576580"/>
          </a:xfrm>
        </p:spPr>
        <p:txBody>
          <a:bodyPr/>
          <a:p>
            <a:r>
              <a:rPr lang="zh-CN" altLang="en-US"/>
              <a:t>实现过程</a:t>
            </a:r>
            <a:endParaRPr lang="zh-CN" altLang="en-US"/>
          </a:p>
        </p:txBody>
      </p:sp>
      <p:sp>
        <p:nvSpPr>
          <p:cNvPr id="5" name="文本框 4"/>
          <p:cNvSpPr txBox="1"/>
          <p:nvPr/>
        </p:nvSpPr>
        <p:spPr>
          <a:xfrm>
            <a:off x="609600" y="1034415"/>
            <a:ext cx="10709275" cy="4114800"/>
          </a:xfrm>
          <a:prstGeom prst="rect">
            <a:avLst/>
          </a:prstGeom>
          <a:noFill/>
        </p:spPr>
        <p:txBody>
          <a:bodyPr wrap="square" rtlCol="0">
            <a:spAutoFit/>
          </a:bodyPr>
          <a:p>
            <a:r>
              <a:rPr lang="zh-CN" altLang="en-US" sz="2400"/>
              <a:t> 网络爬虫程序：通过</a:t>
            </a:r>
            <a:r>
              <a:rPr lang="en-US" altLang="zh-CN" sz="2400"/>
              <a:t>python</a:t>
            </a:r>
            <a:r>
              <a:rPr lang="zh-CN" altLang="en-US" sz="2400"/>
              <a:t>语言与</a:t>
            </a:r>
            <a:r>
              <a:rPr lang="en-US" altLang="zh-CN" sz="2400"/>
              <a:t>Scrapy</a:t>
            </a:r>
            <a:r>
              <a:rPr lang="zh-CN" altLang="en-US" sz="2400"/>
              <a:t>框架实现，通过分析中国天气网的网站结构，使用</a:t>
            </a:r>
            <a:r>
              <a:rPr lang="en-US" altLang="zh-CN" sz="2400"/>
              <a:t>xpath</a:t>
            </a:r>
            <a:r>
              <a:rPr lang="zh-CN" altLang="en-US" sz="2400"/>
              <a:t> 在网站源码中，定位、提取天气信息，并交由</a:t>
            </a:r>
            <a:r>
              <a:rPr lang="en-US" altLang="zh-CN" sz="2400"/>
              <a:t>pipelines</a:t>
            </a:r>
            <a:r>
              <a:rPr lang="zh-CN" altLang="en-US" sz="2400"/>
              <a:t>模块</a:t>
            </a:r>
            <a:r>
              <a:rPr lang="zh-CN" altLang="en-US" sz="2400"/>
              <a:t>进行处理，最终存入数据库。</a:t>
            </a:r>
            <a:endParaRPr lang="zh-CN" altLang="en-US" sz="2400"/>
          </a:p>
          <a:p>
            <a:endParaRPr lang="zh-CN" altLang="en-US" sz="2400"/>
          </a:p>
          <a:p>
            <a:r>
              <a:rPr lang="zh-CN" altLang="en-US" sz="2400"/>
              <a:t>服务器程序：使用</a:t>
            </a:r>
            <a:r>
              <a:rPr lang="en-US" altLang="zh-CN" sz="2400"/>
              <a:t>python</a:t>
            </a:r>
            <a:r>
              <a:rPr lang="zh-CN" altLang="en-US" sz="2400"/>
              <a:t>语言实现，是一个可以长期运行的</a:t>
            </a:r>
            <a:r>
              <a:rPr lang="en-US" altLang="zh-CN" sz="2400"/>
              <a:t>Server</a:t>
            </a:r>
            <a:r>
              <a:rPr lang="zh-CN" altLang="en-US" sz="2400"/>
              <a:t>端，监听客户端发来的</a:t>
            </a:r>
            <a:r>
              <a:rPr lang="en-US" altLang="zh-CN" sz="2400"/>
              <a:t>tcp</a:t>
            </a:r>
            <a:r>
              <a:rPr lang="zh-CN" altLang="en-US" sz="2400"/>
              <a:t>连接请求，分析参数类型，并调用对应的函数进行处理，可以实现的操作有用户登录验证、获取用户关注城市列表、查询天气、城市注册等。</a:t>
            </a:r>
            <a:endParaRPr lang="en-US" altLang="zh-CN" sz="2400"/>
          </a:p>
          <a:p>
            <a:endParaRPr lang="zh-CN" altLang="en-US" sz="2400"/>
          </a:p>
          <a:p>
            <a:r>
              <a:rPr lang="zh-CN" altLang="en-US" sz="2400"/>
              <a:t>客户端程序：</a:t>
            </a:r>
            <a:r>
              <a:rPr lang="zh-CN" altLang="en-US" sz="2400">
                <a:sym typeface="+mn-ea"/>
              </a:rPr>
              <a:t>使用Qt库与C++语言，实现了用户登录、天气信息显示、城市注册、未来七天天气预测等功能，所有与服务器的通信都使用</a:t>
            </a:r>
            <a:r>
              <a:rPr lang="en-US" altLang="zh-CN" sz="2400">
                <a:sym typeface="+mn-ea"/>
              </a:rPr>
              <a:t>socket</a:t>
            </a:r>
            <a:r>
              <a:rPr lang="zh-CN" altLang="en-US" sz="2400">
                <a:sym typeface="+mn-ea"/>
              </a:rPr>
              <a:t>网络编程。</a:t>
            </a:r>
            <a:endParaRPr lang="zh-CN" altLang="en-US" sz="2400">
              <a:sym typeface="+mn-ea"/>
            </a:endParaRPr>
          </a:p>
          <a:p>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a:xfrm>
            <a:off x="609600" y="117475"/>
            <a:ext cx="2650490" cy="576580"/>
          </a:xfrm>
        </p:spPr>
        <p:txBody>
          <a:bodyPr/>
          <a:p>
            <a:r>
              <a:rPr lang="zh-CN" altLang="en-US"/>
              <a:t>成果演示</a:t>
            </a:r>
            <a:endParaRPr lang="zh-CN" altLang="en-US"/>
          </a:p>
        </p:txBody>
      </p:sp>
      <p:pic>
        <p:nvPicPr>
          <p:cNvPr id="5" name="图片 4"/>
          <p:cNvPicPr>
            <a:picLocks noChangeAspect="1"/>
          </p:cNvPicPr>
          <p:nvPr/>
        </p:nvPicPr>
        <p:blipFill>
          <a:blip r:embed="rId1"/>
          <a:stretch>
            <a:fillRect/>
          </a:stretch>
        </p:blipFill>
        <p:spPr>
          <a:xfrm>
            <a:off x="609600" y="2080260"/>
            <a:ext cx="4138295" cy="2903220"/>
          </a:xfrm>
          <a:prstGeom prst="rect">
            <a:avLst/>
          </a:prstGeom>
        </p:spPr>
      </p:pic>
      <p:sp>
        <p:nvSpPr>
          <p:cNvPr id="6" name="文本框 5"/>
          <p:cNvSpPr txBox="1"/>
          <p:nvPr/>
        </p:nvSpPr>
        <p:spPr>
          <a:xfrm>
            <a:off x="1805305" y="1478280"/>
            <a:ext cx="2481580" cy="365760"/>
          </a:xfrm>
          <a:prstGeom prst="rect">
            <a:avLst/>
          </a:prstGeom>
          <a:noFill/>
        </p:spPr>
        <p:txBody>
          <a:bodyPr wrap="square" rtlCol="0">
            <a:spAutoFit/>
          </a:bodyPr>
          <a:p>
            <a:r>
              <a:rPr lang="zh-CN" altLang="en-US"/>
              <a:t>用户登录窗口</a:t>
            </a:r>
            <a:endParaRPr lang="zh-CN" altLang="en-US"/>
          </a:p>
        </p:txBody>
      </p:sp>
      <p:sp>
        <p:nvSpPr>
          <p:cNvPr id="8" name="文本框 7"/>
          <p:cNvSpPr txBox="1"/>
          <p:nvPr/>
        </p:nvSpPr>
        <p:spPr>
          <a:xfrm>
            <a:off x="7524115" y="1028700"/>
            <a:ext cx="2481580" cy="365760"/>
          </a:xfrm>
          <a:prstGeom prst="rect">
            <a:avLst/>
          </a:prstGeom>
          <a:noFill/>
        </p:spPr>
        <p:txBody>
          <a:bodyPr wrap="square" rtlCol="0">
            <a:spAutoFit/>
          </a:bodyPr>
          <a:p>
            <a:r>
              <a:rPr lang="zh-CN" altLang="en-US"/>
              <a:t>主界面窗口</a:t>
            </a:r>
            <a:endParaRPr lang="zh-CN" altLang="en-US"/>
          </a:p>
        </p:txBody>
      </p:sp>
      <p:pic>
        <p:nvPicPr>
          <p:cNvPr id="10" name="图片 9"/>
          <p:cNvPicPr>
            <a:picLocks noChangeAspect="1"/>
          </p:cNvPicPr>
          <p:nvPr/>
        </p:nvPicPr>
        <p:blipFill>
          <a:blip r:embed="rId2"/>
          <a:stretch>
            <a:fillRect/>
          </a:stretch>
        </p:blipFill>
        <p:spPr>
          <a:xfrm>
            <a:off x="5151755" y="1545590"/>
            <a:ext cx="6532245" cy="4113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个人总结</a:t>
            </a:r>
            <a:endParaRPr lang="zh-CN" altLang="en-US"/>
          </a:p>
        </p:txBody>
      </p:sp>
      <p:sp>
        <p:nvSpPr>
          <p:cNvPr id="3" name="内容占位符 2"/>
          <p:cNvSpPr>
            <a:spLocks noGrp="1"/>
          </p:cNvSpPr>
          <p:nvPr>
            <p:ph idx="1"/>
          </p:nvPr>
        </p:nvSpPr>
        <p:spPr/>
        <p:txBody>
          <a:bodyPr/>
          <a:p>
            <a:endParaRPr lang="zh-CN" altLang="en-US"/>
          </a:p>
          <a:p>
            <a:pPr>
              <a:lnSpc>
                <a:spcPct val="150000"/>
              </a:lnSpc>
            </a:pPr>
            <a:endParaRPr lang="en-US" altLang="zh-CN" dirty="0">
              <a:latin typeface="微软雅黑" panose="020B0503020204020204" charset="-122"/>
              <a:ea typeface="微软雅黑" panose="020B0503020204020204" charset="-122"/>
            </a:endParaRPr>
          </a:p>
          <a:p>
            <a:endParaRPr lang="zh-CN" altLang="en-US"/>
          </a:p>
          <a:p>
            <a:endParaRPr lang="zh-CN" altLang="en-US"/>
          </a:p>
        </p:txBody>
      </p:sp>
      <p:sp>
        <p:nvSpPr>
          <p:cNvPr id="5" name="内容占位符 2"/>
          <p:cNvSpPr>
            <a:spLocks noGrp="1"/>
          </p:cNvSpPr>
          <p:nvPr/>
        </p:nvSpPr>
        <p:spPr>
          <a:xfrm>
            <a:off x="609600" y="945515"/>
            <a:ext cx="11421745" cy="4966970"/>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a:lstStyle>
          <a:p>
            <a:pPr marL="0" indent="0">
              <a:lnSpc>
                <a:spcPct val="150000"/>
              </a:lnSpc>
              <a:buNone/>
            </a:pPr>
            <a:r>
              <a:rPr lang="zh-CN" altLang="en-US" sz="1800"/>
              <a:t>我的毕设</a:t>
            </a:r>
            <a:r>
              <a:rPr lang="zh-CN" altLang="en-US" sz="1800">
                <a:solidFill>
                  <a:schemeClr val="tx1"/>
                </a:solidFill>
              </a:rPr>
              <a:t>课题凭借</a:t>
            </a:r>
            <a:r>
              <a:rPr lang="en-US" sz="1800" dirty="0" smtClean="0">
                <a:solidFill>
                  <a:schemeClr val="tx1"/>
                </a:solidFill>
                <a:sym typeface="+mn-ea"/>
              </a:rPr>
              <a:t>Python</a:t>
            </a:r>
            <a:r>
              <a:rPr lang="zh-CN" altLang="en-US" sz="1800" dirty="0" smtClean="0">
                <a:solidFill>
                  <a:schemeClr val="tx1"/>
                </a:solidFill>
                <a:sym typeface="+mn-ea"/>
              </a:rPr>
              <a:t>丰富的标准库和快速开发的特点，实现了预期的设计目标，用户可以通过登录系统并注册城市的方式来获取自己关注地点的天气信息。通过</a:t>
            </a:r>
            <a:r>
              <a:rPr lang="en-US" altLang="zh-CN" sz="1800" dirty="0" smtClean="0">
                <a:solidFill>
                  <a:schemeClr val="tx1"/>
                </a:solidFill>
                <a:sym typeface="+mn-ea"/>
              </a:rPr>
              <a:t>C/S</a:t>
            </a:r>
            <a:r>
              <a:rPr lang="zh-CN" altLang="en-US" sz="1800" dirty="0" smtClean="0">
                <a:solidFill>
                  <a:schemeClr val="tx1"/>
                </a:solidFill>
                <a:sym typeface="+mn-ea"/>
              </a:rPr>
              <a:t>模式，</a:t>
            </a:r>
            <a:r>
              <a:rPr lang="zh-CN" altLang="en-US" sz="1800" dirty="0" smtClean="0">
                <a:solidFill>
                  <a:schemeClr val="tx1"/>
                </a:solidFill>
                <a:sym typeface="+mn-ea"/>
              </a:rPr>
              <a:t>客户端使用</a:t>
            </a:r>
            <a:r>
              <a:rPr lang="en-US" altLang="zh-CN" sz="1800" dirty="0" smtClean="0">
                <a:solidFill>
                  <a:schemeClr val="tx1"/>
                </a:solidFill>
                <a:sym typeface="+mn-ea"/>
              </a:rPr>
              <a:t>TCP</a:t>
            </a:r>
            <a:r>
              <a:rPr lang="zh-CN" altLang="en-US" sz="1800" dirty="0" smtClean="0">
                <a:solidFill>
                  <a:schemeClr val="tx1"/>
                </a:solidFill>
                <a:sym typeface="+mn-ea"/>
              </a:rPr>
              <a:t>协议与服务器交互，而不是直接使用数据库的账号查询数据库</a:t>
            </a:r>
            <a:r>
              <a:rPr lang="en-US" altLang="zh-CN" sz="1800" dirty="0" smtClean="0">
                <a:solidFill>
                  <a:schemeClr val="tx1"/>
                </a:solidFill>
                <a:sym typeface="+mn-ea"/>
              </a:rPr>
              <a:t>,</a:t>
            </a:r>
            <a:r>
              <a:rPr lang="zh-CN" altLang="zh-CN" sz="1800" dirty="0" smtClean="0">
                <a:solidFill>
                  <a:schemeClr val="tx1"/>
                </a:solidFill>
                <a:sym typeface="+mn-ea"/>
              </a:rPr>
              <a:t>可以在一定程度上防止客户端被破解，导致数据库密码泄露使数据库收到攻击。但是在实现软件功能的过程中，仍旧存在很多不足和疏漏之处：</a:t>
            </a:r>
            <a:endParaRPr lang="zh-CN" altLang="zh-CN" sz="1800" dirty="0" smtClean="0">
              <a:solidFill>
                <a:schemeClr val="tx1"/>
              </a:solidFill>
              <a:sym typeface="+mn-ea"/>
            </a:endParaRPr>
          </a:p>
          <a:p>
            <a:pPr>
              <a:lnSpc>
                <a:spcPct val="150000"/>
              </a:lnSpc>
            </a:pPr>
            <a:r>
              <a:rPr lang="zh-CN" altLang="en-US" sz="1800"/>
              <a:t>存在的问题：</a:t>
            </a:r>
            <a:endParaRPr lang="zh-CN" altLang="en-US" sz="1800"/>
          </a:p>
          <a:p>
            <a:pPr marL="0" indent="0">
              <a:lnSpc>
                <a:spcPct val="150000"/>
              </a:lnSpc>
              <a:buNone/>
            </a:pPr>
            <a:r>
              <a:rPr lang="zh-CN" altLang="en-US" sz="1800"/>
              <a:t>       </a:t>
            </a:r>
            <a:r>
              <a:rPr lang="en-US" altLang="zh-CN" sz="1800"/>
              <a:t>1.</a:t>
            </a:r>
            <a:r>
              <a:rPr lang="zh-CN" altLang="en-US" sz="1800"/>
              <a:t>对</a:t>
            </a:r>
            <a:r>
              <a:rPr lang="en-US" altLang="zh-CN" sz="1800"/>
              <a:t>TCP</a:t>
            </a:r>
            <a:r>
              <a:rPr lang="zh-CN" altLang="en-US" sz="1800"/>
              <a:t>协议与</a:t>
            </a:r>
            <a:r>
              <a:rPr lang="en-US" altLang="zh-CN" sz="1800"/>
              <a:t>Qt</a:t>
            </a:r>
            <a:r>
              <a:rPr lang="zh-CN" altLang="en-US" sz="1800"/>
              <a:t>的网络接口函数理解不充分，导致传输数据过多会有丢包的现象。</a:t>
            </a:r>
            <a:endParaRPr lang="en-US" altLang="zh-CN" sz="1800"/>
          </a:p>
          <a:p>
            <a:pPr marL="0" indent="0">
              <a:lnSpc>
                <a:spcPct val="150000"/>
              </a:lnSpc>
              <a:buNone/>
            </a:pPr>
            <a:r>
              <a:rPr lang="zh-CN" altLang="en-US" sz="1800"/>
              <a:t>       </a:t>
            </a:r>
            <a:r>
              <a:rPr lang="en-US" altLang="zh-CN" sz="1800"/>
              <a:t>2.</a:t>
            </a:r>
            <a:r>
              <a:rPr lang="zh-CN" altLang="en-US" sz="1800"/>
              <a:t>服务器对异常的处理功能不足，有些错误的命令可能会导致服务器崩溃。</a:t>
            </a:r>
            <a:endParaRPr lang="zh-CN" altLang="en-US" sz="1800"/>
          </a:p>
          <a:p>
            <a:pPr marL="0" indent="0">
              <a:lnSpc>
                <a:spcPct val="150000"/>
              </a:lnSpc>
              <a:buNone/>
            </a:pPr>
            <a:r>
              <a:rPr lang="en-US" altLang="zh-CN" sz="1800"/>
              <a:t>       3.</a:t>
            </a:r>
            <a:r>
              <a:rPr lang="zh-CN" altLang="en-US" sz="1800"/>
              <a:t>对网络爬虫框架的理解程度不够，只单纯的借用</a:t>
            </a:r>
            <a:r>
              <a:rPr lang="en-US" altLang="zh-CN" sz="1800"/>
              <a:t>Scrapy</a:t>
            </a:r>
            <a:r>
              <a:rPr lang="zh-CN" altLang="en-US" sz="1800"/>
              <a:t>完善</a:t>
            </a:r>
            <a:r>
              <a:rPr lang="zh-CN" altLang="en-US" sz="1800"/>
              <a:t>的框架体系实现了自己想要的功能，但是如果目标页面由静态网页转为动态网页，甚至只是简单的网页结构变化，都可能导致爬虫程序失去价值。</a:t>
            </a:r>
            <a:endParaRPr lang="zh-CN" altLang="en-US" sz="1800"/>
          </a:p>
          <a:p>
            <a:pPr marL="0" indent="0">
              <a:lnSpc>
                <a:spcPct val="150000"/>
              </a:lnSpc>
              <a:buNone/>
            </a:pPr>
            <a:r>
              <a:rPr lang="zh-CN" altLang="en-US" sz="1800"/>
              <a:t>针对以上问题，我会在后期的工作与学习生活中深入的学习与分析网络爬虫框架，编写出更复杂与稳定的爬虫程序，还要加深对</a:t>
            </a:r>
            <a:r>
              <a:rPr lang="en-US" altLang="zh-CN" sz="1800"/>
              <a:t>TCP</a:t>
            </a:r>
            <a:r>
              <a:rPr lang="zh-CN" altLang="en-US" sz="1800"/>
              <a:t>协议的理解，防止以后再在这个地方犯错。</a:t>
            </a:r>
            <a:endParaRPr lang="zh-CN"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11" name="直线连接符 4"/>
          <p:cNvCxnSpPr/>
          <p:nvPr/>
        </p:nvCxnSpPr>
        <p:spPr>
          <a:xfrm>
            <a:off x="2504043" y="2523323"/>
            <a:ext cx="1143984" cy="0"/>
          </a:xfrm>
          <a:prstGeom prst="line">
            <a:avLst/>
          </a:prstGeom>
          <a:noFill/>
          <a:ln w="38100" cap="flat" cmpd="sng" algn="ctr">
            <a:solidFill>
              <a:schemeClr val="accent4">
                <a:lumMod val="20000"/>
                <a:lumOff val="80000"/>
              </a:schemeClr>
            </a:solidFill>
            <a:prstDash val="solid"/>
            <a:tailEnd type="oval"/>
          </a:ln>
          <a:effectLst/>
        </p:spPr>
      </p:cxnSp>
      <p:cxnSp>
        <p:nvCxnSpPr>
          <p:cNvPr id="112" name="直线连接符 5"/>
          <p:cNvCxnSpPr/>
          <p:nvPr/>
        </p:nvCxnSpPr>
        <p:spPr>
          <a:xfrm flipH="1">
            <a:off x="8449830" y="2528766"/>
            <a:ext cx="1143984" cy="0"/>
          </a:xfrm>
          <a:prstGeom prst="line">
            <a:avLst/>
          </a:prstGeom>
          <a:noFill/>
          <a:ln w="38100" cap="flat" cmpd="sng" algn="ctr">
            <a:solidFill>
              <a:schemeClr val="accent4">
                <a:lumMod val="20000"/>
                <a:lumOff val="80000"/>
              </a:schemeClr>
            </a:solidFill>
            <a:prstDash val="solid"/>
            <a:tailEnd type="oval"/>
          </a:ln>
          <a:effectLst/>
        </p:spPr>
      </p:cxnSp>
      <p:sp>
        <p:nvSpPr>
          <p:cNvPr id="114" name="矩形 113"/>
          <p:cNvSpPr/>
          <p:nvPr/>
        </p:nvSpPr>
        <p:spPr>
          <a:xfrm>
            <a:off x="3810112" y="2210909"/>
            <a:ext cx="4572000" cy="646327"/>
          </a:xfrm>
          <a:prstGeom prst="rect">
            <a:avLst/>
          </a:prstGeom>
        </p:spPr>
        <p:txBody>
          <a:bodyPr lIns="91436" tIns="45718" rIns="91436" bIns="45718">
            <a:spAutoFit/>
          </a:bodyPr>
          <a:lstStyle/>
          <a:p>
            <a:pPr algn="ctr" defTabSz="456565"/>
            <a:r>
              <a:rPr kumimoji="1" lang="zh-CN" altLang="en-US" sz="3600" b="1" dirty="0" smtClean="0">
                <a:solidFill>
                  <a:schemeClr val="tx1"/>
                </a:solidFill>
                <a:latin typeface="Century Gothic" panose="020B0502020202020204"/>
                <a:ea typeface="微软雅黑" panose="020B0503020204020204" charset="-122"/>
              </a:rPr>
              <a:t>谢谢各位老师观看！</a:t>
            </a:r>
            <a:endParaRPr kumimoji="1" lang="zh-CN" altLang="en-US" sz="3600" b="1" dirty="0" smtClean="0">
              <a:solidFill>
                <a:schemeClr val="tx1"/>
              </a:solidFill>
              <a:latin typeface="Century Gothic" panose="020B0502020202020204"/>
              <a:ea typeface="微软雅黑" panose="020B0503020204020204" charset="-122"/>
            </a:endParaRPr>
          </a:p>
        </p:txBody>
      </p:sp>
      <p:sp>
        <p:nvSpPr>
          <p:cNvPr id="37" name="文本框 8"/>
          <p:cNvSpPr txBox="1"/>
          <p:nvPr/>
        </p:nvSpPr>
        <p:spPr>
          <a:xfrm>
            <a:off x="3355270" y="4147076"/>
            <a:ext cx="5248551"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lnSpc>
                <a:spcPct val="150000"/>
              </a:lnSpc>
              <a:buFont typeface="Wingdings" panose="05000000000000000000" pitchFamily="2" charset="2"/>
              <a:buNone/>
            </a:pPr>
            <a:r>
              <a:rPr lang="zh-CN" altLang="en-US" sz="1400" b="1" dirty="0" smtClean="0">
                <a:solidFill>
                  <a:schemeClr val="tx1"/>
                </a:solidFill>
                <a:latin typeface="微软雅黑" panose="020B0503020204020204" charset="-122"/>
                <a:ea typeface="微软雅黑" panose="020B0503020204020204" charset="-122"/>
              </a:rPr>
              <a:t>学校名称：西安邮电大学</a:t>
            </a:r>
            <a:endParaRPr lang="zh-CN" altLang="en-US" sz="1400" b="1" dirty="0" smtClean="0">
              <a:solidFill>
                <a:schemeClr val="tx1"/>
              </a:solidFill>
              <a:latin typeface="微软雅黑" panose="020B0503020204020204" charset="-122"/>
              <a:ea typeface="微软雅黑" panose="020B0503020204020204" charset="-122"/>
            </a:endParaRPr>
          </a:p>
          <a:p>
            <a:pPr indent="0" algn="ctr">
              <a:lnSpc>
                <a:spcPct val="150000"/>
              </a:lnSpc>
              <a:buFont typeface="Wingdings" panose="05000000000000000000" pitchFamily="2" charset="2"/>
              <a:buNone/>
            </a:pPr>
            <a:r>
              <a:rPr lang="zh-CN" altLang="en-US" sz="1400" b="1" dirty="0" smtClean="0">
                <a:solidFill>
                  <a:schemeClr val="tx1"/>
                </a:solidFill>
                <a:latin typeface="微软雅黑" panose="020B0503020204020204" charset="-122"/>
                <a:ea typeface="微软雅黑" panose="020B0503020204020204" charset="-122"/>
              </a:rPr>
              <a:t>指导老师：石薇讲师</a:t>
            </a:r>
            <a:endParaRPr lang="zh-CN" altLang="en-US" sz="1400" b="1" dirty="0" smtClean="0">
              <a:solidFill>
                <a:schemeClr val="tx1"/>
              </a:solidFill>
              <a:latin typeface="微软雅黑" panose="020B0503020204020204" charset="-122"/>
              <a:ea typeface="微软雅黑" panose="020B0503020204020204" charset="-122"/>
            </a:endParaRPr>
          </a:p>
          <a:p>
            <a:pPr indent="0" algn="ctr">
              <a:lnSpc>
                <a:spcPct val="150000"/>
              </a:lnSpc>
              <a:buFont typeface="Wingdings" panose="05000000000000000000" pitchFamily="2" charset="2"/>
              <a:buNone/>
            </a:pPr>
            <a:r>
              <a:rPr lang="zh-CN" altLang="en-US" sz="1400" b="1" dirty="0" smtClean="0">
                <a:solidFill>
                  <a:schemeClr val="tx1"/>
                </a:solidFill>
                <a:latin typeface="微软雅黑" panose="020B0503020204020204" charset="-122"/>
                <a:ea typeface="微软雅黑" panose="020B0503020204020204" charset="-122"/>
              </a:rPr>
              <a:t>报告人：鲍颖</a:t>
            </a:r>
            <a:endParaRPr lang="zh-CN" altLang="en-US" sz="1400" b="1" dirty="0" smtClean="0">
              <a:solidFill>
                <a:schemeClr val="tx1"/>
              </a:solidFill>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炫舞光影_template.wps.cn">
  <a:themeElements>
    <a:clrScheme name="">
      <a:dk1>
        <a:srgbClr val="000000"/>
      </a:dk1>
      <a:lt1>
        <a:srgbClr val="FFFFFF"/>
      </a:lt1>
      <a:dk2>
        <a:srgbClr val="000000"/>
      </a:dk2>
      <a:lt2>
        <a:srgbClr val="808080"/>
      </a:lt2>
      <a:accent1>
        <a:srgbClr val="5B8CC1"/>
      </a:accent1>
      <a:accent2>
        <a:srgbClr val="2A5682"/>
      </a:accent2>
      <a:accent3>
        <a:srgbClr val="FFFFFF"/>
      </a:accent3>
      <a:accent4>
        <a:srgbClr val="000000"/>
      </a:accent4>
      <a:accent5>
        <a:srgbClr val="B6C5DC"/>
      </a:accent5>
      <a:accent6>
        <a:srgbClr val="254C74"/>
      </a:accent6>
      <a:hlink>
        <a:srgbClr val="002850"/>
      </a:hlink>
      <a:folHlink>
        <a:srgbClr val="2A94FE"/>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5B8CC1"/>
        </a:accent1>
        <a:accent2>
          <a:srgbClr val="2A5682"/>
        </a:accent2>
        <a:accent3>
          <a:srgbClr val="FFFFFF"/>
        </a:accent3>
        <a:accent4>
          <a:srgbClr val="000000"/>
        </a:accent4>
        <a:accent5>
          <a:srgbClr val="B6C5DC"/>
        </a:accent5>
        <a:accent6>
          <a:srgbClr val="254C74"/>
        </a:accent6>
        <a:hlink>
          <a:srgbClr val="002850"/>
        </a:hlink>
        <a:folHlink>
          <a:srgbClr val="2A94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Words>
  <Application>WPS 演示</Application>
  <PresentationFormat>宽屏</PresentationFormat>
  <Paragraphs>60</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黑体</vt:lpstr>
      <vt:lpstr>微软雅黑</vt:lpstr>
      <vt:lpstr>Calibri</vt:lpstr>
      <vt:lpstr>Century Gothic</vt:lpstr>
      <vt:lpstr>炫舞光影_template.wps.cn</vt:lpstr>
      <vt:lpstr>京东渠道portal学习报告分享</vt:lpstr>
      <vt:lpstr>PowerPoint 演示文稿</vt:lpstr>
      <vt:lpstr>Portal支持的计费业务场景</vt:lpstr>
      <vt:lpstr>Portal支持的计费业务场景</vt:lpstr>
      <vt:lpstr>PowerPoint 演示文稿</vt:lpstr>
      <vt:lpstr>实现过程</vt:lpstr>
      <vt:lpstr>个人总结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babao</dc:creator>
  <cp:lastModifiedBy>Administrator</cp:lastModifiedBy>
  <cp:revision>27</cp:revision>
  <dcterms:created xsi:type="dcterms:W3CDTF">2017-03-13T07:29:00Z</dcterms:created>
  <dcterms:modified xsi:type="dcterms:W3CDTF">2017-06-06T14:33:13Z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