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44"/>
  </p:notesMasterIdLst>
  <p:sldIdLst>
    <p:sldId id="256" r:id="rId3"/>
    <p:sldId id="257" r:id="rId4"/>
    <p:sldId id="258" r:id="rId5"/>
    <p:sldId id="264" r:id="rId6"/>
    <p:sldId id="265" r:id="rId7"/>
    <p:sldId id="298" r:id="rId8"/>
    <p:sldId id="301" r:id="rId9"/>
    <p:sldId id="302" r:id="rId10"/>
    <p:sldId id="303" r:id="rId11"/>
    <p:sldId id="305" r:id="rId12"/>
    <p:sldId id="30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6" r:id="rId4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486"/>
    <a:srgbClr val="F37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64" autoAdjust="0"/>
  </p:normalViewPr>
  <p:slideViewPr>
    <p:cSldViewPr snapToGrid="0">
      <p:cViewPr varScale="1">
        <p:scale>
          <a:sx n="61" d="100"/>
          <a:sy n="61" d="100"/>
        </p:scale>
        <p:origin x="16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scalable-modular-architecture-for-css/table-of-contents" TargetMode="External"/><Relationship Id="rId2" Type="http://schemas.openxmlformats.org/officeDocument/2006/relationships/hyperlink" Target="smacss.com" TargetMode="External"/><Relationship Id="rId1" Type="http://schemas.openxmlformats.org/officeDocument/2006/relationships/hyperlink" Target="https://www.codeschool.com/courses/assembling-sas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scalable-modular-architecture-for-css/table-of-contents" TargetMode="External"/><Relationship Id="rId2" Type="http://schemas.openxmlformats.org/officeDocument/2006/relationships/hyperlink" Target="smacss.com" TargetMode="External"/><Relationship Id="rId1" Type="http://schemas.openxmlformats.org/officeDocument/2006/relationships/hyperlink" Target="https://www.codeschool.com/courses/assembling-sas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D6B1E-DC37-44BC-AE60-302760F2C028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a-DK"/>
        </a:p>
      </dgm:t>
    </dgm:pt>
    <dgm:pt modelId="{3A626FB4-8F1D-40FE-AD2F-40F4D2F8CC9D}">
      <dgm:prSet phldrT="[Tekst]"/>
      <dgm:spPr/>
      <dgm:t>
        <a:bodyPr/>
        <a:lstStyle/>
        <a:p>
          <a:r>
            <a:rPr lang="da-DK" dirty="0"/>
            <a:t>Layouts in Java and C#</a:t>
          </a:r>
        </a:p>
      </dgm:t>
    </dgm:pt>
    <dgm:pt modelId="{0B681711-7BEB-46E8-98BB-F2CF60800889}" type="parTrans" cxnId="{EFA1CCE4-ED2F-4762-A310-8E6E93AA3B3A}">
      <dgm:prSet/>
      <dgm:spPr/>
      <dgm:t>
        <a:bodyPr/>
        <a:lstStyle/>
        <a:p>
          <a:endParaRPr lang="da-DK"/>
        </a:p>
      </dgm:t>
    </dgm:pt>
    <dgm:pt modelId="{7A0EEADD-CB5F-40D1-A067-0FFBA276D2E2}" type="sibTrans" cxnId="{EFA1CCE4-ED2F-4762-A310-8E6E93AA3B3A}">
      <dgm:prSet/>
      <dgm:spPr/>
      <dgm:t>
        <a:bodyPr/>
        <a:lstStyle/>
        <a:p>
          <a:endParaRPr lang="da-DK"/>
        </a:p>
      </dgm:t>
    </dgm:pt>
    <dgm:pt modelId="{C55C1D8D-362A-4DEE-8ADB-7EE1B22E26DB}">
      <dgm:prSet phldrT="[Tekst]"/>
      <dgm:spPr/>
      <dgm:t>
        <a:bodyPr/>
        <a:lstStyle/>
        <a:p>
          <a:r>
            <a:rPr lang="da-DK" dirty="0"/>
            <a:t>Layout in CSS</a:t>
          </a:r>
        </a:p>
      </dgm:t>
    </dgm:pt>
    <dgm:pt modelId="{1898144B-DD1D-408B-A94A-5B46AAB55932}" type="parTrans" cxnId="{A05816DE-B963-4EDF-9C57-981E0AA26403}">
      <dgm:prSet/>
      <dgm:spPr/>
      <dgm:t>
        <a:bodyPr/>
        <a:lstStyle/>
        <a:p>
          <a:endParaRPr lang="da-DK"/>
        </a:p>
      </dgm:t>
    </dgm:pt>
    <dgm:pt modelId="{6B81D80A-9B50-4B2B-AD0F-D6EB80F1EBF1}" type="sibTrans" cxnId="{A05816DE-B963-4EDF-9C57-981E0AA26403}">
      <dgm:prSet/>
      <dgm:spPr/>
      <dgm:t>
        <a:bodyPr/>
        <a:lstStyle/>
        <a:p>
          <a:endParaRPr lang="da-DK"/>
        </a:p>
      </dgm:t>
    </dgm:pt>
    <dgm:pt modelId="{A58763BA-CC94-47E3-863D-E98BD0DEDCBE}">
      <dgm:prSet phldrT="[Tekst]"/>
      <dgm:spPr/>
      <dgm:t>
        <a:bodyPr/>
        <a:lstStyle/>
        <a:p>
          <a:r>
            <a:rPr lang="da-DK" dirty="0" err="1"/>
            <a:t>Different</a:t>
          </a:r>
          <a:r>
            <a:rPr lang="da-DK" dirty="0"/>
            <a:t> layouts</a:t>
          </a:r>
        </a:p>
      </dgm:t>
    </dgm:pt>
    <dgm:pt modelId="{FBE821BC-65C1-4DD1-94EE-4B931C9DFDB1}" type="parTrans" cxnId="{CE1EBCDC-D0B7-4D5E-9DEE-65A5E79419B9}">
      <dgm:prSet/>
      <dgm:spPr/>
      <dgm:t>
        <a:bodyPr/>
        <a:lstStyle/>
        <a:p>
          <a:endParaRPr lang="da-DK"/>
        </a:p>
      </dgm:t>
    </dgm:pt>
    <dgm:pt modelId="{63DAD937-5A17-49DE-A07C-EA554318519C}" type="sibTrans" cxnId="{CE1EBCDC-D0B7-4D5E-9DEE-65A5E79419B9}">
      <dgm:prSet/>
      <dgm:spPr/>
      <dgm:t>
        <a:bodyPr/>
        <a:lstStyle/>
        <a:p>
          <a:endParaRPr lang="da-DK"/>
        </a:p>
      </dgm:t>
    </dgm:pt>
    <dgm:pt modelId="{827F014E-DB87-4A5D-A9E6-5E36CB1048C6}">
      <dgm:prSet phldrT="[Tekst]"/>
      <dgm:spPr/>
      <dgm:t>
        <a:bodyPr/>
        <a:lstStyle/>
        <a:p>
          <a:r>
            <a:rPr lang="da-DK" dirty="0"/>
            <a:t>Grid layout</a:t>
          </a:r>
        </a:p>
      </dgm:t>
    </dgm:pt>
    <dgm:pt modelId="{1BF2716A-BCF5-44E6-A6D7-15439AF556E9}" type="parTrans" cxnId="{695F3EAC-02C1-438B-A1F9-0C170E7B4D47}">
      <dgm:prSet/>
      <dgm:spPr/>
      <dgm:t>
        <a:bodyPr/>
        <a:lstStyle/>
        <a:p>
          <a:endParaRPr lang="da-DK"/>
        </a:p>
      </dgm:t>
    </dgm:pt>
    <dgm:pt modelId="{22B776CF-0157-41B5-A5B2-7F88215B2C25}" type="sibTrans" cxnId="{695F3EAC-02C1-438B-A1F9-0C170E7B4D47}">
      <dgm:prSet/>
      <dgm:spPr/>
      <dgm:t>
        <a:bodyPr/>
        <a:lstStyle/>
        <a:p>
          <a:endParaRPr lang="da-DK"/>
        </a:p>
      </dgm:t>
    </dgm:pt>
    <dgm:pt modelId="{7C39141F-1BBB-4A9F-84EB-6EE12444B957}">
      <dgm:prSet phldrT="[Tekst]"/>
      <dgm:spPr/>
      <dgm:t>
        <a:bodyPr/>
        <a:lstStyle/>
        <a:p>
          <a:r>
            <a:rPr lang="da-DK" dirty="0" err="1"/>
            <a:t>Stack</a:t>
          </a:r>
          <a:r>
            <a:rPr lang="da-DK" dirty="0"/>
            <a:t> layout</a:t>
          </a:r>
        </a:p>
      </dgm:t>
    </dgm:pt>
    <dgm:pt modelId="{B9FB26E5-C024-4F8F-86ED-29FDFE5BB336}" type="parTrans" cxnId="{4D3CFB20-B083-49B2-AD68-F47D9881473C}">
      <dgm:prSet/>
      <dgm:spPr/>
      <dgm:t>
        <a:bodyPr/>
        <a:lstStyle/>
        <a:p>
          <a:endParaRPr lang="da-DK"/>
        </a:p>
      </dgm:t>
    </dgm:pt>
    <dgm:pt modelId="{B4B26817-AF49-4893-9FAD-14D61D779A59}" type="sibTrans" cxnId="{4D3CFB20-B083-49B2-AD68-F47D9881473C}">
      <dgm:prSet/>
      <dgm:spPr/>
      <dgm:t>
        <a:bodyPr/>
        <a:lstStyle/>
        <a:p>
          <a:endParaRPr lang="da-DK"/>
        </a:p>
      </dgm:t>
    </dgm:pt>
    <dgm:pt modelId="{D3C24F07-5E47-4D75-BC55-C22D916639FC}">
      <dgm:prSet phldrT="[Tekst]"/>
      <dgm:spPr/>
      <dgm:t>
        <a:bodyPr/>
        <a:lstStyle/>
        <a:p>
          <a:r>
            <a:rPr lang="da-DK" dirty="0" err="1"/>
            <a:t>Dock</a:t>
          </a:r>
          <a:r>
            <a:rPr lang="da-DK" dirty="0"/>
            <a:t> layout</a:t>
          </a:r>
        </a:p>
      </dgm:t>
    </dgm:pt>
    <dgm:pt modelId="{09746949-FE18-4121-AEFD-4936BFC085F3}" type="parTrans" cxnId="{9F3927E9-7092-4B4D-AD15-8F291345E745}">
      <dgm:prSet/>
      <dgm:spPr/>
      <dgm:t>
        <a:bodyPr/>
        <a:lstStyle/>
        <a:p>
          <a:endParaRPr lang="da-DK"/>
        </a:p>
      </dgm:t>
    </dgm:pt>
    <dgm:pt modelId="{EE71E19C-8A34-4AFC-8E9B-1C07CFA731C9}" type="sibTrans" cxnId="{9F3927E9-7092-4B4D-AD15-8F291345E745}">
      <dgm:prSet/>
      <dgm:spPr/>
      <dgm:t>
        <a:bodyPr/>
        <a:lstStyle/>
        <a:p>
          <a:endParaRPr lang="da-DK"/>
        </a:p>
      </dgm:t>
    </dgm:pt>
    <dgm:pt modelId="{6C5AD1D3-E02E-4EB2-8FFA-093DE019C4F7}">
      <dgm:prSet phldrT="[Tekst]"/>
      <dgm:spPr/>
      <dgm:t>
        <a:bodyPr/>
        <a:lstStyle/>
        <a:p>
          <a:r>
            <a:rPr lang="da-DK" dirty="0"/>
            <a:t>…</a:t>
          </a:r>
        </a:p>
      </dgm:t>
    </dgm:pt>
    <dgm:pt modelId="{272C9E8F-BCC5-41E0-A34C-2DFADB4225D4}" type="parTrans" cxnId="{C5BE8E6F-2022-494F-976E-2EB66B337C96}">
      <dgm:prSet/>
      <dgm:spPr/>
      <dgm:t>
        <a:bodyPr/>
        <a:lstStyle/>
        <a:p>
          <a:endParaRPr lang="da-DK"/>
        </a:p>
      </dgm:t>
    </dgm:pt>
    <dgm:pt modelId="{2044E9DF-F64D-4959-9F7A-E9F8B6823EBE}" type="sibTrans" cxnId="{C5BE8E6F-2022-494F-976E-2EB66B337C96}">
      <dgm:prSet/>
      <dgm:spPr/>
      <dgm:t>
        <a:bodyPr/>
        <a:lstStyle/>
        <a:p>
          <a:endParaRPr lang="da-DK"/>
        </a:p>
      </dgm:t>
    </dgm:pt>
    <dgm:pt modelId="{1FBC2D38-2641-4546-8EFA-FF90D4B08F68}">
      <dgm:prSet phldrT="[Tekst]"/>
      <dgm:spPr/>
      <dgm:t>
        <a:bodyPr/>
        <a:lstStyle/>
        <a:p>
          <a:r>
            <a:rPr lang="da-DK" dirty="0" err="1"/>
            <a:t>Until</a:t>
          </a:r>
          <a:r>
            <a:rPr lang="da-DK" dirty="0"/>
            <a:t> </a:t>
          </a:r>
          <a:r>
            <a:rPr lang="da-DK" dirty="0" err="1"/>
            <a:t>FlexBox</a:t>
          </a:r>
          <a:r>
            <a:rPr lang="da-DK" dirty="0"/>
            <a:t> none</a:t>
          </a:r>
        </a:p>
      </dgm:t>
    </dgm:pt>
    <dgm:pt modelId="{5B33030A-7203-43D5-8CE9-47E3667FB07B}" type="parTrans" cxnId="{990B3AF5-5E1C-47FE-9ED3-ADCFBB20A0CE}">
      <dgm:prSet/>
      <dgm:spPr/>
      <dgm:t>
        <a:bodyPr/>
        <a:lstStyle/>
        <a:p>
          <a:endParaRPr lang="da-DK"/>
        </a:p>
      </dgm:t>
    </dgm:pt>
    <dgm:pt modelId="{F1635C7C-4AD8-4629-8EEA-E3E701D0848D}" type="sibTrans" cxnId="{990B3AF5-5E1C-47FE-9ED3-ADCFBB20A0CE}">
      <dgm:prSet/>
      <dgm:spPr/>
      <dgm:t>
        <a:bodyPr/>
        <a:lstStyle/>
        <a:p>
          <a:endParaRPr lang="da-DK"/>
        </a:p>
      </dgm:t>
    </dgm:pt>
    <dgm:pt modelId="{593BDEFB-C8ED-4F80-84E2-7187376A0B20}">
      <dgm:prSet phldrT="[Tekst]"/>
      <dgm:spPr/>
      <dgm:t>
        <a:bodyPr/>
        <a:lstStyle/>
        <a:p>
          <a:endParaRPr lang="da-DK" dirty="0"/>
        </a:p>
      </dgm:t>
    </dgm:pt>
    <dgm:pt modelId="{D600602B-997E-4097-8607-E753DAB32255}" type="parTrans" cxnId="{D330B25E-33D7-443B-9776-31E3EC1488A5}">
      <dgm:prSet/>
      <dgm:spPr/>
      <dgm:t>
        <a:bodyPr/>
        <a:lstStyle/>
        <a:p>
          <a:endParaRPr lang="da-DK"/>
        </a:p>
      </dgm:t>
    </dgm:pt>
    <dgm:pt modelId="{46FCEA9A-AA64-4E72-94DD-47C77B8F4C1E}" type="sibTrans" cxnId="{D330B25E-33D7-443B-9776-31E3EC1488A5}">
      <dgm:prSet/>
      <dgm:spPr/>
      <dgm:t>
        <a:bodyPr/>
        <a:lstStyle/>
        <a:p>
          <a:endParaRPr lang="da-DK"/>
        </a:p>
      </dgm:t>
    </dgm:pt>
    <dgm:pt modelId="{C3743347-CD29-4B63-976A-7F70B22476A4}" type="pres">
      <dgm:prSet presAssocID="{A19D6B1E-DC37-44BC-AE60-302760F2C028}" presName="linear" presStyleCnt="0">
        <dgm:presLayoutVars>
          <dgm:dir/>
          <dgm:animLvl val="lvl"/>
          <dgm:resizeHandles val="exact"/>
        </dgm:presLayoutVars>
      </dgm:prSet>
      <dgm:spPr/>
    </dgm:pt>
    <dgm:pt modelId="{74AE9444-F906-4BDB-81C9-DEF3ED662A0A}" type="pres">
      <dgm:prSet presAssocID="{3A626FB4-8F1D-40FE-AD2F-40F4D2F8CC9D}" presName="parentLin" presStyleCnt="0"/>
      <dgm:spPr/>
    </dgm:pt>
    <dgm:pt modelId="{F74F6B75-3195-4736-AB42-069607A27DFE}" type="pres">
      <dgm:prSet presAssocID="{3A626FB4-8F1D-40FE-AD2F-40F4D2F8CC9D}" presName="parentLeftMargin" presStyleLbl="node1" presStyleIdx="0" presStyleCnt="2"/>
      <dgm:spPr/>
    </dgm:pt>
    <dgm:pt modelId="{5E8AA9B2-3E77-4B0E-848C-E8F81F4C51BE}" type="pres">
      <dgm:prSet presAssocID="{3A626FB4-8F1D-40FE-AD2F-40F4D2F8CC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F5DADE-1BFB-46F9-A3AB-CDB32B164B0A}" type="pres">
      <dgm:prSet presAssocID="{3A626FB4-8F1D-40FE-AD2F-40F4D2F8CC9D}" presName="negativeSpace" presStyleCnt="0"/>
      <dgm:spPr/>
    </dgm:pt>
    <dgm:pt modelId="{5C811434-3E9D-4744-9E8D-907290E4F6DB}" type="pres">
      <dgm:prSet presAssocID="{3A626FB4-8F1D-40FE-AD2F-40F4D2F8CC9D}" presName="childText" presStyleLbl="conFgAcc1" presStyleIdx="0" presStyleCnt="2">
        <dgm:presLayoutVars>
          <dgm:bulletEnabled val="1"/>
        </dgm:presLayoutVars>
      </dgm:prSet>
      <dgm:spPr/>
    </dgm:pt>
    <dgm:pt modelId="{458F95C3-D742-448B-BCA0-A180709535CA}" type="pres">
      <dgm:prSet presAssocID="{7A0EEADD-CB5F-40D1-A067-0FFBA276D2E2}" presName="spaceBetweenRectangles" presStyleCnt="0"/>
      <dgm:spPr/>
    </dgm:pt>
    <dgm:pt modelId="{5628B2BA-F672-4478-AC24-BE1D0D13986E}" type="pres">
      <dgm:prSet presAssocID="{C55C1D8D-362A-4DEE-8ADB-7EE1B22E26DB}" presName="parentLin" presStyleCnt="0"/>
      <dgm:spPr/>
    </dgm:pt>
    <dgm:pt modelId="{85F32763-895D-4EB2-A183-B153F7D803B3}" type="pres">
      <dgm:prSet presAssocID="{C55C1D8D-362A-4DEE-8ADB-7EE1B22E26DB}" presName="parentLeftMargin" presStyleLbl="node1" presStyleIdx="0" presStyleCnt="2"/>
      <dgm:spPr/>
    </dgm:pt>
    <dgm:pt modelId="{EB50D955-A83A-4528-9669-E01666C94D1F}" type="pres">
      <dgm:prSet presAssocID="{C55C1D8D-362A-4DEE-8ADB-7EE1B22E26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FCB1B7-8417-41E7-B4EB-FD270CD15CD3}" type="pres">
      <dgm:prSet presAssocID="{C55C1D8D-362A-4DEE-8ADB-7EE1B22E26DB}" presName="negativeSpace" presStyleCnt="0"/>
      <dgm:spPr/>
    </dgm:pt>
    <dgm:pt modelId="{20F4B744-35CC-4CAA-8B3A-C88AFECB128D}" type="pres">
      <dgm:prSet presAssocID="{C55C1D8D-362A-4DEE-8ADB-7EE1B22E26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49E9C-0327-4AFB-9E49-8AE19FCDA126}" type="presOf" srcId="{3A626FB4-8F1D-40FE-AD2F-40F4D2F8CC9D}" destId="{5E8AA9B2-3E77-4B0E-848C-E8F81F4C51BE}" srcOrd="1" destOrd="0" presId="urn:microsoft.com/office/officeart/2005/8/layout/list1"/>
    <dgm:cxn modelId="{990B3AF5-5E1C-47FE-9ED3-ADCFBB20A0CE}" srcId="{C55C1D8D-362A-4DEE-8ADB-7EE1B22E26DB}" destId="{1FBC2D38-2641-4546-8EFA-FF90D4B08F68}" srcOrd="0" destOrd="0" parTransId="{5B33030A-7203-43D5-8CE9-47E3667FB07B}" sibTransId="{F1635C7C-4AD8-4629-8EEA-E3E701D0848D}"/>
    <dgm:cxn modelId="{324E41F9-7E42-42C1-B9D6-972EF566884A}" type="presOf" srcId="{A19D6B1E-DC37-44BC-AE60-302760F2C028}" destId="{C3743347-CD29-4B63-976A-7F70B22476A4}" srcOrd="0" destOrd="0" presId="urn:microsoft.com/office/officeart/2005/8/layout/list1"/>
    <dgm:cxn modelId="{38EDF707-5E9D-411C-BEFC-796544B3165A}" type="presOf" srcId="{1FBC2D38-2641-4546-8EFA-FF90D4B08F68}" destId="{20F4B744-35CC-4CAA-8B3A-C88AFECB128D}" srcOrd="0" destOrd="0" presId="urn:microsoft.com/office/officeart/2005/8/layout/list1"/>
    <dgm:cxn modelId="{A05816DE-B963-4EDF-9C57-981E0AA26403}" srcId="{A19D6B1E-DC37-44BC-AE60-302760F2C028}" destId="{C55C1D8D-362A-4DEE-8ADB-7EE1B22E26DB}" srcOrd="1" destOrd="0" parTransId="{1898144B-DD1D-408B-A94A-5B46AAB55932}" sibTransId="{6B81D80A-9B50-4B2B-AD0F-D6EB80F1EBF1}"/>
    <dgm:cxn modelId="{DABF0948-09DD-42BA-BD19-A03C0D975AD2}" type="presOf" srcId="{C55C1D8D-362A-4DEE-8ADB-7EE1B22E26DB}" destId="{85F32763-895D-4EB2-A183-B153F7D803B3}" srcOrd="0" destOrd="0" presId="urn:microsoft.com/office/officeart/2005/8/layout/list1"/>
    <dgm:cxn modelId="{EFA1CCE4-ED2F-4762-A310-8E6E93AA3B3A}" srcId="{A19D6B1E-DC37-44BC-AE60-302760F2C028}" destId="{3A626FB4-8F1D-40FE-AD2F-40F4D2F8CC9D}" srcOrd="0" destOrd="0" parTransId="{0B681711-7BEB-46E8-98BB-F2CF60800889}" sibTransId="{7A0EEADD-CB5F-40D1-A067-0FFBA276D2E2}"/>
    <dgm:cxn modelId="{A727741E-5A2D-4166-8F9D-8A13C1AB837F}" type="presOf" srcId="{A58763BA-CC94-47E3-863D-E98BD0DEDCBE}" destId="{5C811434-3E9D-4744-9E8D-907290E4F6DB}" srcOrd="0" destOrd="0" presId="urn:microsoft.com/office/officeart/2005/8/layout/list1"/>
    <dgm:cxn modelId="{20EA6571-6F41-4F31-995B-C3E6BE6E8F5A}" type="presOf" srcId="{C55C1D8D-362A-4DEE-8ADB-7EE1B22E26DB}" destId="{EB50D955-A83A-4528-9669-E01666C94D1F}" srcOrd="1" destOrd="0" presId="urn:microsoft.com/office/officeart/2005/8/layout/list1"/>
    <dgm:cxn modelId="{0F1235AE-7AB7-4112-951A-F43FCE621300}" type="presOf" srcId="{593BDEFB-C8ED-4F80-84E2-7187376A0B20}" destId="{20F4B744-35CC-4CAA-8B3A-C88AFECB128D}" srcOrd="0" destOrd="1" presId="urn:microsoft.com/office/officeart/2005/8/layout/list1"/>
    <dgm:cxn modelId="{4D3CFB20-B083-49B2-AD68-F47D9881473C}" srcId="{A58763BA-CC94-47E3-863D-E98BD0DEDCBE}" destId="{7C39141F-1BBB-4A9F-84EB-6EE12444B957}" srcOrd="1" destOrd="0" parTransId="{B9FB26E5-C024-4F8F-86ED-29FDFE5BB336}" sibTransId="{B4B26817-AF49-4893-9FAD-14D61D779A59}"/>
    <dgm:cxn modelId="{CE1EBCDC-D0B7-4D5E-9DEE-65A5E79419B9}" srcId="{3A626FB4-8F1D-40FE-AD2F-40F4D2F8CC9D}" destId="{A58763BA-CC94-47E3-863D-E98BD0DEDCBE}" srcOrd="0" destOrd="0" parTransId="{FBE821BC-65C1-4DD1-94EE-4B931C9DFDB1}" sibTransId="{63DAD937-5A17-49DE-A07C-EA554318519C}"/>
    <dgm:cxn modelId="{85547BEE-17D2-49DB-A31F-1CB4E4F52129}" type="presOf" srcId="{7C39141F-1BBB-4A9F-84EB-6EE12444B957}" destId="{5C811434-3E9D-4744-9E8D-907290E4F6DB}" srcOrd="0" destOrd="2" presId="urn:microsoft.com/office/officeart/2005/8/layout/list1"/>
    <dgm:cxn modelId="{A0D5BC29-B793-4468-A793-2F9A9E631266}" type="presOf" srcId="{827F014E-DB87-4A5D-A9E6-5E36CB1048C6}" destId="{5C811434-3E9D-4744-9E8D-907290E4F6DB}" srcOrd="0" destOrd="1" presId="urn:microsoft.com/office/officeart/2005/8/layout/list1"/>
    <dgm:cxn modelId="{BFADEBE5-A397-4886-936E-67AC8CE9581A}" type="presOf" srcId="{D3C24F07-5E47-4D75-BC55-C22D916639FC}" destId="{5C811434-3E9D-4744-9E8D-907290E4F6DB}" srcOrd="0" destOrd="3" presId="urn:microsoft.com/office/officeart/2005/8/layout/list1"/>
    <dgm:cxn modelId="{695F3EAC-02C1-438B-A1F9-0C170E7B4D47}" srcId="{A58763BA-CC94-47E3-863D-E98BD0DEDCBE}" destId="{827F014E-DB87-4A5D-A9E6-5E36CB1048C6}" srcOrd="0" destOrd="0" parTransId="{1BF2716A-BCF5-44E6-A6D7-15439AF556E9}" sibTransId="{22B776CF-0157-41B5-A5B2-7F88215B2C25}"/>
    <dgm:cxn modelId="{D330B25E-33D7-443B-9776-31E3EC1488A5}" srcId="{C55C1D8D-362A-4DEE-8ADB-7EE1B22E26DB}" destId="{593BDEFB-C8ED-4F80-84E2-7187376A0B20}" srcOrd="1" destOrd="0" parTransId="{D600602B-997E-4097-8607-E753DAB32255}" sibTransId="{46FCEA9A-AA64-4E72-94DD-47C77B8F4C1E}"/>
    <dgm:cxn modelId="{C5BE8E6F-2022-494F-976E-2EB66B337C96}" srcId="{A58763BA-CC94-47E3-863D-E98BD0DEDCBE}" destId="{6C5AD1D3-E02E-4EB2-8FFA-093DE019C4F7}" srcOrd="3" destOrd="0" parTransId="{272C9E8F-BCC5-41E0-A34C-2DFADB4225D4}" sibTransId="{2044E9DF-F64D-4959-9F7A-E9F8B6823EBE}"/>
    <dgm:cxn modelId="{8BC17096-6C9F-41B4-BCE6-D3347185CA90}" type="presOf" srcId="{6C5AD1D3-E02E-4EB2-8FFA-093DE019C4F7}" destId="{5C811434-3E9D-4744-9E8D-907290E4F6DB}" srcOrd="0" destOrd="4" presId="urn:microsoft.com/office/officeart/2005/8/layout/list1"/>
    <dgm:cxn modelId="{9F3927E9-7092-4B4D-AD15-8F291345E745}" srcId="{A58763BA-CC94-47E3-863D-E98BD0DEDCBE}" destId="{D3C24F07-5E47-4D75-BC55-C22D916639FC}" srcOrd="2" destOrd="0" parTransId="{09746949-FE18-4121-AEFD-4936BFC085F3}" sibTransId="{EE71E19C-8A34-4AFC-8E9B-1C07CFA731C9}"/>
    <dgm:cxn modelId="{79BAD858-E848-4CCD-963F-E24EE83F8CA6}" type="presOf" srcId="{3A626FB4-8F1D-40FE-AD2F-40F4D2F8CC9D}" destId="{F74F6B75-3195-4736-AB42-069607A27DFE}" srcOrd="0" destOrd="0" presId="urn:microsoft.com/office/officeart/2005/8/layout/list1"/>
    <dgm:cxn modelId="{E5C979F4-BEBE-4B21-80D8-E4BA3201B4D3}" type="presParOf" srcId="{C3743347-CD29-4B63-976A-7F70B22476A4}" destId="{74AE9444-F906-4BDB-81C9-DEF3ED662A0A}" srcOrd="0" destOrd="0" presId="urn:microsoft.com/office/officeart/2005/8/layout/list1"/>
    <dgm:cxn modelId="{010B333E-9D85-48CA-A128-5FBDC7DB500F}" type="presParOf" srcId="{74AE9444-F906-4BDB-81C9-DEF3ED662A0A}" destId="{F74F6B75-3195-4736-AB42-069607A27DFE}" srcOrd="0" destOrd="0" presId="urn:microsoft.com/office/officeart/2005/8/layout/list1"/>
    <dgm:cxn modelId="{DB9F130E-9F1E-4C13-A9A9-E6DB43D798F3}" type="presParOf" srcId="{74AE9444-F906-4BDB-81C9-DEF3ED662A0A}" destId="{5E8AA9B2-3E77-4B0E-848C-E8F81F4C51BE}" srcOrd="1" destOrd="0" presId="urn:microsoft.com/office/officeart/2005/8/layout/list1"/>
    <dgm:cxn modelId="{E31F42D2-C316-4F51-8C14-0D254511FA8B}" type="presParOf" srcId="{C3743347-CD29-4B63-976A-7F70B22476A4}" destId="{55F5DADE-1BFB-46F9-A3AB-CDB32B164B0A}" srcOrd="1" destOrd="0" presId="urn:microsoft.com/office/officeart/2005/8/layout/list1"/>
    <dgm:cxn modelId="{B0195F0E-A612-4908-B08E-EF4ED37A0BCD}" type="presParOf" srcId="{C3743347-CD29-4B63-976A-7F70B22476A4}" destId="{5C811434-3E9D-4744-9E8D-907290E4F6DB}" srcOrd="2" destOrd="0" presId="urn:microsoft.com/office/officeart/2005/8/layout/list1"/>
    <dgm:cxn modelId="{07DF6479-F226-4231-BEB4-4E792F4B0BCC}" type="presParOf" srcId="{C3743347-CD29-4B63-976A-7F70B22476A4}" destId="{458F95C3-D742-448B-BCA0-A180709535CA}" srcOrd="3" destOrd="0" presId="urn:microsoft.com/office/officeart/2005/8/layout/list1"/>
    <dgm:cxn modelId="{A1D0E567-E2BF-49BB-84DF-E5224069F455}" type="presParOf" srcId="{C3743347-CD29-4B63-976A-7F70B22476A4}" destId="{5628B2BA-F672-4478-AC24-BE1D0D13986E}" srcOrd="4" destOrd="0" presId="urn:microsoft.com/office/officeart/2005/8/layout/list1"/>
    <dgm:cxn modelId="{A3D9B693-C8A1-46F4-B035-592244AD464A}" type="presParOf" srcId="{5628B2BA-F672-4478-AC24-BE1D0D13986E}" destId="{85F32763-895D-4EB2-A183-B153F7D803B3}" srcOrd="0" destOrd="0" presId="urn:microsoft.com/office/officeart/2005/8/layout/list1"/>
    <dgm:cxn modelId="{47B8145C-11CB-4132-8850-31A506C2472A}" type="presParOf" srcId="{5628B2BA-F672-4478-AC24-BE1D0D13986E}" destId="{EB50D955-A83A-4528-9669-E01666C94D1F}" srcOrd="1" destOrd="0" presId="urn:microsoft.com/office/officeart/2005/8/layout/list1"/>
    <dgm:cxn modelId="{1DA29D99-7C7F-490C-8BF1-4C944C7DC5DB}" type="presParOf" srcId="{C3743347-CD29-4B63-976A-7F70B22476A4}" destId="{D1FCB1B7-8417-41E7-B4EB-FD270CD15CD3}" srcOrd="5" destOrd="0" presId="urn:microsoft.com/office/officeart/2005/8/layout/list1"/>
    <dgm:cxn modelId="{BA0779A3-8D3F-404F-971E-26552B961F69}" type="presParOf" srcId="{C3743347-CD29-4B63-976A-7F70B22476A4}" destId="{20F4B744-35CC-4CAA-8B3A-C88AFECB128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3DBF7-BF58-4BE9-97F2-CD2140861E86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a-DK"/>
        </a:p>
      </dgm:t>
    </dgm:pt>
    <dgm:pt modelId="{8A686A3F-A397-4073-8592-ACDD23996009}">
      <dgm:prSet phldrT="[Tekst]"/>
      <dgm:spPr/>
      <dgm:t>
        <a:bodyPr/>
        <a:lstStyle/>
        <a:p>
          <a:r>
            <a:rPr lang="en-US" noProof="0" dirty="0"/>
            <a:t>Early</a:t>
          </a:r>
          <a:r>
            <a:rPr lang="da-DK" dirty="0"/>
            <a:t> layouts</a:t>
          </a:r>
        </a:p>
      </dgm:t>
    </dgm:pt>
    <dgm:pt modelId="{94253A91-E3E7-4984-8906-8ED731DBEADF}" type="parTrans" cxnId="{AE0DC0CC-4A9C-4E7F-9EE6-041A0964C9E9}">
      <dgm:prSet/>
      <dgm:spPr/>
      <dgm:t>
        <a:bodyPr/>
        <a:lstStyle/>
        <a:p>
          <a:endParaRPr lang="da-DK"/>
        </a:p>
      </dgm:t>
    </dgm:pt>
    <dgm:pt modelId="{F20149D8-592A-405C-83A5-7806EF796226}" type="sibTrans" cxnId="{AE0DC0CC-4A9C-4E7F-9EE6-041A0964C9E9}">
      <dgm:prSet/>
      <dgm:spPr/>
      <dgm:t>
        <a:bodyPr/>
        <a:lstStyle/>
        <a:p>
          <a:endParaRPr lang="da-DK"/>
        </a:p>
      </dgm:t>
    </dgm:pt>
    <dgm:pt modelId="{AA01CED1-D408-4497-99CD-9848E700B1E6}">
      <dgm:prSet phldrT="[Tekst]"/>
      <dgm:spPr/>
      <dgm:t>
        <a:bodyPr/>
        <a:lstStyle/>
        <a:p>
          <a:r>
            <a:rPr lang="da-DK" dirty="0" err="1"/>
            <a:t>Tables</a:t>
          </a:r>
          <a:endParaRPr lang="da-DK" dirty="0"/>
        </a:p>
      </dgm:t>
    </dgm:pt>
    <dgm:pt modelId="{92FDE89A-22B7-4301-96BD-5E035188A2EE}" type="parTrans" cxnId="{C8C8C286-ECF4-47ED-B472-AF5CBC475EC5}">
      <dgm:prSet/>
      <dgm:spPr/>
      <dgm:t>
        <a:bodyPr/>
        <a:lstStyle/>
        <a:p>
          <a:endParaRPr lang="da-DK"/>
        </a:p>
      </dgm:t>
    </dgm:pt>
    <dgm:pt modelId="{D1A9A92A-BAD3-473B-9F85-037BBB424681}" type="sibTrans" cxnId="{C8C8C286-ECF4-47ED-B472-AF5CBC475EC5}">
      <dgm:prSet/>
      <dgm:spPr/>
      <dgm:t>
        <a:bodyPr/>
        <a:lstStyle/>
        <a:p>
          <a:endParaRPr lang="da-DK"/>
        </a:p>
      </dgm:t>
    </dgm:pt>
    <dgm:pt modelId="{FE54B6BE-381D-4517-8E89-5705CF1F51CF}">
      <dgm:prSet phldrT="[Tekst]"/>
      <dgm:spPr/>
      <dgm:t>
        <a:bodyPr/>
        <a:lstStyle/>
        <a:p>
          <a:r>
            <a:rPr lang="da-DK" dirty="0"/>
            <a:t>Hidden images</a:t>
          </a:r>
        </a:p>
      </dgm:t>
    </dgm:pt>
    <dgm:pt modelId="{86E2E16A-C7C2-4204-BAC7-851CEFA5F89B}" type="parTrans" cxnId="{4E90948F-9F79-4FED-90AC-7B4885B09931}">
      <dgm:prSet/>
      <dgm:spPr/>
      <dgm:t>
        <a:bodyPr/>
        <a:lstStyle/>
        <a:p>
          <a:endParaRPr lang="da-DK"/>
        </a:p>
      </dgm:t>
    </dgm:pt>
    <dgm:pt modelId="{685E3230-3192-4016-8960-84FDA64BE9D2}" type="sibTrans" cxnId="{4E90948F-9F79-4FED-90AC-7B4885B09931}">
      <dgm:prSet/>
      <dgm:spPr/>
      <dgm:t>
        <a:bodyPr/>
        <a:lstStyle/>
        <a:p>
          <a:endParaRPr lang="da-DK"/>
        </a:p>
      </dgm:t>
    </dgm:pt>
    <dgm:pt modelId="{F9F01F51-176D-4076-8050-BF16F9175B73}" type="pres">
      <dgm:prSet presAssocID="{0B83DBF7-BF58-4BE9-97F2-CD2140861E86}" presName="linear" presStyleCnt="0">
        <dgm:presLayoutVars>
          <dgm:dir/>
          <dgm:animLvl val="lvl"/>
          <dgm:resizeHandles val="exact"/>
        </dgm:presLayoutVars>
      </dgm:prSet>
      <dgm:spPr/>
    </dgm:pt>
    <dgm:pt modelId="{2CB180D3-5124-4F88-BEA3-DE6945A5BB42}" type="pres">
      <dgm:prSet presAssocID="{8A686A3F-A397-4073-8592-ACDD23996009}" presName="parentLin" presStyleCnt="0"/>
      <dgm:spPr/>
    </dgm:pt>
    <dgm:pt modelId="{6475CB80-697A-4F57-A656-9E757199A748}" type="pres">
      <dgm:prSet presAssocID="{8A686A3F-A397-4073-8592-ACDD23996009}" presName="parentLeftMargin" presStyleLbl="node1" presStyleIdx="0" presStyleCnt="1"/>
      <dgm:spPr/>
    </dgm:pt>
    <dgm:pt modelId="{82A1BB09-E345-4EB9-94F3-775508477978}" type="pres">
      <dgm:prSet presAssocID="{8A686A3F-A397-4073-8592-ACDD239960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6FF986-35E8-4B34-8DFC-7F30A5A70D23}" type="pres">
      <dgm:prSet presAssocID="{8A686A3F-A397-4073-8592-ACDD23996009}" presName="negativeSpace" presStyleCnt="0"/>
      <dgm:spPr/>
    </dgm:pt>
    <dgm:pt modelId="{13EA8F87-BDFE-486F-85EB-0E10FB232B81}" type="pres">
      <dgm:prSet presAssocID="{8A686A3F-A397-4073-8592-ACDD2399600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86788FE-7BD7-46DE-968E-5879A0053D38}" type="presOf" srcId="{0B83DBF7-BF58-4BE9-97F2-CD2140861E86}" destId="{F9F01F51-176D-4076-8050-BF16F9175B73}" srcOrd="0" destOrd="0" presId="urn:microsoft.com/office/officeart/2005/8/layout/list1"/>
    <dgm:cxn modelId="{AE0DC0CC-4A9C-4E7F-9EE6-041A0964C9E9}" srcId="{0B83DBF7-BF58-4BE9-97F2-CD2140861E86}" destId="{8A686A3F-A397-4073-8592-ACDD23996009}" srcOrd="0" destOrd="0" parTransId="{94253A91-E3E7-4984-8906-8ED731DBEADF}" sibTransId="{F20149D8-592A-405C-83A5-7806EF796226}"/>
    <dgm:cxn modelId="{42273401-0CF3-4E6C-92D8-0A18CB1202EE}" type="presOf" srcId="{8A686A3F-A397-4073-8592-ACDD23996009}" destId="{82A1BB09-E345-4EB9-94F3-775508477978}" srcOrd="1" destOrd="0" presId="urn:microsoft.com/office/officeart/2005/8/layout/list1"/>
    <dgm:cxn modelId="{4E90948F-9F79-4FED-90AC-7B4885B09931}" srcId="{8A686A3F-A397-4073-8592-ACDD23996009}" destId="{FE54B6BE-381D-4517-8E89-5705CF1F51CF}" srcOrd="1" destOrd="0" parTransId="{86E2E16A-C7C2-4204-BAC7-851CEFA5F89B}" sibTransId="{685E3230-3192-4016-8960-84FDA64BE9D2}"/>
    <dgm:cxn modelId="{AFA90CEE-9AE9-4C69-9E3E-794756D1B5A3}" type="presOf" srcId="{FE54B6BE-381D-4517-8E89-5705CF1F51CF}" destId="{13EA8F87-BDFE-486F-85EB-0E10FB232B81}" srcOrd="0" destOrd="1" presId="urn:microsoft.com/office/officeart/2005/8/layout/list1"/>
    <dgm:cxn modelId="{C8C8C286-ECF4-47ED-B472-AF5CBC475EC5}" srcId="{8A686A3F-A397-4073-8592-ACDD23996009}" destId="{AA01CED1-D408-4497-99CD-9848E700B1E6}" srcOrd="0" destOrd="0" parTransId="{92FDE89A-22B7-4301-96BD-5E035188A2EE}" sibTransId="{D1A9A92A-BAD3-473B-9F85-037BBB424681}"/>
    <dgm:cxn modelId="{9C7099C9-4568-4FC5-AE9C-8D13E15163A8}" type="presOf" srcId="{8A686A3F-A397-4073-8592-ACDD23996009}" destId="{6475CB80-697A-4F57-A656-9E757199A748}" srcOrd="0" destOrd="0" presId="urn:microsoft.com/office/officeart/2005/8/layout/list1"/>
    <dgm:cxn modelId="{29A7E98D-9F88-4856-A298-2A63D2B5DCDC}" type="presOf" srcId="{AA01CED1-D408-4497-99CD-9848E700B1E6}" destId="{13EA8F87-BDFE-486F-85EB-0E10FB232B81}" srcOrd="0" destOrd="0" presId="urn:microsoft.com/office/officeart/2005/8/layout/list1"/>
    <dgm:cxn modelId="{DDC664A1-4AB6-4DE0-AEBB-085BCA145735}" type="presParOf" srcId="{F9F01F51-176D-4076-8050-BF16F9175B73}" destId="{2CB180D3-5124-4F88-BEA3-DE6945A5BB42}" srcOrd="0" destOrd="0" presId="urn:microsoft.com/office/officeart/2005/8/layout/list1"/>
    <dgm:cxn modelId="{D9824908-0148-452E-82D3-2EF0035FA477}" type="presParOf" srcId="{2CB180D3-5124-4F88-BEA3-DE6945A5BB42}" destId="{6475CB80-697A-4F57-A656-9E757199A748}" srcOrd="0" destOrd="0" presId="urn:microsoft.com/office/officeart/2005/8/layout/list1"/>
    <dgm:cxn modelId="{0592CDA6-5529-4916-B720-73F1CF555FF1}" type="presParOf" srcId="{2CB180D3-5124-4F88-BEA3-DE6945A5BB42}" destId="{82A1BB09-E345-4EB9-94F3-775508477978}" srcOrd="1" destOrd="0" presId="urn:microsoft.com/office/officeart/2005/8/layout/list1"/>
    <dgm:cxn modelId="{FB7F19AB-C763-4712-A647-86D21F71E812}" type="presParOf" srcId="{F9F01F51-176D-4076-8050-BF16F9175B73}" destId="{216FF986-35E8-4B34-8DFC-7F30A5A70D23}" srcOrd="1" destOrd="0" presId="urn:microsoft.com/office/officeart/2005/8/layout/list1"/>
    <dgm:cxn modelId="{A1CA4674-D15C-40C1-82ED-01519F5FF600}" type="presParOf" srcId="{F9F01F51-176D-4076-8050-BF16F9175B73}" destId="{13EA8F87-BDFE-486F-85EB-0E10FB232B8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7B78F-CFC2-4C38-A04B-B801AE0FDED3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a-DK"/>
        </a:p>
      </dgm:t>
    </dgm:pt>
    <dgm:pt modelId="{FA9EED02-4FFB-4BEB-B1D3-9314C2B25572}">
      <dgm:prSet phldrT="[Tekst]"/>
      <dgm:spPr>
        <a:solidFill>
          <a:srgbClr val="81B486"/>
        </a:solidFill>
      </dgm:spPr>
      <dgm:t>
        <a:bodyPr/>
        <a:lstStyle/>
        <a:p>
          <a:r>
            <a:rPr lang="da-DK" dirty="0"/>
            <a:t>Sass – CSS Preprocessor</a:t>
          </a:r>
        </a:p>
      </dgm:t>
    </dgm:pt>
    <dgm:pt modelId="{F360DF86-B7C1-4BD3-A685-74652FF33199}" type="parTrans" cxnId="{15717FDD-6E14-4AF8-B05F-4421556D4154}">
      <dgm:prSet/>
      <dgm:spPr/>
      <dgm:t>
        <a:bodyPr/>
        <a:lstStyle/>
        <a:p>
          <a:endParaRPr lang="da-DK"/>
        </a:p>
      </dgm:t>
    </dgm:pt>
    <dgm:pt modelId="{C2207B99-F94B-44FB-9231-0E4B0F43B66E}" type="sibTrans" cxnId="{15717FDD-6E14-4AF8-B05F-4421556D4154}">
      <dgm:prSet/>
      <dgm:spPr/>
      <dgm:t>
        <a:bodyPr/>
        <a:lstStyle/>
        <a:p>
          <a:endParaRPr lang="da-DK"/>
        </a:p>
      </dgm:t>
    </dgm:pt>
    <dgm:pt modelId="{E4917498-A414-4E57-A028-FC68426B4911}">
      <dgm:prSet phldrT="[Tekst]"/>
      <dgm:spPr>
        <a:solidFill>
          <a:srgbClr val="81B486"/>
        </a:solidFill>
      </dgm:spPr>
      <dgm:t>
        <a:bodyPr/>
        <a:lstStyle/>
        <a:p>
          <a:r>
            <a:rPr lang="da-DK" dirty="0"/>
            <a:t>Scalable and Modular Architecture for CSS</a:t>
          </a:r>
        </a:p>
      </dgm:t>
    </dgm:pt>
    <dgm:pt modelId="{9253B50B-BEA5-4673-B366-6A9F1D39886B}" type="parTrans" cxnId="{30843C82-BA7E-4D68-81C1-156DF69BD0FD}">
      <dgm:prSet/>
      <dgm:spPr/>
      <dgm:t>
        <a:bodyPr/>
        <a:lstStyle/>
        <a:p>
          <a:endParaRPr lang="da-DK"/>
        </a:p>
      </dgm:t>
    </dgm:pt>
    <dgm:pt modelId="{4C31BF98-0F04-41E8-B47E-8F8FD333B2A5}" type="sibTrans" cxnId="{30843C82-BA7E-4D68-81C1-156DF69BD0FD}">
      <dgm:prSet/>
      <dgm:spPr/>
      <dgm:t>
        <a:bodyPr/>
        <a:lstStyle/>
        <a:p>
          <a:endParaRPr lang="da-DK"/>
        </a:p>
      </dgm:t>
    </dgm:pt>
    <dgm:pt modelId="{AC8D621F-6E57-4925-A678-13FDF04EFCA8}">
      <dgm:prSet phldrT="[Tekst]"/>
      <dgm:spPr>
        <a:noFill/>
        <a:ln>
          <a:solidFill>
            <a:srgbClr val="81B486"/>
          </a:solidFill>
        </a:ln>
      </dgm:spPr>
      <dgm:t>
        <a:bodyPr/>
        <a:lstStyle/>
        <a:p>
          <a:r>
            <a:rPr lang="en-US" noProof="0" dirty="0">
              <a:hlinkClick xmlns:r="http://schemas.openxmlformats.org/officeDocument/2006/relationships" r:id="rId1"/>
            </a:rPr>
            <a:t>Code School: Assembling Sass</a:t>
          </a:r>
          <a:endParaRPr lang="en-US" noProof="0" dirty="0"/>
        </a:p>
      </dgm:t>
    </dgm:pt>
    <dgm:pt modelId="{DF1D4849-5673-4F0A-BFCB-5BB270B97ACD}" type="parTrans" cxnId="{CEB09963-D500-411D-854B-5A98492D3BA9}">
      <dgm:prSet/>
      <dgm:spPr/>
      <dgm:t>
        <a:bodyPr/>
        <a:lstStyle/>
        <a:p>
          <a:endParaRPr lang="da-DK"/>
        </a:p>
      </dgm:t>
    </dgm:pt>
    <dgm:pt modelId="{7061F3BA-B967-4E71-A0D9-8A278DB0F758}" type="sibTrans" cxnId="{CEB09963-D500-411D-854B-5A98492D3BA9}">
      <dgm:prSet/>
      <dgm:spPr/>
      <dgm:t>
        <a:bodyPr/>
        <a:lstStyle/>
        <a:p>
          <a:endParaRPr lang="da-DK"/>
        </a:p>
      </dgm:t>
    </dgm:pt>
    <dgm:pt modelId="{D8BF56F6-2007-487E-B1F2-B1F428D622AE}">
      <dgm:prSet phldrT="[Tekst]"/>
      <dgm:spPr>
        <a:noFill/>
        <a:ln>
          <a:solidFill>
            <a:srgbClr val="81B486"/>
          </a:solidFill>
        </a:ln>
      </dgm:spPr>
      <dgm:t>
        <a:bodyPr/>
        <a:lstStyle/>
        <a:p>
          <a:r>
            <a:rPr lang="da-DK" dirty="0">
              <a:hlinkClick xmlns:r="http://schemas.openxmlformats.org/officeDocument/2006/relationships" r:id="rId2" action="ppaction://hlinkfile"/>
            </a:rPr>
            <a:t>Smacss.com</a:t>
          </a:r>
          <a:endParaRPr lang="da-DK" dirty="0"/>
        </a:p>
      </dgm:t>
    </dgm:pt>
    <dgm:pt modelId="{51A71D63-E01C-47B2-9C65-32972A2B5F34}" type="parTrans" cxnId="{D3312B59-B8CD-4B74-9C79-EB6BEDFF1840}">
      <dgm:prSet/>
      <dgm:spPr/>
      <dgm:t>
        <a:bodyPr/>
        <a:lstStyle/>
        <a:p>
          <a:endParaRPr lang="da-DK"/>
        </a:p>
      </dgm:t>
    </dgm:pt>
    <dgm:pt modelId="{60A2871B-74E8-414C-AEA0-795C57C3D062}" type="sibTrans" cxnId="{D3312B59-B8CD-4B74-9C79-EB6BEDFF1840}">
      <dgm:prSet/>
      <dgm:spPr/>
      <dgm:t>
        <a:bodyPr/>
        <a:lstStyle/>
        <a:p>
          <a:endParaRPr lang="da-DK"/>
        </a:p>
      </dgm:t>
    </dgm:pt>
    <dgm:pt modelId="{8AEE6416-3E92-45FD-A057-D8C5E92469B1}">
      <dgm:prSet phldrT="[Tekst]"/>
      <dgm:spPr>
        <a:noFill/>
        <a:ln>
          <a:solidFill>
            <a:srgbClr val="81B486"/>
          </a:solidFill>
        </a:ln>
      </dgm:spPr>
      <dgm:t>
        <a:bodyPr/>
        <a:lstStyle/>
        <a:p>
          <a:r>
            <a:rPr lang="da-DK" dirty="0" err="1">
              <a:hlinkClick xmlns:r="http://schemas.openxmlformats.org/officeDocument/2006/relationships" r:id="rId3"/>
            </a:rPr>
            <a:t>PluralSight</a:t>
          </a:r>
          <a:r>
            <a:rPr lang="da-DK" dirty="0">
              <a:hlinkClick xmlns:r="http://schemas.openxmlformats.org/officeDocument/2006/relationships" r:id="rId3"/>
            </a:rPr>
            <a:t>: </a:t>
          </a:r>
          <a:r>
            <a:rPr lang="da-DK" dirty="0" err="1">
              <a:hlinkClick xmlns:r="http://schemas.openxmlformats.org/officeDocument/2006/relationships" r:id="rId3"/>
            </a:rPr>
            <a:t>S</a:t>
          </a:r>
          <a:r>
            <a:rPr lang="da-DK" dirty="0" err="1">
              <a:solidFill>
                <a:srgbClr val="FF0000"/>
              </a:solidFill>
              <a:hlinkClick xmlns:r="http://schemas.openxmlformats.org/officeDocument/2006/relationships" r:id="rId3"/>
            </a:rPr>
            <a:t>macss</a:t>
          </a:r>
          <a:r>
            <a:rPr lang="da-DK" dirty="0">
              <a:hlinkClick xmlns:r="http://schemas.openxmlformats.org/officeDocument/2006/relationships" r:id="rId3"/>
            </a:rPr>
            <a:t> talk</a:t>
          </a:r>
          <a:endParaRPr lang="da-DK" dirty="0"/>
        </a:p>
      </dgm:t>
    </dgm:pt>
    <dgm:pt modelId="{77735152-48F5-4706-BF03-723881390E95}" type="parTrans" cxnId="{2D82786E-69E6-4DD0-BF14-42B4637CC8B9}">
      <dgm:prSet/>
      <dgm:spPr/>
      <dgm:t>
        <a:bodyPr/>
        <a:lstStyle/>
        <a:p>
          <a:endParaRPr lang="da-DK"/>
        </a:p>
      </dgm:t>
    </dgm:pt>
    <dgm:pt modelId="{AA529490-AAB5-40EA-A56D-0CFF68E354AE}" type="sibTrans" cxnId="{2D82786E-69E6-4DD0-BF14-42B4637CC8B9}">
      <dgm:prSet/>
      <dgm:spPr/>
      <dgm:t>
        <a:bodyPr/>
        <a:lstStyle/>
        <a:p>
          <a:endParaRPr lang="da-DK"/>
        </a:p>
      </dgm:t>
    </dgm:pt>
    <dgm:pt modelId="{88EA5E48-C0AC-44E8-9E84-44D7CEC23227}" type="pres">
      <dgm:prSet presAssocID="{4C57B78F-CFC2-4C38-A04B-B801AE0FDED3}" presName="linear" presStyleCnt="0">
        <dgm:presLayoutVars>
          <dgm:dir/>
          <dgm:animLvl val="lvl"/>
          <dgm:resizeHandles val="exact"/>
        </dgm:presLayoutVars>
      </dgm:prSet>
      <dgm:spPr/>
    </dgm:pt>
    <dgm:pt modelId="{B945508D-000D-4375-82DB-E65927F28A6D}" type="pres">
      <dgm:prSet presAssocID="{FA9EED02-4FFB-4BEB-B1D3-9314C2B25572}" presName="parentLin" presStyleCnt="0"/>
      <dgm:spPr/>
    </dgm:pt>
    <dgm:pt modelId="{6816F523-8685-4AA7-913D-BF19AC46A6D6}" type="pres">
      <dgm:prSet presAssocID="{FA9EED02-4FFB-4BEB-B1D3-9314C2B25572}" presName="parentLeftMargin" presStyleLbl="node1" presStyleIdx="0" presStyleCnt="2"/>
      <dgm:spPr/>
    </dgm:pt>
    <dgm:pt modelId="{7287CB6C-172B-4AA5-A3D4-70EEE0597C4A}" type="pres">
      <dgm:prSet presAssocID="{FA9EED02-4FFB-4BEB-B1D3-9314C2B255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D74A13-51AB-49AD-9949-7A50D1D3AB7C}" type="pres">
      <dgm:prSet presAssocID="{FA9EED02-4FFB-4BEB-B1D3-9314C2B25572}" presName="negativeSpace" presStyleCnt="0"/>
      <dgm:spPr/>
    </dgm:pt>
    <dgm:pt modelId="{70FCF1FF-A26A-4E80-B891-95F6CB0A3708}" type="pres">
      <dgm:prSet presAssocID="{FA9EED02-4FFB-4BEB-B1D3-9314C2B25572}" presName="childText" presStyleLbl="conFgAcc1" presStyleIdx="0" presStyleCnt="2">
        <dgm:presLayoutVars>
          <dgm:bulletEnabled val="1"/>
        </dgm:presLayoutVars>
      </dgm:prSet>
      <dgm:spPr/>
    </dgm:pt>
    <dgm:pt modelId="{39429FD9-00E8-4B46-878B-0913C9398616}" type="pres">
      <dgm:prSet presAssocID="{C2207B99-F94B-44FB-9231-0E4B0F43B66E}" presName="spaceBetweenRectangles" presStyleCnt="0"/>
      <dgm:spPr/>
    </dgm:pt>
    <dgm:pt modelId="{15F0C6D6-6334-4EB3-852C-9B82ED993C89}" type="pres">
      <dgm:prSet presAssocID="{E4917498-A414-4E57-A028-FC68426B4911}" presName="parentLin" presStyleCnt="0"/>
      <dgm:spPr/>
    </dgm:pt>
    <dgm:pt modelId="{44EE105E-026E-4F81-8EFE-EF045CA4A96E}" type="pres">
      <dgm:prSet presAssocID="{E4917498-A414-4E57-A028-FC68426B4911}" presName="parentLeftMargin" presStyleLbl="node1" presStyleIdx="0" presStyleCnt="2"/>
      <dgm:spPr/>
    </dgm:pt>
    <dgm:pt modelId="{3D8288F1-C5E6-430F-9BA4-7CB3D4BDC799}" type="pres">
      <dgm:prSet presAssocID="{E4917498-A414-4E57-A028-FC68426B49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297157-C64D-484F-9905-FF77A961618F}" type="pres">
      <dgm:prSet presAssocID="{E4917498-A414-4E57-A028-FC68426B4911}" presName="negativeSpace" presStyleCnt="0"/>
      <dgm:spPr/>
    </dgm:pt>
    <dgm:pt modelId="{DF611227-BE0D-4686-889D-93B343444DA6}" type="pres">
      <dgm:prSet presAssocID="{E4917498-A414-4E57-A028-FC68426B491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5D8891-4392-422A-858B-C3466D9D310D}" type="presOf" srcId="{FA9EED02-4FFB-4BEB-B1D3-9314C2B25572}" destId="{7287CB6C-172B-4AA5-A3D4-70EEE0597C4A}" srcOrd="1" destOrd="0" presId="urn:microsoft.com/office/officeart/2005/8/layout/list1"/>
    <dgm:cxn modelId="{7C324D88-A611-47B9-82CD-9783B0486D1A}" type="presOf" srcId="{E4917498-A414-4E57-A028-FC68426B4911}" destId="{44EE105E-026E-4F81-8EFE-EF045CA4A96E}" srcOrd="0" destOrd="0" presId="urn:microsoft.com/office/officeart/2005/8/layout/list1"/>
    <dgm:cxn modelId="{CEB09963-D500-411D-854B-5A98492D3BA9}" srcId="{FA9EED02-4FFB-4BEB-B1D3-9314C2B25572}" destId="{AC8D621F-6E57-4925-A678-13FDF04EFCA8}" srcOrd="0" destOrd="0" parTransId="{DF1D4849-5673-4F0A-BFCB-5BB270B97ACD}" sibTransId="{7061F3BA-B967-4E71-A0D9-8A278DB0F758}"/>
    <dgm:cxn modelId="{B886FBA0-3170-4799-945A-3F13B9846CB6}" type="presOf" srcId="{D8BF56F6-2007-487E-B1F2-B1F428D622AE}" destId="{DF611227-BE0D-4686-889D-93B343444DA6}" srcOrd="0" destOrd="0" presId="urn:microsoft.com/office/officeart/2005/8/layout/list1"/>
    <dgm:cxn modelId="{D3312B59-B8CD-4B74-9C79-EB6BEDFF1840}" srcId="{E4917498-A414-4E57-A028-FC68426B4911}" destId="{D8BF56F6-2007-487E-B1F2-B1F428D622AE}" srcOrd="0" destOrd="0" parTransId="{51A71D63-E01C-47B2-9C65-32972A2B5F34}" sibTransId="{60A2871B-74E8-414C-AEA0-795C57C3D062}"/>
    <dgm:cxn modelId="{14F6F9CF-A84D-4CF0-92E6-628BE7A5D54D}" type="presOf" srcId="{AC8D621F-6E57-4925-A678-13FDF04EFCA8}" destId="{70FCF1FF-A26A-4E80-B891-95F6CB0A3708}" srcOrd="0" destOrd="0" presId="urn:microsoft.com/office/officeart/2005/8/layout/list1"/>
    <dgm:cxn modelId="{F6C6BEF0-DB54-48C8-BEC2-3802B48E15D0}" type="presOf" srcId="{8AEE6416-3E92-45FD-A057-D8C5E92469B1}" destId="{DF611227-BE0D-4686-889D-93B343444DA6}" srcOrd="0" destOrd="1" presId="urn:microsoft.com/office/officeart/2005/8/layout/list1"/>
    <dgm:cxn modelId="{30843C82-BA7E-4D68-81C1-156DF69BD0FD}" srcId="{4C57B78F-CFC2-4C38-A04B-B801AE0FDED3}" destId="{E4917498-A414-4E57-A028-FC68426B4911}" srcOrd="1" destOrd="0" parTransId="{9253B50B-BEA5-4673-B366-6A9F1D39886B}" sibTransId="{4C31BF98-0F04-41E8-B47E-8F8FD333B2A5}"/>
    <dgm:cxn modelId="{1A46B02F-05EC-4A99-8ED1-2BC82F556E42}" type="presOf" srcId="{FA9EED02-4FFB-4BEB-B1D3-9314C2B25572}" destId="{6816F523-8685-4AA7-913D-BF19AC46A6D6}" srcOrd="0" destOrd="0" presId="urn:microsoft.com/office/officeart/2005/8/layout/list1"/>
    <dgm:cxn modelId="{2D82786E-69E6-4DD0-BF14-42B4637CC8B9}" srcId="{E4917498-A414-4E57-A028-FC68426B4911}" destId="{8AEE6416-3E92-45FD-A057-D8C5E92469B1}" srcOrd="1" destOrd="0" parTransId="{77735152-48F5-4706-BF03-723881390E95}" sibTransId="{AA529490-AAB5-40EA-A56D-0CFF68E354AE}"/>
    <dgm:cxn modelId="{15717FDD-6E14-4AF8-B05F-4421556D4154}" srcId="{4C57B78F-CFC2-4C38-A04B-B801AE0FDED3}" destId="{FA9EED02-4FFB-4BEB-B1D3-9314C2B25572}" srcOrd="0" destOrd="0" parTransId="{F360DF86-B7C1-4BD3-A685-74652FF33199}" sibTransId="{C2207B99-F94B-44FB-9231-0E4B0F43B66E}"/>
    <dgm:cxn modelId="{72C43360-7A63-4EB8-9B18-F39E763820B3}" type="presOf" srcId="{4C57B78F-CFC2-4C38-A04B-B801AE0FDED3}" destId="{88EA5E48-C0AC-44E8-9E84-44D7CEC23227}" srcOrd="0" destOrd="0" presId="urn:microsoft.com/office/officeart/2005/8/layout/list1"/>
    <dgm:cxn modelId="{E4FCDB06-027D-4C3C-B23D-617754CDF4F5}" type="presOf" srcId="{E4917498-A414-4E57-A028-FC68426B4911}" destId="{3D8288F1-C5E6-430F-9BA4-7CB3D4BDC799}" srcOrd="1" destOrd="0" presId="urn:microsoft.com/office/officeart/2005/8/layout/list1"/>
    <dgm:cxn modelId="{86D150C8-A2F0-48B6-830B-E6223ACF21BD}" type="presParOf" srcId="{88EA5E48-C0AC-44E8-9E84-44D7CEC23227}" destId="{B945508D-000D-4375-82DB-E65927F28A6D}" srcOrd="0" destOrd="0" presId="urn:microsoft.com/office/officeart/2005/8/layout/list1"/>
    <dgm:cxn modelId="{1F179AC0-9753-492A-BAEA-611EF473A4B0}" type="presParOf" srcId="{B945508D-000D-4375-82DB-E65927F28A6D}" destId="{6816F523-8685-4AA7-913D-BF19AC46A6D6}" srcOrd="0" destOrd="0" presId="urn:microsoft.com/office/officeart/2005/8/layout/list1"/>
    <dgm:cxn modelId="{B9724356-5B23-42A6-9AD9-8EBCA86CF8D2}" type="presParOf" srcId="{B945508D-000D-4375-82DB-E65927F28A6D}" destId="{7287CB6C-172B-4AA5-A3D4-70EEE0597C4A}" srcOrd="1" destOrd="0" presId="urn:microsoft.com/office/officeart/2005/8/layout/list1"/>
    <dgm:cxn modelId="{74441F34-F7C5-4973-A09B-5595DE0D49D8}" type="presParOf" srcId="{88EA5E48-C0AC-44E8-9E84-44D7CEC23227}" destId="{93D74A13-51AB-49AD-9949-7A50D1D3AB7C}" srcOrd="1" destOrd="0" presId="urn:microsoft.com/office/officeart/2005/8/layout/list1"/>
    <dgm:cxn modelId="{451C6306-5270-4A6B-8541-EAFBCACD077D}" type="presParOf" srcId="{88EA5E48-C0AC-44E8-9E84-44D7CEC23227}" destId="{70FCF1FF-A26A-4E80-B891-95F6CB0A3708}" srcOrd="2" destOrd="0" presId="urn:microsoft.com/office/officeart/2005/8/layout/list1"/>
    <dgm:cxn modelId="{5E3E2233-AA2F-40D7-8AF3-04BC10CDD8AA}" type="presParOf" srcId="{88EA5E48-C0AC-44E8-9E84-44D7CEC23227}" destId="{39429FD9-00E8-4B46-878B-0913C9398616}" srcOrd="3" destOrd="0" presId="urn:microsoft.com/office/officeart/2005/8/layout/list1"/>
    <dgm:cxn modelId="{90565790-642B-4780-95A9-9C8F7ECD3757}" type="presParOf" srcId="{88EA5E48-C0AC-44E8-9E84-44D7CEC23227}" destId="{15F0C6D6-6334-4EB3-852C-9B82ED993C89}" srcOrd="4" destOrd="0" presId="urn:microsoft.com/office/officeart/2005/8/layout/list1"/>
    <dgm:cxn modelId="{82511063-227B-49D3-9154-9C9DFE1190CC}" type="presParOf" srcId="{15F0C6D6-6334-4EB3-852C-9B82ED993C89}" destId="{44EE105E-026E-4F81-8EFE-EF045CA4A96E}" srcOrd="0" destOrd="0" presId="urn:microsoft.com/office/officeart/2005/8/layout/list1"/>
    <dgm:cxn modelId="{F6F877A2-D10D-44D8-B11A-49186D00BC81}" type="presParOf" srcId="{15F0C6D6-6334-4EB3-852C-9B82ED993C89}" destId="{3D8288F1-C5E6-430F-9BA4-7CB3D4BDC799}" srcOrd="1" destOrd="0" presId="urn:microsoft.com/office/officeart/2005/8/layout/list1"/>
    <dgm:cxn modelId="{AFFBF4EE-97A1-445B-AC3B-FB4781807879}" type="presParOf" srcId="{88EA5E48-C0AC-44E8-9E84-44D7CEC23227}" destId="{A2297157-C64D-484F-9905-FF77A961618F}" srcOrd="5" destOrd="0" presId="urn:microsoft.com/office/officeart/2005/8/layout/list1"/>
    <dgm:cxn modelId="{10C53590-DE13-4871-B070-D4FCF9351482}" type="presParOf" srcId="{88EA5E48-C0AC-44E8-9E84-44D7CEC23227}" destId="{DF611227-BE0D-4686-889D-93B343444D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11434-3E9D-4744-9E8D-907290E4F6DB}">
      <dsp:nvSpPr>
        <dsp:cNvPr id="0" name=""/>
        <dsp:cNvSpPr/>
      </dsp:nvSpPr>
      <dsp:spPr>
        <a:xfrm>
          <a:off x="0" y="383319"/>
          <a:ext cx="8107680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246" tIns="479044" rIns="6292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 err="1"/>
            <a:t>Different</a:t>
          </a:r>
          <a:r>
            <a:rPr lang="da-DK" sz="2300" kern="1200" dirty="0"/>
            <a:t> layouts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/>
            <a:t>Grid layout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 err="1"/>
            <a:t>Stack</a:t>
          </a:r>
          <a:r>
            <a:rPr lang="da-DK" sz="2300" kern="1200" dirty="0"/>
            <a:t> layout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 err="1"/>
            <a:t>Dock</a:t>
          </a:r>
          <a:r>
            <a:rPr lang="da-DK" sz="2300" kern="1200" dirty="0"/>
            <a:t> layout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/>
            <a:t>…</a:t>
          </a:r>
        </a:p>
      </dsp:txBody>
      <dsp:txXfrm>
        <a:off x="0" y="383319"/>
        <a:ext cx="8107680" cy="2390849"/>
      </dsp:txXfrm>
    </dsp:sp>
    <dsp:sp modelId="{5E8AA9B2-3E77-4B0E-848C-E8F81F4C51BE}">
      <dsp:nvSpPr>
        <dsp:cNvPr id="0" name=""/>
        <dsp:cNvSpPr/>
      </dsp:nvSpPr>
      <dsp:spPr>
        <a:xfrm>
          <a:off x="405384" y="43839"/>
          <a:ext cx="5675376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16" tIns="0" rIns="2145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Layouts in Java and C#</a:t>
          </a:r>
        </a:p>
      </dsp:txBody>
      <dsp:txXfrm>
        <a:off x="438528" y="76983"/>
        <a:ext cx="5609088" cy="612672"/>
      </dsp:txXfrm>
    </dsp:sp>
    <dsp:sp modelId="{20F4B744-35CC-4CAA-8B3A-C88AFECB128D}">
      <dsp:nvSpPr>
        <dsp:cNvPr id="0" name=""/>
        <dsp:cNvSpPr/>
      </dsp:nvSpPr>
      <dsp:spPr>
        <a:xfrm>
          <a:off x="0" y="3237848"/>
          <a:ext cx="810768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246" tIns="479044" rIns="62924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 err="1"/>
            <a:t>Until</a:t>
          </a:r>
          <a:r>
            <a:rPr lang="da-DK" sz="2300" kern="1200" dirty="0"/>
            <a:t> </a:t>
          </a:r>
          <a:r>
            <a:rPr lang="da-DK" sz="2300" kern="1200" dirty="0" err="1"/>
            <a:t>FlexBox</a:t>
          </a:r>
          <a:r>
            <a:rPr lang="da-DK" sz="2300" kern="1200" dirty="0"/>
            <a:t> none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a-DK" sz="2300" kern="1200" dirty="0"/>
        </a:p>
      </dsp:txBody>
      <dsp:txXfrm>
        <a:off x="0" y="3237848"/>
        <a:ext cx="8107680" cy="1304100"/>
      </dsp:txXfrm>
    </dsp:sp>
    <dsp:sp modelId="{EB50D955-A83A-4528-9669-E01666C94D1F}">
      <dsp:nvSpPr>
        <dsp:cNvPr id="0" name=""/>
        <dsp:cNvSpPr/>
      </dsp:nvSpPr>
      <dsp:spPr>
        <a:xfrm>
          <a:off x="405384" y="2898369"/>
          <a:ext cx="5675376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16" tIns="0" rIns="2145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Layout in CSS</a:t>
          </a:r>
        </a:p>
      </dsp:txBody>
      <dsp:txXfrm>
        <a:off x="438528" y="2931513"/>
        <a:ext cx="560908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A8F87-BDFE-486F-85EB-0E10FB232B81}">
      <dsp:nvSpPr>
        <dsp:cNvPr id="0" name=""/>
        <dsp:cNvSpPr/>
      </dsp:nvSpPr>
      <dsp:spPr>
        <a:xfrm>
          <a:off x="0" y="360464"/>
          <a:ext cx="4667794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273" tIns="499872" rIns="36227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400" kern="1200" dirty="0" err="1"/>
            <a:t>Tables</a:t>
          </a:r>
          <a:endParaRPr lang="da-DK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400" kern="1200" dirty="0"/>
            <a:t>Hidden images</a:t>
          </a:r>
        </a:p>
      </dsp:txBody>
      <dsp:txXfrm>
        <a:off x="0" y="360464"/>
        <a:ext cx="4667794" cy="1360800"/>
      </dsp:txXfrm>
    </dsp:sp>
    <dsp:sp modelId="{82A1BB09-E345-4EB9-94F3-775508477978}">
      <dsp:nvSpPr>
        <dsp:cNvPr id="0" name=""/>
        <dsp:cNvSpPr/>
      </dsp:nvSpPr>
      <dsp:spPr>
        <a:xfrm>
          <a:off x="233389" y="6224"/>
          <a:ext cx="3267455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02" tIns="0" rIns="1235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Early</a:t>
          </a:r>
          <a:r>
            <a:rPr lang="da-DK" sz="2400" kern="1200" dirty="0"/>
            <a:t> layouts</a:t>
          </a:r>
        </a:p>
      </dsp:txBody>
      <dsp:txXfrm>
        <a:off x="267974" y="40809"/>
        <a:ext cx="3198285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CF1FF-A26A-4E80-B891-95F6CB0A3708}">
      <dsp:nvSpPr>
        <dsp:cNvPr id="0" name=""/>
        <dsp:cNvSpPr/>
      </dsp:nvSpPr>
      <dsp:spPr>
        <a:xfrm>
          <a:off x="0" y="517949"/>
          <a:ext cx="8229600" cy="1293862"/>
        </a:xfrm>
        <a:prstGeom prst="rect">
          <a:avLst/>
        </a:prstGeom>
        <a:noFill/>
        <a:ln w="25400" cap="flat" cmpd="sng" algn="ctr">
          <a:solidFill>
            <a:srgbClr val="81B48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45668" rIns="63870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noProof="0" dirty="0">
              <a:hlinkClick xmlns:r="http://schemas.openxmlformats.org/officeDocument/2006/relationships" r:id="rId1"/>
            </a:rPr>
            <a:t>Code School: Assembling Sass</a:t>
          </a:r>
          <a:endParaRPr lang="en-US" sz="3100" kern="1200" noProof="0" dirty="0"/>
        </a:p>
      </dsp:txBody>
      <dsp:txXfrm>
        <a:off x="0" y="517949"/>
        <a:ext cx="8229600" cy="1293862"/>
      </dsp:txXfrm>
    </dsp:sp>
    <dsp:sp modelId="{7287CB6C-172B-4AA5-A3D4-70EEE0597C4A}">
      <dsp:nvSpPr>
        <dsp:cNvPr id="0" name=""/>
        <dsp:cNvSpPr/>
      </dsp:nvSpPr>
      <dsp:spPr>
        <a:xfrm>
          <a:off x="411480" y="60389"/>
          <a:ext cx="5760720" cy="915120"/>
        </a:xfrm>
        <a:prstGeom prst="roundRect">
          <a:avLst/>
        </a:prstGeom>
        <a:solidFill>
          <a:srgbClr val="81B4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Sass – CSS Preprocessor</a:t>
          </a:r>
        </a:p>
      </dsp:txBody>
      <dsp:txXfrm>
        <a:off x="456152" y="105061"/>
        <a:ext cx="5671376" cy="825776"/>
      </dsp:txXfrm>
    </dsp:sp>
    <dsp:sp modelId="{DF611227-BE0D-4686-889D-93B343444DA6}">
      <dsp:nvSpPr>
        <dsp:cNvPr id="0" name=""/>
        <dsp:cNvSpPr/>
      </dsp:nvSpPr>
      <dsp:spPr>
        <a:xfrm>
          <a:off x="0" y="2436772"/>
          <a:ext cx="8229600" cy="1757700"/>
        </a:xfrm>
        <a:prstGeom prst="rect">
          <a:avLst/>
        </a:prstGeom>
        <a:noFill/>
        <a:ln w="25400" cap="flat" cmpd="sng" algn="ctr">
          <a:solidFill>
            <a:srgbClr val="81B48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45668" rIns="63870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100" kern="1200" dirty="0">
              <a:hlinkClick xmlns:r="http://schemas.openxmlformats.org/officeDocument/2006/relationships" r:id="rId2" action="ppaction://hlinkfile"/>
            </a:rPr>
            <a:t>Smacss.com</a:t>
          </a:r>
          <a:endParaRPr lang="da-DK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100" kern="1200" dirty="0" err="1">
              <a:hlinkClick xmlns:r="http://schemas.openxmlformats.org/officeDocument/2006/relationships" r:id="rId3"/>
            </a:rPr>
            <a:t>PluralSight</a:t>
          </a:r>
          <a:r>
            <a:rPr lang="da-DK" sz="3100" kern="1200" dirty="0">
              <a:hlinkClick xmlns:r="http://schemas.openxmlformats.org/officeDocument/2006/relationships" r:id="rId3"/>
            </a:rPr>
            <a:t>: </a:t>
          </a:r>
          <a:r>
            <a:rPr lang="da-DK" sz="3100" kern="1200" dirty="0" err="1">
              <a:hlinkClick xmlns:r="http://schemas.openxmlformats.org/officeDocument/2006/relationships" r:id="rId3"/>
            </a:rPr>
            <a:t>S</a:t>
          </a:r>
          <a:r>
            <a:rPr lang="da-DK" sz="3100" kern="1200" dirty="0" err="1">
              <a:solidFill>
                <a:srgbClr val="FF0000"/>
              </a:solidFill>
              <a:hlinkClick xmlns:r="http://schemas.openxmlformats.org/officeDocument/2006/relationships" r:id="rId3"/>
            </a:rPr>
            <a:t>macss</a:t>
          </a:r>
          <a:r>
            <a:rPr lang="da-DK" sz="3100" kern="1200" dirty="0">
              <a:hlinkClick xmlns:r="http://schemas.openxmlformats.org/officeDocument/2006/relationships" r:id="rId3"/>
            </a:rPr>
            <a:t> talk</a:t>
          </a:r>
          <a:endParaRPr lang="da-DK" sz="3100" kern="1200" dirty="0"/>
        </a:p>
      </dsp:txBody>
      <dsp:txXfrm>
        <a:off x="0" y="2436772"/>
        <a:ext cx="8229600" cy="1757700"/>
      </dsp:txXfrm>
    </dsp:sp>
    <dsp:sp modelId="{3D8288F1-C5E6-430F-9BA4-7CB3D4BDC799}">
      <dsp:nvSpPr>
        <dsp:cNvPr id="0" name=""/>
        <dsp:cNvSpPr/>
      </dsp:nvSpPr>
      <dsp:spPr>
        <a:xfrm>
          <a:off x="411480" y="1979212"/>
          <a:ext cx="5760720" cy="915120"/>
        </a:xfrm>
        <a:prstGeom prst="roundRect">
          <a:avLst/>
        </a:prstGeom>
        <a:solidFill>
          <a:srgbClr val="81B4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 dirty="0"/>
            <a:t>Scalable and Modular Architecture for CSS</a:t>
          </a:r>
        </a:p>
      </dsp:txBody>
      <dsp:txXfrm>
        <a:off x="456152" y="2023884"/>
        <a:ext cx="567137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2" name="Shape 6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Using auto margin </a:t>
            </a:r>
            <a:r>
              <a:rPr lang="da-DK" dirty="0" err="1"/>
              <a:t>within</a:t>
            </a:r>
            <a:r>
              <a:rPr lang="da-DK" dirty="0"/>
              <a:t> a div </a:t>
            </a:r>
            <a:r>
              <a:rPr lang="da-DK" dirty="0" err="1"/>
              <a:t>will</a:t>
            </a:r>
            <a:r>
              <a:rPr lang="da-DK" dirty="0"/>
              <a:t> center content</a:t>
            </a:r>
          </a:p>
        </p:txBody>
      </p:sp>
    </p:spTree>
    <p:extLst>
      <p:ext uri="{BB962C8B-B14F-4D97-AF65-F5344CB8AC3E}">
        <p14:creationId xmlns:p14="http://schemas.microsoft.com/office/powerpoint/2010/main" val="192476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Semantic</a:t>
            </a:r>
            <a:r>
              <a:rPr lang="da-DK" dirty="0"/>
              <a:t> HTML is </a:t>
            </a:r>
            <a:r>
              <a:rPr lang="da-DK" dirty="0" err="1"/>
              <a:t>descriptive</a:t>
            </a:r>
            <a:r>
              <a:rPr lang="da-DK" dirty="0"/>
              <a:t> of the contents of the </a:t>
            </a:r>
            <a:r>
              <a:rPr lang="da-DK" dirty="0" err="1"/>
              <a:t>sections</a:t>
            </a:r>
            <a:r>
              <a:rPr lang="da-DK" dirty="0"/>
              <a:t>/tags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Benefit: Search </a:t>
            </a:r>
            <a:r>
              <a:rPr lang="da-DK" dirty="0" err="1"/>
              <a:t>engines</a:t>
            </a:r>
            <a:r>
              <a:rPr lang="da-DK" dirty="0"/>
              <a:t>, screen </a:t>
            </a:r>
            <a:r>
              <a:rPr lang="da-DK" dirty="0" err="1"/>
              <a:t>readers</a:t>
            </a:r>
            <a:r>
              <a:rPr lang="da-DK" dirty="0"/>
              <a:t>, programmers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look at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342900" indent="-342900">
              <a:buFontTx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903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Media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media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such</a:t>
            </a:r>
            <a:r>
              <a:rPr lang="da-DK" dirty="0"/>
              <a:t> as screen </a:t>
            </a:r>
            <a:r>
              <a:rPr lang="da-DK" dirty="0" err="1"/>
              <a:t>size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Fluid </a:t>
            </a:r>
            <a:r>
              <a:rPr lang="da-DK" dirty="0" err="1"/>
              <a:t>grids</a:t>
            </a:r>
            <a:r>
              <a:rPr lang="da-DK" dirty="0"/>
              <a:t>: Using relative measures </a:t>
            </a:r>
            <a:r>
              <a:rPr lang="da-DK" dirty="0" err="1"/>
              <a:t>such</a:t>
            </a:r>
            <a:r>
              <a:rPr lang="da-DK" dirty="0"/>
              <a:t> as % or ems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fixed</a:t>
            </a:r>
            <a:r>
              <a:rPr lang="da-DK" dirty="0"/>
              <a:t>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Using </a:t>
            </a:r>
            <a:r>
              <a:rPr lang="da-DK" dirty="0" err="1"/>
              <a:t>flexible</a:t>
            </a:r>
            <a:r>
              <a:rPr lang="da-DK" dirty="0"/>
              <a:t> images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images to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viewport. </a:t>
            </a:r>
            <a:r>
              <a:rPr lang="da-DK" dirty="0" err="1"/>
              <a:t>Remember</a:t>
            </a:r>
            <a:r>
              <a:rPr lang="da-DK" dirty="0"/>
              <a:t> to </a:t>
            </a:r>
            <a:r>
              <a:rPr lang="da-DK" dirty="0" err="1"/>
              <a:t>account</a:t>
            </a:r>
            <a:r>
              <a:rPr lang="da-DK" dirty="0"/>
              <a:t> for high </a:t>
            </a:r>
            <a:r>
              <a:rPr lang="da-DK" dirty="0" err="1"/>
              <a:t>density</a:t>
            </a:r>
            <a:r>
              <a:rPr lang="da-DK" dirty="0"/>
              <a:t> </a:t>
            </a:r>
            <a:r>
              <a:rPr lang="da-DK" dirty="0" err="1"/>
              <a:t>screens</a:t>
            </a:r>
            <a:r>
              <a:rPr lang="da-DK" dirty="0"/>
              <a:t> (image@2x.png)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693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CSS file </a:t>
            </a:r>
            <a:r>
              <a:rPr lang="da-DK" dirty="0" err="1"/>
              <a:t>order</a:t>
            </a:r>
            <a:r>
              <a:rPr lang="da-DK" dirty="0"/>
              <a:t>:</a:t>
            </a:r>
          </a:p>
          <a:p>
            <a:pPr marL="457200" lvl="3" indent="-457200">
              <a:buFont typeface="+mj-lt"/>
              <a:buAutoNum type="arabicPeriod"/>
            </a:pPr>
            <a:r>
              <a:rPr lang="da-DK" dirty="0"/>
              <a:t>Tags</a:t>
            </a:r>
          </a:p>
          <a:p>
            <a:pPr marL="457200" lvl="3" indent="-457200">
              <a:buFont typeface="+mj-lt"/>
              <a:buAutoNum type="arabicPeriod"/>
            </a:pPr>
            <a:r>
              <a:rPr lang="da-DK" dirty="0"/>
              <a:t>Classes</a:t>
            </a:r>
          </a:p>
          <a:p>
            <a:pPr marL="457200" lvl="3" indent="-457200">
              <a:buFont typeface="+mj-lt"/>
              <a:buAutoNum type="arabicPeriod"/>
            </a:pPr>
            <a:r>
              <a:rPr lang="da-DK" dirty="0"/>
              <a:t>Media </a:t>
            </a:r>
            <a:r>
              <a:rPr lang="da-DK" dirty="0" err="1"/>
              <a:t>queries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44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18" name="Shape 18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21" name="Shape 21"/>
          <p:cNvSpPr/>
          <p:nvPr/>
        </p:nvSpPr>
        <p:spPr>
          <a:xfrm>
            <a:off x="5364088" y="3559785"/>
            <a:ext cx="4221547" cy="4221547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586855" y="-2259633"/>
            <a:ext cx="4252627" cy="4252628"/>
          </a:xfrm>
          <a:prstGeom prst="ellipse">
            <a:avLst/>
          </a:pr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-2340768" y="-1"/>
            <a:ext cx="4932549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148064" y="2780927"/>
            <a:ext cx="1982725" cy="198272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263" y="318971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0" y="5157192"/>
            <a:ext cx="9157849" cy="1700808"/>
            <a:chOff x="0" y="0"/>
            <a:chExt cx="9157848" cy="1700807"/>
          </a:xfrm>
        </p:grpSpPr>
        <p:sp>
          <p:nvSpPr>
            <p:cNvPr id="172" name="Shape 172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613C8D">
                <a:alpha val="85000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175" name="Shape 175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90" name="Group 190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188" name="Shape 188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191" name="Shape 191"/>
          <p:cNvSpPr/>
          <p:nvPr/>
        </p:nvSpPr>
        <p:spPr>
          <a:xfrm>
            <a:off x="1259632" y="429309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112649" y="962724"/>
            <a:ext cx="4932550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03848" y="3789040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half" idx="1"/>
          </p:nvPr>
        </p:nvSpPr>
        <p:spPr>
          <a:xfrm>
            <a:off x="-5144" y="2924943"/>
            <a:ext cx="9140263" cy="243458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06" name="Group 206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204" name="Shape 204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62B2C4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207" name="Shape 207"/>
          <p:cNvSpPr/>
          <p:nvPr/>
        </p:nvSpPr>
        <p:spPr>
          <a:xfrm>
            <a:off x="1259632" y="429309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112649" y="962724"/>
            <a:ext cx="4932550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203848" y="3789040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half" idx="1"/>
          </p:nvPr>
        </p:nvSpPr>
        <p:spPr>
          <a:xfrm>
            <a:off x="-5144" y="2924943"/>
            <a:ext cx="9140263" cy="243458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22" name="Group 222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220" name="Shape 220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1259632" y="429309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112649" y="962724"/>
            <a:ext cx="4932550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203848" y="3789040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half" idx="1"/>
          </p:nvPr>
        </p:nvSpPr>
        <p:spPr>
          <a:xfrm>
            <a:off x="-5144" y="2924943"/>
            <a:ext cx="9140263" cy="243458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38" name="Group 238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236" name="Shape 236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1259632" y="429309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112649" y="962724"/>
            <a:ext cx="4932550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203848" y="3789040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-5144" y="2924943"/>
            <a:ext cx="9140263" cy="243458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54" name="Group 254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252" name="Shape 252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1259632" y="429309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112649" y="962724"/>
            <a:ext cx="4932550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203848" y="3789040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half" idx="1"/>
          </p:nvPr>
        </p:nvSpPr>
        <p:spPr>
          <a:xfrm>
            <a:off x="-5144" y="2924943"/>
            <a:ext cx="9140263" cy="243458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270" name="Shape 270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2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85" name="Group 28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283" name="Shape 28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2B2C4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8" name="Shape 288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28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298" name="Shape 29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hape 303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0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15" name="Group 31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13" name="Shape 31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Shape 318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8" name="Group 38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36" name="Shape 36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62B2C4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39" name="Shape 39"/>
          <p:cNvSpPr/>
          <p:nvPr/>
        </p:nvSpPr>
        <p:spPr>
          <a:xfrm>
            <a:off x="5364088" y="3559785"/>
            <a:ext cx="4221547" cy="4221547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586855" y="-2259633"/>
            <a:ext cx="4252627" cy="4252628"/>
          </a:xfrm>
          <a:prstGeom prst="ellipse">
            <a:avLst/>
          </a:pr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2340768" y="-1"/>
            <a:ext cx="4932549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148064" y="2780927"/>
            <a:ext cx="1982725" cy="198272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263" y="318971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30" name="Group 33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28" name="Shape 32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Shape 333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3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45" name="Group 34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43" name="Shape 34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xfrm>
            <a:off x="971519" y="1718772"/>
            <a:ext cx="7200961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8" name="Shape 348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60" name="Group 36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971519" y="1718772"/>
            <a:ext cx="7200961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hape 363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75" name="Group 37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73" name="Shape 37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2B2C4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971519" y="1718772"/>
            <a:ext cx="7200961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hape 378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7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88" name="Shape 38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xfrm>
            <a:off x="971519" y="1718772"/>
            <a:ext cx="7200961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3" name="Shape 393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9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05" name="Group 40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03" name="Shape 40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xfrm>
            <a:off x="971519" y="1718772"/>
            <a:ext cx="7200961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40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28" name="Group 428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26" name="Shape 426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aphicFrame>
        <p:nvGraphicFramePr>
          <p:cNvPr id="430" name="Table 430"/>
          <p:cNvGraphicFramePr/>
          <p:nvPr/>
        </p:nvGraphicFramePr>
        <p:xfrm>
          <a:off x="971519" y="2168831"/>
          <a:ext cx="7176146" cy="243631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42" name="Group 442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40" name="Shape 440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2B2C4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aphicFrame>
        <p:nvGraphicFramePr>
          <p:cNvPr id="444" name="Table 444"/>
          <p:cNvGraphicFramePr/>
          <p:nvPr/>
        </p:nvGraphicFramePr>
        <p:xfrm>
          <a:off x="971519" y="2168831"/>
          <a:ext cx="7176146" cy="243631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4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56" name="Group 456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54" name="Shape 454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aphicFrame>
        <p:nvGraphicFramePr>
          <p:cNvPr id="458" name="Table 458"/>
          <p:cNvGraphicFramePr/>
          <p:nvPr/>
        </p:nvGraphicFramePr>
        <p:xfrm>
          <a:off x="971519" y="2168831"/>
          <a:ext cx="7176146" cy="243631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5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Shape 4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6" name="Group 56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54" name="Shape 54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57" name="Shape 57"/>
          <p:cNvSpPr/>
          <p:nvPr/>
        </p:nvSpPr>
        <p:spPr>
          <a:xfrm>
            <a:off x="5364088" y="3559785"/>
            <a:ext cx="4221547" cy="4221547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586855" y="-2259633"/>
            <a:ext cx="4252627" cy="4252628"/>
          </a:xfrm>
          <a:prstGeom prst="ellipse">
            <a:avLst/>
          </a:pr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2340768" y="-1"/>
            <a:ext cx="4932549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148064" y="2780927"/>
            <a:ext cx="1982725" cy="198272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263" y="318971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68" name="Shape 46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aphicFrame>
        <p:nvGraphicFramePr>
          <p:cNvPr id="472" name="Table 472"/>
          <p:cNvGraphicFramePr/>
          <p:nvPr/>
        </p:nvGraphicFramePr>
        <p:xfrm>
          <a:off x="971519" y="2168831"/>
          <a:ext cx="7176146" cy="243631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7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84" name="Group 484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82" name="Shape 482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2185391" y="260647"/>
            <a:ext cx="6491065" cy="172816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808080"/>
                </a:solidFill>
              </a:defRPr>
            </a:lvl1pPr>
            <a:lvl2pPr marL="600075" indent="-142875">
              <a:spcBef>
                <a:spcPts val="300"/>
              </a:spcBef>
              <a:defRPr sz="1400">
                <a:solidFill>
                  <a:srgbClr val="808080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808080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808080"/>
                </a:solidFill>
              </a:defRPr>
            </a:lvl4pPr>
            <a:lvl5pPr indent="85725">
              <a:spcBef>
                <a:spcPts val="300"/>
              </a:spcBef>
              <a:defRPr sz="14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97" name="Group 497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495" name="Shape 495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53A1B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498" name="Shape 498"/>
          <p:cNvSpPr>
            <a:spLocks noGrp="1"/>
          </p:cNvSpPr>
          <p:nvPr>
            <p:ph type="body" sz="quarter" idx="1"/>
          </p:nvPr>
        </p:nvSpPr>
        <p:spPr>
          <a:xfrm>
            <a:off x="2185391" y="260647"/>
            <a:ext cx="6491065" cy="172816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808080"/>
                </a:solidFill>
              </a:defRPr>
            </a:lvl1pPr>
            <a:lvl2pPr marL="600075" indent="-142875">
              <a:spcBef>
                <a:spcPts val="300"/>
              </a:spcBef>
              <a:defRPr sz="1400">
                <a:solidFill>
                  <a:srgbClr val="808080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808080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808080"/>
                </a:solidFill>
              </a:defRPr>
            </a:lvl4pPr>
            <a:lvl5pPr indent="85725">
              <a:spcBef>
                <a:spcPts val="300"/>
              </a:spcBef>
              <a:defRPr sz="14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Shape 5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10" name="Group 51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08" name="Shape 50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xfrm>
            <a:off x="2185391" y="260647"/>
            <a:ext cx="6491065" cy="172816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808080"/>
                </a:solidFill>
              </a:defRPr>
            </a:lvl1pPr>
            <a:lvl2pPr marL="600075" indent="-142875">
              <a:spcBef>
                <a:spcPts val="300"/>
              </a:spcBef>
              <a:defRPr sz="1400">
                <a:solidFill>
                  <a:srgbClr val="808080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808080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808080"/>
                </a:solidFill>
              </a:defRPr>
            </a:lvl4pPr>
            <a:lvl5pPr indent="85725">
              <a:spcBef>
                <a:spcPts val="300"/>
              </a:spcBef>
              <a:defRPr sz="14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Shape 5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23" name="Group 523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21" name="Shape 521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xfrm>
            <a:off x="2185391" y="260647"/>
            <a:ext cx="6491065" cy="172816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808080"/>
                </a:solidFill>
              </a:defRPr>
            </a:lvl1pPr>
            <a:lvl2pPr marL="600075" indent="-142875">
              <a:spcBef>
                <a:spcPts val="300"/>
              </a:spcBef>
              <a:defRPr sz="1400">
                <a:solidFill>
                  <a:srgbClr val="808080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808080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808080"/>
                </a:solidFill>
              </a:defRPr>
            </a:lvl4pPr>
            <a:lvl5pPr indent="85725">
              <a:spcBef>
                <a:spcPts val="300"/>
              </a:spcBef>
              <a:defRPr sz="14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Shape 5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36" name="Group 536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34" name="Shape 534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2185391" y="260647"/>
            <a:ext cx="6491065" cy="172816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808080"/>
                </a:solidFill>
              </a:defRPr>
            </a:lvl1pPr>
            <a:lvl2pPr marL="600075" indent="-142875">
              <a:spcBef>
                <a:spcPts val="300"/>
              </a:spcBef>
              <a:defRPr sz="1400">
                <a:solidFill>
                  <a:srgbClr val="808080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808080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808080"/>
                </a:solidFill>
              </a:defRPr>
            </a:lvl4pPr>
            <a:lvl5pPr indent="85725">
              <a:spcBef>
                <a:spcPts val="300"/>
              </a:spcBef>
              <a:defRPr sz="14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Shape 5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7" name="Shape 547"/>
          <p:cNvSpPr>
            <a:spLocks noGrp="1"/>
          </p:cNvSpPr>
          <p:nvPr>
            <p:ph type="body" sz="half" idx="1"/>
          </p:nvPr>
        </p:nvSpPr>
        <p:spPr>
          <a:xfrm>
            <a:off x="467543" y="5229199"/>
            <a:ext cx="8352930" cy="162880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50" name="Group 550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48" name="Shape 548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pic>
        <p:nvPicPr>
          <p:cNvPr id="55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0" name="Shape 560"/>
          <p:cNvSpPr>
            <a:spLocks noGrp="1"/>
          </p:cNvSpPr>
          <p:nvPr>
            <p:ph type="body" sz="half" idx="1"/>
          </p:nvPr>
        </p:nvSpPr>
        <p:spPr>
          <a:xfrm>
            <a:off x="467543" y="5229199"/>
            <a:ext cx="8352930" cy="162880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63" name="Group 563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61" name="Shape 561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53A1B1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pic>
        <p:nvPicPr>
          <p:cNvPr id="5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half" idx="1"/>
          </p:nvPr>
        </p:nvSpPr>
        <p:spPr>
          <a:xfrm>
            <a:off x="467543" y="5229199"/>
            <a:ext cx="8352930" cy="162880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6" name="Group 576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74" name="Shape 574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79B57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pic>
        <p:nvPicPr>
          <p:cNvPr id="57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Shape 5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body" sz="half" idx="1"/>
          </p:nvPr>
        </p:nvSpPr>
        <p:spPr>
          <a:xfrm>
            <a:off x="467543" y="5229199"/>
            <a:ext cx="8352930" cy="162880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89" name="Group 589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587" name="Shape 587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pic>
        <p:nvPicPr>
          <p:cNvPr id="59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74" name="Group 74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72" name="Shape 72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B52933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75" name="Shape 75"/>
          <p:cNvSpPr/>
          <p:nvPr/>
        </p:nvSpPr>
        <p:spPr>
          <a:xfrm>
            <a:off x="5364088" y="3559785"/>
            <a:ext cx="4221547" cy="4221547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586855" y="-2259633"/>
            <a:ext cx="4252627" cy="4252628"/>
          </a:xfrm>
          <a:prstGeom prst="ellipse">
            <a:avLst/>
          </a:pr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340768" y="-1"/>
            <a:ext cx="4932549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148064" y="2780927"/>
            <a:ext cx="1982725" cy="198272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263" y="318971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9" name="Shape 599"/>
          <p:cNvSpPr>
            <a:spLocks noGrp="1"/>
          </p:cNvSpPr>
          <p:nvPr>
            <p:ph type="body" sz="half" idx="1"/>
          </p:nvPr>
        </p:nvSpPr>
        <p:spPr>
          <a:xfrm>
            <a:off x="467543" y="5229199"/>
            <a:ext cx="8352930" cy="1628801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02" name="Group 602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600" name="Shape 600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pic>
        <p:nvPicPr>
          <p:cNvPr id="60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Shape 6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2" name="Shape 612"/>
          <p:cNvSpPr>
            <a:spLocks noGrp="1"/>
          </p:cNvSpPr>
          <p:nvPr>
            <p:ph type="title"/>
          </p:nvPr>
        </p:nvSpPr>
        <p:spPr>
          <a:xfrm>
            <a:off x="971519" y="278578"/>
            <a:ext cx="7200961" cy="14401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3" name="Shape 613"/>
          <p:cNvSpPr>
            <a:spLocks noGrp="1"/>
          </p:cNvSpPr>
          <p:nvPr>
            <p:ph type="body" sz="half" idx="1"/>
          </p:nvPr>
        </p:nvSpPr>
        <p:spPr>
          <a:xfrm>
            <a:off x="971519" y="1718772"/>
            <a:ext cx="3420457" cy="513922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16" name="Group 616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614" name="Shape 614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rgbClr val="FF7000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617" name="Shape 617"/>
          <p:cNvSpPr/>
          <p:nvPr/>
        </p:nvSpPr>
        <p:spPr>
          <a:xfrm>
            <a:off x="971519" y="1448735"/>
            <a:ext cx="7200960" cy="1"/>
          </a:xfrm>
          <a:prstGeom prst="line">
            <a:avLst/>
          </a:prstGeom>
          <a:ln w="28575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61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Shape 6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29" name="Group 629"/>
          <p:cNvGrpSpPr/>
          <p:nvPr/>
        </p:nvGrpSpPr>
        <p:grpSpPr>
          <a:xfrm>
            <a:off x="-10179" y="5140066"/>
            <a:ext cx="9157849" cy="1700808"/>
            <a:chOff x="0" y="0"/>
            <a:chExt cx="9157848" cy="1700807"/>
          </a:xfrm>
        </p:grpSpPr>
        <p:sp>
          <p:nvSpPr>
            <p:cNvPr id="627" name="Shape 627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FF7000">
                <a:alpha val="85000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     </a:t>
              </a:r>
            </a:p>
          </p:txBody>
        </p:sp>
      </p:grpSp>
      <p:sp>
        <p:nvSpPr>
          <p:cNvPr id="630" name="Shape 630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0" y="-1"/>
            <a:ext cx="9157849" cy="6858001"/>
            <a:chOff x="0" y="0"/>
            <a:chExt cx="9157848" cy="6857999"/>
          </a:xfrm>
        </p:grpSpPr>
        <p:sp>
          <p:nvSpPr>
            <p:cNvPr id="90" name="Shape 90"/>
            <p:cNvSpPr/>
            <p:nvPr/>
          </p:nvSpPr>
          <p:spPr>
            <a:xfrm>
              <a:off x="0" y="-1"/>
              <a:ext cx="9157849" cy="6858001"/>
            </a:xfrm>
            <a:prstGeom prst="rect">
              <a:avLst/>
            </a:prstGeom>
            <a:solidFill>
              <a:srgbClr val="613C8D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3243579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5364088" y="3559785"/>
            <a:ext cx="4221547" cy="4221547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586855" y="-2259633"/>
            <a:ext cx="4252627" cy="4252628"/>
          </a:xfrm>
          <a:prstGeom prst="ellipse">
            <a:avLst/>
          </a:pr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2340768" y="-1"/>
            <a:ext cx="4932549" cy="4932550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148064" y="2780927"/>
            <a:ext cx="1982725" cy="198272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263" y="318971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10" name="Group 110"/>
          <p:cNvGrpSpPr/>
          <p:nvPr/>
        </p:nvGrpSpPr>
        <p:grpSpPr>
          <a:xfrm>
            <a:off x="-10179" y="5140066"/>
            <a:ext cx="9157849" cy="1700808"/>
            <a:chOff x="0" y="0"/>
            <a:chExt cx="9157848" cy="1700807"/>
          </a:xfrm>
        </p:grpSpPr>
        <p:sp>
          <p:nvSpPr>
            <p:cNvPr id="108" name="Shape 108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FF7000">
                <a:alpha val="85000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     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26" name="Group 126"/>
          <p:cNvGrpSpPr/>
          <p:nvPr/>
        </p:nvGrpSpPr>
        <p:grpSpPr>
          <a:xfrm>
            <a:off x="0" y="5157192"/>
            <a:ext cx="9157849" cy="1700808"/>
            <a:chOff x="0" y="0"/>
            <a:chExt cx="9157848" cy="1700807"/>
          </a:xfrm>
        </p:grpSpPr>
        <p:sp>
          <p:nvSpPr>
            <p:cNvPr id="124" name="Shape 124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62B2C4">
                <a:alpha val="84706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127" name="Shape 127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42" name="Group 142"/>
          <p:cNvGrpSpPr/>
          <p:nvPr/>
        </p:nvGrpSpPr>
        <p:grpSpPr>
          <a:xfrm>
            <a:off x="0" y="5157192"/>
            <a:ext cx="9157849" cy="1700808"/>
            <a:chOff x="0" y="0"/>
            <a:chExt cx="9157848" cy="1700807"/>
          </a:xfrm>
        </p:grpSpPr>
        <p:sp>
          <p:nvSpPr>
            <p:cNvPr id="140" name="Shape 140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79B57F">
                <a:alpha val="85000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158" name="Group 158"/>
          <p:cNvGrpSpPr/>
          <p:nvPr/>
        </p:nvGrpSpPr>
        <p:grpSpPr>
          <a:xfrm>
            <a:off x="0" y="5157192"/>
            <a:ext cx="9157849" cy="1700808"/>
            <a:chOff x="0" y="0"/>
            <a:chExt cx="9157848" cy="1700807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9157849" cy="1700809"/>
            </a:xfrm>
            <a:prstGeom prst="rect">
              <a:avLst/>
            </a:prstGeom>
            <a:solidFill>
              <a:srgbClr val="B52933">
                <a:alpha val="85000"/>
              </a:srgbClr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664983"/>
              <a:ext cx="91578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                        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755576" y="6309319"/>
            <a:ext cx="2736304" cy="1"/>
          </a:xfrm>
          <a:prstGeom prst="line">
            <a:avLst/>
          </a:prstGeom>
          <a:ln w="76200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186787" y="5045654"/>
            <a:ext cx="2110772" cy="2110775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55576" y="5802612"/>
            <a:ext cx="2110773" cy="2110774"/>
          </a:xfrm>
          <a:prstGeom prst="ellipse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67543" y="6237311"/>
            <a:ext cx="3456385" cy="1"/>
          </a:xfrm>
          <a:prstGeom prst="line">
            <a:avLst/>
          </a:prstGeom>
          <a:ln w="28575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-4833" y="5805263"/>
            <a:ext cx="9144001" cy="1080121"/>
            <a:chOff x="0" y="0"/>
            <a:chExt cx="9144000" cy="1080120"/>
          </a:xfrm>
        </p:grpSpPr>
        <p:sp>
          <p:nvSpPr>
            <p:cNvPr id="3" name="Shape 3"/>
            <p:cNvSpPr/>
            <p:nvPr/>
          </p:nvSpPr>
          <p:spPr>
            <a:xfrm>
              <a:off x="0" y="-1"/>
              <a:ext cx="9144000" cy="108012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54640"/>
              <a:ext cx="9144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   </a:t>
              </a:r>
            </a:p>
          </p:txBody>
        </p:sp>
      </p:grp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71519" y="397151"/>
            <a:ext cx="7200961" cy="120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graphicFrame>
        <p:nvGraphicFramePr>
          <p:cNvPr id="7" name="Table 7"/>
          <p:cNvGraphicFramePr/>
          <p:nvPr/>
        </p:nvGraphicFramePr>
        <p:xfrm>
          <a:off x="971519" y="2168831"/>
          <a:ext cx="7176146" cy="243631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i="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image1.png"/>
          <p:cNvPicPr>
            <a:picLocks noChangeAspect="1"/>
          </p:cNvPicPr>
          <p:nvPr/>
        </p:nvPicPr>
        <p:blipFill>
          <a:blip r:embed="rId44">
            <a:extLst/>
          </a:blip>
          <a:stretch>
            <a:fillRect/>
          </a:stretch>
        </p:blipFill>
        <p:spPr>
          <a:xfrm>
            <a:off x="6642275" y="5888694"/>
            <a:ext cx="2334774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titleStyle>
    <p:bodyStyle>
      <a:lvl1pPr marL="0" marR="0" indent="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838200" marR="0" indent="-3810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9144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0" marR="0" indent="13716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0" marR="0" indent="182880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5603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0175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4747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931920" marR="0" indent="-274320" algn="l" defTabSz="914400" rtl="0" latinLnBrk="0">
        <a:lnSpc>
          <a:spcPct val="15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960.g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search=flex" TargetMode="External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.org/TR/html5/dom.html#content-model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en-US/docs/Web/Guide/HTML/Sections_and_Outlines_of_an_HTML5_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etbootstrap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30-css-best-practices-for-beginners--net-6741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microsoft.com/en-us/discover/1994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Frontend #</a:t>
            </a:r>
            <a:r>
              <a:rPr lang="da-DK" dirty="0"/>
              <a:t>2</a:t>
            </a:r>
            <a:r>
              <a:rPr dirty="0"/>
              <a:t> </a:t>
            </a:r>
            <a:r>
              <a:rPr lang="da-DK" dirty="0"/>
              <a:t>14</a:t>
            </a:r>
            <a:r>
              <a:rPr dirty="0"/>
              <a:t>.2.201</a:t>
            </a:r>
            <a:r>
              <a:rPr lang="da-DK" dirty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Grid Layouts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22" y="269861"/>
            <a:ext cx="3078354" cy="2985272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92" y="263026"/>
            <a:ext cx="3078354" cy="299210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283131" y="3824918"/>
            <a:ext cx="2174632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800" dirty="0">
                <a:solidFill>
                  <a:srgbClr val="F3791A"/>
                </a:solidFill>
                <a:hlinkClick r:id="rId4"/>
              </a:rPr>
              <a:t>Example</a:t>
            </a:r>
          </a:p>
          <a:p>
            <a:r>
              <a:rPr lang="en-US" sz="2800" dirty="0">
                <a:solidFill>
                  <a:srgbClr val="F3791A"/>
                </a:solidFill>
                <a:hlinkClick r:id="rId4"/>
              </a:rPr>
              <a:t>http://960.gs/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3791A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2465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Tekstfelt 2"/>
          <p:cNvSpPr txBox="1"/>
          <p:nvPr/>
        </p:nvSpPr>
        <p:spPr>
          <a:xfrm>
            <a:off x="328473" y="301840"/>
            <a:ext cx="629875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Lots of hacks to achieve something that should be simple.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Fortunate for us, flexbox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well implemented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so we should start using flexbox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kstfelt 3"/>
          <p:cNvSpPr txBox="1"/>
          <p:nvPr>
            <p:custDataLst>
              <p:custData r:id="rId1"/>
            </p:custDataLst>
          </p:nvPr>
        </p:nvSpPr>
        <p:spPr>
          <a:xfrm>
            <a:off x="6881716" y="301840"/>
            <a:ext cx="1745304" cy="11945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80000" tIns="180000" rIns="180000" bIns="180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div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  display: flex;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1386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Semantic HTML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body" sz="quarter" idx="1"/>
          </p:nvPr>
        </p:nvSpPr>
        <p:spPr>
          <a:xfrm>
            <a:off x="7555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Preparation</a:t>
            </a:r>
          </a:p>
        </p:txBody>
      </p:sp>
      <p:pic>
        <p:nvPicPr>
          <p:cNvPr id="7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38" y="198717"/>
            <a:ext cx="2853401" cy="814517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Shape 714"/>
          <p:cNvSpPr/>
          <p:nvPr/>
        </p:nvSpPr>
        <p:spPr>
          <a:xfrm>
            <a:off x="899003" y="946324"/>
            <a:ext cx="49864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All five levels of “Journey into Mobile”</a:t>
            </a:r>
          </a:p>
        </p:txBody>
      </p:sp>
      <p:pic>
        <p:nvPicPr>
          <p:cNvPr id="71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51" y="1934730"/>
            <a:ext cx="3858946" cy="84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Shape 716"/>
          <p:cNvSpPr/>
          <p:nvPr/>
        </p:nvSpPr>
        <p:spPr>
          <a:xfrm>
            <a:off x="911274" y="2856423"/>
            <a:ext cx="717419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t>Semantic HTML (all videos)</a:t>
            </a:r>
          </a:p>
          <a:p>
            <a:pPr>
              <a:defRPr sz="2400" b="1"/>
            </a:pPr>
            <a:r>
              <a:t>CSS Animation with Transition and Transform (ch. 1)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Visualisation of content categories</a:t>
            </a:r>
          </a:p>
        </p:txBody>
      </p:sp>
      <p:sp>
        <p:nvSpPr>
          <p:cNvPr id="720" name="Shape 720"/>
          <p:cNvSpPr/>
          <p:nvPr/>
        </p:nvSpPr>
        <p:spPr>
          <a:xfrm>
            <a:off x="705876" y="6367040"/>
            <a:ext cx="557513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2"/>
              </a:rPr>
              <a:t>https://www.w3.org/TR/html5/dom.html#content-models</a:t>
            </a:r>
          </a:p>
        </p:txBody>
      </p:sp>
      <p:pic>
        <p:nvPicPr>
          <p:cNvPr id="7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73785"/>
            <a:ext cx="9144001" cy="5291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What is Semantic HTML and why?</a:t>
            </a:r>
          </a:p>
          <a:p>
            <a:pPr>
              <a:lnSpc>
                <a:spcPct val="100000"/>
              </a:lnSpc>
            </a:pPr>
            <a:r>
              <a:t>(5 questions)</a:t>
            </a:r>
          </a:p>
        </p:txBody>
      </p:sp>
      <p:sp>
        <p:nvSpPr>
          <p:cNvPr id="724" name="Shape 724"/>
          <p:cNvSpPr/>
          <p:nvPr/>
        </p:nvSpPr>
        <p:spPr>
          <a:xfrm>
            <a:off x="608479" y="589279"/>
            <a:ext cx="841377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How does semantic HTML differ from non-semantic?</a:t>
            </a:r>
          </a:p>
        </p:txBody>
      </p:sp>
      <p:sp>
        <p:nvSpPr>
          <p:cNvPr id="725" name="Shape 725"/>
          <p:cNvSpPr/>
          <p:nvPr/>
        </p:nvSpPr>
        <p:spPr>
          <a:xfrm>
            <a:off x="608479" y="1358613"/>
            <a:ext cx="578472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Who benefits from semantic HTML?</a:t>
            </a:r>
          </a:p>
        </p:txBody>
      </p:sp>
      <p:sp>
        <p:nvSpPr>
          <p:cNvPr id="726" name="Shape 726"/>
          <p:cNvSpPr/>
          <p:nvPr/>
        </p:nvSpPr>
        <p:spPr>
          <a:xfrm>
            <a:off x="608479" y="2127947"/>
            <a:ext cx="417756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What is an HTML outline?</a:t>
            </a:r>
          </a:p>
        </p:txBody>
      </p:sp>
      <p:sp>
        <p:nvSpPr>
          <p:cNvPr id="727" name="Shape 727"/>
          <p:cNvSpPr/>
          <p:nvPr/>
        </p:nvSpPr>
        <p:spPr>
          <a:xfrm>
            <a:off x="596208" y="2897280"/>
            <a:ext cx="717031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What are sectioning and grouping elements?</a:t>
            </a:r>
          </a:p>
        </p:txBody>
      </p:sp>
      <p:sp>
        <p:nvSpPr>
          <p:cNvPr id="728" name="Shape 728"/>
          <p:cNvSpPr/>
          <p:nvPr/>
        </p:nvSpPr>
        <p:spPr>
          <a:xfrm>
            <a:off x="608479" y="3666614"/>
            <a:ext cx="679191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What is the purpose of heading elements?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animBg="1" advAuto="0"/>
      <p:bldP spid="725" grpId="2" animBg="1" advAuto="0"/>
      <p:bldP spid="726" grpId="3" animBg="1" advAuto="0"/>
      <p:bldP spid="727" grpId="4" animBg="1" advAuto="0"/>
      <p:bldP spid="728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Sectioning</a:t>
            </a:r>
          </a:p>
        </p:txBody>
      </p:sp>
      <p:grpSp>
        <p:nvGrpSpPr>
          <p:cNvPr id="733" name="Group 733"/>
          <p:cNvGrpSpPr/>
          <p:nvPr/>
        </p:nvGrpSpPr>
        <p:grpSpPr>
          <a:xfrm>
            <a:off x="190709" y="312188"/>
            <a:ext cx="8762582" cy="2584847"/>
            <a:chOff x="0" y="0"/>
            <a:chExt cx="8762580" cy="2584845"/>
          </a:xfrm>
        </p:grpSpPr>
        <p:pic>
          <p:nvPicPr>
            <p:cNvPr id="73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8330781" cy="20260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31" name="Billede 730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62581" cy="2584846"/>
            </a:xfrm>
            <a:prstGeom prst="rect">
              <a:avLst/>
            </a:prstGeom>
            <a:effectLst/>
          </p:spPr>
        </p:pic>
      </p:grpSp>
      <p:sp>
        <p:nvSpPr>
          <p:cNvPr id="734" name="Shape 734"/>
          <p:cNvSpPr/>
          <p:nvPr/>
        </p:nvSpPr>
        <p:spPr>
          <a:xfrm>
            <a:off x="703326" y="6393179"/>
            <a:ext cx="70429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4"/>
              </a:rPr>
              <a:t>https://developer.mozilla.org/en-US/docs/Web/Guide/HTML/Sections_and_Outlines_of_an_HTML5_document</a:t>
            </a:r>
          </a:p>
        </p:txBody>
      </p:sp>
      <p:sp>
        <p:nvSpPr>
          <p:cNvPr id="735" name="Shape 735"/>
          <p:cNvSpPr/>
          <p:nvPr/>
        </p:nvSpPr>
        <p:spPr>
          <a:xfrm>
            <a:off x="735702" y="3009143"/>
            <a:ext cx="10445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&lt;main&gt;</a:t>
            </a:r>
          </a:p>
        </p:txBody>
      </p:sp>
      <p:sp>
        <p:nvSpPr>
          <p:cNvPr id="736" name="Shape 736"/>
          <p:cNvSpPr/>
          <p:nvPr/>
        </p:nvSpPr>
        <p:spPr>
          <a:xfrm>
            <a:off x="735702" y="3444206"/>
            <a:ext cx="12029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&lt;article&gt;</a:t>
            </a:r>
          </a:p>
        </p:txBody>
      </p:sp>
      <p:sp>
        <p:nvSpPr>
          <p:cNvPr id="737" name="Shape 737"/>
          <p:cNvSpPr/>
          <p:nvPr/>
        </p:nvSpPr>
        <p:spPr>
          <a:xfrm>
            <a:off x="735702" y="3893051"/>
            <a:ext cx="131828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&lt;section&gt;</a:t>
            </a:r>
          </a:p>
        </p:txBody>
      </p:sp>
      <p:sp>
        <p:nvSpPr>
          <p:cNvPr id="738" name="Shape 738"/>
          <p:cNvSpPr/>
          <p:nvPr/>
        </p:nvSpPr>
        <p:spPr>
          <a:xfrm>
            <a:off x="2482482" y="3009143"/>
            <a:ext cx="8616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&lt;nav&gt;</a:t>
            </a:r>
          </a:p>
        </p:txBody>
      </p:sp>
      <p:sp>
        <p:nvSpPr>
          <p:cNvPr id="739" name="Shape 739"/>
          <p:cNvSpPr/>
          <p:nvPr/>
        </p:nvSpPr>
        <p:spPr>
          <a:xfrm>
            <a:off x="2482482" y="3444206"/>
            <a:ext cx="107167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&lt;aside&gt;</a:t>
            </a:r>
          </a:p>
        </p:txBody>
      </p:sp>
      <p:sp>
        <p:nvSpPr>
          <p:cNvPr id="740" name="Shape 740"/>
          <p:cNvSpPr/>
          <p:nvPr/>
        </p:nvSpPr>
        <p:spPr>
          <a:xfrm>
            <a:off x="2482482" y="3903946"/>
            <a:ext cx="130057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&lt;header&gt;</a:t>
            </a:r>
          </a:p>
        </p:txBody>
      </p:sp>
      <p:sp>
        <p:nvSpPr>
          <p:cNvPr id="741" name="Shape 741"/>
          <p:cNvSpPr/>
          <p:nvPr/>
        </p:nvSpPr>
        <p:spPr>
          <a:xfrm>
            <a:off x="4376515" y="3009143"/>
            <a:ext cx="11910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&lt;footer&gt;</a:t>
            </a:r>
          </a:p>
        </p:txBody>
      </p:sp>
      <p:sp>
        <p:nvSpPr>
          <p:cNvPr id="742" name="Shape 742"/>
          <p:cNvSpPr/>
          <p:nvPr/>
        </p:nvSpPr>
        <p:spPr>
          <a:xfrm>
            <a:off x="4376515" y="3444206"/>
            <a:ext cx="13868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&lt;address&gt;</a:t>
            </a:r>
          </a:p>
        </p:txBody>
      </p:sp>
      <p:sp>
        <p:nvSpPr>
          <p:cNvPr id="743" name="Shape 743"/>
          <p:cNvSpPr/>
          <p:nvPr/>
        </p:nvSpPr>
        <p:spPr>
          <a:xfrm>
            <a:off x="6151627" y="3279958"/>
            <a:ext cx="2794127" cy="1685820"/>
          </a:xfrm>
          <a:prstGeom prst="wedgeEllipseCallout">
            <a:avLst>
              <a:gd name="adj1" fmla="val -60889"/>
              <a:gd name="adj2" fmla="val -15703"/>
            </a:avLst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100" b="1"/>
            </a:lvl1pPr>
          </a:lstStyle>
          <a:p>
            <a:r>
              <a:t>Contact information - not postal address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1" animBg="1" advAuto="0"/>
      <p:bldP spid="736" grpId="4" animBg="1" advAuto="0"/>
      <p:bldP spid="737" grpId="7" animBg="1" advAuto="0"/>
      <p:bldP spid="738" grpId="2" animBg="1" advAuto="0"/>
      <p:bldP spid="739" grpId="5" animBg="1" advAuto="0"/>
      <p:bldP spid="740" grpId="8" animBg="1" advAuto="0"/>
      <p:bldP spid="741" grpId="3" animBg="1" advAuto="0"/>
      <p:bldP spid="742" grpId="6" animBg="1" advAuto="0"/>
      <p:bldP spid="743" grpId="9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Which elements should be on first level?</a:t>
            </a:r>
          </a:p>
        </p:txBody>
      </p:sp>
      <p:grpSp>
        <p:nvGrpSpPr>
          <p:cNvPr id="748" name="Group 748"/>
          <p:cNvGrpSpPr/>
          <p:nvPr/>
        </p:nvGrpSpPr>
        <p:grpSpPr>
          <a:xfrm>
            <a:off x="491763" y="115651"/>
            <a:ext cx="7276957" cy="5310860"/>
            <a:chOff x="0" y="0"/>
            <a:chExt cx="7276955" cy="5310859"/>
          </a:xfrm>
        </p:grpSpPr>
        <p:pic>
          <p:nvPicPr>
            <p:cNvPr id="747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845156" cy="47520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46" name="Billede 74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76956" cy="531086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Which elements should be on first level?</a:t>
            </a:r>
          </a:p>
        </p:txBody>
      </p:sp>
      <p:grpSp>
        <p:nvGrpSpPr>
          <p:cNvPr id="753" name="Group 753"/>
          <p:cNvGrpSpPr/>
          <p:nvPr/>
        </p:nvGrpSpPr>
        <p:grpSpPr>
          <a:xfrm>
            <a:off x="491763" y="115651"/>
            <a:ext cx="7276957" cy="5310860"/>
            <a:chOff x="0" y="0"/>
            <a:chExt cx="7276955" cy="5310859"/>
          </a:xfrm>
        </p:grpSpPr>
        <p:pic>
          <p:nvPicPr>
            <p:cNvPr id="75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845156" cy="47520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51" name="Billede 750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76956" cy="5310860"/>
            </a:xfrm>
            <a:prstGeom prst="rect">
              <a:avLst/>
            </a:prstGeom>
            <a:effectLst/>
          </p:spPr>
        </p:pic>
      </p:grpSp>
      <p:sp>
        <p:nvSpPr>
          <p:cNvPr id="754" name="Shape 754"/>
          <p:cNvSpPr/>
          <p:nvPr/>
        </p:nvSpPr>
        <p:spPr>
          <a:xfrm>
            <a:off x="547887" y="217077"/>
            <a:ext cx="7164710" cy="709367"/>
          </a:xfrm>
          <a:prstGeom prst="rect">
            <a:avLst/>
          </a:prstGeom>
          <a:solidFill>
            <a:schemeClr val="accent6">
              <a:alpha val="6561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547887" y="969901"/>
            <a:ext cx="2233086" cy="4032296"/>
          </a:xfrm>
          <a:prstGeom prst="rect">
            <a:avLst/>
          </a:prstGeom>
          <a:solidFill>
            <a:schemeClr val="accent6">
              <a:alpha val="6561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2839433" y="969901"/>
            <a:ext cx="4876685" cy="4032296"/>
          </a:xfrm>
          <a:prstGeom prst="rect">
            <a:avLst/>
          </a:prstGeom>
          <a:solidFill>
            <a:schemeClr val="accent6">
              <a:alpha val="6561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479957" y="341890"/>
            <a:ext cx="130057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&lt;header&gt;</a:t>
            </a:r>
          </a:p>
        </p:txBody>
      </p:sp>
      <p:sp>
        <p:nvSpPr>
          <p:cNvPr id="758" name="Shape 758"/>
          <p:cNvSpPr/>
          <p:nvPr/>
        </p:nvSpPr>
        <p:spPr>
          <a:xfrm>
            <a:off x="1014145" y="2383175"/>
            <a:ext cx="107167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&lt;aside&gt;</a:t>
            </a:r>
          </a:p>
        </p:txBody>
      </p:sp>
      <p:sp>
        <p:nvSpPr>
          <p:cNvPr id="759" name="Shape 759"/>
          <p:cNvSpPr/>
          <p:nvPr/>
        </p:nvSpPr>
        <p:spPr>
          <a:xfrm>
            <a:off x="4577041" y="2383175"/>
            <a:ext cx="104458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t>&lt;main&gt;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" grpId="1" animBg="1" advAuto="0"/>
      <p:bldP spid="755" grpId="2" animBg="1" advAuto="0"/>
      <p:bldP spid="756" grpId="3" animBg="1" advAuto="0"/>
      <p:bldP spid="757" grpId="4" animBg="1" advAuto="0"/>
      <p:bldP spid="758" grpId="5" animBg="1" advAuto="0"/>
      <p:bldP spid="759" grpId="6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Header elements</a:t>
            </a:r>
          </a:p>
        </p:txBody>
      </p:sp>
      <p:grpSp>
        <p:nvGrpSpPr>
          <p:cNvPr id="764" name="Group 764"/>
          <p:cNvGrpSpPr/>
          <p:nvPr/>
        </p:nvGrpSpPr>
        <p:grpSpPr>
          <a:xfrm>
            <a:off x="444921" y="1650157"/>
            <a:ext cx="7959653" cy="1333215"/>
            <a:chOff x="0" y="0"/>
            <a:chExt cx="7959652" cy="1333214"/>
          </a:xfrm>
        </p:grpSpPr>
        <p:pic>
          <p:nvPicPr>
            <p:cNvPr id="76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85181"/>
            <a:stretch>
              <a:fillRect/>
            </a:stretch>
          </p:blipFill>
          <p:spPr>
            <a:xfrm>
              <a:off x="215900" y="139700"/>
              <a:ext cx="7527852" cy="7744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62" name="Billede 76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959654" cy="1333216"/>
            </a:xfrm>
            <a:prstGeom prst="rect">
              <a:avLst/>
            </a:prstGeom>
            <a:effectLst/>
          </p:spPr>
        </p:pic>
      </p:grpSp>
      <p:sp>
        <p:nvSpPr>
          <p:cNvPr id="765" name="Shape 765"/>
          <p:cNvSpPr/>
          <p:nvPr/>
        </p:nvSpPr>
        <p:spPr>
          <a:xfrm>
            <a:off x="2867117" y="1793421"/>
            <a:ext cx="3294294" cy="709367"/>
          </a:xfrm>
          <a:prstGeom prst="rect">
            <a:avLst/>
          </a:prstGeom>
          <a:ln w="88900">
            <a:solidFill>
              <a:srgbClr val="00F900"/>
            </a:solidFill>
            <a:bevel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344033" y="422939"/>
            <a:ext cx="39029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Background image (set in CSS)</a:t>
            </a:r>
          </a:p>
        </p:txBody>
      </p:sp>
      <p:sp>
        <p:nvSpPr>
          <p:cNvPr id="767" name="Shape 767"/>
          <p:cNvSpPr/>
          <p:nvPr/>
        </p:nvSpPr>
        <p:spPr>
          <a:xfrm>
            <a:off x="6337549" y="1793421"/>
            <a:ext cx="1830901" cy="709367"/>
          </a:xfrm>
          <a:prstGeom prst="rect">
            <a:avLst/>
          </a:prstGeom>
          <a:ln w="88900">
            <a:solidFill>
              <a:srgbClr val="00F900"/>
            </a:solidFill>
            <a:bevel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2540088" y="1601374"/>
            <a:ext cx="6071579" cy="1244316"/>
          </a:xfrm>
          <a:prstGeom prst="rect">
            <a:avLst/>
          </a:prstGeom>
          <a:ln w="8890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810962" y="937504"/>
            <a:ext cx="1" cy="657828"/>
          </a:xfrm>
          <a:prstGeom prst="line">
            <a:avLst/>
          </a:prstGeom>
          <a:ln w="635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5145040" y="2869169"/>
            <a:ext cx="86167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&lt;nav&gt;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" grpId="1" animBg="1" advAuto="0"/>
      <p:bldP spid="766" grpId="2" animBg="1" advAuto="0"/>
      <p:bldP spid="767" grpId="3" animBg="1" advAuto="0"/>
      <p:bldP spid="768" grpId="4" animBg="1" advAuto="0"/>
      <p:bldP spid="770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agenda (1/2)</a:t>
            </a:r>
          </a:p>
        </p:txBody>
      </p:sp>
      <p:graphicFrame>
        <p:nvGraphicFramePr>
          <p:cNvPr id="647" name="Table 647"/>
          <p:cNvGraphicFramePr/>
          <p:nvPr/>
        </p:nvGraphicFramePr>
        <p:xfrm>
          <a:off x="887117" y="1587254"/>
          <a:ext cx="7522164" cy="417853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1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744">
                <a:tc>
                  <a:txBody>
                    <a:bodyPr/>
                    <a:lstStyle/>
                    <a:p>
                      <a:pPr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</a:rPr>
                        <a:t>Activity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44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8.30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Welcome and overview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3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8.40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Exercise from lecture 3 + learnings
Semantic HTML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9.15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Break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79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9.30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Responsive Web Design 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702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9.45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Exercise 1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19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10.30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Break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7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27784"/>
            <a:ext cx="9144001" cy="6317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Web Design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Learning objectives</a:t>
            </a:r>
          </a:p>
        </p:txBody>
      </p:sp>
      <p:sp>
        <p:nvSpPr>
          <p:cNvPr id="781" name="Shape 781"/>
          <p:cNvSpPr/>
          <p:nvPr/>
        </p:nvSpPr>
        <p:spPr>
          <a:xfrm>
            <a:off x="608479" y="589279"/>
            <a:ext cx="747987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Understand and use the four elements of RWD</a:t>
            </a:r>
          </a:p>
        </p:txBody>
      </p:sp>
      <p:sp>
        <p:nvSpPr>
          <p:cNvPr id="782" name="Shape 782"/>
          <p:cNvSpPr/>
          <p:nvPr/>
        </p:nvSpPr>
        <p:spPr>
          <a:xfrm>
            <a:off x="608479" y="1431537"/>
            <a:ext cx="484766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Media Queries (@media rules)</a:t>
            </a:r>
          </a:p>
        </p:txBody>
      </p:sp>
      <p:sp>
        <p:nvSpPr>
          <p:cNvPr id="783" name="Shape 783"/>
          <p:cNvSpPr/>
          <p:nvPr/>
        </p:nvSpPr>
        <p:spPr>
          <a:xfrm>
            <a:off x="608479" y="2024838"/>
            <a:ext cx="302712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Fluid Grid (</a:t>
            </a:r>
            <a:r>
              <a:rPr dirty="0" err="1"/>
              <a:t>px</a:t>
            </a:r>
            <a:r>
              <a:rPr dirty="0"/>
              <a:t> -&gt; %)</a:t>
            </a:r>
          </a:p>
        </p:txBody>
      </p:sp>
      <p:sp>
        <p:nvSpPr>
          <p:cNvPr id="784" name="Shape 784"/>
          <p:cNvSpPr/>
          <p:nvPr/>
        </p:nvSpPr>
        <p:spPr>
          <a:xfrm>
            <a:off x="608479" y="2581325"/>
            <a:ext cx="752638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Flexible Images (max-width: 100%; height: auto)</a:t>
            </a:r>
          </a:p>
        </p:txBody>
      </p:sp>
      <p:sp>
        <p:nvSpPr>
          <p:cNvPr id="785" name="Shape 785"/>
          <p:cNvSpPr/>
          <p:nvPr/>
        </p:nvSpPr>
        <p:spPr>
          <a:xfrm>
            <a:off x="608479" y="3148329"/>
            <a:ext cx="298377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Viewport meta tag</a:t>
            </a:r>
          </a:p>
        </p:txBody>
      </p:sp>
      <p:sp>
        <p:nvSpPr>
          <p:cNvPr id="786" name="Shape 786"/>
          <p:cNvSpPr/>
          <p:nvPr/>
        </p:nvSpPr>
        <p:spPr>
          <a:xfrm>
            <a:off x="631838" y="3731112"/>
            <a:ext cx="555757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Hiding and showing DOM elements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" grpId="1" animBg="1" advAuto="0"/>
      <p:bldP spid="782" grpId="2" animBg="1" advAuto="0"/>
      <p:bldP spid="783" grpId="3" animBg="1" advAuto="0"/>
      <p:bldP spid="784" grpId="4" animBg="1" advAuto="0"/>
      <p:bldP spid="785" grpId="5" animBg="1" advAuto="0"/>
      <p:bldP spid="786" grpId="6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Central elements of RWD</a:t>
            </a:r>
          </a:p>
        </p:txBody>
      </p:sp>
      <p:sp>
        <p:nvSpPr>
          <p:cNvPr id="789" name="Shape 789"/>
          <p:cNvSpPr/>
          <p:nvPr/>
        </p:nvSpPr>
        <p:spPr>
          <a:xfrm>
            <a:off x="608479" y="589279"/>
            <a:ext cx="641147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rPr dirty="0"/>
              <a:t>Fluid Grid</a:t>
            </a:r>
            <a:r>
              <a:rPr b="0" dirty="0"/>
              <a:t> (percentages instead of pixels)</a:t>
            </a:r>
          </a:p>
        </p:txBody>
      </p:sp>
      <p:sp>
        <p:nvSpPr>
          <p:cNvPr id="790" name="Shape 790"/>
          <p:cNvSpPr/>
          <p:nvPr/>
        </p:nvSpPr>
        <p:spPr>
          <a:xfrm>
            <a:off x="608479" y="1376679"/>
            <a:ext cx="758554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t>Flexible Images </a:t>
            </a:r>
            <a:r>
              <a:rPr b="0"/>
              <a:t>(max-width: 100%; height: auto)</a:t>
            </a:r>
          </a:p>
        </p:txBody>
      </p:sp>
      <p:sp>
        <p:nvSpPr>
          <p:cNvPr id="791" name="Shape 791"/>
          <p:cNvSpPr/>
          <p:nvPr/>
        </p:nvSpPr>
        <p:spPr>
          <a:xfrm>
            <a:off x="595149" y="2164079"/>
            <a:ext cx="405348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t>Media Queries </a:t>
            </a:r>
            <a:r>
              <a:rPr b="0"/>
              <a:t>(@media)</a:t>
            </a:r>
          </a:p>
        </p:txBody>
      </p:sp>
      <p:sp>
        <p:nvSpPr>
          <p:cNvPr id="792" name="Shape 792"/>
          <p:cNvSpPr/>
          <p:nvPr/>
        </p:nvSpPr>
        <p:spPr>
          <a:xfrm>
            <a:off x="595149" y="2951479"/>
            <a:ext cx="298377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Viewport meta tag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" grpId="1" animBg="1" advAuto="0"/>
      <p:bldP spid="790" grpId="2" animBg="1" advAuto="0"/>
      <p:bldP spid="791" grpId="3" animBg="1" advAuto="0"/>
      <p:bldP spid="792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Mobile First</a:t>
            </a:r>
          </a:p>
        </p:txBody>
      </p:sp>
      <p:sp>
        <p:nvSpPr>
          <p:cNvPr id="795" name="Shape 795"/>
          <p:cNvSpPr/>
          <p:nvPr/>
        </p:nvSpPr>
        <p:spPr>
          <a:xfrm>
            <a:off x="608479" y="589279"/>
            <a:ext cx="306191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Design mobile first</a:t>
            </a:r>
          </a:p>
        </p:txBody>
      </p:sp>
      <p:grpSp>
        <p:nvGrpSpPr>
          <p:cNvPr id="798" name="Group 798"/>
          <p:cNvGrpSpPr/>
          <p:nvPr/>
        </p:nvGrpSpPr>
        <p:grpSpPr>
          <a:xfrm>
            <a:off x="670092" y="1204280"/>
            <a:ext cx="5413170" cy="1270001"/>
            <a:chOff x="0" y="0"/>
            <a:chExt cx="5413169" cy="1270000"/>
          </a:xfrm>
        </p:grpSpPr>
        <p:sp>
          <p:nvSpPr>
            <p:cNvPr id="796" name="Shape 796"/>
            <p:cNvSpPr/>
            <p:nvPr/>
          </p:nvSpPr>
          <p:spPr>
            <a:xfrm>
              <a:off x="0" y="0"/>
              <a:ext cx="2907272" cy="1270000"/>
            </a:xfrm>
            <a:prstGeom prst="rect">
              <a:avLst/>
            </a:prstGeom>
            <a:solidFill>
              <a:schemeClr val="accent5">
                <a:satOff val="-6843"/>
                <a:lumOff val="-1070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Mobile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3305430" y="449580"/>
              <a:ext cx="21077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CSS selectors as usual</a:t>
              </a:r>
            </a:p>
          </p:txBody>
        </p:sp>
      </p:grpSp>
      <p:grpSp>
        <p:nvGrpSpPr>
          <p:cNvPr id="801" name="Group 801"/>
          <p:cNvGrpSpPr/>
          <p:nvPr/>
        </p:nvGrpSpPr>
        <p:grpSpPr>
          <a:xfrm>
            <a:off x="670092" y="2453496"/>
            <a:ext cx="6873509" cy="1270001"/>
            <a:chOff x="0" y="0"/>
            <a:chExt cx="6873507" cy="1270000"/>
          </a:xfrm>
        </p:grpSpPr>
        <p:sp>
          <p:nvSpPr>
            <p:cNvPr id="799" name="Shape 799"/>
            <p:cNvSpPr/>
            <p:nvPr/>
          </p:nvSpPr>
          <p:spPr>
            <a:xfrm>
              <a:off x="0" y="0"/>
              <a:ext cx="2907272" cy="1270000"/>
            </a:xfrm>
            <a:prstGeom prst="rect">
              <a:avLst/>
            </a:prstGeom>
            <a:solidFill>
              <a:schemeClr val="accent4">
                <a:satOff val="-1335"/>
                <a:lumOff val="-1027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Tablet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3305430" y="449579"/>
              <a:ext cx="35680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@media and (min-width: 600px) { … }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670092" y="3721994"/>
            <a:ext cx="6989371" cy="1270001"/>
            <a:chOff x="0" y="0"/>
            <a:chExt cx="6989370" cy="1270000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2907272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Desktop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3305430" y="410049"/>
              <a:ext cx="36839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@media and (min-width: 1024px) { … }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" grpId="1" animBg="1" advAuto="0"/>
      <p:bldP spid="801" grpId="2" animBg="1" advAuto="0"/>
      <p:bldP spid="804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Screen resolutions (Jumpstart, p. 96)</a:t>
            </a:r>
          </a:p>
        </p:txBody>
      </p:sp>
      <p:sp>
        <p:nvSpPr>
          <p:cNvPr id="807" name="Shape 807"/>
          <p:cNvSpPr/>
          <p:nvPr/>
        </p:nvSpPr>
        <p:spPr>
          <a:xfrm>
            <a:off x="608479" y="589279"/>
            <a:ext cx="301373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Screen resolutions</a:t>
            </a:r>
          </a:p>
        </p:txBody>
      </p:sp>
      <p:grpSp>
        <p:nvGrpSpPr>
          <p:cNvPr id="810" name="Group 810"/>
          <p:cNvGrpSpPr/>
          <p:nvPr/>
        </p:nvGrpSpPr>
        <p:grpSpPr>
          <a:xfrm>
            <a:off x="474242" y="1781955"/>
            <a:ext cx="8195516" cy="3118423"/>
            <a:chOff x="0" y="0"/>
            <a:chExt cx="8195514" cy="3118421"/>
          </a:xfrm>
        </p:grpSpPr>
        <p:pic>
          <p:nvPicPr>
            <p:cNvPr id="809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763715" cy="255962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08" name="Billede 80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95515" cy="311842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Screen resolutions (</a:t>
            </a:r>
            <a:r>
              <a:rPr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2"/>
              </a:rPr>
              <a:t>getbootstrap.com</a:t>
            </a:r>
            <a:r>
              <a:t>)</a:t>
            </a:r>
          </a:p>
        </p:txBody>
      </p:sp>
      <p:grpSp>
        <p:nvGrpSpPr>
          <p:cNvPr id="815" name="Group 815"/>
          <p:cNvGrpSpPr/>
          <p:nvPr/>
        </p:nvGrpSpPr>
        <p:grpSpPr>
          <a:xfrm>
            <a:off x="278316" y="340331"/>
            <a:ext cx="8587368" cy="4813383"/>
            <a:chOff x="0" y="0"/>
            <a:chExt cx="8587366" cy="4813382"/>
          </a:xfrm>
        </p:grpSpPr>
        <p:pic>
          <p:nvPicPr>
            <p:cNvPr id="81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5900" y="139700"/>
              <a:ext cx="8155567" cy="42545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13" name="Billede 812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587367" cy="481338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Viewport units</a:t>
            </a:r>
          </a:p>
        </p:txBody>
      </p:sp>
      <p:sp>
        <p:nvSpPr>
          <p:cNvPr id="818" name="Shape 818"/>
          <p:cNvSpPr/>
          <p:nvPr/>
        </p:nvSpPr>
        <p:spPr>
          <a:xfrm>
            <a:off x="722779" y="563879"/>
            <a:ext cx="157363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Viewport</a:t>
            </a:r>
          </a:p>
        </p:txBody>
      </p:sp>
      <p:sp>
        <p:nvSpPr>
          <p:cNvPr id="819" name="Shape 819"/>
          <p:cNvSpPr/>
          <p:nvPr/>
        </p:nvSpPr>
        <p:spPr>
          <a:xfrm>
            <a:off x="722779" y="1160779"/>
            <a:ext cx="421905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vh - 1/100 viewport height</a:t>
            </a:r>
          </a:p>
        </p:txBody>
      </p:sp>
      <p:sp>
        <p:nvSpPr>
          <p:cNvPr id="820" name="Shape 820"/>
          <p:cNvSpPr/>
          <p:nvPr/>
        </p:nvSpPr>
        <p:spPr>
          <a:xfrm>
            <a:off x="722779" y="1643379"/>
            <a:ext cx="42004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vw - 1/100 viewport width</a:t>
            </a:r>
          </a:p>
        </p:txBody>
      </p:sp>
      <p:sp>
        <p:nvSpPr>
          <p:cNvPr id="821" name="Shape 821"/>
          <p:cNvSpPr/>
          <p:nvPr/>
        </p:nvSpPr>
        <p:spPr>
          <a:xfrm>
            <a:off x="706680" y="2189479"/>
            <a:ext cx="601838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vmin - 1/100 smallest side of viewport</a:t>
            </a:r>
          </a:p>
        </p:txBody>
      </p:sp>
      <p:sp>
        <p:nvSpPr>
          <p:cNvPr id="822" name="Shape 822"/>
          <p:cNvSpPr/>
          <p:nvPr/>
        </p:nvSpPr>
        <p:spPr>
          <a:xfrm>
            <a:off x="706680" y="3789679"/>
            <a:ext cx="813335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 i="1"/>
            </a:pPr>
            <a:r>
              <a:t>1 vmax = 1vh in portrait mode</a:t>
            </a:r>
          </a:p>
          <a:p>
            <a:pPr>
              <a:defRPr sz="3000" i="1"/>
            </a:pPr>
            <a:r>
              <a:t>1 vmax = 1vw in landscape mode</a:t>
            </a:r>
          </a:p>
        </p:txBody>
      </p:sp>
      <p:sp>
        <p:nvSpPr>
          <p:cNvPr id="823" name="Shape 823"/>
          <p:cNvSpPr/>
          <p:nvPr/>
        </p:nvSpPr>
        <p:spPr>
          <a:xfrm>
            <a:off x="675712" y="2804767"/>
            <a:ext cx="583774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vmax - 1/100 largest side of viewport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/>
          </p:cNvSpPr>
          <p:nvPr>
            <p:ph type="body" sz="quarter" idx="1"/>
          </p:nvPr>
        </p:nvSpPr>
        <p:spPr>
          <a:xfrm>
            <a:off x="7555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Questions to RWD and Mobile First</a:t>
            </a:r>
          </a:p>
        </p:txBody>
      </p:sp>
      <p:sp>
        <p:nvSpPr>
          <p:cNvPr id="826" name="Shape 826"/>
          <p:cNvSpPr/>
          <p:nvPr/>
        </p:nvSpPr>
        <p:spPr>
          <a:xfrm>
            <a:off x="722779" y="563879"/>
            <a:ext cx="7086040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t>Is there anything you need to know</a:t>
            </a:r>
          </a:p>
          <a:p>
            <a:pPr>
              <a:defRPr sz="3000" b="1"/>
            </a:pPr>
            <a:r>
              <a:t>before you can create a responsive website?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  Responsive Web Design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agenda (2/2)</a:t>
            </a:r>
          </a:p>
        </p:txBody>
      </p:sp>
      <p:graphicFrame>
        <p:nvGraphicFramePr>
          <p:cNvPr id="650" name="Table 650"/>
          <p:cNvGraphicFramePr/>
          <p:nvPr/>
        </p:nvGraphicFramePr>
        <p:xfrm>
          <a:off x="889000" y="1587254"/>
          <a:ext cx="7506298" cy="35418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366">
                <a:tc>
                  <a:txBody>
                    <a:bodyPr/>
                    <a:lstStyle/>
                    <a:p>
                      <a:pPr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</a:rPr>
                        <a:t>Activity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66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10.45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Exercise 2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66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11.30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Lunch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66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12.00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Exercise 3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366">
                <a:tc>
                  <a:txBody>
                    <a:bodyPr/>
                    <a:lstStyle/>
                    <a:p>
                      <a:pPr marR="63500">
                        <a:defRPr sz="1800" b="0" i="0"/>
                      </a:pPr>
                      <a:r>
                        <a:rPr sz="2400" b="1"/>
                        <a:t>13.45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 i="0"/>
                      </a:pPr>
                      <a:r>
                        <a:rPr sz="2400" b="1"/>
                        <a:t>Lessons learned today and next lecture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7107393" cy="1752601"/>
          </a:xfrm>
          <a:prstGeom prst="rect">
            <a:avLst/>
          </a:prstGeom>
        </p:spPr>
        <p:txBody>
          <a:bodyPr/>
          <a:lstStyle/>
          <a:p>
            <a:r>
              <a:t>Topics I might talk about during the exercise</a:t>
            </a:r>
          </a:p>
        </p:txBody>
      </p:sp>
      <p:sp>
        <p:nvSpPr>
          <p:cNvPr id="831" name="Shape 831"/>
          <p:cNvSpPr/>
          <p:nvPr/>
        </p:nvSpPr>
        <p:spPr>
          <a:xfrm>
            <a:off x="790185" y="384423"/>
            <a:ext cx="8155507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 b="1"/>
            </a:pPr>
            <a:r>
              <a:rPr dirty="0"/>
              <a:t>Fluid Grid, Flexible Images, Media Queries, Viewport meta</a:t>
            </a:r>
          </a:p>
          <a:p>
            <a:pPr>
              <a:defRPr sz="2600" b="1"/>
            </a:pPr>
            <a:endParaRPr dirty="0"/>
          </a:p>
          <a:p>
            <a:pPr>
              <a:defRPr sz="2600" b="1"/>
            </a:pPr>
            <a:r>
              <a:rPr dirty="0"/>
              <a:t>Good practice for CSS file order</a:t>
            </a:r>
          </a:p>
          <a:p>
            <a:pPr>
              <a:defRPr sz="2600" b="1"/>
            </a:pPr>
            <a:endParaRPr dirty="0"/>
          </a:p>
          <a:p>
            <a:pPr>
              <a:defRPr sz="2600" b="1"/>
            </a:pPr>
            <a:r>
              <a:rPr dirty="0"/>
              <a:t>Font Awesome, </a:t>
            </a:r>
            <a:r>
              <a:rPr dirty="0" err="1"/>
              <a:t>dummyimage</a:t>
            </a:r>
            <a:r>
              <a:rPr dirty="0"/>
              <a:t>, </a:t>
            </a:r>
            <a:r>
              <a:rPr dirty="0" err="1"/>
              <a:t>lorempixel</a:t>
            </a:r>
            <a:endParaRPr dirty="0"/>
          </a:p>
          <a:p>
            <a:pPr>
              <a:defRPr sz="2600" b="1"/>
            </a:pPr>
            <a:endParaRPr dirty="0"/>
          </a:p>
          <a:p>
            <a:pPr>
              <a:defRPr sz="2600" b="1"/>
            </a:pPr>
            <a:r>
              <a:rPr dirty="0"/>
              <a:t>&lt;picture&gt; element</a:t>
            </a:r>
          </a:p>
          <a:p>
            <a:pPr>
              <a:defRPr sz="2600" b="1"/>
            </a:pPr>
            <a:r>
              <a:rPr dirty="0"/>
              <a:t> </a:t>
            </a:r>
          </a:p>
          <a:p>
            <a:pPr>
              <a:defRPr sz="2600" b="1"/>
            </a:pPr>
            <a:r>
              <a:rPr dirty="0"/>
              <a:t>overflow: auto - 100% height of html, body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Good practice for CSS order</a:t>
            </a:r>
          </a:p>
        </p:txBody>
      </p:sp>
      <p:sp>
        <p:nvSpPr>
          <p:cNvPr id="834" name="Shape 834"/>
          <p:cNvSpPr/>
          <p:nvPr/>
        </p:nvSpPr>
        <p:spPr>
          <a:xfrm>
            <a:off x="635819" y="6367040"/>
            <a:ext cx="765408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hlinkClick r:id="rId2"/>
              </a:rPr>
              <a:t>http://code.tutsplus.com/tutorials/30-css-best-practices-for-beginners--net-6741</a:t>
            </a:r>
          </a:p>
        </p:txBody>
      </p:sp>
      <p:sp>
        <p:nvSpPr>
          <p:cNvPr id="835" name="Shape 835"/>
          <p:cNvSpPr/>
          <p:nvPr/>
        </p:nvSpPr>
        <p:spPr>
          <a:xfrm>
            <a:off x="797057" y="384423"/>
            <a:ext cx="432188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/>
            </a:lvl1pPr>
          </a:lstStyle>
          <a:p>
            <a:r>
              <a:t>General elements (body, h1, aside…)</a:t>
            </a:r>
          </a:p>
        </p:txBody>
      </p:sp>
      <p:sp>
        <p:nvSpPr>
          <p:cNvPr id="836" name="Shape 836"/>
          <p:cNvSpPr/>
          <p:nvPr/>
        </p:nvSpPr>
        <p:spPr>
          <a:xfrm>
            <a:off x="797057" y="1072998"/>
            <a:ext cx="5476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/>
            </a:lvl1pPr>
          </a:lstStyle>
          <a:p>
            <a:r>
              <a:t>Generic UI elements (.pull-right, .hidden-sm…)</a:t>
            </a:r>
          </a:p>
        </p:txBody>
      </p:sp>
      <p:sp>
        <p:nvSpPr>
          <p:cNvPr id="837" name="Shape 837"/>
          <p:cNvSpPr/>
          <p:nvPr/>
        </p:nvSpPr>
        <p:spPr>
          <a:xfrm>
            <a:off x="797057" y="1761573"/>
            <a:ext cx="56800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/>
            </a:lvl1pPr>
          </a:lstStyle>
          <a:p>
            <a:r>
              <a:t>Overwrites of 3rd party CSS (i.e. Font Awesome)</a:t>
            </a:r>
          </a:p>
        </p:txBody>
      </p:sp>
      <p:sp>
        <p:nvSpPr>
          <p:cNvPr id="838" name="Shape 838"/>
          <p:cNvSpPr/>
          <p:nvPr/>
        </p:nvSpPr>
        <p:spPr>
          <a:xfrm>
            <a:off x="797057" y="2450148"/>
            <a:ext cx="77036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/>
            </a:lvl1pPr>
          </a:lstStyle>
          <a:p>
            <a:r>
              <a:t>Follow the structure of the markup (header, aside, main, footer…)</a:t>
            </a:r>
          </a:p>
        </p:txBody>
      </p:sp>
      <p:sp>
        <p:nvSpPr>
          <p:cNvPr id="839" name="Shape 839"/>
          <p:cNvSpPr/>
          <p:nvPr/>
        </p:nvSpPr>
        <p:spPr>
          <a:xfrm>
            <a:off x="784786" y="3138723"/>
            <a:ext cx="17692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/>
            </a:lvl1pPr>
          </a:lstStyle>
          <a:p>
            <a:r>
              <a:t>Media queries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1" animBg="1" advAuto="0"/>
      <p:bldP spid="836" grpId="2" animBg="1" advAuto="0"/>
      <p:bldP spid="837" grpId="3" animBg="1" advAuto="0"/>
      <p:bldP spid="838" grpId="4" animBg="1" advAuto="0"/>
      <p:bldP spid="839" grpId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653517" y="342700"/>
            <a:ext cx="8033303" cy="4533592"/>
            <a:chOff x="0" y="0"/>
            <a:chExt cx="8033302" cy="4533591"/>
          </a:xfrm>
        </p:grpSpPr>
        <p:pic>
          <p:nvPicPr>
            <p:cNvPr id="84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4952"/>
            <a:stretch>
              <a:fillRect/>
            </a:stretch>
          </p:blipFill>
          <p:spPr>
            <a:xfrm>
              <a:off x="215900" y="139700"/>
              <a:ext cx="7601503" cy="39747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42" name="Billede 84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033303" cy="453359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49" name="Group 849"/>
          <p:cNvGrpSpPr/>
          <p:nvPr/>
        </p:nvGrpSpPr>
        <p:grpSpPr>
          <a:xfrm>
            <a:off x="340183" y="-43785"/>
            <a:ext cx="6892938" cy="5433395"/>
            <a:chOff x="0" y="0"/>
            <a:chExt cx="6892936" cy="5433394"/>
          </a:xfrm>
        </p:grpSpPr>
        <p:pic>
          <p:nvPicPr>
            <p:cNvPr id="848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461137" cy="487459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47" name="Billede 846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92937" cy="543339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54" name="Group 854"/>
          <p:cNvGrpSpPr/>
          <p:nvPr/>
        </p:nvGrpSpPr>
        <p:grpSpPr>
          <a:xfrm>
            <a:off x="378201" y="537821"/>
            <a:ext cx="6669649" cy="1791430"/>
            <a:chOff x="0" y="0"/>
            <a:chExt cx="6669647" cy="1791428"/>
          </a:xfrm>
        </p:grpSpPr>
        <p:pic>
          <p:nvPicPr>
            <p:cNvPr id="85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237848" cy="12326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52" name="Billede 85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69648" cy="179142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59" name="Group 859"/>
          <p:cNvGrpSpPr/>
          <p:nvPr/>
        </p:nvGrpSpPr>
        <p:grpSpPr>
          <a:xfrm>
            <a:off x="456300" y="280488"/>
            <a:ext cx="8501363" cy="4956644"/>
            <a:chOff x="0" y="0"/>
            <a:chExt cx="8501361" cy="4956642"/>
          </a:xfrm>
        </p:grpSpPr>
        <p:pic>
          <p:nvPicPr>
            <p:cNvPr id="858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8069562" cy="43978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57" name="Billede 856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501362" cy="495664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64" name="Group 864"/>
          <p:cNvGrpSpPr/>
          <p:nvPr/>
        </p:nvGrpSpPr>
        <p:grpSpPr>
          <a:xfrm>
            <a:off x="387687" y="933974"/>
            <a:ext cx="8368626" cy="2398024"/>
            <a:chOff x="0" y="0"/>
            <a:chExt cx="8368625" cy="2398022"/>
          </a:xfrm>
        </p:grpSpPr>
        <p:pic>
          <p:nvPicPr>
            <p:cNvPr id="86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936826" cy="183922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62" name="Billede 86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368626" cy="239802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>
            <a:spLocks noGrp="1"/>
          </p:cNvSpPr>
          <p:nvPr>
            <p:ph type="body" sz="quarter" idx="1"/>
          </p:nvPr>
        </p:nvSpPr>
        <p:spPr>
          <a:xfrm>
            <a:off x="767847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Example of structure</a:t>
            </a:r>
          </a:p>
        </p:txBody>
      </p:sp>
      <p:grpSp>
        <p:nvGrpSpPr>
          <p:cNvPr id="869" name="Group 869"/>
          <p:cNvGrpSpPr/>
          <p:nvPr/>
        </p:nvGrpSpPr>
        <p:grpSpPr>
          <a:xfrm>
            <a:off x="291948" y="334887"/>
            <a:ext cx="8560104" cy="3767993"/>
            <a:chOff x="0" y="0"/>
            <a:chExt cx="8560103" cy="3767992"/>
          </a:xfrm>
        </p:grpSpPr>
        <p:pic>
          <p:nvPicPr>
            <p:cNvPr id="868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8128304" cy="320919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67" name="Billede 866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560104" cy="376799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Mobile First - Products page - exercise</a:t>
            </a:r>
          </a:p>
        </p:txBody>
      </p:sp>
      <p:pic>
        <p:nvPicPr>
          <p:cNvPr id="8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778" y="112644"/>
            <a:ext cx="3883741" cy="5135643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hape 873"/>
          <p:cNvSpPr/>
          <p:nvPr/>
        </p:nvSpPr>
        <p:spPr>
          <a:xfrm>
            <a:off x="4944023" y="367542"/>
            <a:ext cx="3208324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t>Exercise on Fronter</a:t>
            </a:r>
          </a:p>
          <a:p>
            <a:pPr>
              <a:defRPr sz="3000" b="1"/>
            </a:pPr>
            <a:r>
              <a:t>in today’s folder.</a:t>
            </a:r>
          </a:p>
          <a:p>
            <a:pPr>
              <a:defRPr sz="3000" b="1"/>
            </a:pPr>
            <a:endParaRPr/>
          </a:p>
          <a:p>
            <a:pPr>
              <a:defRPr sz="3000" b="1"/>
            </a:pPr>
            <a:r>
              <a:t>(with hints)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Lessons Learned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Exercise from lecture </a:t>
            </a:r>
            <a:r>
              <a:rPr lang="da-DK" dirty="0"/>
              <a:t>1</a:t>
            </a:r>
            <a:endParaRPr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t>Learning objectives</a:t>
            </a:r>
          </a:p>
        </p:txBody>
      </p:sp>
      <p:sp>
        <p:nvSpPr>
          <p:cNvPr id="878" name="Shape 878"/>
          <p:cNvSpPr/>
          <p:nvPr/>
        </p:nvSpPr>
        <p:spPr>
          <a:xfrm>
            <a:off x="608479" y="589279"/>
            <a:ext cx="747987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Understand and use the four elements of RWD</a:t>
            </a:r>
          </a:p>
        </p:txBody>
      </p:sp>
      <p:sp>
        <p:nvSpPr>
          <p:cNvPr id="879" name="Shape 879"/>
          <p:cNvSpPr/>
          <p:nvPr/>
        </p:nvSpPr>
        <p:spPr>
          <a:xfrm>
            <a:off x="608479" y="1431537"/>
            <a:ext cx="484766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Media Queries (@media rules)</a:t>
            </a:r>
          </a:p>
        </p:txBody>
      </p:sp>
      <p:sp>
        <p:nvSpPr>
          <p:cNvPr id="880" name="Shape 880"/>
          <p:cNvSpPr/>
          <p:nvPr/>
        </p:nvSpPr>
        <p:spPr>
          <a:xfrm>
            <a:off x="608479" y="2024838"/>
            <a:ext cx="302712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Fluid Grid (px -&gt; %)</a:t>
            </a:r>
          </a:p>
        </p:txBody>
      </p:sp>
      <p:sp>
        <p:nvSpPr>
          <p:cNvPr id="881" name="Shape 881"/>
          <p:cNvSpPr/>
          <p:nvPr/>
        </p:nvSpPr>
        <p:spPr>
          <a:xfrm>
            <a:off x="608479" y="2581325"/>
            <a:ext cx="752638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Flexible Images (max-width: 100%; height: auto)</a:t>
            </a:r>
          </a:p>
        </p:txBody>
      </p:sp>
      <p:sp>
        <p:nvSpPr>
          <p:cNvPr id="882" name="Shape 882"/>
          <p:cNvSpPr/>
          <p:nvPr/>
        </p:nvSpPr>
        <p:spPr>
          <a:xfrm>
            <a:off x="608479" y="3148329"/>
            <a:ext cx="298377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Viewport meta tag</a:t>
            </a:r>
          </a:p>
        </p:txBody>
      </p:sp>
      <p:sp>
        <p:nvSpPr>
          <p:cNvPr id="883" name="Shape 883"/>
          <p:cNvSpPr/>
          <p:nvPr/>
        </p:nvSpPr>
        <p:spPr>
          <a:xfrm>
            <a:off x="631838" y="3731112"/>
            <a:ext cx="555757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Hiding and showing DOM elements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>
          <a:xfrm>
            <a:off x="755576" y="5348808"/>
            <a:ext cx="7334687" cy="1752601"/>
          </a:xfrm>
        </p:spPr>
        <p:txBody>
          <a:bodyPr/>
          <a:lstStyle/>
          <a:p>
            <a:r>
              <a:rPr lang="en-US" dirty="0"/>
              <a:t>Preparation (next Tuesday – CSS Preprocessors)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8840339"/>
              </p:ext>
            </p:extLst>
          </p:nvPr>
        </p:nvGraphicFramePr>
        <p:xfrm>
          <a:off x="357051" y="412932"/>
          <a:ext cx="8229600" cy="425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6934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body" sz="quarter" idx="1"/>
          </p:nvPr>
        </p:nvSpPr>
        <p:spPr>
          <a:xfrm>
            <a:off x="730176" y="5361011"/>
            <a:ext cx="6400801" cy="1752601"/>
          </a:xfrm>
          <a:prstGeom prst="rect">
            <a:avLst/>
          </a:prstGeom>
        </p:spPr>
        <p:txBody>
          <a:bodyPr/>
          <a:lstStyle/>
          <a:p>
            <a:r>
              <a:rPr dirty="0"/>
              <a:t>Exercise from lecture </a:t>
            </a:r>
            <a:r>
              <a:rPr lang="da-DK" dirty="0"/>
              <a:t>1</a:t>
            </a:r>
            <a:r>
              <a:rPr dirty="0"/>
              <a:t> (10 </a:t>
            </a:r>
            <a:r>
              <a:rPr dirty="0" err="1"/>
              <a:t>mins</a:t>
            </a:r>
            <a:r>
              <a:rPr dirty="0"/>
              <a:t>)</a:t>
            </a:r>
          </a:p>
        </p:txBody>
      </p:sp>
      <p:sp>
        <p:nvSpPr>
          <p:cNvPr id="704" name="Shape 704"/>
          <p:cNvSpPr/>
          <p:nvPr/>
        </p:nvSpPr>
        <p:spPr>
          <a:xfrm>
            <a:off x="608479" y="589279"/>
            <a:ext cx="757270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/>
            </a:lvl1pPr>
          </a:lstStyle>
          <a:p>
            <a:r>
              <a:t>Present your solution to the person next to you</a:t>
            </a:r>
          </a:p>
        </p:txBody>
      </p:sp>
      <p:sp>
        <p:nvSpPr>
          <p:cNvPr id="705" name="Shape 705"/>
          <p:cNvSpPr/>
          <p:nvPr/>
        </p:nvSpPr>
        <p:spPr>
          <a:xfrm>
            <a:off x="1074779" y="1376679"/>
            <a:ext cx="714389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How far did you get? (demo and code review)</a:t>
            </a:r>
          </a:p>
        </p:txBody>
      </p:sp>
      <p:sp>
        <p:nvSpPr>
          <p:cNvPr id="706" name="Shape 706"/>
          <p:cNvSpPr/>
          <p:nvPr/>
        </p:nvSpPr>
        <p:spPr>
          <a:xfrm>
            <a:off x="1074779" y="2043606"/>
            <a:ext cx="460451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Where were you challenged?</a:t>
            </a:r>
          </a:p>
        </p:txBody>
      </p:sp>
      <p:sp>
        <p:nvSpPr>
          <p:cNvPr id="707" name="Shape 707"/>
          <p:cNvSpPr/>
          <p:nvPr/>
        </p:nvSpPr>
        <p:spPr>
          <a:xfrm>
            <a:off x="1074779" y="2710533"/>
            <a:ext cx="718129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rPr dirty="0"/>
              <a:t>What may be unclear to you (HTML and CSS)?</a:t>
            </a:r>
          </a:p>
        </p:txBody>
      </p:sp>
      <p:sp>
        <p:nvSpPr>
          <p:cNvPr id="708" name="Shape 708"/>
          <p:cNvSpPr/>
          <p:nvPr/>
        </p:nvSpPr>
        <p:spPr>
          <a:xfrm>
            <a:off x="649581" y="3799852"/>
            <a:ext cx="736434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 b="1"/>
            </a:pPr>
            <a:r>
              <a:t>Take notes and be ready to present the three </a:t>
            </a:r>
          </a:p>
          <a:p>
            <a:pPr>
              <a:defRPr sz="3000" b="1"/>
            </a:pPr>
            <a:r>
              <a:t>most important findings for me at the table.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1" animBg="1" advAuto="0"/>
      <p:bldP spid="705" grpId="2" animBg="1" advAuto="0"/>
      <p:bldP spid="706" grpId="3" animBg="1" advAuto="0"/>
      <p:bldP spid="707" grpId="4" animBg="1" advAuto="0"/>
      <p:bldP spid="708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Layouts in CSS</a:t>
            </a:r>
          </a:p>
        </p:txBody>
      </p:sp>
    </p:spTree>
    <p:extLst>
      <p:ext uri="{BB962C8B-B14F-4D97-AF65-F5344CB8AC3E}">
        <p14:creationId xmlns:p14="http://schemas.microsoft.com/office/powerpoint/2010/main" val="27017397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Layouts in CSS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34715376"/>
              </p:ext>
            </p:extLst>
          </p:nvPr>
        </p:nvGraphicFramePr>
        <p:xfrm>
          <a:off x="609600" y="343263"/>
          <a:ext cx="8107680" cy="458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4966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CSS Layouts</a:t>
            </a:r>
          </a:p>
        </p:txBody>
      </p:sp>
      <p:grpSp>
        <p:nvGrpSpPr>
          <p:cNvPr id="5" name="Gruppe 4"/>
          <p:cNvGrpSpPr/>
          <p:nvPr/>
        </p:nvGrpSpPr>
        <p:grpSpPr>
          <a:xfrm>
            <a:off x="5124859" y="63818"/>
            <a:ext cx="3891957" cy="4826917"/>
            <a:chOff x="5124859" y="63818"/>
            <a:chExt cx="3891957" cy="4826917"/>
          </a:xfrm>
        </p:grpSpPr>
        <p:pic>
          <p:nvPicPr>
            <p:cNvPr id="3" name="Billed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4859" y="63818"/>
              <a:ext cx="3879029" cy="4368845"/>
            </a:xfrm>
            <a:prstGeom prst="rect">
              <a:avLst/>
            </a:prstGeom>
          </p:spPr>
        </p:pic>
        <p:sp>
          <p:nvSpPr>
            <p:cNvPr id="4" name="Tekstfelt 3"/>
            <p:cNvSpPr txBox="1"/>
            <p:nvPr/>
          </p:nvSpPr>
          <p:spPr>
            <a:xfrm>
              <a:off x="5124859" y="4521405"/>
              <a:ext cx="38919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hlinkClick r:id="rId3"/>
                </a:rPr>
                <a:t>Microsoft first website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18505378"/>
              </p:ext>
            </p:extLst>
          </p:nvPr>
        </p:nvGraphicFramePr>
        <p:xfrm>
          <a:off x="200297" y="136146"/>
          <a:ext cx="4667794" cy="17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598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Layouts - Floats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6714309" y="160500"/>
            <a:ext cx="1395850" cy="11945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80000" tIns="180000" rIns="180000" bIns="180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n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av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float: left;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}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391379" y="160500"/>
            <a:ext cx="5651863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3791A"/>
                </a:solidFill>
              </a:rPr>
              <a:t>Float</a:t>
            </a:r>
            <a:endParaRPr lang="en-US" dirty="0">
              <a:solidFill>
                <a:srgbClr val="F3791A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float property is widely used to create layouts.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 effect creating something resembling a wrap layout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391379" y="1826643"/>
            <a:ext cx="3812901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F3791A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Clearfix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3791A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hack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Removing float using the clear property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714309" y="1626392"/>
            <a:ext cx="1990564" cy="174851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80000" tIns="180000" rIns="180000" bIns="180000" numCol="1" spcCol="38100" rtlCol="0" anchor="t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group:after</a:t>
            </a:r>
            <a:r>
              <a:rPr lang="en-US" dirty="0"/>
              <a:t> {</a:t>
            </a:r>
          </a:p>
          <a:p>
            <a:r>
              <a:rPr lang="en-US" dirty="0"/>
              <a:t>      content: "";</a:t>
            </a:r>
          </a:p>
          <a:p>
            <a:r>
              <a:rPr lang="en-US" dirty="0"/>
              <a:t>      display: table;</a:t>
            </a:r>
          </a:p>
          <a:p>
            <a:r>
              <a:rPr lang="en-US" dirty="0"/>
              <a:t>      clear: both; 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656948" y="4012707"/>
            <a:ext cx="280621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3791A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Center content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Center content can be tricky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6714309" y="3646282"/>
            <a:ext cx="2328797" cy="147151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80000" tIns="180000" rIns="180000" bIns="180000" numCol="1" spcCol="38100" rtlCol="0" anchor="t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max-width: 600px;</a:t>
            </a:r>
          </a:p>
          <a:p>
            <a:r>
              <a:rPr lang="en-US" dirty="0"/>
              <a:t>    margin: 0px auto;</a:t>
            </a:r>
          </a:p>
          <a:p>
            <a:r>
              <a:rPr lang="en-US" dirty="0"/>
              <a:t>}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5927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ef8a8e9-2749-4c55-8383-7b536f13784e" Revision="1" Stencil="System.MyShapes" StencilVersion="1.0"/>
</Control>
</file>

<file path=customXml/itemProps1.xml><?xml version="1.0" encoding="utf-8"?>
<ds:datastoreItem xmlns:ds="http://schemas.openxmlformats.org/officeDocument/2006/customXml" ds:itemID="{970E8389-3AF7-4838-A8C7-06FAC73B85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995</Words>
  <Application>Microsoft Office PowerPoint</Application>
  <PresentationFormat>Skærmshow (4:3)</PresentationFormat>
  <Paragraphs>203</Paragraphs>
  <Slides>41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7" baseType="lpstr">
      <vt:lpstr>Arial</vt:lpstr>
      <vt:lpstr>Calibri</vt:lpstr>
      <vt:lpstr>Helvetica</vt:lpstr>
      <vt:lpstr>Helvetica Neue</vt:lpstr>
      <vt:lpstr>Lucida Sans</vt:lpstr>
      <vt:lpstr>Default</vt:lpstr>
      <vt:lpstr>PowerPoint-præsentation</vt:lpstr>
      <vt:lpstr>Today’s agenda (1/2)</vt:lpstr>
      <vt:lpstr>Today’s agenda (2/2)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Benn El Malih Christensen (adjunkt – bech@eaaa.dk)</dc:creator>
  <cp:lastModifiedBy>Chris Brohus</cp:lastModifiedBy>
  <cp:revision>18</cp:revision>
  <dcterms:modified xsi:type="dcterms:W3CDTF">2017-02-14T10:20:26Z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