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65" r:id="rId5"/>
    <p:sldId id="337" r:id="rId6"/>
    <p:sldId id="350" r:id="rId7"/>
    <p:sldId id="351" r:id="rId8"/>
    <p:sldId id="349" r:id="rId9"/>
    <p:sldId id="359" r:id="rId10"/>
    <p:sldId id="352" r:id="rId11"/>
    <p:sldId id="360" r:id="rId12"/>
    <p:sldId id="355" r:id="rId13"/>
    <p:sldId id="356" r:id="rId14"/>
    <p:sldId id="362" r:id="rId15"/>
    <p:sldId id="357" r:id="rId16"/>
    <p:sldId id="358" r:id="rId17"/>
    <p:sldId id="361" r:id="rId18"/>
    <p:sldId id="3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010"/>
    <a:srgbClr val="FF99FF"/>
    <a:srgbClr val="1306BA"/>
    <a:srgbClr val="008000"/>
    <a:srgbClr val="EBA9E6"/>
    <a:srgbClr val="5AC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54" y="4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0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5" Type="http://schemas.openxmlformats.org/officeDocument/2006/relationships/image" Target="../media/image290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unity3d.com/ScriptReference/Vector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github.com/Unity-Technologies/UnityCsReference/blob/master/Runtime/Export/Vector3.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242" y="2369389"/>
            <a:ext cx="9195758" cy="16819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Vectors, Vector Mathematics, and</a:t>
            </a:r>
            <a:r>
              <a:rPr lang="en-US" dirty="0" smtClean="0">
                <a:latin typeface="Consolas" panose="020B0609020204030204" pitchFamily="49" charset="0"/>
              </a:rPr>
              <a:t> Vector3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60"/>
            <a:ext cx="10882312" cy="65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Scaling a Unit Vector (Common Operation)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60789" y="925358"/>
                <a:ext cx="908783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/>
                  <a:t>Problem. </a:t>
                </a:r>
                <a:r>
                  <a:rPr lang="en-US" sz="2200" dirty="0" smtClean="0"/>
                  <a:t>Find the vector in the same direction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</m:oMath>
                </a14:m>
                <a:r>
                  <a:rPr lang="en-US" sz="2200" dirty="0" smtClean="0"/>
                  <a:t> but with magnitude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200" dirty="0" smtClean="0"/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89" y="925358"/>
                <a:ext cx="9087838" cy="430887"/>
              </a:xfrm>
              <a:prstGeom prst="rect">
                <a:avLst/>
              </a:prstGeom>
              <a:blipFill>
                <a:blip r:embed="rId2"/>
                <a:stretch>
                  <a:fillRect l="-872" t="-10000" r="-33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60789" y="1494486"/>
            <a:ext cx="25667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Solution (continued).</a:t>
            </a:r>
            <a:endParaRPr lang="en-US" sz="2200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560787" y="2504780"/>
            <a:ext cx="11432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Step 2.</a:t>
            </a:r>
            <a:r>
              <a:rPr lang="en-US" dirty="0" smtClean="0"/>
              <a:t> Given a unit vector in the desired direction, we create a vector of any desired length with scalar multiplication: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945295" y="3729102"/>
            <a:ext cx="496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confirm the magnitude of this new vector: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15016" y="2912845"/>
                <a:ext cx="2210733" cy="796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016" y="2912845"/>
                <a:ext cx="2210733" cy="796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46711" y="4098434"/>
                <a:ext cx="6984091" cy="916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28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441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784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1225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711" y="4098434"/>
                <a:ext cx="6984091" cy="916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47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23640"/>
            <a:ext cx="10882312" cy="606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latin typeface="Consolas" panose="020B0609020204030204" pitchFamily="49" charset="0"/>
              </a:rPr>
              <a:t>Vector3</a:t>
            </a:r>
            <a:r>
              <a:rPr lang="en-US" sz="3800" dirty="0" smtClean="0"/>
              <a:t> Normalization in </a:t>
            </a:r>
            <a:r>
              <a:rPr lang="en-US" sz="3800" dirty="0"/>
              <a:t>Unity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37140" y="630541"/>
            <a:ext cx="6416661" cy="3279028"/>
            <a:chOff x="311943" y="2901901"/>
            <a:chExt cx="6416661" cy="327902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943" y="2901901"/>
              <a:ext cx="6416661" cy="3279028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65184" y="5633773"/>
              <a:ext cx="6213895" cy="517585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5" y="1786629"/>
            <a:ext cx="3928922" cy="2286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5" y="588114"/>
            <a:ext cx="4063094" cy="105665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905689" y="4967668"/>
            <a:ext cx="5298868" cy="1517606"/>
            <a:chOff x="4905689" y="4967668"/>
            <a:chExt cx="5298868" cy="151760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5689" y="4967668"/>
              <a:ext cx="5298868" cy="151760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228957" y="5883215"/>
              <a:ext cx="1988478" cy="19553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9052" y="4537987"/>
            <a:ext cx="6265741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000" dirty="0" smtClean="0"/>
              <a:t>From the Mission Demolition Prototype (Slingshot script):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84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Vector Addition</a:t>
            </a:r>
            <a:endParaRPr lang="en-US" sz="3800" dirty="0"/>
          </a:p>
        </p:txBody>
      </p:sp>
      <p:sp>
        <p:nvSpPr>
          <p:cNvPr id="19" name="Rectangle 18"/>
          <p:cNvSpPr/>
          <p:nvPr/>
        </p:nvSpPr>
        <p:spPr>
          <a:xfrm>
            <a:off x="446963" y="955711"/>
            <a:ext cx="111044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To add two vectors geometrically, follow the </a:t>
            </a:r>
            <a:r>
              <a:rPr lang="en-US" sz="2200" b="1" i="1" dirty="0" smtClean="0"/>
              <a:t>parallelogram </a:t>
            </a:r>
            <a:r>
              <a:rPr lang="en-US" sz="2200" b="1" i="1" dirty="0"/>
              <a:t>law</a:t>
            </a:r>
            <a:r>
              <a:rPr lang="en-US" sz="2200" dirty="0"/>
              <a:t> for vector </a:t>
            </a:r>
            <a:r>
              <a:rPr lang="en-US" sz="2200" dirty="0" smtClean="0"/>
              <a:t>addition: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36761" y="1520785"/>
                <a:ext cx="4558092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  <a:tabLst>
                    <a:tab pos="511175" algn="l"/>
                  </a:tabLst>
                </a:pPr>
                <a:r>
                  <a:rPr lang="en-US" altLang="en-US" dirty="0" smtClean="0">
                    <a:ea typeface="Times New Roman" panose="02020603050405020304" pitchFamily="18" charset="0"/>
                  </a:rPr>
                  <a:t>Choose one vector to keep stationary.</a:t>
                </a:r>
                <a:endParaRPr lang="en-US" altLang="en-US" dirty="0"/>
              </a:p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  <a:tabLst>
                    <a:tab pos="511175" algn="l"/>
                  </a:tabLst>
                </a:pPr>
                <a:r>
                  <a:rPr lang="en-US" altLang="en-US" dirty="0">
                    <a:ea typeface="Times New Roman" panose="02020603050405020304" pitchFamily="18" charset="0"/>
                  </a:rPr>
                  <a:t>Without changing direction or length of the other vector, move it so that the </a:t>
                </a:r>
                <a:r>
                  <a:rPr lang="en-US" altLang="en-US" dirty="0" smtClean="0">
                    <a:ea typeface="Times New Roman" panose="02020603050405020304" pitchFamily="18" charset="0"/>
                  </a:rPr>
                  <a:t>head </a:t>
                </a:r>
                <a:r>
                  <a:rPr lang="en-US" altLang="en-US" dirty="0">
                    <a:ea typeface="Times New Roman" panose="02020603050405020304" pitchFamily="18" charset="0"/>
                  </a:rPr>
                  <a:t>of the first vector is the same as the </a:t>
                </a:r>
                <a:r>
                  <a:rPr lang="en-US" altLang="en-US" dirty="0" smtClean="0">
                    <a:ea typeface="Times New Roman" panose="02020603050405020304" pitchFamily="18" charset="0"/>
                  </a:rPr>
                  <a:t>tail </a:t>
                </a:r>
                <a:r>
                  <a:rPr lang="en-US" altLang="en-US" dirty="0">
                    <a:ea typeface="Times New Roman" panose="02020603050405020304" pitchFamily="18" charset="0"/>
                  </a:rPr>
                  <a:t>of the second vector.</a:t>
                </a:r>
                <a:endParaRPr lang="en-US" altLang="en-US" dirty="0"/>
              </a:p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  <a:tabLst>
                    <a:tab pos="511175" algn="l"/>
                  </a:tabLst>
                </a:pPr>
                <a:r>
                  <a:rPr lang="en-US" altLang="en-US" dirty="0">
                    <a:ea typeface="Times New Roman" panose="02020603050405020304" pitchFamily="18" charset="0"/>
                  </a:rPr>
                  <a:t>Extend a line segment from the initial side of the first vector to the terminal side of the second vector.</a:t>
                </a:r>
                <a:endParaRPr lang="en-US" altLang="en-US" dirty="0"/>
              </a:p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  <a:tabLst>
                    <a:tab pos="511175" algn="l"/>
                  </a:tabLst>
                </a:pPr>
                <a:r>
                  <a:rPr lang="en-US" altLang="en-US" dirty="0">
                    <a:ea typeface="Times New Roman" panose="02020603050405020304" pitchFamily="18" charset="0"/>
                  </a:rPr>
                  <a:t>The result is the vector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𝒖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61" y="1520785"/>
                <a:ext cx="4558092" cy="2585323"/>
              </a:xfrm>
              <a:prstGeom prst="rect">
                <a:avLst/>
              </a:prstGeom>
              <a:blipFill>
                <a:blip r:embed="rId2"/>
                <a:stretch>
                  <a:fillRect l="-1070" t="-1176" r="-1203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47" y="5055704"/>
            <a:ext cx="6920409" cy="12921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290" y="1573976"/>
            <a:ext cx="2980952" cy="29809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340" y="1573976"/>
            <a:ext cx="2083624" cy="20836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340" y="3737114"/>
            <a:ext cx="2026076" cy="20014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072" y="76508"/>
            <a:ext cx="1475780" cy="9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2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52768"/>
            <a:ext cx="10882312" cy="62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Vector </a:t>
            </a:r>
            <a:r>
              <a:rPr lang="en-US" sz="3800" dirty="0" smtClean="0"/>
              <a:t>'Subtraction'</a:t>
            </a:r>
            <a:endParaRPr lang="en-US" sz="3800" dirty="0"/>
          </a:p>
        </p:txBody>
      </p:sp>
      <p:sp>
        <p:nvSpPr>
          <p:cNvPr id="19" name="Rectangle 18"/>
          <p:cNvSpPr/>
          <p:nvPr/>
        </p:nvSpPr>
        <p:spPr>
          <a:xfrm>
            <a:off x="446963" y="882441"/>
            <a:ext cx="111044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Vector subtraction is really a combination of vector addition and scalar multiplication.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096426" y="1214009"/>
                <a:ext cx="30827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11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𝐮</m:t>
                      </m:r>
                      <m:r>
                        <a:rPr lang="en-US" altLang="en-US" sz="2400" b="1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en-US" altLang="en-US" sz="2400" b="1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𝐯</m:t>
                      </m:r>
                      <m:r>
                        <a:rPr lang="en-US" altLang="en-US" sz="2400" b="1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400" b="1" i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𝐮</m:t>
                      </m:r>
                      <m:r>
                        <a:rPr lang="en-US" altLang="en-US" sz="2400" b="1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en-US" sz="2400" b="1" i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𝐯</m:t>
                          </m:r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426" y="1214009"/>
                <a:ext cx="308271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30709" y="2289541"/>
            <a:ext cx="1392848" cy="2075126"/>
            <a:chOff x="535419" y="1772060"/>
            <a:chExt cx="1392848" cy="2075126"/>
          </a:xfrm>
        </p:grpSpPr>
        <p:grpSp>
          <p:nvGrpSpPr>
            <p:cNvPr id="3" name="Group 2"/>
            <p:cNvGrpSpPr/>
            <p:nvPr/>
          </p:nvGrpSpPr>
          <p:grpSpPr>
            <a:xfrm>
              <a:off x="535419" y="1772060"/>
              <a:ext cx="656822" cy="556378"/>
              <a:chOff x="741282" y="2246456"/>
              <a:chExt cx="656822" cy="556378"/>
            </a:xfrm>
          </p:grpSpPr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741282" y="2431121"/>
                <a:ext cx="656822" cy="371713"/>
              </a:xfrm>
              <a:prstGeom prst="line">
                <a:avLst/>
              </a:prstGeom>
              <a:noFill/>
              <a:ln w="53975">
                <a:solidFill>
                  <a:schemeClr val="accent6"/>
                </a:solidFill>
                <a:round/>
                <a:headEnd type="triangl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972869" y="2246456"/>
                    <a:ext cx="38664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b="1" i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869" y="2246456"/>
                    <a:ext cx="38664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>
              <a:off x="1399078" y="2648881"/>
              <a:ext cx="529189" cy="1198305"/>
              <a:chOff x="1604941" y="3123277"/>
              <a:chExt cx="529189" cy="1198305"/>
            </a:xfrm>
          </p:grpSpPr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 flipV="1">
                <a:off x="1604941" y="3123277"/>
                <a:ext cx="341478" cy="1198305"/>
              </a:xfrm>
              <a:prstGeom prst="line">
                <a:avLst/>
              </a:prstGeom>
              <a:noFill/>
              <a:ln w="53975">
                <a:solidFill>
                  <a:schemeClr val="accent1"/>
                </a:solidFill>
                <a:round/>
                <a:headEnd type="triangl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758707" y="3353097"/>
                    <a:ext cx="37542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8707" y="3353097"/>
                    <a:ext cx="37542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" name="Group 12"/>
          <p:cNvGrpSpPr/>
          <p:nvPr/>
        </p:nvGrpSpPr>
        <p:grpSpPr>
          <a:xfrm>
            <a:off x="2810222" y="2461290"/>
            <a:ext cx="1346311" cy="1754683"/>
            <a:chOff x="2810222" y="2461290"/>
            <a:chExt cx="1346311" cy="1754683"/>
          </a:xfrm>
        </p:grpSpPr>
        <p:grpSp>
          <p:nvGrpSpPr>
            <p:cNvPr id="15" name="Group 14"/>
            <p:cNvGrpSpPr/>
            <p:nvPr/>
          </p:nvGrpSpPr>
          <p:grpSpPr>
            <a:xfrm>
              <a:off x="3467044" y="3005395"/>
              <a:ext cx="689489" cy="1210578"/>
              <a:chOff x="1604941" y="3111004"/>
              <a:chExt cx="689489" cy="1210578"/>
            </a:xfrm>
          </p:grpSpPr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 flipV="1">
                <a:off x="1604941" y="3111004"/>
                <a:ext cx="341478" cy="1210578"/>
              </a:xfrm>
              <a:prstGeom prst="line">
                <a:avLst/>
              </a:prstGeom>
              <a:noFill/>
              <a:ln w="53975">
                <a:solidFill>
                  <a:schemeClr val="accent1"/>
                </a:solidFill>
                <a:round/>
                <a:headEnd type="none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1758707" y="3353097"/>
                    <a:ext cx="53572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8707" y="3353097"/>
                    <a:ext cx="53572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810222" y="2461290"/>
              <a:ext cx="656822" cy="556378"/>
              <a:chOff x="741282" y="2246456"/>
              <a:chExt cx="656822" cy="556378"/>
            </a:xfrm>
          </p:grpSpPr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>
                <a:off x="741282" y="2431121"/>
                <a:ext cx="656822" cy="371713"/>
              </a:xfrm>
              <a:prstGeom prst="line">
                <a:avLst/>
              </a:prstGeom>
              <a:noFill/>
              <a:ln w="53975">
                <a:solidFill>
                  <a:schemeClr val="accent6"/>
                </a:solidFill>
                <a:round/>
                <a:headEnd type="triangl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972869" y="2246456"/>
                    <a:ext cx="38664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b="1" i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869" y="2246456"/>
                    <a:ext cx="38664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6" name="Group 25"/>
          <p:cNvGrpSpPr/>
          <p:nvPr/>
        </p:nvGrpSpPr>
        <p:grpSpPr>
          <a:xfrm>
            <a:off x="2546979" y="2663342"/>
            <a:ext cx="1261542" cy="1552630"/>
            <a:chOff x="1895223" y="2545094"/>
            <a:chExt cx="1261542" cy="1552630"/>
          </a:xfrm>
        </p:grpSpPr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H="1" flipV="1">
              <a:off x="2180722" y="2545094"/>
              <a:ext cx="976043" cy="1552630"/>
            </a:xfrm>
            <a:prstGeom prst="line">
              <a:avLst/>
            </a:prstGeom>
            <a:noFill/>
            <a:ln w="53975">
              <a:solidFill>
                <a:srgbClr val="FF0000"/>
              </a:solidFill>
              <a:round/>
              <a:headEnd type="none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1895223" y="3194070"/>
                  <a:ext cx="8002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5223" y="3194070"/>
                  <a:ext cx="80021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/>
          <p:cNvSpPr/>
          <p:nvPr/>
        </p:nvSpPr>
        <p:spPr>
          <a:xfrm>
            <a:off x="6269805" y="1934821"/>
            <a:ext cx="58051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Addition may have a 'cancelling' effect (like adding negatives); think wind pushing against a human walking against that wind.</a:t>
            </a:r>
            <a:endParaRPr lang="en-US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5412109" y="3143514"/>
            <a:ext cx="3423729" cy="485289"/>
            <a:chOff x="1604940" y="3123277"/>
            <a:chExt cx="3423729" cy="485289"/>
          </a:xfrm>
        </p:grpSpPr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H="1" flipV="1">
              <a:off x="1604940" y="3123277"/>
              <a:ext cx="3423729" cy="169880"/>
            </a:xfrm>
            <a:prstGeom prst="line">
              <a:avLst/>
            </a:prstGeom>
            <a:noFill/>
            <a:ln w="53975">
              <a:solidFill>
                <a:srgbClr val="7030A0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2995613" y="3239234"/>
                  <a:ext cx="383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613" y="3239234"/>
                  <a:ext cx="383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5545109" y="3699454"/>
            <a:ext cx="1449392" cy="440134"/>
            <a:chOff x="155548" y="3123277"/>
            <a:chExt cx="1449392" cy="440134"/>
          </a:xfrm>
        </p:grpSpPr>
        <p:sp>
          <p:nvSpPr>
            <p:cNvPr id="34" name="Line 7"/>
            <p:cNvSpPr>
              <a:spLocks noChangeShapeType="1"/>
            </p:cNvSpPr>
            <p:nvPr/>
          </p:nvSpPr>
          <p:spPr bwMode="auto">
            <a:xfrm flipV="1">
              <a:off x="155548" y="3123277"/>
              <a:ext cx="1449392" cy="289349"/>
            </a:xfrm>
            <a:prstGeom prst="line">
              <a:avLst/>
            </a:prstGeom>
            <a:noFill/>
            <a:ln w="53975">
              <a:solidFill>
                <a:schemeClr val="accent1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880244" y="3194079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44" y="3194079"/>
                  <a:ext cx="4187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8624633" y="3628803"/>
            <a:ext cx="3423730" cy="894691"/>
            <a:chOff x="6833775" y="4979724"/>
            <a:chExt cx="3423730" cy="894691"/>
          </a:xfrm>
        </p:grpSpPr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6833776" y="5238341"/>
              <a:ext cx="3423729" cy="169880"/>
            </a:xfrm>
            <a:prstGeom prst="line">
              <a:avLst/>
            </a:prstGeom>
            <a:noFill/>
            <a:ln w="53975">
              <a:solidFill>
                <a:srgbClr val="7030A0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8424676" y="4979724"/>
                  <a:ext cx="383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676" y="4979724"/>
                  <a:ext cx="383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V="1">
              <a:off x="8808113" y="5434281"/>
              <a:ext cx="1449392" cy="289349"/>
            </a:xfrm>
            <a:prstGeom prst="line">
              <a:avLst/>
            </a:prstGeom>
            <a:noFill/>
            <a:ln w="53975">
              <a:solidFill>
                <a:schemeClr val="accent1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9532809" y="5505083"/>
                  <a:ext cx="4235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2809" y="5505083"/>
                  <a:ext cx="42351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 flipV="1">
              <a:off x="6833775" y="5238341"/>
              <a:ext cx="1974338" cy="485289"/>
            </a:xfrm>
            <a:prstGeom prst="line">
              <a:avLst/>
            </a:prstGeom>
            <a:noFill/>
            <a:ln w="53975">
              <a:solidFill>
                <a:srgbClr val="92D050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7243122" y="5434281"/>
                  <a:ext cx="8402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122" y="5434281"/>
                  <a:ext cx="84029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 43"/>
          <p:cNvSpPr/>
          <p:nvPr/>
        </p:nvSpPr>
        <p:spPr>
          <a:xfrm>
            <a:off x="4245591" y="4720493"/>
            <a:ext cx="47711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Likewise, for subtraction.</a:t>
            </a:r>
            <a:endParaRPr lang="en-US" sz="2200" dirty="0"/>
          </a:p>
        </p:txBody>
      </p:sp>
      <p:grpSp>
        <p:nvGrpSpPr>
          <p:cNvPr id="8" name="Group 7"/>
          <p:cNvGrpSpPr/>
          <p:nvPr/>
        </p:nvGrpSpPr>
        <p:grpSpPr>
          <a:xfrm>
            <a:off x="2533727" y="5499582"/>
            <a:ext cx="4873121" cy="608779"/>
            <a:chOff x="1486530" y="5402463"/>
            <a:chExt cx="4873121" cy="608779"/>
          </a:xfrm>
        </p:grpSpPr>
        <p:grpSp>
          <p:nvGrpSpPr>
            <p:cNvPr id="45" name="Group 44"/>
            <p:cNvGrpSpPr/>
            <p:nvPr/>
          </p:nvGrpSpPr>
          <p:grpSpPr>
            <a:xfrm>
              <a:off x="1486530" y="5525953"/>
              <a:ext cx="3423729" cy="485289"/>
              <a:chOff x="1604940" y="3123277"/>
              <a:chExt cx="3423729" cy="485289"/>
            </a:xfrm>
          </p:grpSpPr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 flipH="1" flipV="1">
                <a:off x="1604940" y="3123277"/>
                <a:ext cx="3423729" cy="169880"/>
              </a:xfrm>
              <a:prstGeom prst="line">
                <a:avLst/>
              </a:prstGeom>
              <a:noFill/>
              <a:ln w="53975">
                <a:solidFill>
                  <a:srgbClr val="7030A0"/>
                </a:solidFill>
                <a:round/>
                <a:headEnd type="triangl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2995613" y="3239234"/>
                    <a:ext cx="383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5613" y="3239234"/>
                    <a:ext cx="38343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4910259" y="5402463"/>
              <a:ext cx="1449392" cy="492822"/>
              <a:chOff x="2236291" y="2294496"/>
              <a:chExt cx="1449392" cy="492822"/>
            </a:xfrm>
          </p:grpSpPr>
          <p:sp>
            <p:nvSpPr>
              <p:cNvPr id="49" name="Line 7"/>
              <p:cNvSpPr>
                <a:spLocks noChangeShapeType="1"/>
              </p:cNvSpPr>
              <p:nvPr/>
            </p:nvSpPr>
            <p:spPr bwMode="auto">
              <a:xfrm flipV="1">
                <a:off x="2236291" y="2294496"/>
                <a:ext cx="1449392" cy="293369"/>
              </a:xfrm>
              <a:prstGeom prst="line">
                <a:avLst/>
              </a:prstGeom>
              <a:noFill/>
              <a:ln w="53975">
                <a:solidFill>
                  <a:schemeClr val="accent1"/>
                </a:solidFill>
                <a:round/>
                <a:headEnd type="none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2693867" y="2417986"/>
                    <a:ext cx="4235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7" y="2417986"/>
                    <a:ext cx="42351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1" name="Group 50"/>
          <p:cNvGrpSpPr/>
          <p:nvPr/>
        </p:nvGrpSpPr>
        <p:grpSpPr>
          <a:xfrm>
            <a:off x="8556338" y="5194564"/>
            <a:ext cx="3423730" cy="894691"/>
            <a:chOff x="6833775" y="4979724"/>
            <a:chExt cx="3423730" cy="894691"/>
          </a:xfrm>
        </p:grpSpPr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H="1" flipV="1">
              <a:off x="6833776" y="5238341"/>
              <a:ext cx="3423729" cy="169880"/>
            </a:xfrm>
            <a:prstGeom prst="line">
              <a:avLst/>
            </a:prstGeom>
            <a:noFill/>
            <a:ln w="53975">
              <a:solidFill>
                <a:srgbClr val="7030A0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8424676" y="4979724"/>
                  <a:ext cx="383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676" y="4979724"/>
                  <a:ext cx="38343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Line 7"/>
            <p:cNvSpPr>
              <a:spLocks noChangeShapeType="1"/>
            </p:cNvSpPr>
            <p:nvPr/>
          </p:nvSpPr>
          <p:spPr bwMode="auto">
            <a:xfrm flipV="1">
              <a:off x="8808113" y="5434281"/>
              <a:ext cx="1449392" cy="289349"/>
            </a:xfrm>
            <a:prstGeom prst="line">
              <a:avLst/>
            </a:prstGeom>
            <a:noFill/>
            <a:ln w="53975">
              <a:solidFill>
                <a:schemeClr val="accent1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9532809" y="5505083"/>
                  <a:ext cx="4235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2809" y="5505083"/>
                  <a:ext cx="42351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Line 7"/>
            <p:cNvSpPr>
              <a:spLocks noChangeShapeType="1"/>
            </p:cNvSpPr>
            <p:nvPr/>
          </p:nvSpPr>
          <p:spPr bwMode="auto">
            <a:xfrm flipH="1" flipV="1">
              <a:off x="6833775" y="5238341"/>
              <a:ext cx="1974338" cy="485289"/>
            </a:xfrm>
            <a:prstGeom prst="line">
              <a:avLst/>
            </a:prstGeom>
            <a:noFill/>
            <a:ln w="53975">
              <a:solidFill>
                <a:srgbClr val="92D050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7243122" y="5434281"/>
                  <a:ext cx="8402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122" y="5434281"/>
                  <a:ext cx="84029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036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88" y="5601943"/>
            <a:ext cx="6133292" cy="1087098"/>
          </a:xfrm>
          <a:prstGeom prst="rect">
            <a:avLst/>
          </a:prstGeom>
        </p:spPr>
      </p:pic>
      <p:sp>
        <p:nvSpPr>
          <p:cNvPr id="10" name="Title 12"/>
          <p:cNvSpPr txBox="1">
            <a:spLocks/>
          </p:cNvSpPr>
          <p:nvPr/>
        </p:nvSpPr>
        <p:spPr>
          <a:xfrm>
            <a:off x="471489" y="23640"/>
            <a:ext cx="10882312" cy="606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latin typeface="Consolas" panose="020B0609020204030204" pitchFamily="49" charset="0"/>
              </a:rPr>
              <a:t>Vector3</a:t>
            </a:r>
            <a:r>
              <a:rPr lang="en-US" sz="3800" dirty="0" smtClean="0"/>
              <a:t> Addition / Subtraction in </a:t>
            </a:r>
            <a:r>
              <a:rPr lang="en-US" sz="3800" dirty="0"/>
              <a:t>Unity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3" y="1527599"/>
            <a:ext cx="11559486" cy="33697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87901" y="1573475"/>
            <a:ext cx="10090031" cy="51758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87901" y="2091060"/>
            <a:ext cx="10090031" cy="51758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5787" y="6447412"/>
            <a:ext cx="4200975" cy="24162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093" y="804712"/>
            <a:ext cx="11510601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 smtClean="0"/>
              <a:t>Vector operations are implemented in the Vector3 class as overloaded operators (common in C++ and C#).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093" y="5072235"/>
            <a:ext cx="6265741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000" dirty="0" smtClean="0"/>
              <a:t>From the Mission Demolition Prototype (Slingshot script):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687901" y="2608645"/>
            <a:ext cx="10090031" cy="54574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370" y="5340274"/>
            <a:ext cx="4547109" cy="134876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817419" y="5986732"/>
            <a:ext cx="4248060" cy="19362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93215" y="5543847"/>
            <a:ext cx="249878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Negation and scalar multiplication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60"/>
            <a:ext cx="10882312" cy="62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/>
              <a:t>Be </a:t>
            </a:r>
            <a:r>
              <a:rPr lang="en-US" sz="3800" dirty="0" smtClean="0"/>
              <a:t>Careful: Approximations and </a:t>
            </a:r>
            <a:r>
              <a:rPr lang="en-US" sz="3800" dirty="0" smtClean="0">
                <a:latin typeface="Consolas" panose="020B0609020204030204" pitchFamily="49" charset="0"/>
              </a:rPr>
              <a:t>Vector3 </a:t>
            </a:r>
            <a:r>
              <a:rPr lang="en-US" sz="3800" dirty="0" smtClean="0"/>
              <a:t>in Unity</a:t>
            </a:r>
            <a:endParaRPr lang="en-US" sz="3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1" y="676544"/>
            <a:ext cx="5597916" cy="46668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65" y="3114829"/>
            <a:ext cx="5264000" cy="352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246638" y="4915424"/>
            <a:ext cx="986091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200" dirty="0" smtClean="0"/>
              <a:t>The </a:t>
            </a:r>
            <a:r>
              <a:rPr lang="en-US" altLang="en-US" sz="2200" dirty="0"/>
              <a:t>direction of the arrow is the </a:t>
            </a:r>
            <a:r>
              <a:rPr lang="en-US" altLang="en-US" sz="2200" dirty="0" smtClean="0"/>
              <a:t>direction of </a:t>
            </a:r>
            <a:r>
              <a:rPr lang="en-US" altLang="en-US" sz="2200" dirty="0"/>
              <a:t>the vector, the length is the magnitude</a:t>
            </a:r>
            <a:r>
              <a:rPr lang="en-US" altLang="en-US" sz="2200" dirty="0" smtClean="0"/>
              <a:t>.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436" y="2220570"/>
            <a:ext cx="3505060" cy="2613040"/>
          </a:xfrm>
          <a:prstGeom prst="rect">
            <a:avLst/>
          </a:prstGeom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Vectors</a:t>
            </a:r>
            <a:endParaRPr lang="en-US" sz="3800" dirty="0"/>
          </a:p>
        </p:txBody>
      </p:sp>
      <p:sp>
        <p:nvSpPr>
          <p:cNvPr id="4" name="Rectangle 3"/>
          <p:cNvSpPr/>
          <p:nvPr/>
        </p:nvSpPr>
        <p:spPr>
          <a:xfrm>
            <a:off x="766812" y="910669"/>
            <a:ext cx="105188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200" kern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Quantities such as force and velocity involve both </a:t>
            </a:r>
            <a:r>
              <a:rPr lang="en-US" sz="2200" b="1" i="1" kern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magnitude</a:t>
            </a:r>
            <a:r>
              <a:rPr lang="en-US" sz="2200" kern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200" b="1" i="1" kern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direction</a:t>
            </a:r>
            <a:r>
              <a:rPr lang="en-US" sz="2200" kern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are not characterized by a single real number</a:t>
            </a:r>
            <a:r>
              <a:rPr lang="en-US" sz="2200" kern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200" dirty="0"/>
              <a:t>A </a:t>
            </a:r>
            <a:r>
              <a:rPr lang="en-US" sz="2200" b="1" i="1" dirty="0"/>
              <a:t>directed line segment</a:t>
            </a:r>
            <a:r>
              <a:rPr lang="en-US" sz="2200" dirty="0"/>
              <a:t> with an </a:t>
            </a:r>
            <a:r>
              <a:rPr lang="en-US" sz="2200" b="1" i="1" dirty="0"/>
              <a:t>initial point</a:t>
            </a:r>
            <a:r>
              <a:rPr lang="en-US" sz="2200" dirty="0"/>
              <a:t> </a:t>
            </a:r>
            <a:r>
              <a:rPr lang="en-US" sz="2200" i="1" dirty="0" smtClean="0"/>
              <a:t>(tail)</a:t>
            </a:r>
            <a:r>
              <a:rPr lang="en-US" sz="2200" dirty="0" smtClean="0"/>
              <a:t> and </a:t>
            </a:r>
            <a:r>
              <a:rPr lang="en-US" sz="2200" dirty="0"/>
              <a:t>a </a:t>
            </a:r>
            <a:r>
              <a:rPr lang="en-US" sz="2200" b="1" i="1" dirty="0"/>
              <a:t>terminal </a:t>
            </a:r>
            <a:r>
              <a:rPr lang="en-US" sz="2200" b="1" i="1" dirty="0" smtClean="0"/>
              <a:t>point </a:t>
            </a:r>
            <a:r>
              <a:rPr lang="en-US" sz="2200" i="1" dirty="0" smtClean="0"/>
              <a:t>(head)</a:t>
            </a:r>
            <a:r>
              <a:rPr lang="en-US" sz="2200" dirty="0" smtClean="0"/>
              <a:t> </a:t>
            </a:r>
            <a:r>
              <a:rPr lang="en-US" sz="2200" dirty="0"/>
              <a:t>can be used to represent such a quantity</a:t>
            </a:r>
            <a:r>
              <a:rPr lang="en-US" sz="2200" dirty="0" smtClean="0"/>
              <a:t>.</a:t>
            </a:r>
            <a:r>
              <a:rPr lang="en-US" sz="2200" kern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200" b="1" kern="1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8797" y="969957"/>
            <a:ext cx="10943616" cy="1202651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altLang="en-US" sz="2200" dirty="0" smtClean="0"/>
              <a:t>Vectors are defined </a:t>
            </a:r>
            <a:r>
              <a:rPr lang="en-US" altLang="en-US" sz="2200" dirty="0" err="1" smtClean="0"/>
              <a:t>positionally</a:t>
            </a:r>
            <a:r>
              <a:rPr lang="en-US" altLang="en-US" sz="2200" dirty="0" smtClean="0"/>
              <a:t> in the plane by their endpoints.</a:t>
            </a:r>
          </a:p>
          <a:p>
            <a:pPr marL="0" indent="0">
              <a:buFontTx/>
              <a:buNone/>
            </a:pPr>
            <a:r>
              <a:rPr lang="en-US" altLang="en-US" sz="2200" dirty="0" smtClean="0"/>
              <a:t>Vector computations always assume vectors are defined in </a:t>
            </a:r>
            <a:r>
              <a:rPr lang="en-US" altLang="en-US" sz="2200" i="1" dirty="0" smtClean="0"/>
              <a:t>standard position</a:t>
            </a:r>
            <a:r>
              <a:rPr lang="en-US" altLang="en-US" sz="2200" dirty="0" smtClean="0"/>
              <a:t> (initial point at the origin) according to the </a:t>
            </a:r>
            <a:r>
              <a:rPr lang="en-US" altLang="en-US" sz="2200" b="1" i="1" dirty="0" smtClean="0"/>
              <a:t>components</a:t>
            </a:r>
            <a:r>
              <a:rPr lang="en-US" altLang="en-US" sz="2200" dirty="0" smtClean="0"/>
              <a:t> of a vector.</a:t>
            </a:r>
            <a:endParaRPr lang="en-US" altLang="en-US" sz="2200" dirty="0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H="1">
            <a:off x="4062094" y="2172608"/>
            <a:ext cx="9668" cy="2500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3714659" y="4353965"/>
            <a:ext cx="28446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6" name="Text Box 8"/>
              <p:cNvSpPr txBox="1">
                <a:spLocks noChangeArrowheads="1"/>
              </p:cNvSpPr>
              <p:nvPr/>
            </p:nvSpPr>
            <p:spPr bwMode="auto">
              <a:xfrm>
                <a:off x="4698919" y="2318548"/>
                <a:ext cx="38220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1" i="0" dirty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altLang="en-US" sz="2000" b="1" dirty="0"/>
              </a:p>
            </p:txBody>
          </p:sp>
        </mc:Choice>
        <mc:Fallback xmlns="">
          <p:sp>
            <p:nvSpPr>
              <p:cNvPr id="717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8919" y="2318548"/>
                <a:ext cx="38220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062094" y="3028545"/>
            <a:ext cx="5212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 smtClean="0"/>
              <a:t>(</a:t>
            </a:r>
            <a:r>
              <a:rPr lang="en-US" altLang="en-US" sz="1400" dirty="0" smtClean="0">
                <a:solidFill>
                  <a:srgbClr val="7030A0"/>
                </a:solidFill>
              </a:rPr>
              <a:t>1</a:t>
            </a:r>
            <a:r>
              <a:rPr lang="en-US" altLang="en-US" sz="1400" dirty="0" smtClean="0"/>
              <a:t>,</a:t>
            </a:r>
            <a:r>
              <a:rPr lang="en-US" altLang="en-US" sz="1400" dirty="0" smtClean="0">
                <a:solidFill>
                  <a:schemeClr val="accent2"/>
                </a:solidFill>
              </a:rPr>
              <a:t>9</a:t>
            </a:r>
            <a:r>
              <a:rPr lang="en-US" altLang="en-US" sz="1400" dirty="0" smtClean="0"/>
              <a:t>)</a:t>
            </a:r>
            <a:endParaRPr lang="en-US" altLang="en-US" sz="1400" dirty="0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708944" y="2183949"/>
            <a:ext cx="6126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 smtClean="0"/>
              <a:t>(</a:t>
            </a:r>
            <a:r>
              <a:rPr lang="en-US" altLang="en-US" sz="1400" dirty="0" smtClean="0">
                <a:solidFill>
                  <a:srgbClr val="7030A0"/>
                </a:solidFill>
              </a:rPr>
              <a:t>7</a:t>
            </a:r>
            <a:r>
              <a:rPr lang="en-US" altLang="en-US" sz="1400" dirty="0" smtClean="0"/>
              <a:t>,</a:t>
            </a:r>
            <a:r>
              <a:rPr lang="en-US" altLang="en-US" sz="1400" dirty="0" smtClean="0">
                <a:solidFill>
                  <a:schemeClr val="accent2"/>
                </a:solidFill>
              </a:rPr>
              <a:t>14</a:t>
            </a:r>
            <a:r>
              <a:rPr lang="en-US" altLang="en-US" sz="1400" dirty="0" smtClean="0"/>
              <a:t>)</a:t>
            </a:r>
            <a:endParaRPr lang="en-US" altLang="en-US" sz="1400" dirty="0"/>
          </a:p>
        </p:txBody>
      </p:sp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Components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8797" y="4795183"/>
                <a:ext cx="10912813" cy="1585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en-US" sz="2400" dirty="0" smtClean="0"/>
                  <a:t>The </a:t>
                </a:r>
                <a:r>
                  <a:rPr lang="en-US" altLang="en-US" sz="2400" i="1" dirty="0"/>
                  <a:t>initial point </a:t>
                </a:r>
                <a:r>
                  <a:rPr lang="en-US" alt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𝒕𝒂𝒊𝒍</m:t>
                    </m:r>
                  </m:oMath>
                </a14:m>
                <a:r>
                  <a:rPr lang="en-US" altLang="en-US" sz="2400" dirty="0" smtClean="0"/>
                  <a:t>. The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𝒉𝒆𝒂𝒅</m:t>
                    </m:r>
                  </m:oMath>
                </a14:m>
                <a:r>
                  <a:rPr lang="en-US" altLang="en-US" sz="2400" dirty="0"/>
                  <a:t> is the </a:t>
                </a:r>
                <a:r>
                  <a:rPr lang="en-US" altLang="en-US" sz="2400" i="1" dirty="0"/>
                  <a:t>terminal point</a:t>
                </a:r>
                <a:r>
                  <a:rPr lang="en-US" altLang="en-US" sz="2400" dirty="0" smtClean="0"/>
                  <a:t>.</a:t>
                </a:r>
              </a:p>
              <a:p>
                <a:pPr>
                  <a:buFontTx/>
                  <a:buNone/>
                </a:pPr>
                <a:endParaRPr lang="en-US" altLang="en-US" sz="1100" dirty="0" smtClean="0"/>
              </a:p>
              <a:p>
                <a:pPr>
                  <a:buFontTx/>
                  <a:buNone/>
                </a:pPr>
                <a:r>
                  <a:rPr lang="en-US" altLang="en-US" sz="2400" dirty="0" smtClean="0"/>
                  <a:t>Components </a:t>
                </a:r>
                <a:r>
                  <a:rPr lang="en-US" altLang="en-US" sz="2400" dirty="0"/>
                  <a:t>are obtained by subtracting </a:t>
                </a:r>
                <a:r>
                  <a:rPr lang="en-US" altLang="en-US" sz="2400" dirty="0" smtClean="0"/>
                  <a:t>coordinates: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𝒉𝒆𝒂𝒅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𝒕𝒂𝒊𝒍</m:t>
                    </m:r>
                  </m:oMath>
                </a14:m>
                <a:r>
                  <a:rPr lang="en-US" altLang="en-US" sz="2400" dirty="0" smtClean="0"/>
                  <a:t>.</a:t>
                </a:r>
              </a:p>
              <a:p>
                <a:pPr>
                  <a:buFontTx/>
                  <a:buNone/>
                </a:pPr>
                <a:endParaRPr lang="en-US" altLang="en-US" sz="1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dirty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7−1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14−9</m:t>
                          </m:r>
                        </m:e>
                      </m:d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97" y="4795183"/>
                <a:ext cx="10912813" cy="1585049"/>
              </a:xfrm>
              <a:prstGeom prst="rect">
                <a:avLst/>
              </a:prstGeom>
              <a:blipFill>
                <a:blip r:embed="rId3"/>
                <a:stretch>
                  <a:fillRect l="-894"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233682" y="2962550"/>
            <a:ext cx="137077" cy="1370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640406" y="2293617"/>
            <a:ext cx="137077" cy="1370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17170" y="3711390"/>
            <a:ext cx="1745744" cy="975392"/>
            <a:chOff x="4534039" y="3109976"/>
            <a:chExt cx="1745744" cy="975392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4564394" y="3109976"/>
              <a:ext cx="1391728" cy="6327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534039" y="3240811"/>
                  <a:ext cx="841370" cy="2616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100" b="1" i="0" dirty="0" smtClean="0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alt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100" b="0" i="1" dirty="0" smtClean="0">
                                <a:latin typeface="Cambria Math" panose="02040503050406030204" pitchFamily="18" charset="0"/>
                              </a:rPr>
                              <m:t>6,5</m:t>
                            </m:r>
                          </m:e>
                        </m:d>
                      </m:oMath>
                    </m:oMathPara>
                  </a14:m>
                  <a:endParaRPr lang="en-US" altLang="en-US" sz="2000" dirty="0"/>
                </a:p>
              </p:txBody>
            </p:sp>
          </mc:Choice>
          <mc:Fallback xmlns="">
            <p:sp>
              <p:nvSpPr>
                <p:cNvPr id="16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34039" y="3240811"/>
                  <a:ext cx="84137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 flipV="1">
              <a:off x="5952668" y="3128297"/>
              <a:ext cx="0" cy="636218"/>
            </a:xfrm>
            <a:prstGeom prst="line">
              <a:avLst/>
            </a:prstGeom>
            <a:noFill/>
            <a:ln w="31750">
              <a:solidFill>
                <a:srgbClr val="FFC000"/>
              </a:solidFill>
              <a:prstDash val="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 flipV="1">
              <a:off x="4560940" y="3752551"/>
              <a:ext cx="1391727" cy="8532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prstDash val="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5913977" y="3267831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977" y="3267831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085691" y="3716036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691" y="3716036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4317217" y="2377353"/>
            <a:ext cx="1391728" cy="632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317217" y="2987028"/>
            <a:ext cx="1391727" cy="276999"/>
            <a:chOff x="4819517" y="2857481"/>
            <a:chExt cx="1391727" cy="276999"/>
          </a:xfrm>
        </p:grpSpPr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 flipV="1">
              <a:off x="4819517" y="2894732"/>
              <a:ext cx="1391727" cy="8532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prstDash val="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099160" y="2857481"/>
                  <a:ext cx="95237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en-US" sz="1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1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=7−1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160" y="2857481"/>
                  <a:ext cx="95237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5648355" y="2399216"/>
            <a:ext cx="1040093" cy="636218"/>
            <a:chOff x="6150655" y="2269669"/>
            <a:chExt cx="1040093" cy="636218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 flipV="1">
              <a:off x="6211246" y="2269669"/>
              <a:ext cx="0" cy="636218"/>
            </a:xfrm>
            <a:prstGeom prst="line">
              <a:avLst/>
            </a:prstGeom>
            <a:noFill/>
            <a:ln w="25400">
              <a:solidFill>
                <a:srgbClr val="FFC000"/>
              </a:solidFill>
              <a:prstDash val="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150655" y="2466115"/>
                  <a:ext cx="104009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2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en-US" sz="12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12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=14−9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655" y="2466115"/>
                  <a:ext cx="104009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196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4741" y="737742"/>
                <a:ext cx="10943616" cy="686964"/>
              </a:xfrm>
            </p:spPr>
            <p:txBody>
              <a:bodyPr>
                <a:noAutofit/>
              </a:bodyPr>
              <a:lstStyle/>
              <a:p>
                <a:pPr marL="0" indent="0">
                  <a:buFontTx/>
                  <a:buNone/>
                </a:pPr>
                <a:r>
                  <a:rPr lang="en-US" altLang="en-US" sz="2200" dirty="0" smtClean="0"/>
                  <a:t>The magnitude of a vector is its length. For vector </a:t>
                </a:r>
                <a14:m>
                  <m:oMath xmlns:m="http://schemas.openxmlformats.org/officeDocument/2006/math">
                    <m:r>
                      <a:rPr lang="en-US" altLang="en-US" sz="22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en-US" sz="2200" dirty="0" smtClean="0"/>
                  <a:t>, we write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altLang="en-US" sz="2200" dirty="0" smtClean="0"/>
                  <a:t> or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altLang="en-US" sz="2200" dirty="0"/>
                  <a:t> </a:t>
                </a:r>
                <a:r>
                  <a:rPr lang="en-US" altLang="en-US" sz="2200" dirty="0" smtClean="0"/>
                  <a:t>as the </a:t>
                </a:r>
                <a:r>
                  <a:rPr lang="en-US" altLang="en-US" sz="2200" dirty="0"/>
                  <a:t>magnitude of </a:t>
                </a:r>
                <a14:m>
                  <m:oMath xmlns:m="http://schemas.openxmlformats.org/officeDocument/2006/math"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en-US" sz="2200" dirty="0" smtClean="0"/>
                  <a:t>.</a:t>
                </a:r>
                <a:endParaRPr lang="en-US" altLang="en-US" sz="2200" dirty="0"/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4741" y="737742"/>
                <a:ext cx="10943616" cy="686964"/>
              </a:xfrm>
              <a:blipFill>
                <a:blip r:embed="rId2"/>
                <a:stretch>
                  <a:fillRect l="-724" t="-10619" b="-19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0218549" y="3078391"/>
            <a:ext cx="0" cy="19930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9012770" y="4755166"/>
            <a:ext cx="28446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6" name="Text Box 8"/>
              <p:cNvSpPr txBox="1">
                <a:spLocks noChangeArrowheads="1"/>
              </p:cNvSpPr>
              <p:nvPr/>
            </p:nvSpPr>
            <p:spPr bwMode="auto">
              <a:xfrm>
                <a:off x="9742750" y="3362146"/>
                <a:ext cx="38220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altLang="en-US" sz="2000" b="1" dirty="0"/>
              </a:p>
            </p:txBody>
          </p:sp>
        </mc:Choice>
        <mc:Fallback xmlns="">
          <p:sp>
            <p:nvSpPr>
              <p:cNvPr id="717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2750" y="3362146"/>
                <a:ext cx="38220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7" name="Text Box 9"/>
              <p:cNvSpPr txBox="1">
                <a:spLocks noChangeArrowheads="1"/>
              </p:cNvSpPr>
              <p:nvPr/>
            </p:nvSpPr>
            <p:spPr bwMode="auto">
              <a:xfrm>
                <a:off x="8604378" y="3920797"/>
                <a:ext cx="747384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1400" dirty="0"/>
              </a:p>
            </p:txBody>
          </p:sp>
        </mc:Choice>
        <mc:Fallback xmlns="">
          <p:sp>
            <p:nvSpPr>
              <p:cNvPr id="717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4378" y="3920797"/>
                <a:ext cx="74738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8" name="Text Box 10"/>
              <p:cNvSpPr txBox="1">
                <a:spLocks noChangeArrowheads="1"/>
              </p:cNvSpPr>
              <p:nvPr/>
            </p:nvSpPr>
            <p:spPr bwMode="auto">
              <a:xfrm>
                <a:off x="10368823" y="3045330"/>
                <a:ext cx="76790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1400" dirty="0"/>
              </a:p>
            </p:txBody>
          </p:sp>
        </mc:Choice>
        <mc:Fallback xmlns="">
          <p:sp>
            <p:nvSpPr>
              <p:cNvPr id="717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8823" y="3045330"/>
                <a:ext cx="767903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2"/>
          <p:cNvSpPr txBox="1">
            <a:spLocks/>
          </p:cNvSpPr>
          <p:nvPr/>
        </p:nvSpPr>
        <p:spPr>
          <a:xfrm>
            <a:off x="471489" y="-96316"/>
            <a:ext cx="1088231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Magnitude</a:t>
            </a:r>
            <a:endParaRPr lang="en-US" sz="3800" dirty="0"/>
          </a:p>
        </p:txBody>
      </p:sp>
      <p:sp>
        <p:nvSpPr>
          <p:cNvPr id="4" name="Oval 3"/>
          <p:cNvSpPr/>
          <p:nvPr/>
        </p:nvSpPr>
        <p:spPr>
          <a:xfrm>
            <a:off x="9277513" y="4006148"/>
            <a:ext cx="137077" cy="1370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684237" y="3337215"/>
            <a:ext cx="137077" cy="1370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9361048" y="3442813"/>
            <a:ext cx="1331138" cy="6109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357722" y="4030626"/>
            <a:ext cx="1391727" cy="276999"/>
            <a:chOff x="4816191" y="2857481"/>
            <a:chExt cx="1391727" cy="276999"/>
          </a:xfrm>
        </p:grpSpPr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 flipV="1">
              <a:off x="4816191" y="2896032"/>
              <a:ext cx="1391727" cy="8532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prstDash val="solid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052839" y="2857481"/>
                  <a:ext cx="105246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en-US" sz="1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1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en-US" sz="1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en-US" sz="1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1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839" y="2857481"/>
                  <a:ext cx="105246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10692186" y="3442814"/>
            <a:ext cx="1058430" cy="636218"/>
            <a:chOff x="6150655" y="2269669"/>
            <a:chExt cx="1058430" cy="636218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 flipV="1">
              <a:off x="6211246" y="2269669"/>
              <a:ext cx="0" cy="636218"/>
            </a:xfrm>
            <a:prstGeom prst="line">
              <a:avLst/>
            </a:prstGeom>
            <a:noFill/>
            <a:ln w="25400">
              <a:solidFill>
                <a:srgbClr val="FFC000"/>
              </a:solidFill>
              <a:prstDash val="solid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150655" y="2466115"/>
                  <a:ext cx="105843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2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en-US" sz="12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12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en-US" sz="12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2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12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en-US" sz="12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12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2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12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655" y="2466115"/>
                  <a:ext cx="105843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16979" y="1614050"/>
            <a:ext cx="10943616" cy="749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200" b="1" i="1" dirty="0" smtClean="0"/>
              <a:t>Problem.</a:t>
            </a:r>
            <a:r>
              <a:rPr lang="en-US" altLang="en-US" sz="2200" dirty="0" smtClean="0"/>
              <a:t> For an arbitrary vector (not in standard position), derive the formula for computing the magnitude of a vector.</a:t>
            </a:r>
            <a:endParaRPr lang="en-US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/>
              <p:cNvSpPr txBox="1">
                <a:spLocks noChangeArrowheads="1"/>
              </p:cNvSpPr>
              <p:nvPr/>
            </p:nvSpPr>
            <p:spPr>
              <a:xfrm>
                <a:off x="516978" y="2363169"/>
                <a:ext cx="8285925" cy="30584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altLang="en-US" sz="2000" i="1" dirty="0" smtClean="0"/>
                  <a:t>Solution.</a:t>
                </a:r>
                <a:endParaRPr lang="en-US" altLang="en-US" sz="2000" dirty="0"/>
              </a:p>
              <a:p>
                <a:pPr marL="0" indent="0">
                  <a:buFontTx/>
                  <a:buNone/>
                </a:pPr>
                <a:r>
                  <a:rPr lang="en-US" alt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 smtClean="0"/>
                  <a:t>be a vector defined by initial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000" dirty="0" smtClean="0"/>
                  <a:t> and terminal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000" dirty="0" smtClean="0"/>
              </a:p>
              <a:p>
                <a:pPr marL="0" indent="0">
                  <a:buFontTx/>
                  <a:buNone/>
                </a:pPr>
                <a:r>
                  <a:rPr lang="en-US" altLang="en-US" sz="2000" dirty="0" smtClean="0"/>
                  <a:t>We respectively compute the horizontal and vertical components between the two points as: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en-US" sz="2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en-US" sz="2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en-US" sz="2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en-US" sz="20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en-US" sz="20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en-US" sz="20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en-US" sz="2000" dirty="0" smtClean="0"/>
                  <a:t>We observe that these quantities are the legs of a right triangle. Hence, we compute the length of the hypotenuse using Pythagorean Theorem: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en-US" sz="2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en-US" sz="2000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8" y="2363169"/>
                <a:ext cx="8285925" cy="3058495"/>
              </a:xfrm>
              <a:prstGeom prst="rect">
                <a:avLst/>
              </a:prstGeom>
              <a:blipFill>
                <a:blip r:embed="rId8"/>
                <a:stretch>
                  <a:fillRect l="-809" t="-2196" r="-1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0646838" y="3969764"/>
            <a:ext cx="109268" cy="109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7219" y="5602595"/>
                <a:ext cx="6590964" cy="935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As a corollary, for a vector in standard 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we note:</a:t>
                </a:r>
                <a:r>
                  <a:rPr lang="en-US" altLang="en-US" b="1" i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en-US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219" y="5602595"/>
                <a:ext cx="6590964" cy="935577"/>
              </a:xfrm>
              <a:prstGeom prst="rect">
                <a:avLst/>
              </a:prstGeom>
              <a:blipFill>
                <a:blip r:embed="rId9"/>
                <a:stretch>
                  <a:fillRect l="-833" t="-3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Component Form of a Vector</a:t>
            </a:r>
            <a:endParaRPr lang="en-US" sz="3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28" y="926858"/>
            <a:ext cx="9501917" cy="56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60"/>
            <a:ext cx="10882312" cy="62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latin typeface="Consolas" panose="020B0609020204030204" pitchFamily="49" charset="0"/>
              </a:rPr>
              <a:t>Vector3</a:t>
            </a:r>
            <a:r>
              <a:rPr lang="en-US" sz="3800" dirty="0" smtClean="0"/>
              <a:t> in Unity</a:t>
            </a:r>
            <a:endParaRPr lang="en-US" sz="3800" dirty="0"/>
          </a:p>
        </p:txBody>
      </p:sp>
      <p:sp>
        <p:nvSpPr>
          <p:cNvPr id="2" name="Rectangle 1"/>
          <p:cNvSpPr/>
          <p:nvPr/>
        </p:nvSpPr>
        <p:spPr>
          <a:xfrm>
            <a:off x="9536781" y="32768"/>
            <a:ext cx="2618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2"/>
              </a:rPr>
              <a:t>Vector3 Interface Documentation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2744" b="22719"/>
          <a:stretch/>
        </p:blipFill>
        <p:spPr>
          <a:xfrm>
            <a:off x="471490" y="832870"/>
            <a:ext cx="8086723" cy="17817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36781" y="279123"/>
            <a:ext cx="2630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4"/>
              </a:rPr>
              <a:t>Current C# Source Code Snapshot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9" y="2680748"/>
            <a:ext cx="4752528" cy="3962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56930" r="40844"/>
          <a:stretch/>
        </p:blipFill>
        <p:spPr>
          <a:xfrm>
            <a:off x="5436658" y="4277502"/>
            <a:ext cx="6267632" cy="5530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424935" y="3172455"/>
            <a:ext cx="6730640" cy="761753"/>
            <a:chOff x="5390968" y="2614613"/>
            <a:chExt cx="6730640" cy="7617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r="63250" b="57385"/>
            <a:stretch/>
          </p:blipFill>
          <p:spPr>
            <a:xfrm>
              <a:off x="5390968" y="2614613"/>
              <a:ext cx="3893709" cy="54720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/>
            <a:srcRect l="36584" t="22405" b="60886"/>
            <a:stretch/>
          </p:blipFill>
          <p:spPr>
            <a:xfrm>
              <a:off x="5402691" y="3161818"/>
              <a:ext cx="6718917" cy="214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847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Scalar Multiplication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49834" y="983146"/>
                <a:ext cx="1110445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 smtClean="0"/>
                  <a:t>In vector operations, numbers are referred to as </a:t>
                </a:r>
                <a:r>
                  <a:rPr lang="en-US" sz="2200" b="1" dirty="0"/>
                  <a:t>scalars</a:t>
                </a:r>
                <a:r>
                  <a:rPr lang="en-US" sz="2200" dirty="0"/>
                  <a:t>.  Geometrically, the product of a </a:t>
                </a:r>
                <a:r>
                  <a:rPr lang="en-US" sz="2200" dirty="0" smtClean="0"/>
                  <a:t>scalar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 smtClean="0"/>
                  <a:t> and </a:t>
                </a:r>
                <a:r>
                  <a:rPr lang="en-US" sz="2200" dirty="0"/>
                  <a:t>a vector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is a vector that is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times </a:t>
                </a:r>
                <a:r>
                  <a:rPr lang="en-US" sz="2200" dirty="0"/>
                  <a:t>as long as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4" y="983146"/>
                <a:ext cx="11104453" cy="769441"/>
              </a:xfrm>
              <a:prstGeom prst="rect">
                <a:avLst/>
              </a:prstGeom>
              <a:blipFill>
                <a:blip r:embed="rId2"/>
                <a:stretch>
                  <a:fillRect l="-714" t="-4762" r="-659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549834" y="1849911"/>
            <a:ext cx="95623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Problem.</a:t>
            </a:r>
            <a:r>
              <a:rPr lang="en-US" sz="2200" dirty="0" smtClean="0"/>
              <a:t> Given </a:t>
            </a:r>
            <a:r>
              <a:rPr lang="en-US" sz="2200" dirty="0"/>
              <a:t>a vector, complete the drawing below with the remaining vectors.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37" y="2280798"/>
            <a:ext cx="6114286" cy="3533333"/>
          </a:xfrm>
          <a:prstGeom prst="rect">
            <a:avLst/>
          </a:prstGeom>
        </p:spPr>
      </p:pic>
      <p:sp>
        <p:nvSpPr>
          <p:cNvPr id="36" name="Line 7"/>
          <p:cNvSpPr>
            <a:spLocks noChangeShapeType="1"/>
          </p:cNvSpPr>
          <p:nvPr/>
        </p:nvSpPr>
        <p:spPr bwMode="auto">
          <a:xfrm flipV="1">
            <a:off x="3750322" y="3267426"/>
            <a:ext cx="573741" cy="1231155"/>
          </a:xfrm>
          <a:prstGeom prst="line">
            <a:avLst/>
          </a:prstGeom>
          <a:noFill/>
          <a:ln w="53975">
            <a:solidFill>
              <a:schemeClr val="accent6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 flipV="1">
            <a:off x="1805096" y="3267426"/>
            <a:ext cx="289656" cy="621556"/>
          </a:xfrm>
          <a:prstGeom prst="line">
            <a:avLst/>
          </a:prstGeom>
          <a:noFill/>
          <a:ln w="53975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V="1">
            <a:off x="4548092" y="3267424"/>
            <a:ext cx="869845" cy="1866546"/>
          </a:xfrm>
          <a:prstGeom prst="line">
            <a:avLst/>
          </a:prstGeom>
          <a:noFill/>
          <a:ln w="53975">
            <a:solidFill>
              <a:schemeClr val="accent6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30257" y="3201682"/>
            <a:ext cx="131483" cy="13148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961" y="5289176"/>
            <a:ext cx="7402302" cy="13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3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23640"/>
            <a:ext cx="10882312" cy="606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latin typeface="Consolas" panose="020B0609020204030204" pitchFamily="49" charset="0"/>
              </a:rPr>
              <a:t>Vector3</a:t>
            </a:r>
            <a:r>
              <a:rPr lang="en-US" sz="3800" dirty="0" smtClean="0"/>
              <a:t> Scalar Multiplication in </a:t>
            </a:r>
            <a:r>
              <a:rPr lang="en-US" sz="3800" dirty="0"/>
              <a:t>Unity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3" y="1527599"/>
            <a:ext cx="11559486" cy="33697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87901" y="3212494"/>
            <a:ext cx="9417169" cy="51758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87901" y="4311056"/>
            <a:ext cx="9417169" cy="51758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093" y="804712"/>
            <a:ext cx="11510601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 smtClean="0"/>
              <a:t>Vector operations are implemented in the Vector3 class as overloaded operators (common in C++ and C#).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093" y="4911546"/>
            <a:ext cx="4373681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000" dirty="0" smtClean="0"/>
              <a:t>From the Mission Demolition Prototype (Slingshot script):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1687900" y="3761775"/>
            <a:ext cx="9417169" cy="51758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882685" y="5065434"/>
            <a:ext cx="7093655" cy="1517606"/>
            <a:chOff x="4882685" y="5065434"/>
            <a:chExt cx="7093655" cy="151760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2685" y="5065434"/>
              <a:ext cx="5298868" cy="1517606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167312" y="6173967"/>
              <a:ext cx="2337669" cy="238335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259130" y="5936056"/>
              <a:ext cx="4717210" cy="307777"/>
              <a:chOff x="7136920" y="5931958"/>
              <a:chExt cx="4717210" cy="307777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>
                <a:off x="7136920" y="6078747"/>
                <a:ext cx="12882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8425132" y="5931958"/>
                <a:ext cx="3428998" cy="30777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2"/>
                    </a:solidFill>
                  </a:rPr>
                  <a:t>Vector </a:t>
                </a:r>
                <a:r>
                  <a:rPr lang="en-US" sz="1400" smtClean="0">
                    <a:solidFill>
                      <a:schemeClr val="accent2"/>
                    </a:solidFill>
                  </a:rPr>
                  <a:t>scalar division </a:t>
                </a:r>
                <a:r>
                  <a:rPr lang="en-US" sz="1400" dirty="0" smtClean="0">
                    <a:solidFill>
                      <a:schemeClr val="accent2"/>
                    </a:solidFill>
                  </a:rPr>
                  <a:t>implicitly used here.</a:t>
                </a:r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316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88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Computing Unit Vectors </a:t>
            </a:r>
            <a:r>
              <a:rPr lang="en-US" sz="3800" dirty="0"/>
              <a:t>(</a:t>
            </a:r>
            <a:r>
              <a:rPr lang="en-US" sz="3800" dirty="0" smtClean="0"/>
              <a:t>Normalization)</a:t>
            </a:r>
            <a:endParaRPr lang="en-US" sz="3800" dirty="0"/>
          </a:p>
        </p:txBody>
      </p:sp>
      <p:sp>
        <p:nvSpPr>
          <p:cNvPr id="19" name="Rectangle 18"/>
          <p:cNvSpPr/>
          <p:nvPr/>
        </p:nvSpPr>
        <p:spPr>
          <a:xfrm>
            <a:off x="4344349" y="6125910"/>
            <a:ext cx="7878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b="1" i="1" dirty="0" smtClean="0"/>
              <a:t>unit vector </a:t>
            </a:r>
            <a:r>
              <a:rPr lang="en-US" sz="2000" dirty="0" smtClean="0"/>
              <a:t>has magnitude 1.</a:t>
            </a:r>
          </a:p>
          <a:p>
            <a:r>
              <a:rPr lang="en-US" sz="2000" dirty="0" smtClean="0"/>
              <a:t>Step 1 is called normalization: computing a unit vector in a given direction.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60789" y="925358"/>
                <a:ext cx="908783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/>
                  <a:t>Problem. </a:t>
                </a:r>
                <a:r>
                  <a:rPr lang="en-US" sz="2200" dirty="0" smtClean="0"/>
                  <a:t>Find the vector in the same direction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</m:oMath>
                </a14:m>
                <a:r>
                  <a:rPr lang="en-US" sz="2200" dirty="0" smtClean="0"/>
                  <a:t> but with magnitude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200" dirty="0" smtClean="0"/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89" y="925358"/>
                <a:ext cx="9087838" cy="430887"/>
              </a:xfrm>
              <a:prstGeom prst="rect">
                <a:avLst/>
              </a:prstGeom>
              <a:blipFill>
                <a:blip r:embed="rId2"/>
                <a:stretch>
                  <a:fillRect l="-872" t="-10000" r="-33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560788" y="1494486"/>
                <a:ext cx="1096975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i="1" dirty="0" smtClean="0"/>
                  <a:t>Solution</a:t>
                </a:r>
                <a:r>
                  <a:rPr lang="en-US" sz="2200" dirty="0" smtClean="0"/>
                  <a:t>. Creating an arbitrary vector with magnitude 7 is easy: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200" dirty="0" smtClean="0"/>
                  <a:t>.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88" y="1494486"/>
                <a:ext cx="10969757" cy="430887"/>
              </a:xfrm>
              <a:prstGeom prst="rect">
                <a:avLst/>
              </a:prstGeom>
              <a:blipFill>
                <a:blip r:embed="rId3"/>
                <a:stretch>
                  <a:fillRect l="-723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60787" y="2210871"/>
                <a:ext cx="88753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However, creating a vector with magnitude 7 in the direction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</m:oMath>
                </a14:m>
                <a:r>
                  <a:rPr lang="en-US" dirty="0"/>
                  <a:t> requires some </a:t>
                </a:r>
                <a:r>
                  <a:rPr lang="en-US" dirty="0" smtClean="0"/>
                  <a:t>finesse.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87" y="2210871"/>
                <a:ext cx="8875365" cy="369332"/>
              </a:xfrm>
              <a:prstGeom prst="rect">
                <a:avLst/>
              </a:prstGeom>
              <a:blipFill>
                <a:blip r:embed="rId4"/>
                <a:stretch>
                  <a:fillRect l="-61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60787" y="2900893"/>
                <a:ext cx="69099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Step 1.</a:t>
                </a:r>
                <a:r>
                  <a:rPr lang="en-US" dirty="0" smtClean="0"/>
                  <a:t> Create a vector of magnitude 1 in the same direction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87" y="2900893"/>
                <a:ext cx="6909976" cy="369332"/>
              </a:xfrm>
              <a:prstGeom prst="rect">
                <a:avLst/>
              </a:prstGeom>
              <a:blipFill>
                <a:blip r:embed="rId5"/>
                <a:stretch>
                  <a:fillRect l="-79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864321" y="3420668"/>
                <a:ext cx="30588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</m:oMath>
                </a14:m>
                <a:r>
                  <a:rPr lang="en-US" dirty="0" smtClean="0"/>
                  <a:t>. Then,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.  </a:t>
                </a:r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21" y="3420668"/>
                <a:ext cx="3058871" cy="369332"/>
              </a:xfrm>
              <a:prstGeom prst="rect">
                <a:avLst/>
              </a:prstGeom>
              <a:blipFill>
                <a:blip r:embed="rId6"/>
                <a:stretch>
                  <a:fillRect l="-1793" t="-8197" r="-25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864321" y="3912522"/>
                <a:ext cx="84959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We take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 smtClean="0"/>
                  <a:t> and scalar multiply: by the reciprocal f the magnitude:  </a:t>
                </a:r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21" y="3912522"/>
                <a:ext cx="8495947" cy="369332"/>
              </a:xfrm>
              <a:prstGeom prst="rect">
                <a:avLst/>
              </a:prstGeom>
              <a:blipFill>
                <a:blip r:embed="rId7"/>
                <a:stretch>
                  <a:fillRect l="-64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864321" y="4655120"/>
            <a:ext cx="496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confirm the magnitude of this new vector: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700045" y="3590832"/>
                <a:ext cx="1532919" cy="796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045" y="3590832"/>
                <a:ext cx="1532919" cy="7966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615693" y="4568038"/>
                <a:ext cx="5398978" cy="916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</m:d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9+16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93" y="4568038"/>
                <a:ext cx="5398978" cy="9168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64321" y="5488826"/>
                <a:ext cx="62915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We now have a vector in the direction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</m:oMath>
                </a14:m>
                <a:r>
                  <a:rPr lang="en-US" dirty="0" smtClean="0"/>
                  <a:t> with magnitude 1.  </a:t>
                </a:r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21" y="5488826"/>
                <a:ext cx="6291523" cy="369332"/>
              </a:xfrm>
              <a:prstGeom prst="rect">
                <a:avLst/>
              </a:prstGeom>
              <a:blipFill>
                <a:blip r:embed="rId10"/>
                <a:stretch>
                  <a:fillRect l="-872" t="-8197" r="-20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Line 5"/>
          <p:cNvSpPr>
            <a:spLocks noChangeShapeType="1"/>
          </p:cNvSpPr>
          <p:nvPr/>
        </p:nvSpPr>
        <p:spPr bwMode="auto">
          <a:xfrm>
            <a:off x="9883757" y="1552592"/>
            <a:ext cx="0" cy="1494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6"/>
          <p:cNvSpPr>
            <a:spLocks noChangeShapeType="1"/>
          </p:cNvSpPr>
          <p:nvPr/>
        </p:nvSpPr>
        <p:spPr bwMode="auto">
          <a:xfrm>
            <a:off x="9648627" y="2674435"/>
            <a:ext cx="21843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7"/>
          <p:cNvSpPr>
            <a:spLocks noChangeShapeType="1"/>
          </p:cNvSpPr>
          <p:nvPr/>
        </p:nvSpPr>
        <p:spPr bwMode="auto">
          <a:xfrm flipV="1">
            <a:off x="9883757" y="1747459"/>
            <a:ext cx="1484190" cy="916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141280" y="1681630"/>
                <a:ext cx="811273" cy="396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3, 4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280" y="1681630"/>
                <a:ext cx="811273" cy="3962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9883756" y="2403202"/>
            <a:ext cx="742097" cy="928910"/>
            <a:chOff x="9883756" y="2403202"/>
            <a:chExt cx="742097" cy="928910"/>
          </a:xfrm>
        </p:grpSpPr>
        <p:sp>
          <p:nvSpPr>
            <p:cNvPr id="80" name="Line 7"/>
            <p:cNvSpPr>
              <a:spLocks noChangeShapeType="1"/>
            </p:cNvSpPr>
            <p:nvPr/>
          </p:nvSpPr>
          <p:spPr bwMode="auto">
            <a:xfrm flipV="1">
              <a:off x="9883756" y="2403202"/>
              <a:ext cx="432477" cy="267098"/>
            </a:xfrm>
            <a:prstGeom prst="line">
              <a:avLst/>
            </a:prstGeom>
            <a:noFill/>
            <a:ln w="476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9921956" y="2674435"/>
                  <a:ext cx="703897" cy="6576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2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1956" y="2674435"/>
                  <a:ext cx="703897" cy="6576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48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9" grpId="0"/>
      <p:bldP spid="13" grpId="0"/>
      <p:bldP spid="60" grpId="0"/>
      <p:bldP spid="61" grpId="0"/>
      <p:bldP spid="62" grpId="0"/>
      <p:bldP spid="63" grpId="0"/>
      <p:bldP spid="14" grpId="0"/>
      <p:bldP spid="16" grpId="0"/>
      <p:bldP spid="64" grpId="0"/>
    </p:bld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2548</TotalTime>
  <Words>1244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Consolas</vt:lpstr>
      <vt:lpstr>Times New Roman</vt:lpstr>
      <vt:lpstr>Cloud skipper design template</vt:lpstr>
      <vt:lpstr>Vectors, Vector Mathematics, and Vector3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Alvin</dc:creator>
  <cp:lastModifiedBy>Chris Alvin</cp:lastModifiedBy>
  <cp:revision>437</cp:revision>
  <dcterms:created xsi:type="dcterms:W3CDTF">2018-04-18T20:21:45Z</dcterms:created>
  <dcterms:modified xsi:type="dcterms:W3CDTF">2021-01-11T18:25:06Z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