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65" r:id="rId5"/>
    <p:sldId id="327" r:id="rId6"/>
    <p:sldId id="328" r:id="rId7"/>
    <p:sldId id="329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9" r:id="rId16"/>
    <p:sldId id="342" r:id="rId17"/>
    <p:sldId id="343" r:id="rId18"/>
    <p:sldId id="345" r:id="rId19"/>
    <p:sldId id="346" r:id="rId20"/>
    <p:sldId id="347" r:id="rId21"/>
    <p:sldId id="350" r:id="rId22"/>
    <p:sldId id="351" r:id="rId23"/>
    <p:sldId id="352" r:id="rId24"/>
    <p:sldId id="353" r:id="rId25"/>
    <p:sldId id="355" r:id="rId26"/>
    <p:sldId id="35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6BA"/>
    <a:srgbClr val="008000"/>
    <a:srgbClr val="FF99FF"/>
    <a:srgbClr val="EBA9E6"/>
    <a:srgbClr val="5A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8" y="3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8919099-087C-4F81-918F-2ADDB97A5D41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CF132F8-217C-425A-A1F6-6DE7AC0CEF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(quote from SOBS 167)</a:t>
            </a:r>
          </a:p>
        </p:txBody>
      </p:sp>
    </p:spTree>
    <p:extLst>
      <p:ext uri="{BB962C8B-B14F-4D97-AF65-F5344CB8AC3E}">
        <p14:creationId xmlns:p14="http://schemas.microsoft.com/office/powerpoint/2010/main" val="195703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807937B-B64C-4333-8C7F-E3B60AA6F540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54FB053-CBA0-4941-A37C-377D45A3ED12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(SOBS 175)</a:t>
            </a:r>
          </a:p>
        </p:txBody>
      </p:sp>
    </p:spTree>
    <p:extLst>
      <p:ext uri="{BB962C8B-B14F-4D97-AF65-F5344CB8AC3E}">
        <p14:creationId xmlns:p14="http://schemas.microsoft.com/office/powerpoint/2010/main" val="416449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07F8675-A0B8-4432-842E-382352518C33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EE28504-A85A-480A-B5BD-883D3DABEAE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(SOBS 173)</a:t>
            </a:r>
          </a:p>
        </p:txBody>
      </p:sp>
    </p:spTree>
    <p:extLst>
      <p:ext uri="{BB962C8B-B14F-4D97-AF65-F5344CB8AC3E}">
        <p14:creationId xmlns:p14="http://schemas.microsoft.com/office/powerpoint/2010/main" val="386963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0BBDB5A-D046-439A-BA44-AE4083BE4CC1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9C2D737-1A61-4333-A3DB-ADAFAEC90C8C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Lateral line:</a:t>
            </a:r>
          </a:p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	gelatinous canals along side</a:t>
            </a:r>
          </a:p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	connected to outside via pores</a:t>
            </a:r>
          </a:p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	hair cells respond to water movement (similar to ears)</a:t>
            </a:r>
          </a:p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(SOBS 177-8)</a:t>
            </a:r>
          </a:p>
        </p:txBody>
      </p:sp>
    </p:spTree>
    <p:extLst>
      <p:ext uri="{BB962C8B-B14F-4D97-AF65-F5344CB8AC3E}">
        <p14:creationId xmlns:p14="http://schemas.microsoft.com/office/powerpoint/2010/main" val="4250313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F565F1A-8FA4-42DC-8305-83123F24DD6A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79688C-977C-479B-A57D-D771D6DE12C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There is little evidence how fish prioritize or average conflicting behavioral tendencies</a:t>
            </a:r>
          </a:p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Averaging models (e.g. over four nearest neighbors) seem to produce the most realistic behavior</a:t>
            </a:r>
          </a:p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(SOBS 180)</a:t>
            </a:r>
          </a:p>
        </p:txBody>
      </p:sp>
    </p:spTree>
    <p:extLst>
      <p:ext uri="{BB962C8B-B14F-4D97-AF65-F5344CB8AC3E}">
        <p14:creationId xmlns:p14="http://schemas.microsoft.com/office/powerpoint/2010/main" val="43058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B0F0FC4-284F-464E-800D-4A165FC5242E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5E59092-2976-4BF9-8FFC-D6D1D19115C7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566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916D0DB-C66D-4720-824D-0A8E8E537F9F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AD98897-CB3F-4AD8-828A-2ABB90E52D3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(SOBS 185-6)</a:t>
            </a:r>
          </a:p>
        </p:txBody>
      </p:sp>
    </p:spTree>
    <p:extLst>
      <p:ext uri="{BB962C8B-B14F-4D97-AF65-F5344CB8AC3E}">
        <p14:creationId xmlns:p14="http://schemas.microsoft.com/office/powerpoint/2010/main" val="924218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804EE02-72B9-4012-A7D3-407EDEAFF163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2D99FD9-CF38-4DD0-9168-2744711D8328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761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B216551-44A6-4ED6-80EF-C1928C6D5156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4E5B7CD-BEDA-4078-9D04-E1FC25AB208E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963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16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B216551-44A6-4ED6-80EF-C1928C6D5156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4E5B7CD-BEDA-4078-9D04-E1FC25AB208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6963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459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B216551-44A6-4ED6-80EF-C1928C6D5156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4E5B7CD-BEDA-4078-9D04-E1FC25AB208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963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27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A2C14C-3F8D-4144-ABDC-F42C27DD373F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DE1EACE-A5DD-454A-BA4B-8F799C41586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(SOBS 167, 169, 173)</a:t>
            </a:r>
          </a:p>
        </p:txBody>
      </p:sp>
    </p:spTree>
    <p:extLst>
      <p:ext uri="{BB962C8B-B14F-4D97-AF65-F5344CB8AC3E}">
        <p14:creationId xmlns:p14="http://schemas.microsoft.com/office/powerpoint/2010/main" val="3541616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B216551-44A6-4ED6-80EF-C1928C6D5156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4E5B7CD-BEDA-4078-9D04-E1FC25AB208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963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678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E4C535A-59F6-4C08-B4EC-0EB1FCAB1FF7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9358CF1-6C30-4BCC-88B7-125AAF703E2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89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73C44AF-B6A3-4092-B6AB-DEEB083E5269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70B974C-5608-4340-B482-85AD5BB0BA6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74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417912C-661D-42D7-9C34-F7D642921187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FD8FC10-98F7-4E72-A803-A04BC2317F83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an evasive maneuver in which a school rapidly expands and bursts radially</a:t>
            </a:r>
          </a:p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(SOBS 169)</a:t>
            </a:r>
          </a:p>
        </p:txBody>
      </p:sp>
    </p:spTree>
    <p:extLst>
      <p:ext uri="{BB962C8B-B14F-4D97-AF65-F5344CB8AC3E}">
        <p14:creationId xmlns:p14="http://schemas.microsoft.com/office/powerpoint/2010/main" val="174324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F016CDE-3015-428E-9B84-8003073EFA87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1CE34BA-C586-49DD-B4D4-B72E44EDD11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939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B527258-F4D7-4937-B931-B2D1D16DCCBC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1E42E29-FA53-4392-9D4F-8DAF1FFC77E8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school of small, slow-moving prey outmaneuver predator by splitting into two groups</a:t>
            </a:r>
          </a:p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(SOBS 169)</a:t>
            </a:r>
          </a:p>
        </p:txBody>
      </p:sp>
    </p:spTree>
    <p:extLst>
      <p:ext uri="{BB962C8B-B14F-4D97-AF65-F5344CB8AC3E}">
        <p14:creationId xmlns:p14="http://schemas.microsoft.com/office/powerpoint/2010/main" val="164754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0A491C2-D97A-4C34-8F46-28E759A34E55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A35BE6-66E9-4E4A-8E80-1F9655B62C6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308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C3E5CDC-F766-4EDE-87CA-C3898F766BC8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9939542-D054-4964-9D75-8DF4BABC1CB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they regroup behind the predator</a:t>
            </a:r>
          </a:p>
          <a:p>
            <a:pPr eaLnBrk="1" hangingPunct="1"/>
            <a:r>
              <a:rPr lang="en-US" altLang="en-US" smtClean="0">
                <a:latin typeface="Times" panose="02020603050405020304" pitchFamily="18" charset="0"/>
                <a:ea typeface="ＭＳ Ｐゴシック" panose="020B0600070205080204" pitchFamily="34" charset="-128"/>
              </a:rPr>
              <a:t>(SOBS 169)</a:t>
            </a:r>
          </a:p>
        </p:txBody>
      </p:sp>
    </p:spTree>
    <p:extLst>
      <p:ext uri="{BB962C8B-B14F-4D97-AF65-F5344CB8AC3E}">
        <p14:creationId xmlns:p14="http://schemas.microsoft.com/office/powerpoint/2010/main" val="228067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smtClean="0"/>
              <a:t>Part 6A: Flocks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4935E3-88D5-4BE8-AFAC-AB1457504EFD}" type="datetime1">
              <a:rPr lang="en-US" altLang="en-US" sz="1200"/>
              <a:pPr/>
              <a:t>3/16/2021</a:t>
            </a:fld>
            <a:endParaRPr lang="en-US" altLang="en-US" sz="1200"/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23020A-BFC2-4108-9D03-182D6125CCFD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54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7754C-6F8D-4DEE-BCE9-641C7ED01963}" type="datetime1">
              <a:rPr lang="en-US" altLang="en-US"/>
              <a:pPr/>
              <a:t>3/16/2021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C9DD6-01A2-4674-8C5B-5EB15C0BF9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0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  <p:sldLayoutId id="214748369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q6VIpwhrk0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youtube.com/watch?v=9gTjJxgBH5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d3d.com/cwr/steer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www.youtube.com/watch?v=jCVwdeAobY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3d.com/cwr/ste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3d.com/cwr/stee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3d.com/cwr/stee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d3d.com/cwr/steer/gdc99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5iUx474tFA" TargetMode="External"/><Relationship Id="rId7" Type="http://schemas.openxmlformats.org/officeDocument/2006/relationships/hyperlink" Target="https://www.youtube.com/watch?v=ucPLCf05Vr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Ukvsx8kAY_c" TargetMode="External"/><Relationship Id="rId5" Type="http://schemas.openxmlformats.org/officeDocument/2006/relationships/hyperlink" Target="https://youtu.be/edccqcxVJ_M?t=414" TargetMode="External"/><Relationship Id="rId4" Type="http://schemas.openxmlformats.org/officeDocument/2006/relationships/hyperlink" Target="https://www.youtube.com/watch?v=F6h0-uW4JZ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2369389"/>
            <a:ext cx="9195758" cy="1681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Flocking</a:t>
            </a:r>
            <a:br>
              <a:rPr lang="en-US" dirty="0" smtClean="0"/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3456" y="6000075"/>
            <a:ext cx="3592617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Based on the slides of Bruce MacLennan, University of Tennessee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Fountain Effect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4378325" y="6270625"/>
            <a:ext cx="346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Fig. from Camazine &amp; al., </a:t>
            </a:r>
            <a:r>
              <a:rPr lang="en-US" altLang="en-US" sz="1400" i="1"/>
              <a:t>Self-Org. Biol. Sys.</a:t>
            </a:r>
          </a:p>
        </p:txBody>
      </p:sp>
      <p:pic>
        <p:nvPicPr>
          <p:cNvPr id="4199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4414" y="1981200"/>
            <a:ext cx="5083175" cy="4114800"/>
          </a:xfrm>
        </p:spPr>
      </p:pic>
    </p:spTree>
    <p:extLst>
      <p:ext uri="{BB962C8B-B14F-4D97-AF65-F5344CB8AC3E}">
        <p14:creationId xmlns:p14="http://schemas.microsoft.com/office/powerpoint/2010/main" val="370215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50575" y="54633"/>
            <a:ext cx="9029700" cy="7763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ea typeface="ＭＳ Ｐゴシック" panose="020B0600070205080204" pitchFamily="34" charset="-128"/>
              </a:rPr>
              <a:t>Better Predation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8636" y="757388"/>
            <a:ext cx="9791700" cy="26859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Coordinated movements to trap prey</a:t>
            </a:r>
          </a:p>
          <a:p>
            <a:pPr lvl="1"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e.g. parabolic formation of tuna</a:t>
            </a:r>
          </a:p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More efficient predation</a:t>
            </a:r>
          </a:p>
          <a:p>
            <a:pPr lvl="1"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e.g., killer whales encircle dolphins</a:t>
            </a:r>
          </a:p>
          <a:p>
            <a:pPr lvl="1"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take turns eating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2539" y="2688567"/>
            <a:ext cx="981542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Other Efficiencies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67595" y="3344174"/>
            <a:ext cx="9815423" cy="321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Fish schooling may increase hydrodynamic efficiency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endurance may be increased up to 6</a:t>
            </a:r>
            <a:r>
              <a:rPr lang="en-US" altLang="en-US" sz="20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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school acts like “group-level vehicle”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V-formation increases efficiency of geese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range 70% greater than that of individual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Lobsters line up single file by touch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move 40% faster than when isolated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decreased hydrodynamic drag</a:t>
            </a:r>
          </a:p>
        </p:txBody>
      </p:sp>
    </p:spTree>
    <p:extLst>
      <p:ext uri="{BB962C8B-B14F-4D97-AF65-F5344CB8AC3E}">
        <p14:creationId xmlns:p14="http://schemas.microsoft.com/office/powerpoint/2010/main" val="110055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1972" y="66077"/>
            <a:ext cx="9029700" cy="78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Characteristic Arrangement of School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576" y="980236"/>
            <a:ext cx="9791700" cy="20763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Shape is characteristic of species</a:t>
            </a:r>
          </a:p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Fish have preferred distance, elevation &amp; bearing relative to neighbors</a:t>
            </a:r>
          </a:p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Fish avoid coming within a certain minimum distance</a:t>
            </a:r>
          </a:p>
          <a:p>
            <a:pPr lvl="1"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closer in larger schools</a:t>
            </a:r>
          </a:p>
          <a:p>
            <a:pPr lvl="1" eaLnBrk="1" hangingPunct="1"/>
            <a:r>
              <a:rPr lang="en-US" altLang="en-US" sz="2000" dirty="0" smtClean="0">
                <a:ea typeface="ＭＳ Ｐゴシック" panose="020B0600070205080204" pitchFamily="34" charset="-128"/>
              </a:rPr>
              <a:t>closer in faster moving schools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41972" y="3272286"/>
            <a:ext cx="9029700" cy="69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Self-Organization Hypothesis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0833" y="4088919"/>
            <a:ext cx="9791700" cy="235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Simple attraction &amp; repulsion rules generate schooling behavior</a:t>
            </a:r>
          </a:p>
          <a:p>
            <a:pPr lvl="1"/>
            <a:r>
              <a:rPr lang="en-US" altLang="en-US" sz="2000" i="1" dirty="0" smtClean="0">
                <a:ea typeface="ＭＳ Ｐゴシック" panose="020B0600070205080204" pitchFamily="34" charset="-128"/>
              </a:rPr>
              <a:t>positive feedback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: brings individuals together</a:t>
            </a:r>
          </a:p>
          <a:p>
            <a:pPr lvl="1"/>
            <a:r>
              <a:rPr lang="en-US" altLang="en-US" sz="2000" i="1" dirty="0" smtClean="0">
                <a:ea typeface="ＭＳ Ｐゴシック" panose="020B0600070205080204" pitchFamily="34" charset="-128"/>
              </a:rPr>
              <a:t>negative feedback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: but not too close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Rules rely on local information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i.e. positions &amp; headings of a few nearby fish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 global plan or centralized leader</a:t>
            </a:r>
          </a:p>
        </p:txBody>
      </p:sp>
    </p:spTree>
    <p:extLst>
      <p:ext uri="{BB962C8B-B14F-4D97-AF65-F5344CB8AC3E}">
        <p14:creationId xmlns:p14="http://schemas.microsoft.com/office/powerpoint/2010/main" val="14501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487" y="149525"/>
            <a:ext cx="9148313" cy="664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Mechanisms of Individual Coordination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830" y="1053859"/>
            <a:ext cx="9240328" cy="469995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governs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attraction and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>
                <a:ea typeface="ＭＳ Ｐゴシック" panose="020B0600070205080204" pitchFamily="34" charset="-128"/>
              </a:rPr>
              <a:t>alignment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Lateral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sensitive to water movement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provides information on speed &amp; direction of neighbors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governs </a:t>
            </a:r>
            <a:r>
              <a:rPr lang="en-US" altLang="en-US" i="1" dirty="0">
                <a:ea typeface="ＭＳ Ｐゴシック" panose="020B0600070205080204" pitchFamily="34" charset="-128"/>
              </a:rPr>
              <a:t>repulsion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&amp; </a:t>
            </a:r>
            <a:r>
              <a:rPr lang="en-US" altLang="en-US" i="1" dirty="0">
                <a:ea typeface="ＭＳ Ｐゴシック" panose="020B0600070205080204" pitchFamily="34" charset="-128"/>
              </a:rPr>
              <a:t>speed matching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How is this information integrated into a behavioral plan?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most sensitive to </a:t>
            </a:r>
            <a:r>
              <a:rPr lang="en-US" altLang="en-US" i="1" dirty="0">
                <a:ea typeface="ＭＳ Ｐゴシック" panose="020B0600070205080204" pitchFamily="34" charset="-128"/>
              </a:rPr>
              <a:t>nearest neighbors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6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1433" y="208471"/>
            <a:ext cx="9701841" cy="73755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ea typeface="ＭＳ Ｐゴシック" panose="020B0600070205080204" pitchFamily="34" charset="-128"/>
              </a:rPr>
              <a:t>Basic Assumptions of </a:t>
            </a:r>
            <a:r>
              <a:rPr lang="en-US" altLang="en-US" sz="3200" dirty="0" err="1" smtClean="0">
                <a:ea typeface="ＭＳ Ｐゴシック" panose="020B0600070205080204" pitchFamily="34" charset="-128"/>
              </a:rPr>
              <a:t>Huth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&amp; </a:t>
            </a:r>
            <a:r>
              <a:rPr lang="en-US" altLang="en-US" sz="3200" dirty="0" err="1" smtClean="0">
                <a:ea typeface="ＭＳ Ｐゴシック" panose="020B0600070205080204" pitchFamily="34" charset="-128"/>
              </a:rPr>
              <a:t>Wissel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 (1992) Model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079" y="1275272"/>
            <a:ext cx="10678064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All fish follow same rules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Each uses some sort of weighted average of positions &amp; orientations of nearest neighbors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Fish respond to neighbors probabilistically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imperfect information gathering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imperfect execution of actions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No external influences affect fish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e.g. no water currents, obstacles, …</a:t>
            </a:r>
          </a:p>
        </p:txBody>
      </p:sp>
    </p:spTree>
    <p:extLst>
      <p:ext uri="{BB962C8B-B14F-4D97-AF65-F5344CB8AC3E}">
        <p14:creationId xmlns:p14="http://schemas.microsoft.com/office/powerpoint/2010/main" val="26418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6528" y="138023"/>
            <a:ext cx="8901023" cy="609600"/>
          </a:xfrm>
        </p:spPr>
        <p:txBody>
          <a:bodyPr>
            <a:noAutofit/>
          </a:bodyPr>
          <a:lstStyle/>
          <a:p>
            <a:r>
              <a:rPr lang="en-US" altLang="en-US" sz="3600" dirty="0" err="1">
                <a:ea typeface="ＭＳ Ｐゴシック" panose="020B0600070205080204" pitchFamily="34" charset="-128"/>
              </a:rPr>
              <a:t>Huth</a:t>
            </a:r>
            <a:r>
              <a:rPr lang="en-US" altLang="en-US" sz="3600" dirty="0">
                <a:ea typeface="ＭＳ Ｐゴシック" panose="020B0600070205080204" pitchFamily="34" charset="-128"/>
              </a:rPr>
              <a:t> &amp; </a:t>
            </a:r>
            <a:r>
              <a:rPr lang="en-US" altLang="en-US" sz="3600" dirty="0" err="1" smtClean="0">
                <a:ea typeface="ＭＳ Ｐゴシック" panose="020B0600070205080204" pitchFamily="34" charset="-128"/>
              </a:rPr>
              <a:t>Wissel:Model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Behavior of Individual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389" y="1086928"/>
            <a:ext cx="10961299" cy="4953000"/>
          </a:xfrm>
        </p:spPr>
        <p:txBody>
          <a:bodyPr>
            <a:normAutofit/>
          </a:bodyPr>
          <a:lstStyle/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Determine a target direction from each of three nearest neighbors:</a:t>
            </a:r>
          </a:p>
          <a:p>
            <a:pPr marL="990600" lvl="1" indent="-533400"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in </a:t>
            </a:r>
            <a:r>
              <a:rPr lang="en-US" altLang="en-US" i="1" dirty="0">
                <a:ea typeface="ＭＳ Ｐゴシック" panose="020B0600070205080204" pitchFamily="34" charset="-128"/>
              </a:rPr>
              <a:t>repel range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b="1" dirty="0">
                <a:ea typeface="ＭＳ Ｐゴシック" panose="020B0600070205080204" pitchFamily="34" charset="-128"/>
              </a:rPr>
              <a:t>then</a:t>
            </a:r>
            <a:r>
              <a:rPr lang="en-US" altLang="en-US" dirty="0">
                <a:ea typeface="ＭＳ Ｐゴシック" panose="020B0600070205080204" pitchFamily="34" charset="-128"/>
              </a:rPr>
              <a:t> 180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</a:t>
            </a:r>
            <a:r>
              <a:rPr lang="en-US" altLang="en-US" dirty="0">
                <a:ea typeface="ＭＳ Ｐゴシック" panose="020B0600070205080204" pitchFamily="34" charset="-128"/>
              </a:rPr>
              <a:t> + direction to neighbor</a:t>
            </a:r>
          </a:p>
          <a:p>
            <a:pPr marL="990600" lvl="1" indent="-533400"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else if</a:t>
            </a:r>
            <a:r>
              <a:rPr lang="en-US" altLang="en-US" dirty="0">
                <a:ea typeface="ＭＳ Ｐゴシック" panose="020B0600070205080204" pitchFamily="34" charset="-128"/>
              </a:rPr>
              <a:t> in </a:t>
            </a:r>
            <a:r>
              <a:rPr lang="en-US" altLang="en-US" i="1" dirty="0">
                <a:ea typeface="ＭＳ Ｐゴシック" panose="020B0600070205080204" pitchFamily="34" charset="-128"/>
              </a:rPr>
              <a:t>orient range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b="1" dirty="0">
                <a:ea typeface="ＭＳ Ｐゴシック" panose="020B0600070205080204" pitchFamily="34" charset="-128"/>
              </a:rPr>
              <a:t>then</a:t>
            </a:r>
            <a:r>
              <a:rPr lang="en-US" altLang="en-US" dirty="0">
                <a:ea typeface="ＭＳ Ｐゴシック" panose="020B0600070205080204" pitchFamily="34" charset="-128"/>
              </a:rPr>
              <a:t> heading of neighbor</a:t>
            </a:r>
          </a:p>
          <a:p>
            <a:pPr marL="990600" lvl="1" indent="-533400"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else if</a:t>
            </a:r>
            <a:r>
              <a:rPr lang="en-US" altLang="en-US" dirty="0">
                <a:ea typeface="ＭＳ Ｐゴシック" panose="020B0600070205080204" pitchFamily="34" charset="-128"/>
              </a:rPr>
              <a:t> in </a:t>
            </a:r>
            <a:r>
              <a:rPr lang="en-US" altLang="en-US" i="1" dirty="0">
                <a:ea typeface="ＭＳ Ｐゴシック" panose="020B0600070205080204" pitchFamily="34" charset="-128"/>
              </a:rPr>
              <a:t>attract range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b="1" dirty="0">
                <a:ea typeface="ＭＳ Ｐゴシック" panose="020B0600070205080204" pitchFamily="34" charset="-128"/>
              </a:rPr>
              <a:t>then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marL="990600" lvl="1" indent="-53340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accelerate </a:t>
            </a:r>
            <a:r>
              <a:rPr lang="en-US" altLang="en-US" b="1" dirty="0"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ahead, decelerate </a:t>
            </a:r>
            <a:r>
              <a:rPr lang="en-US" altLang="en-US" b="1" dirty="0"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behind;</a:t>
            </a:r>
          </a:p>
          <a:p>
            <a:pPr marL="990600" lvl="1" indent="-53340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return direction to neighbor</a:t>
            </a:r>
          </a:p>
          <a:p>
            <a:pPr marL="990600" lvl="1" indent="-533400"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else</a:t>
            </a:r>
            <a:r>
              <a:rPr lang="en-US" altLang="en-US" dirty="0">
                <a:ea typeface="ＭＳ Ｐゴシック" panose="020B0600070205080204" pitchFamily="34" charset="-128"/>
              </a:rPr>
              <a:t> return our own current heading</a:t>
            </a:r>
          </a:p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Determine overall target </a:t>
            </a:r>
            <a:r>
              <a:rPr lang="en-US" altLang="en-US" dirty="0" err="1">
                <a:ea typeface="ＭＳ Ｐゴシック" panose="020B0600070205080204" pitchFamily="34" charset="-128"/>
              </a:rPr>
              <a:t>direc</a:t>
            </a:r>
            <a:r>
              <a:rPr lang="en-US" altLang="en-US" dirty="0">
                <a:ea typeface="ＭＳ Ｐゴシック" panose="020B0600070205080204" pitchFamily="34" charset="-128"/>
              </a:rPr>
              <a:t>. as average of 3 neighbors inversely weighted by their distances</a:t>
            </a:r>
          </a:p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Turn a fraction in this direction (determined by </a:t>
            </a:r>
            <a:r>
              <a:rPr lang="en-US" altLang="en-US" i="1" dirty="0">
                <a:ea typeface="ＭＳ Ｐゴシック" panose="020B0600070205080204" pitchFamily="34" charset="-128"/>
              </a:rPr>
              <a:t>flexibility</a:t>
            </a:r>
            <a:r>
              <a:rPr lang="en-US" altLang="en-US" dirty="0">
                <a:ea typeface="ＭＳ Ｐゴシック" panose="020B0600070205080204" pitchFamily="34" charset="-128"/>
              </a:rPr>
              <a:t>) + some randomness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780" y="2064949"/>
            <a:ext cx="3981428" cy="18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83079" y="66077"/>
            <a:ext cx="11267536" cy="65854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Limitations of Model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7519" y="1106757"/>
            <a:ext cx="9791700" cy="30914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Model addresses only motion in absence of external influences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Ignores obstacle avoidance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Ignores avoidance behaviors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flash expansion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fountain effect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anose="020B0600070205080204" pitchFamily="34" charset="-128"/>
              </a:rPr>
              <a:t>Recent work (since 1997) has addressed some of these issues</a:t>
            </a:r>
          </a:p>
        </p:txBody>
      </p:sp>
    </p:spTree>
    <p:extLst>
      <p:ext uri="{BB962C8B-B14F-4D97-AF65-F5344CB8AC3E}">
        <p14:creationId xmlns:p14="http://schemas.microsoft.com/office/powerpoint/2010/main" val="119888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“Boids”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657600"/>
            <a:ext cx="6400800" cy="1981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 model of flocks, herds, and similar cases of coordinated animal motion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by Craig Reynolds (1986)</a:t>
            </a:r>
          </a:p>
        </p:txBody>
      </p:sp>
    </p:spTree>
    <p:extLst>
      <p:ext uri="{BB962C8B-B14F-4D97-AF65-F5344CB8AC3E}">
        <p14:creationId xmlns:p14="http://schemas.microsoft.com/office/powerpoint/2010/main" val="17398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887083" y="155275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Reynolds' Algorithm: Basic Ideas</a:t>
            </a:r>
          </a:p>
        </p:txBody>
      </p:sp>
      <p:pic>
        <p:nvPicPr>
          <p:cNvPr id="2052" name="Picture 4" descr="separatio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55" y="1736286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65919"/>
              </p:ext>
            </p:extLst>
          </p:nvPr>
        </p:nvGraphicFramePr>
        <p:xfrm>
          <a:off x="493592" y="2113118"/>
          <a:ext cx="5383872" cy="274320"/>
        </p:xfrm>
        <a:graphic>
          <a:graphicData uri="http://schemas.openxmlformats.org/drawingml/2006/table">
            <a:tbl>
              <a:tblPr/>
              <a:tblGrid>
                <a:gridCol w="5383872">
                  <a:extLst>
                    <a:ext uri="{9D8B030D-6E8A-4147-A177-3AD203B41FA5}">
                      <a16:colId xmlns:a16="http://schemas.microsoft.com/office/drawing/2014/main" val="3495469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Separation</a:t>
                      </a:r>
                      <a:r>
                        <a:rPr lang="en-US" dirty="0"/>
                        <a:t>: steer to avoid crowding local </a:t>
                      </a:r>
                      <a:r>
                        <a:rPr lang="en-US" dirty="0" err="1"/>
                        <a:t>flockmates</a:t>
                      </a:r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469582"/>
                  </a:ext>
                </a:extLst>
              </a:tr>
            </a:tbl>
          </a:graphicData>
        </a:graphic>
      </p:graphicFrame>
      <p:pic>
        <p:nvPicPr>
          <p:cNvPr id="2054" name="Picture 6" descr="alignment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55" y="3191451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9729" y="3571820"/>
            <a:ext cx="64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Alignment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steer towards the average heading of local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flockmates</a:t>
            </a:r>
            <a:endParaRPr lang="en-US" dirty="0"/>
          </a:p>
        </p:txBody>
      </p:sp>
      <p:pic>
        <p:nvPicPr>
          <p:cNvPr id="2056" name="Picture 8" descr="cohesion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55" y="4646617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29729" y="5049654"/>
            <a:ext cx="688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Cohesion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steer to move toward the average position of local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flockmates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814" y="941876"/>
            <a:ext cx="10685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basic flocking model consists of three simple </a:t>
            </a:r>
            <a:r>
              <a:rPr lang="en-US" dirty="0">
                <a:latin typeface="Times New Roman" panose="02020603050405020304" pitchFamily="18" charset="0"/>
                <a:hlinkClick r:id="rId6"/>
              </a:rPr>
              <a:t>steering behaviors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which describe how an individual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maneuvers based on the positions and velocities its nearby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flockmates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323468" y="5397399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Simple </a:t>
            </a:r>
            <a:r>
              <a:rPr lang="en-US" dirty="0" err="1" smtClean="0">
                <a:hlinkClick r:id="rId7"/>
              </a:rPr>
              <a:t>Boid</a:t>
            </a:r>
            <a:r>
              <a:rPr lang="en-US" dirty="0" smtClean="0">
                <a:hlinkClick r:id="rId7"/>
              </a:rPr>
              <a:t> Video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57313" y="6042065"/>
            <a:ext cx="2834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hlinkClick r:id="rId8"/>
              </a:rPr>
              <a:t>Boids</a:t>
            </a:r>
            <a:r>
              <a:rPr lang="en-US" sz="1400" dirty="0" smtClean="0">
                <a:hlinkClick r:id="rId8"/>
              </a:rPr>
              <a:t> with Attraction and Avoidance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0508327" y="5684239"/>
            <a:ext cx="1703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hlinkClick r:id="rId9"/>
              </a:rPr>
              <a:t>Boids</a:t>
            </a:r>
            <a:r>
              <a:rPr lang="en-US" dirty="0" smtClean="0">
                <a:hlinkClick r:id="rId9"/>
              </a:rPr>
              <a:t> in Batman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5845" y="111279"/>
            <a:ext cx="7772400" cy="59033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ea typeface="ＭＳ Ｐゴシック" panose="020B0600070205080204" pitchFamily="34" charset="-128"/>
              </a:rPr>
              <a:t>Reynolds' Algorithm: Separation</a:t>
            </a:r>
          </a:p>
        </p:txBody>
      </p:sp>
      <p:pic>
        <p:nvPicPr>
          <p:cNvPr id="2052" name="Picture 4" descr="separatio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108" y="1289420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40817"/>
              </p:ext>
            </p:extLst>
          </p:nvPr>
        </p:nvGraphicFramePr>
        <p:xfrm>
          <a:off x="8909035" y="2746075"/>
          <a:ext cx="3239070" cy="690112"/>
        </p:xfrm>
        <a:graphic>
          <a:graphicData uri="http://schemas.openxmlformats.org/drawingml/2006/table">
            <a:tbl>
              <a:tblPr/>
              <a:tblGrid>
                <a:gridCol w="3239070">
                  <a:extLst>
                    <a:ext uri="{9D8B030D-6E8A-4147-A177-3AD203B41FA5}">
                      <a16:colId xmlns:a16="http://schemas.microsoft.com/office/drawing/2014/main" val="3495469530"/>
                    </a:ext>
                  </a:extLst>
                </a:gridCol>
              </a:tblGrid>
              <a:tr h="69011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Separation</a:t>
                      </a:r>
                      <a:r>
                        <a:rPr lang="en-US" dirty="0"/>
                        <a:t>: steer to avoid crowding local </a:t>
                      </a:r>
                      <a:r>
                        <a:rPr lang="en-US" dirty="0" err="1"/>
                        <a:t>flockmates</a:t>
                      </a:r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46958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1063" y="787832"/>
            <a:ext cx="11389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The basic flocking model consists of three simple </a:t>
            </a:r>
            <a:r>
              <a:rPr lang="en-US" sz="1600" dirty="0">
                <a:latin typeface="Times New Roman" panose="02020603050405020304" pitchFamily="18" charset="0"/>
                <a:hlinkClick r:id="rId4"/>
              </a:rPr>
              <a:t>steering behaviors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 which describe how an individual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boid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maneuvers based on the positions and velocities its nearby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flockmates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183921" y="1458824"/>
            <a:ext cx="703196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v : Point = </a:t>
            </a:r>
            <a:r>
              <a:rPr lang="en-US" sz="13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Point();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= 0;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foreach</a:t>
            </a:r>
            <a:r>
              <a:rPr lang="en-US" sz="13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(agent </a:t>
            </a:r>
            <a:r>
              <a:rPr lang="en-US" sz="13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agents)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agents: list of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gents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3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(agent !=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myAgent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myAgent.distanceFrom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(agent) &lt; 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RADIUS)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v.x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agent.x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myAgent.x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Sum Position Differences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v.y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agent.y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myAgent.y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++;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== 0) </a:t>
            </a:r>
            <a:r>
              <a:rPr lang="en-US" sz="13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Point();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v.x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/=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            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Average 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Differences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v.y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/= 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v.x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// Move in the opposite direction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v.y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-1;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v.normalize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(1);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3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v;  </a:t>
            </a:r>
            <a:endParaRPr lang="en-US" sz="13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6216" y="2674541"/>
            <a:ext cx="7772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Schools, Flocks, &amp; Herds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922172"/>
            <a:ext cx="6400800" cy="179282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“and the thousands of fishes moved as a huge beast, piercing the water.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They appeared united, inexorably bound to a common fate.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How comes this unity?”</a:t>
            </a:r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7167564" y="5791201"/>
            <a:ext cx="218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2000"/>
              <a:t>— anon., 17th cent.</a:t>
            </a:r>
          </a:p>
        </p:txBody>
      </p:sp>
      <p:pic>
        <p:nvPicPr>
          <p:cNvPr id="308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84" y="289750"/>
            <a:ext cx="2438400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322" y="319499"/>
            <a:ext cx="274161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67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 advAuto="1000"/>
      <p:bldP spid="30822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5845" y="111279"/>
            <a:ext cx="7772400" cy="59033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ea typeface="ＭＳ Ｐゴシック" panose="020B0600070205080204" pitchFamily="34" charset="-128"/>
              </a:rPr>
              <a:t>Reynolds' Algorithm: Alignment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57705"/>
              </p:ext>
            </p:extLst>
          </p:nvPr>
        </p:nvGraphicFramePr>
        <p:xfrm>
          <a:off x="8909035" y="2746075"/>
          <a:ext cx="3239070" cy="690112"/>
        </p:xfrm>
        <a:graphic>
          <a:graphicData uri="http://schemas.openxmlformats.org/drawingml/2006/table">
            <a:tbl>
              <a:tblPr/>
              <a:tblGrid>
                <a:gridCol w="3239070">
                  <a:extLst>
                    <a:ext uri="{9D8B030D-6E8A-4147-A177-3AD203B41FA5}">
                      <a16:colId xmlns:a16="http://schemas.microsoft.com/office/drawing/2014/main" val="3495469530"/>
                    </a:ext>
                  </a:extLst>
                </a:gridCol>
              </a:tblGrid>
              <a:tr h="6901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46958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1063" y="787832"/>
            <a:ext cx="11389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The basic flocking model consists of three simple </a:t>
            </a:r>
            <a:r>
              <a:rPr lang="en-US" sz="1600" dirty="0">
                <a:latin typeface="Times New Roman" panose="02020603050405020304" pitchFamily="18" charset="0"/>
                <a:hlinkClick r:id="rId3"/>
              </a:rPr>
              <a:t>steering behaviors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 which describe how an individual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boid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maneuvers based on the positions and velocities its nearby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flockmates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600" dirty="0"/>
          </a:p>
        </p:txBody>
      </p:sp>
      <p:pic>
        <p:nvPicPr>
          <p:cNvPr id="7" name="Picture 6" descr="alignment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107" y="1310893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217354" y="2746075"/>
            <a:ext cx="2622430" cy="942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Alignment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steer towards the average heading of local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flockmates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18737" y="1516335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 : Point =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Point();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0;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foreach</a:t>
            </a: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(agent </a:t>
            </a: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agents)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agents: list of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(agent !=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myAgent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myAgent.distanceFrom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(agent) &lt;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RADIUS)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agent.velocity.x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Sum velocities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agent.velocity.y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 0)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Point();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// Average velocities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v.normalize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v;  </a:t>
            </a:r>
            <a:endParaRPr lang="en-US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5845" y="111279"/>
            <a:ext cx="7772400" cy="59033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ea typeface="ＭＳ Ｐゴシック" panose="020B0600070205080204" pitchFamily="34" charset="-128"/>
              </a:rPr>
              <a:t>Reynolds' Algorithm: Cohesion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09035" y="2746075"/>
          <a:ext cx="3239070" cy="690112"/>
        </p:xfrm>
        <a:graphic>
          <a:graphicData uri="http://schemas.openxmlformats.org/drawingml/2006/table">
            <a:tbl>
              <a:tblPr/>
              <a:tblGrid>
                <a:gridCol w="3239070">
                  <a:extLst>
                    <a:ext uri="{9D8B030D-6E8A-4147-A177-3AD203B41FA5}">
                      <a16:colId xmlns:a16="http://schemas.microsoft.com/office/drawing/2014/main" val="3495469530"/>
                    </a:ext>
                  </a:extLst>
                </a:gridCol>
              </a:tblGrid>
              <a:tr h="69011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46958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1063" y="787832"/>
            <a:ext cx="11389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The basic flocking model consists of three simple </a:t>
            </a:r>
            <a:r>
              <a:rPr lang="en-US" sz="1600" dirty="0">
                <a:latin typeface="Times New Roman" panose="02020603050405020304" pitchFamily="18" charset="0"/>
                <a:hlinkClick r:id="rId3"/>
              </a:rPr>
              <a:t>steering behaviors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 which describe how an individual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boid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maneuvers based on the positions and velocities its nearby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flockmates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818737" y="1516335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 : Point =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Point();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0;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foreach</a:t>
            </a: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(agent </a:t>
            </a:r>
            <a:r>
              <a:rPr lang="en-US" sz="14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agents)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agents: list of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(agent !=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myAgent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myAgent.distanceFrom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(agent) &lt;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RADIUS)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agent.x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// Sum Positions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agent.y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 0)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Point();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// Average Positions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neighborCount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v = new Point(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myAgent.x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myAgent.y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v.normalize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v;  </a:t>
            </a:r>
            <a:endParaRPr lang="en-US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8" descr="cohesion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52" y="1316821"/>
            <a:ext cx="2066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568906" y="2767965"/>
            <a:ext cx="3643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Cohesion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: steer to move toward the average position of local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flockmates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this is the </a:t>
            </a:r>
            <a:r>
              <a:rPr lang="en-US" dirty="0" smtClean="0"/>
              <a:t>"</a:t>
            </a:r>
            <a:r>
              <a:rPr lang="en-US" dirty="0"/>
              <a:t>center of mass</a:t>
            </a:r>
            <a:r>
              <a:rPr lang="en-US" dirty="0" smtClean="0"/>
              <a:t>" (with its neighbors)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87762" y="5717802"/>
            <a:ext cx="4760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Roboto"/>
              </a:rPr>
              <a:t>We </a:t>
            </a:r>
            <a:r>
              <a:rPr lang="en-US" sz="1600" dirty="0">
                <a:solidFill>
                  <a:srgbClr val="00B050"/>
                </a:solidFill>
                <a:latin typeface="Roboto"/>
              </a:rPr>
              <a:t>want the direction </a:t>
            </a:r>
            <a:r>
              <a:rPr lang="en-US" sz="1600" i="1" dirty="0" smtClean="0">
                <a:solidFill>
                  <a:srgbClr val="00B050"/>
                </a:solidFill>
                <a:latin typeface="Roboto"/>
              </a:rPr>
              <a:t>toward</a:t>
            </a:r>
            <a:r>
              <a:rPr lang="en-US" sz="1600" dirty="0">
                <a:solidFill>
                  <a:srgbClr val="00B050"/>
                </a:solidFill>
                <a:latin typeface="Roboto"/>
              </a:rPr>
              <a:t> the center of </a:t>
            </a:r>
            <a:r>
              <a:rPr lang="en-US" sz="1600" dirty="0" smtClean="0">
                <a:solidFill>
                  <a:srgbClr val="00B050"/>
                </a:solidFill>
                <a:latin typeface="Roboto"/>
              </a:rPr>
              <a:t>mass: the </a:t>
            </a:r>
            <a:r>
              <a:rPr lang="en-US" sz="1600" dirty="0">
                <a:solidFill>
                  <a:srgbClr val="00B050"/>
                </a:solidFill>
                <a:latin typeface="Roboto"/>
              </a:rPr>
              <a:t>distance from the agent to the center of mass</a:t>
            </a:r>
            <a:r>
              <a:rPr lang="en-US" sz="1600" dirty="0" smtClean="0">
                <a:solidFill>
                  <a:srgbClr val="00B050"/>
                </a:solidFill>
                <a:latin typeface="Roboto"/>
              </a:rPr>
              <a:t>.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7361" y="5182051"/>
            <a:ext cx="369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Roboto"/>
              </a:rPr>
              <a:t>v</a:t>
            </a:r>
            <a:r>
              <a:rPr lang="en-US" sz="1600" dirty="0" smtClean="0">
                <a:solidFill>
                  <a:srgbClr val="00B050"/>
                </a:solidFill>
                <a:latin typeface="Roboto"/>
              </a:rPr>
              <a:t> corresponds </a:t>
            </a:r>
            <a:r>
              <a:rPr lang="en-US" sz="1600" dirty="0">
                <a:solidFill>
                  <a:srgbClr val="00B050"/>
                </a:solidFill>
                <a:latin typeface="Roboto"/>
              </a:rPr>
              <a:t>to the center of mass; we don't want the center of mass itself.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68792" y="5690558"/>
            <a:ext cx="3387306" cy="172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694098" y="5960853"/>
            <a:ext cx="693664" cy="493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4238" y="95911"/>
            <a:ext cx="9029700" cy="72879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0" dirty="0" smtClean="0"/>
              <a:t>Steering: More </a:t>
            </a:r>
            <a:r>
              <a:rPr lang="en-US" altLang="en-US" b="0" dirty="0"/>
              <a:t>complex behaviors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96835" y="979245"/>
            <a:ext cx="10023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Craig W. Reynolds, </a:t>
            </a:r>
            <a:r>
              <a:rPr lang="en-US" altLang="en-US" b="1" dirty="0">
                <a:solidFill>
                  <a:srgbClr val="CC0000"/>
                </a:solidFill>
              </a:rPr>
              <a:t>Steering Behaviors For Autonomous Characters</a:t>
            </a:r>
            <a:r>
              <a:rPr lang="en-US" altLang="en-US" b="1" dirty="0"/>
              <a:t>, </a:t>
            </a:r>
            <a:r>
              <a:rPr lang="en-US" altLang="en-US" dirty="0"/>
              <a:t>Game Developers Conference, 1999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pic>
        <p:nvPicPr>
          <p:cNvPr id="55302" name="Picture 6" descr="http://www.red3d.com/cwr/steer/gdc99/figure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52" y="2121222"/>
            <a:ext cx="2590800" cy="17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3" name="Picture 7" descr="http://www.red3d.com/cwr/steer/gdc99/figure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552" y="2121222"/>
            <a:ext cx="25908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4" name="Picture 8" descr="http://www.red3d.com/cwr/steer/gdc99/figure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52" y="2121222"/>
            <a:ext cx="2590800" cy="17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6" name="Picture 10" descr="http://www.red3d.com/cwr/steer/gdc99/figure10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552" y="4178622"/>
            <a:ext cx="2590800" cy="17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7" name="Picture 11" descr="http://www.red3d.com/cwr/steer/gdc99/figure17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52" y="4178622"/>
            <a:ext cx="2590800" cy="17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902752" y="5961386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Leader following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5464352" y="5961386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wall following 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721152" y="5961386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path following 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2416352" y="3873822"/>
            <a:ext cx="1905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Pursuit and Evasion 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5464352" y="3873822"/>
            <a:ext cx="137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Arrival</a:t>
            </a:r>
          </a:p>
        </p:txBody>
      </p:sp>
      <p:pic>
        <p:nvPicPr>
          <p:cNvPr id="55313" name="Picture 17" descr="http://www.red3d.com/cwr/steer/gdc99/figure9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52" y="4178622"/>
            <a:ext cx="2590800" cy="17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674152" y="3873822"/>
            <a:ext cx="2057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Obstacle Avoidance 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50" y="1378739"/>
            <a:ext cx="603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Craig Reynolds' Steering Behaviors for Autonomous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3493" y="1243795"/>
            <a:ext cx="21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3"/>
              </a:rPr>
              <a:t>Empire Earth Sample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5845" y="111279"/>
            <a:ext cx="7772400" cy="59033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>
                <a:ea typeface="ＭＳ Ｐゴシック" panose="020B0600070205080204" pitchFamily="34" charset="-128"/>
              </a:rPr>
              <a:t>Flocking in RTS Games (and Other)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3493" y="1754954"/>
            <a:ext cx="981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hlinkClick r:id="rId4"/>
              </a:rPr>
              <a:t>Starcraft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3493" y="2297134"/>
            <a:ext cx="1705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Black and White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979064" y="2784503"/>
            <a:ext cx="201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Some dude's game.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9064" y="3271872"/>
            <a:ext cx="96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Half-Life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2702" y="46417"/>
            <a:ext cx="8391670" cy="122074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Coordinated Collective Movement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898" y="1562680"/>
            <a:ext cx="9128141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Groups of animals can behave almost like a single organism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Can execute swift maneuvers</a:t>
            </a:r>
          </a:p>
          <a:p>
            <a:pPr lvl="1"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for predation or to avoid predation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Individuals rarely collide, even in frenzy of attack or escape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en-US" dirty="0" smtClean="0">
                <a:ea typeface="ＭＳ Ｐゴシック" panose="020B0600070205080204" pitchFamily="34" charset="-128"/>
              </a:rPr>
              <a:t>Shape is characteristic of species, but flexible</a:t>
            </a:r>
          </a:p>
        </p:txBody>
      </p:sp>
    </p:spTree>
    <p:extLst>
      <p:ext uri="{BB962C8B-B14F-4D97-AF65-F5344CB8AC3E}">
        <p14:creationId xmlns:p14="http://schemas.microsoft.com/office/powerpoint/2010/main" val="301633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798" y="8819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Adaptive Significance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202" y="982942"/>
            <a:ext cx="7772400" cy="170231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Prey avoiding predation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More efficient predation by predators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Other Efficiencies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3798" y="2676142"/>
            <a:ext cx="9029700" cy="750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>
                <a:ea typeface="ＭＳ Ｐゴシック" panose="020B0600070205080204" pitchFamily="34" charset="-128"/>
              </a:rPr>
              <a:t>Avoiding Predation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77255" y="3527635"/>
            <a:ext cx="9791700" cy="246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ea typeface="ＭＳ Ｐゴシック" panose="020B0600070205080204" pitchFamily="34" charset="-128"/>
              </a:rPr>
              <a:t>More compact aggregation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predator risks injury by attacking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Confusing predator by: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united erratic maneuvers (e.g. zigzagging)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separation into subgroups (e.g., flash expansion &amp; fountain effect)</a:t>
            </a:r>
          </a:p>
        </p:txBody>
      </p:sp>
    </p:spTree>
    <p:extLst>
      <p:ext uri="{BB962C8B-B14F-4D97-AF65-F5344CB8AC3E}">
        <p14:creationId xmlns:p14="http://schemas.microsoft.com/office/powerpoint/2010/main" val="31397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Flash Expansion</a:t>
            </a:r>
          </a:p>
        </p:txBody>
      </p:sp>
      <p:pic>
        <p:nvPicPr>
          <p:cNvPr id="3174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0764" y="1981200"/>
            <a:ext cx="5068887" cy="4114800"/>
          </a:xfrm>
        </p:spPr>
      </p:pic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4378325" y="6270625"/>
            <a:ext cx="346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Fig. from Camazine &amp; al., </a:t>
            </a:r>
            <a:r>
              <a:rPr lang="en-US" altLang="en-US" sz="1400" i="1"/>
              <a:t>Self-Org. Biol. Sys.</a:t>
            </a:r>
          </a:p>
        </p:txBody>
      </p:sp>
    </p:spTree>
    <p:extLst>
      <p:ext uri="{BB962C8B-B14F-4D97-AF65-F5344CB8AC3E}">
        <p14:creationId xmlns:p14="http://schemas.microsoft.com/office/powerpoint/2010/main" val="357190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Flash Expansion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378325" y="6270625"/>
            <a:ext cx="346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Fig. from Camazine &amp; al., </a:t>
            </a:r>
            <a:r>
              <a:rPr lang="en-US" altLang="en-US" sz="1400" i="1"/>
              <a:t>Self-Org. Biol. Sys.</a:t>
            </a:r>
          </a:p>
        </p:txBody>
      </p:sp>
      <p:pic>
        <p:nvPicPr>
          <p:cNvPr id="337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0764" y="1981200"/>
            <a:ext cx="5068887" cy="4114800"/>
          </a:xfrm>
        </p:spPr>
      </p:pic>
    </p:spTree>
    <p:extLst>
      <p:ext uri="{BB962C8B-B14F-4D97-AF65-F5344CB8AC3E}">
        <p14:creationId xmlns:p14="http://schemas.microsoft.com/office/powerpoint/2010/main" val="3905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Fountain Effect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4378325" y="6270625"/>
            <a:ext cx="346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Fig. from Camazine &amp; al., </a:t>
            </a:r>
            <a:r>
              <a:rPr lang="en-US" altLang="en-US" sz="1400" i="1"/>
              <a:t>Self-Org. Biol. Sys.</a:t>
            </a:r>
          </a:p>
        </p:txBody>
      </p:sp>
      <p:pic>
        <p:nvPicPr>
          <p:cNvPr id="3584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0614" y="1981200"/>
            <a:ext cx="4930775" cy="4114800"/>
          </a:xfrm>
        </p:spPr>
      </p:pic>
    </p:spTree>
    <p:extLst>
      <p:ext uri="{BB962C8B-B14F-4D97-AF65-F5344CB8AC3E}">
        <p14:creationId xmlns:p14="http://schemas.microsoft.com/office/powerpoint/2010/main" val="8212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Fountain Effect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4378325" y="6270625"/>
            <a:ext cx="346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Fig. from Camazine &amp; al., </a:t>
            </a:r>
            <a:r>
              <a:rPr lang="en-US" altLang="en-US" sz="1400" i="1"/>
              <a:t>Self-Org. Biol. Sys.</a:t>
            </a:r>
          </a:p>
        </p:txBody>
      </p:sp>
      <p:pic>
        <p:nvPicPr>
          <p:cNvPr id="3789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7114" y="1981200"/>
            <a:ext cx="5056187" cy="4114800"/>
          </a:xfrm>
        </p:spPr>
      </p:pic>
    </p:spTree>
    <p:extLst>
      <p:ext uri="{BB962C8B-B14F-4D97-AF65-F5344CB8AC3E}">
        <p14:creationId xmlns:p14="http://schemas.microsoft.com/office/powerpoint/2010/main" val="11405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Fountain Effect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4378325" y="6270625"/>
            <a:ext cx="346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Fig. from Camazine &amp; al., </a:t>
            </a:r>
            <a:r>
              <a:rPr lang="en-US" altLang="en-US" sz="1400" i="1"/>
              <a:t>Self-Org. Biol. Sys.</a:t>
            </a:r>
          </a:p>
        </p:txBody>
      </p:sp>
      <p:pic>
        <p:nvPicPr>
          <p:cNvPr id="3994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6801" y="1981200"/>
            <a:ext cx="4976813" cy="4114800"/>
          </a:xfrm>
        </p:spPr>
      </p:pic>
    </p:spTree>
    <p:extLst>
      <p:ext uri="{BB962C8B-B14F-4D97-AF65-F5344CB8AC3E}">
        <p14:creationId xmlns:p14="http://schemas.microsoft.com/office/powerpoint/2010/main" val="14111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3308</TotalTime>
  <Words>1967</Words>
  <Application>Microsoft Office PowerPoint</Application>
  <PresentationFormat>Widescreen</PresentationFormat>
  <Paragraphs>287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Cambria</vt:lpstr>
      <vt:lpstr>Consolas</vt:lpstr>
      <vt:lpstr>Roboto</vt:lpstr>
      <vt:lpstr>Symbol</vt:lpstr>
      <vt:lpstr>Times</vt:lpstr>
      <vt:lpstr>Times New Roman</vt:lpstr>
      <vt:lpstr>Cloud skipper design template</vt:lpstr>
      <vt:lpstr>Flocking </vt:lpstr>
      <vt:lpstr>Schools, Flocks, &amp; Herds</vt:lpstr>
      <vt:lpstr>Coordinated Collective Movement</vt:lpstr>
      <vt:lpstr>Adaptive Significance</vt:lpstr>
      <vt:lpstr>Flash Expansion</vt:lpstr>
      <vt:lpstr>Flash Expansion</vt:lpstr>
      <vt:lpstr>Fountain Effect</vt:lpstr>
      <vt:lpstr>Fountain Effect</vt:lpstr>
      <vt:lpstr>Fountain Effect</vt:lpstr>
      <vt:lpstr>Fountain Effect</vt:lpstr>
      <vt:lpstr>Better Predation</vt:lpstr>
      <vt:lpstr>Characteristic Arrangement of School</vt:lpstr>
      <vt:lpstr>Mechanisms of Individual Coordination</vt:lpstr>
      <vt:lpstr>Basic Assumptions of Huth &amp; Wissel (1992) Model</vt:lpstr>
      <vt:lpstr>Huth &amp; Wissel:Model Behavior of Individual</vt:lpstr>
      <vt:lpstr>Limitations of Model</vt:lpstr>
      <vt:lpstr>“Boids”</vt:lpstr>
      <vt:lpstr>Reynolds' Algorithm: Basic Ideas</vt:lpstr>
      <vt:lpstr>Reynolds' Algorithm: Separation</vt:lpstr>
      <vt:lpstr>Reynolds' Algorithm: Alignment</vt:lpstr>
      <vt:lpstr>Reynolds' Algorithm: Cohesion</vt:lpstr>
      <vt:lpstr>Steering: More complex behaviors</vt:lpstr>
      <vt:lpstr>Flocking in RTS Games (and Other)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512</cp:revision>
  <dcterms:created xsi:type="dcterms:W3CDTF">2018-04-18T20:21:45Z</dcterms:created>
  <dcterms:modified xsi:type="dcterms:W3CDTF">2021-03-16T14:29:43Z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