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65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344" r:id="rId16"/>
    <p:sldId id="345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92" r:id="rId29"/>
    <p:sldId id="294" r:id="rId30"/>
    <p:sldId id="296" r:id="rId31"/>
    <p:sldId id="346" r:id="rId32"/>
    <p:sldId id="298" r:id="rId33"/>
    <p:sldId id="301" r:id="rId34"/>
    <p:sldId id="304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6BA"/>
    <a:srgbClr val="008000"/>
    <a:srgbClr val="FF99FF"/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63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A3VCs_SooQ?t=133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B9M9kkP8e4?t=6153" TargetMode="External"/><Relationship Id="rId2" Type="http://schemas.openxmlformats.org/officeDocument/2006/relationships/hyperlink" Target="https://youtu.be/Om9y0CBagdk?t=4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es5uSU2Lhw?t=22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QYgG31r6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learn/tutorials/topics/navigation/action-and-state-base-classes?playlist=17105" TargetMode="Externa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.ndtv.com/games/news/borderlands-3-characters-gameplay-classes-abilities-story-location-leak-201351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Artificial Intelligence:</a:t>
            </a:r>
            <a:br>
              <a:rPr lang="en-US" altLang="en-US" dirty="0"/>
            </a:br>
            <a:r>
              <a:rPr lang="en-US" altLang="en-US" dirty="0"/>
              <a:t>Agents, Architecture, and </a:t>
            </a:r>
            <a:r>
              <a:rPr lang="en-US" altLang="en-US" dirty="0" smtClean="0"/>
              <a:t>Techniques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1150" y="5861576"/>
            <a:ext cx="2816679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Based on the slides from </a:t>
            </a:r>
            <a:r>
              <a:rPr lang="en-US" i="1" dirty="0" smtClean="0"/>
              <a:t>Introduction to Game Development</a:t>
            </a:r>
            <a:r>
              <a:rPr lang="en-US" dirty="0" smtClean="0"/>
              <a:t> by Scott Rabin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7116" y="75957"/>
            <a:ext cx="9029700" cy="818906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Sensing: Human </a:t>
            </a:r>
            <a:r>
              <a:rPr lang="en-US" altLang="en-US" dirty="0"/>
              <a:t>Hearing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192" y="986919"/>
            <a:ext cx="4618798" cy="547394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Humans can hear sounds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recognize sounds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Knows what emits each sound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sense volume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Indicates distance of sound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sense pitch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Sounds muffled through walls have more bass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sense location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Where sound is coming from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217186" y="986919"/>
            <a:ext cx="658182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200" dirty="0"/>
              <a:t>How do you model hearing efficiently?</a:t>
            </a:r>
          </a:p>
          <a:p>
            <a:pPr lvl="1">
              <a:spcAft>
                <a:spcPts val="1200"/>
              </a:spcAft>
            </a:pPr>
            <a:r>
              <a:rPr lang="en-US" altLang="en-US" sz="2200" dirty="0"/>
              <a:t>Do you model how sounds reflect off every surface?</a:t>
            </a:r>
          </a:p>
          <a:p>
            <a:pPr lvl="1">
              <a:spcAft>
                <a:spcPts val="1200"/>
              </a:spcAft>
            </a:pPr>
            <a:r>
              <a:rPr lang="en-US" altLang="en-US" sz="2200" dirty="0"/>
              <a:t>How should an agent know about sounds</a:t>
            </a:r>
            <a:r>
              <a:rPr lang="en-US" altLang="en-US" sz="2200" dirty="0" smtClean="0"/>
              <a:t>?</a:t>
            </a:r>
            <a:endParaRPr lang="en-US" altLang="en-US" sz="2200" dirty="0"/>
          </a:p>
          <a:p>
            <a:pPr>
              <a:spcAft>
                <a:spcPts val="1200"/>
              </a:spcAft>
            </a:pPr>
            <a:endParaRPr lang="en-US" altLang="en-US" sz="2200" dirty="0" smtClean="0"/>
          </a:p>
          <a:p>
            <a:pPr>
              <a:spcAft>
                <a:spcPts val="1200"/>
              </a:spcAft>
            </a:pPr>
            <a:r>
              <a:rPr lang="en-US" altLang="en-US" sz="2200" dirty="0" smtClean="0"/>
              <a:t>Possible Answers:</a:t>
            </a:r>
          </a:p>
          <a:p>
            <a:pPr lvl="1">
              <a:spcAft>
                <a:spcPts val="1200"/>
              </a:spcAft>
            </a:pPr>
            <a:r>
              <a:rPr lang="en-US" altLang="en-US" sz="2200" dirty="0" smtClean="0"/>
              <a:t>Event-based approach</a:t>
            </a:r>
          </a:p>
          <a:p>
            <a:pPr lvl="2">
              <a:spcAft>
                <a:spcPts val="1200"/>
              </a:spcAft>
            </a:pPr>
            <a:r>
              <a:rPr lang="en-US" altLang="en-US" sz="2200" dirty="0" smtClean="0"/>
              <a:t>When </a:t>
            </a:r>
            <a:r>
              <a:rPr lang="en-US" altLang="en-US" sz="2200" dirty="0"/>
              <a:t>sound is emitted, it alerts interested agents</a:t>
            </a:r>
          </a:p>
          <a:p>
            <a:pPr lvl="1">
              <a:spcAft>
                <a:spcPts val="1200"/>
              </a:spcAft>
            </a:pPr>
            <a:r>
              <a:rPr lang="en-US" altLang="en-US" sz="2200" dirty="0"/>
              <a:t>Use distance and zones to determine how far sound can </a:t>
            </a:r>
            <a:r>
              <a:rPr lang="en-US" altLang="en-US" sz="2200" dirty="0" smtClean="0"/>
              <a:t>travel</a:t>
            </a:r>
          </a:p>
        </p:txBody>
      </p:sp>
    </p:spTree>
    <p:extLst>
      <p:ext uri="{BB962C8B-B14F-4D97-AF65-F5344CB8AC3E}">
        <p14:creationId xmlns:p14="http://schemas.microsoft.com/office/powerpoint/2010/main" val="8853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854" y="107217"/>
            <a:ext cx="9029700" cy="8032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Infected in </a:t>
            </a:r>
            <a:r>
              <a:rPr lang="en-US" altLang="en-US" i="1" dirty="0" smtClean="0"/>
              <a:t>Last of Us</a:t>
            </a:r>
            <a:endParaRPr lang="en-US" altLang="en-US" i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361" y="1196487"/>
            <a:ext cx="9289562" cy="1628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 smtClean="0"/>
              <a:t>Infected are humans who have succumbed to a parasitic fungus.</a:t>
            </a:r>
          </a:p>
          <a:p>
            <a:pPr marL="0" indent="0">
              <a:buNone/>
            </a:pPr>
            <a:r>
              <a:rPr lang="en-US" altLang="en-US" sz="2600" dirty="0" smtClean="0"/>
              <a:t>"The Infected are driven by the instincts of the fungus."</a:t>
            </a:r>
          </a:p>
          <a:p>
            <a:pPr marL="0" indent="0">
              <a:buNone/>
            </a:pPr>
            <a:r>
              <a:rPr lang="en-US" altLang="en-US" sz="2600" dirty="0" smtClean="0"/>
              <a:t>Infected rely primarily on hearing.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627" y="158376"/>
            <a:ext cx="1810973" cy="2257680"/>
          </a:xfrm>
          <a:prstGeom prst="rect">
            <a:avLst/>
          </a:prstGeom>
        </p:spPr>
      </p:pic>
      <p:pic>
        <p:nvPicPr>
          <p:cNvPr id="6758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0" y="3344983"/>
            <a:ext cx="2288067" cy="28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Image result for images last of us inf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67" y="3591961"/>
            <a:ext cx="42291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0" name="Picture 6" descr="Image result for images last of us infec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630" y="3838939"/>
            <a:ext cx="2691667" cy="201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854" y="107217"/>
            <a:ext cx="9029700" cy="8032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Sensing: Infected in </a:t>
            </a:r>
            <a:r>
              <a:rPr lang="en-US" altLang="en-US" i="1" dirty="0" smtClean="0"/>
              <a:t>Last of Us </a:t>
            </a:r>
            <a:r>
              <a:rPr lang="en-US" altLang="en-US" dirty="0" smtClean="0"/>
              <a:t>I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908" y="1144953"/>
            <a:ext cx="10199076" cy="541215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dirty="0" smtClean="0"/>
              <a:t>The sensory system does not reason about actual game audio.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 smtClean="0"/>
              <a:t>Instead, </a:t>
            </a:r>
            <a:r>
              <a:rPr lang="en-US" altLang="en-US" i="1" dirty="0" smtClean="0"/>
              <a:t>logical</a:t>
            </a:r>
            <a:r>
              <a:rPr lang="en-US" altLang="en-US" dirty="0" smtClean="0"/>
              <a:t> sounds are used.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Allows designers to have more control about what sounds are heard at what range by each Infected </a:t>
            </a:r>
            <a:r>
              <a:rPr lang="en-US" altLang="en-US" dirty="0" smtClean="0"/>
              <a:t>type.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/>
              <a:t>Characters (</a:t>
            </a:r>
            <a:r>
              <a:rPr lang="en-US" altLang="en-US" dirty="0"/>
              <a:t>Joel and Ellie</a:t>
            </a:r>
            <a:r>
              <a:rPr lang="en-US" altLang="en-US" dirty="0" smtClean="0"/>
              <a:t>) are animated breathing, but those are not considered logical sounds.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/>
              <a:t>Logical sounds are broadcast over a radius; those within the radius can hear it (sounds are occluded by the environment: walls, etc.).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Rays are cast from each character within the sound radius to the source to determine the level of occlusion.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569" y="157830"/>
            <a:ext cx="1207478" cy="15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854" y="107217"/>
            <a:ext cx="9029700" cy="8032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Sensing: Infected in </a:t>
            </a:r>
            <a:r>
              <a:rPr lang="en-US" altLang="en-US" i="1" dirty="0" smtClean="0"/>
              <a:t>Last of Us </a:t>
            </a:r>
            <a:r>
              <a:rPr lang="en-US" altLang="en-US" dirty="0" smtClean="0"/>
              <a:t>II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907" y="1496645"/>
            <a:ext cx="11410461" cy="50604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dirty="0" smtClean="0"/>
              <a:t>Different Infected types hear at different rates.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 smtClean="0"/>
              <a:t>Player movement: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The broadcast radius of logical movement is scaled based on the speed of the player.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This </a:t>
            </a:r>
            <a:r>
              <a:rPr lang="en-US" altLang="en-US" dirty="0"/>
              <a:t>requires stealth </a:t>
            </a:r>
            <a:r>
              <a:rPr lang="en-US" altLang="en-US" dirty="0" smtClean="0"/>
              <a:t>nearby an Infected, but allows faster movement as the player approaches from far away.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 smtClean="0"/>
              <a:t>When an Infected hears a player, they enter an agitated state informing the player they have been detected.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569" y="157830"/>
            <a:ext cx="1207478" cy="15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916" y="161925"/>
            <a:ext cx="9029700" cy="857983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Sensing: Communication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23" y="1316832"/>
            <a:ext cx="9791700" cy="2531452"/>
          </a:xfrm>
        </p:spPr>
        <p:txBody>
          <a:bodyPr/>
          <a:lstStyle/>
          <a:p>
            <a:r>
              <a:rPr lang="en-US" altLang="en-US" dirty="0"/>
              <a:t>Agents might talk amongst themselves!</a:t>
            </a:r>
          </a:p>
          <a:p>
            <a:pPr lvl="1"/>
            <a:r>
              <a:rPr lang="en-US" altLang="en-US" dirty="0"/>
              <a:t>Guards might alert other guards</a:t>
            </a:r>
          </a:p>
          <a:p>
            <a:pPr lvl="1"/>
            <a:r>
              <a:rPr lang="en-US" altLang="en-US" dirty="0"/>
              <a:t>Agents witness player location and spread the word</a:t>
            </a:r>
          </a:p>
          <a:p>
            <a:r>
              <a:rPr lang="en-US" altLang="en-US" dirty="0"/>
              <a:t>Model sensed knowledge through communication</a:t>
            </a:r>
          </a:p>
          <a:p>
            <a:pPr lvl="1"/>
            <a:r>
              <a:rPr lang="en-US" altLang="en-US" dirty="0"/>
              <a:t>Event-driven when agents within vicinity of each other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292" y="5051784"/>
            <a:ext cx="1207478" cy="150532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00735" y="5568462"/>
            <a:ext cx="5175788" cy="98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Infected's</a:t>
            </a:r>
            <a:r>
              <a:rPr lang="en-US" altLang="en-US" sz="2000" dirty="0" smtClean="0"/>
              <a:t> Agitated State vocalization alerts other infected within radius. (Hard </a:t>
            </a:r>
            <a:r>
              <a:rPr lang="en-US" altLang="en-US" sz="2000" dirty="0"/>
              <a:t>to tell: </a:t>
            </a:r>
            <a:r>
              <a:rPr lang="en-US" altLang="en-US" sz="2000" dirty="0" smtClean="0">
                <a:hlinkClick r:id="rId3"/>
              </a:rPr>
              <a:t>link</a:t>
            </a:r>
            <a:r>
              <a:rPr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373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5424" y="90121"/>
            <a:ext cx="9029700" cy="902433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Sensing: Reaction </a:t>
            </a:r>
            <a:r>
              <a:rPr lang="en-US" altLang="en-US" dirty="0"/>
              <a:t>Times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316892"/>
            <a:ext cx="9791700" cy="2922954"/>
          </a:xfrm>
        </p:spPr>
        <p:txBody>
          <a:bodyPr/>
          <a:lstStyle/>
          <a:p>
            <a:r>
              <a:rPr lang="en-US" altLang="en-US" dirty="0"/>
              <a:t>Agents shouldn’t see, hear, communicate instantaneously</a:t>
            </a:r>
          </a:p>
          <a:p>
            <a:r>
              <a:rPr lang="en-US" altLang="en-US" dirty="0"/>
              <a:t>Players notice!</a:t>
            </a:r>
          </a:p>
          <a:p>
            <a:r>
              <a:rPr lang="en-US" altLang="en-US" dirty="0"/>
              <a:t>Build in artificial reaction times</a:t>
            </a:r>
          </a:p>
          <a:p>
            <a:pPr lvl="1"/>
            <a:r>
              <a:rPr lang="en-US" altLang="en-US" dirty="0"/>
              <a:t>Vision: ¼ to ½ second</a:t>
            </a:r>
          </a:p>
          <a:p>
            <a:pPr lvl="1"/>
            <a:r>
              <a:rPr lang="en-US" altLang="en-US" dirty="0"/>
              <a:t>Hearing: ¼ to ½ second</a:t>
            </a:r>
          </a:p>
          <a:p>
            <a:pPr lvl="1"/>
            <a:r>
              <a:rPr lang="en-US" altLang="en-US" dirty="0"/>
              <a:t>Communication: &gt; 2 seconds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60263" y="4564184"/>
            <a:ext cx="377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Assassin's Creed 2: Hay Assassination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0263" y="5034056"/>
            <a:ext cx="328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Destiny 1: We've Woken the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323" y="119237"/>
            <a:ext cx="9029700" cy="906582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Sense-Think-Act </a:t>
            </a:r>
            <a:r>
              <a:rPr lang="en-US" altLang="en-US" dirty="0"/>
              <a:t>Cycle: Thinking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482" y="1549001"/>
            <a:ext cx="10486464" cy="4079554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i="1" dirty="0" smtClean="0"/>
              <a:t>Thinking</a:t>
            </a:r>
            <a:r>
              <a:rPr lang="en-US" altLang="en-US" dirty="0" smtClean="0"/>
              <a:t> is what people consider to be true AI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/>
              <a:t>Sensed </a:t>
            </a:r>
            <a:r>
              <a:rPr lang="en-US" altLang="en-US" dirty="0"/>
              <a:t>information gathered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Must process sensed information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Two primary methods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Process using pre-coded expert </a:t>
            </a:r>
            <a:r>
              <a:rPr lang="en-US" altLang="en-US" dirty="0" smtClean="0"/>
              <a:t>knowledge (if-then encoding of a ruleset) with elements of randomness (to mitigate predictability)</a:t>
            </a:r>
            <a:endParaRPr lang="en-US" altLang="en-US" dirty="0"/>
          </a:p>
          <a:p>
            <a:pPr lvl="1">
              <a:spcAft>
                <a:spcPts val="1200"/>
              </a:spcAft>
            </a:pPr>
            <a:r>
              <a:rPr lang="en-US" altLang="en-US" dirty="0"/>
              <a:t>Use search to find an optimal solution</a:t>
            </a:r>
          </a:p>
          <a:p>
            <a:pPr>
              <a:spcAft>
                <a:spcPts val="12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92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481" y="111553"/>
            <a:ext cx="9029700" cy="86047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Thinking: Expert </a:t>
            </a:r>
            <a:r>
              <a:rPr lang="en-US" altLang="en-US" dirty="0"/>
              <a:t>Knowledge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67" y="1203206"/>
            <a:ext cx="10709635" cy="49478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Many different systems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Finite-state </a:t>
            </a:r>
            <a:r>
              <a:rPr lang="en-US" altLang="en-US" dirty="0" smtClean="0"/>
              <a:t>machines (States encoded and transitions via a switch: </a:t>
            </a:r>
            <a:r>
              <a:rPr lang="en-US" altLang="en-US" dirty="0" err="1" smtClean="0"/>
              <a:t>e.g</a:t>
            </a:r>
            <a:r>
              <a:rPr lang="en-US" altLang="en-US" dirty="0" smtClean="0"/>
              <a:t>, Dungeon Delver movement)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Production </a:t>
            </a:r>
            <a:r>
              <a:rPr lang="en-US" altLang="en-US" dirty="0" smtClean="0"/>
              <a:t>systems (similar to a grammar with repeated </a:t>
            </a:r>
            <a:r>
              <a:rPr lang="en-US" altLang="en-US" dirty="0" err="1" smtClean="0"/>
              <a:t>substitutsions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Decision </a:t>
            </a:r>
            <a:r>
              <a:rPr lang="en-US" altLang="en-US" dirty="0" smtClean="0"/>
              <a:t>trees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Logical inference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Encoding expert knowledge is appealing because it’s relatively easy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Can ask just the right questions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As simple as if-then </a:t>
            </a:r>
            <a:r>
              <a:rPr lang="en-US" altLang="en-US" dirty="0" smtClean="0"/>
              <a:t>statements (theoretically)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Problems with expert knowledge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Not very scalable</a:t>
            </a:r>
          </a:p>
        </p:txBody>
      </p:sp>
    </p:spTree>
    <p:extLst>
      <p:ext uri="{BB962C8B-B14F-4D97-AF65-F5344CB8AC3E}">
        <p14:creationId xmlns:p14="http://schemas.microsoft.com/office/powerpoint/2010/main" val="287152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640" y="149974"/>
            <a:ext cx="9029700" cy="952686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Thinking: Search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351" y="1825625"/>
            <a:ext cx="10742279" cy="4351338"/>
          </a:xfrm>
        </p:spPr>
        <p:txBody>
          <a:bodyPr/>
          <a:lstStyle/>
          <a:p>
            <a:r>
              <a:rPr lang="en-US" altLang="en-US" dirty="0"/>
              <a:t>Employs search algorithm to find an optimal or near-optimal solution</a:t>
            </a:r>
          </a:p>
          <a:p>
            <a:r>
              <a:rPr lang="en-US" altLang="en-US" i="1" dirty="0" smtClean="0"/>
              <a:t>Pathfinding</a:t>
            </a:r>
            <a:r>
              <a:rPr lang="en-US" altLang="en-US" dirty="0" smtClean="0"/>
              <a:t> </a:t>
            </a:r>
            <a:r>
              <a:rPr lang="en-US" altLang="en-US" dirty="0"/>
              <a:t>common use of </a:t>
            </a:r>
            <a:r>
              <a:rPr lang="en-US" altLang="en-US" dirty="0" smtClean="0"/>
              <a:t>search (A*, not </a:t>
            </a:r>
            <a:r>
              <a:rPr lang="en-US" altLang="en-US" dirty="0" err="1" smtClean="0"/>
              <a:t>Dijkstra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r>
              <a:rPr lang="en-US" altLang="en-US" dirty="0" smtClean="0"/>
              <a:t>Consider Uno with a rule modification: play as many cards as possible (chained together) in one turn.</a:t>
            </a:r>
          </a:p>
          <a:p>
            <a:pPr lvl="1"/>
            <a:r>
              <a:rPr lang="en-US" altLang="en-US" dirty="0" smtClean="0"/>
              <a:t>How to identify the optimal play sequence?</a:t>
            </a:r>
          </a:p>
          <a:p>
            <a:pPr lvl="1"/>
            <a:r>
              <a:rPr lang="en-US" altLang="en-US" dirty="0" smtClean="0"/>
              <a:t>More complex with two players (because turns can be sequenced with Skip, Reverse, Draw Two, Draw Four).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0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3273" y="211446"/>
            <a:ext cx="9029700" cy="79132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Thinking: Machine </a:t>
            </a:r>
            <a:r>
              <a:rPr lang="en-US" altLang="en-US" dirty="0"/>
              <a:t>Learning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432" y="1210901"/>
            <a:ext cx="10978243" cy="5201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imparting expert knowledge and search are both </a:t>
            </a:r>
            <a:r>
              <a:rPr lang="en-US" altLang="en-US" dirty="0" smtClean="0"/>
              <a:t>not reasonable/possible</a:t>
            </a:r>
            <a:r>
              <a:rPr lang="en-US" altLang="en-US" dirty="0"/>
              <a:t>, then machine learning might 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Reinforcement learning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Neural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Decision tree learning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Not often used by game developers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Why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smtClean="0"/>
              <a:t>Complexity</a:t>
            </a:r>
          </a:p>
          <a:p>
            <a:pPr lvl="2"/>
            <a:r>
              <a:rPr lang="en-US" altLang="en-US" dirty="0" smtClean="0"/>
              <a:t>CPU Requirements</a:t>
            </a:r>
          </a:p>
          <a:p>
            <a:pPr lvl="2"/>
            <a:r>
              <a:rPr lang="en-US" altLang="en-US" dirty="0" smtClean="0"/>
              <a:t>Effect on Development Time</a:t>
            </a:r>
          </a:p>
          <a:p>
            <a:pPr lvl="2"/>
            <a:r>
              <a:rPr lang="en-US" altLang="en-US" dirty="0" smtClean="0"/>
              <a:t>Inexperience of Developers</a:t>
            </a:r>
          </a:p>
          <a:p>
            <a:pPr lvl="2"/>
            <a:r>
              <a:rPr lang="en-US" altLang="en-US" dirty="0" smtClean="0"/>
              <a:t>The technique does not outperform an expert system.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89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140" y="105730"/>
            <a:ext cx="10267660" cy="750055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What </a:t>
            </a:r>
            <a:r>
              <a:rPr lang="en-US" altLang="en-US" sz="3600" dirty="0"/>
              <a:t>is </a:t>
            </a:r>
            <a:r>
              <a:rPr lang="en-US" altLang="en-US" sz="3600" dirty="0" smtClean="0"/>
              <a:t>Considered </a:t>
            </a:r>
            <a:r>
              <a:rPr lang="en-US" altLang="en-US" sz="3600" dirty="0"/>
              <a:t>Game Artificial </a:t>
            </a:r>
            <a:r>
              <a:rPr lang="en-US" altLang="en-US" sz="3600" dirty="0" smtClean="0"/>
              <a:t>Intelligence?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377" y="1059717"/>
            <a:ext cx="9791700" cy="3445853"/>
          </a:xfrm>
        </p:spPr>
        <p:txBody>
          <a:bodyPr/>
          <a:lstStyle/>
          <a:p>
            <a:r>
              <a:rPr lang="en-US" altLang="en-US" dirty="0"/>
              <a:t>Is it any NPC behavior?</a:t>
            </a:r>
          </a:p>
          <a:p>
            <a:pPr lvl="1"/>
            <a:r>
              <a:rPr lang="en-US" altLang="en-US" dirty="0"/>
              <a:t>A single “if” statement?</a:t>
            </a:r>
          </a:p>
          <a:p>
            <a:pPr lvl="1"/>
            <a:r>
              <a:rPr lang="en-US" altLang="en-US" dirty="0"/>
              <a:t>Scripted behavior?</a:t>
            </a:r>
          </a:p>
          <a:p>
            <a:r>
              <a:rPr lang="en-US" altLang="en-US" dirty="0"/>
              <a:t>Pathfinding?</a:t>
            </a:r>
          </a:p>
          <a:p>
            <a:r>
              <a:rPr lang="en-US" altLang="en-US" dirty="0"/>
              <a:t>Animation selection?</a:t>
            </a:r>
          </a:p>
          <a:p>
            <a:r>
              <a:rPr lang="en-US" altLang="en-US" dirty="0"/>
              <a:t>Automatically generated environment?</a:t>
            </a:r>
          </a:p>
          <a:p>
            <a:r>
              <a:rPr lang="en-US" altLang="en-US" dirty="0"/>
              <a:t>Best shot at a definition of game AI?</a:t>
            </a:r>
          </a:p>
          <a:p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792" y="4865075"/>
            <a:ext cx="9791700" cy="142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An inclusive definition of game AI: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/>
              <a:t>“Game AI is anything that contributes to the perceived intelligence of an entity, regardless of what’s under the hood.”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39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449" y="134605"/>
            <a:ext cx="10073768" cy="82205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Thinking: Prevent Flip-Flopping </a:t>
            </a:r>
            <a:r>
              <a:rPr lang="en-US" altLang="en-US" dirty="0"/>
              <a:t>Decisions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084" y="1456124"/>
            <a:ext cx="10431716" cy="4720839"/>
          </a:xfrm>
        </p:spPr>
        <p:txBody>
          <a:bodyPr/>
          <a:lstStyle/>
          <a:p>
            <a:r>
              <a:rPr lang="en-US" altLang="en-US" dirty="0" smtClean="0"/>
              <a:t>Must </a:t>
            </a:r>
            <a:r>
              <a:rPr lang="en-US" altLang="en-US" dirty="0"/>
              <a:t>make a decision and stick with it</a:t>
            </a:r>
          </a:p>
          <a:p>
            <a:pPr lvl="1"/>
            <a:r>
              <a:rPr lang="en-US" altLang="en-US" dirty="0"/>
              <a:t>Until situation changes enough</a:t>
            </a:r>
          </a:p>
          <a:p>
            <a:pPr lvl="1"/>
            <a:r>
              <a:rPr lang="en-US" altLang="en-US" dirty="0"/>
              <a:t>Until enough time has </a:t>
            </a:r>
            <a:r>
              <a:rPr lang="en-US" altLang="en-US" dirty="0" smtClean="0"/>
              <a:t>passed</a:t>
            </a:r>
          </a:p>
          <a:p>
            <a:r>
              <a:rPr lang="en-US" altLang="en-US" dirty="0" smtClean="0"/>
              <a:t>Reaction times might help keep it from happening every frame</a:t>
            </a:r>
          </a:p>
          <a:p>
            <a:r>
              <a:rPr lang="en-US" altLang="en-US" dirty="0" smtClean="0"/>
              <a:t>Flip-flopping must be guarded against: imagine an AI switching tasks every 0.5 seconds.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98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7A5-9269-45A2-9D77-7A48B0944FD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80815"/>
            <a:ext cx="9029700" cy="87584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Sense-Think-Act </a:t>
            </a:r>
            <a:r>
              <a:rPr lang="en-US" altLang="en-US" dirty="0" smtClean="0"/>
              <a:t>Cycle: Acting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404" y="1294760"/>
            <a:ext cx="10447084" cy="46901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Sensing and thinking </a:t>
            </a:r>
            <a:r>
              <a:rPr lang="en-US" altLang="en-US" dirty="0" smtClean="0"/>
              <a:t>are steps </a:t>
            </a:r>
            <a:r>
              <a:rPr lang="en-US" altLang="en-US" dirty="0"/>
              <a:t>invisible to player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Acting is </a:t>
            </a:r>
            <a:r>
              <a:rPr lang="en-US" altLang="en-US" dirty="0" smtClean="0"/>
              <a:t>how a </a:t>
            </a:r>
            <a:r>
              <a:rPr lang="en-US" altLang="en-US" dirty="0"/>
              <a:t>player witnesses intelligence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Numerous agent actions, for example: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Change locations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Pick up object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Play animation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Play sound effect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Converse with player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Fire weapon</a:t>
            </a:r>
          </a:p>
        </p:txBody>
      </p:sp>
    </p:spTree>
    <p:extLst>
      <p:ext uri="{BB962C8B-B14F-4D97-AF65-F5344CB8AC3E}">
        <p14:creationId xmlns:p14="http://schemas.microsoft.com/office/powerpoint/2010/main" val="20578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639" y="146131"/>
            <a:ext cx="9029700" cy="852794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Acting: Showing </a:t>
            </a:r>
            <a:r>
              <a:rPr lang="en-US" altLang="en-US" dirty="0"/>
              <a:t>Intelligence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91" y="1294760"/>
            <a:ext cx="11088060" cy="253573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Adeptness and subtlety of actions impact perceived level of intelligence</a:t>
            </a:r>
          </a:p>
          <a:p>
            <a:pPr lvl="1"/>
            <a:r>
              <a:rPr lang="en-US" altLang="en-US" sz="2800" dirty="0"/>
              <a:t>Agent can only express intelligence in terms of vocabulary of actions</a:t>
            </a:r>
          </a:p>
          <a:p>
            <a:pPr lvl="2"/>
            <a:r>
              <a:rPr lang="en-US" altLang="en-US" sz="2400" dirty="0" smtClean="0"/>
              <a:t>Enormous </a:t>
            </a:r>
            <a:r>
              <a:rPr lang="en-US" altLang="en-US" sz="2400" dirty="0"/>
              <a:t>burden on asset </a:t>
            </a:r>
            <a:r>
              <a:rPr lang="en-US" altLang="en-US" sz="2400" dirty="0" smtClean="0"/>
              <a:t>generation</a:t>
            </a:r>
          </a:p>
          <a:p>
            <a:pPr lvl="2"/>
            <a:r>
              <a:rPr lang="en-US" altLang="en-US" sz="2400" dirty="0"/>
              <a:t>Must use scalable solutions to make </a:t>
            </a:r>
            <a:r>
              <a:rPr lang="en-US" altLang="en-US" sz="2400" dirty="0" smtClean="0"/>
              <a:t>selections</a:t>
            </a:r>
            <a:endParaRPr lang="en-US" altLang="en-US" sz="24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66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852" y="88501"/>
            <a:ext cx="9029700" cy="752901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/>
              <a:t>Extra </a:t>
            </a:r>
            <a:r>
              <a:rPr lang="en-US" altLang="en-US" sz="3600" dirty="0" smtClean="0"/>
              <a:t>Step: Learning </a:t>
            </a:r>
            <a:r>
              <a:rPr lang="en-US" altLang="en-US" sz="3600" dirty="0"/>
              <a:t>and Remembering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073" y="1125711"/>
            <a:ext cx="5630157" cy="4910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/>
              <a:t>Optional </a:t>
            </a:r>
            <a:r>
              <a:rPr lang="en-US" altLang="en-US" sz="2400" dirty="0" smtClean="0"/>
              <a:t>last step in Sense-Think-Act Cycle </a:t>
            </a:r>
            <a:endParaRPr lang="en-US" altLang="en-US" sz="2400" dirty="0"/>
          </a:p>
          <a:p>
            <a:r>
              <a:rPr lang="en-US" altLang="en-US" sz="2400" dirty="0"/>
              <a:t>Not necessary in many games</a:t>
            </a:r>
          </a:p>
          <a:p>
            <a:pPr lvl="1"/>
            <a:r>
              <a:rPr lang="en-US" altLang="en-US" sz="2000" dirty="0"/>
              <a:t>Agents </a:t>
            </a:r>
            <a:r>
              <a:rPr lang="en-US" altLang="en-US" sz="2000" dirty="0" smtClean="0"/>
              <a:t>do not </a:t>
            </a:r>
            <a:r>
              <a:rPr lang="en-US" altLang="en-US" sz="2000" dirty="0"/>
              <a:t>live long enough</a:t>
            </a:r>
          </a:p>
          <a:p>
            <a:pPr lvl="1"/>
            <a:r>
              <a:rPr lang="en-US" altLang="en-US" sz="2000" dirty="0"/>
              <a:t>Game design might not desire </a:t>
            </a:r>
            <a:r>
              <a:rPr lang="en-US" altLang="en-US" sz="2000" dirty="0" smtClean="0"/>
              <a:t>it</a:t>
            </a:r>
          </a:p>
          <a:p>
            <a:pPr lvl="2"/>
            <a:r>
              <a:rPr lang="en-US" altLang="en-US" sz="1600" dirty="0" smtClean="0"/>
              <a:t>Imagine Punch-Out! where enemies change mid-match to counteract player actions.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b="1" i="1" dirty="0" smtClean="0"/>
              <a:t>Learning</a:t>
            </a:r>
          </a:p>
          <a:p>
            <a:r>
              <a:rPr lang="en-US" altLang="en-US" sz="2400" dirty="0" smtClean="0"/>
              <a:t>Remembering </a:t>
            </a:r>
            <a:r>
              <a:rPr lang="en-US" altLang="en-US" sz="2400" dirty="0"/>
              <a:t>outcomes and generalizing to future situations</a:t>
            </a:r>
          </a:p>
          <a:p>
            <a:r>
              <a:rPr lang="en-US" altLang="en-US" sz="2400" dirty="0"/>
              <a:t>Simplest approach: gather statistics</a:t>
            </a:r>
          </a:p>
          <a:p>
            <a:pPr lvl="1"/>
            <a:r>
              <a:rPr lang="en-US" altLang="en-US" sz="2000" dirty="0"/>
              <a:t>If 80% of time player attacks from left</a:t>
            </a:r>
          </a:p>
          <a:p>
            <a:pPr lvl="1"/>
            <a:r>
              <a:rPr lang="en-US" altLang="en-US" sz="2000" dirty="0"/>
              <a:t>Then expect this likely event</a:t>
            </a:r>
          </a:p>
          <a:p>
            <a:r>
              <a:rPr lang="en-US" altLang="en-US" sz="2400" dirty="0"/>
              <a:t>Adapts to player </a:t>
            </a:r>
            <a:r>
              <a:rPr lang="en-US" altLang="en-US" sz="2400" dirty="0" smtClean="0"/>
              <a:t>behavior</a:t>
            </a:r>
            <a:endParaRPr lang="en-US" altLang="en-US" sz="2400" dirty="0"/>
          </a:p>
          <a:p>
            <a:pPr lvl="1"/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381589" y="2128467"/>
            <a:ext cx="55286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i="1" dirty="0"/>
              <a:t>Remembering</a:t>
            </a:r>
          </a:p>
          <a:p>
            <a:pPr lvl="1"/>
            <a:r>
              <a:rPr lang="en-US" altLang="en-US" sz="2400" dirty="0"/>
              <a:t>Remember hard facts</a:t>
            </a:r>
          </a:p>
          <a:p>
            <a:pPr lvl="2"/>
            <a:r>
              <a:rPr lang="en-US" altLang="en-US" sz="2400" dirty="0"/>
              <a:t>Observed states, objects, or players</a:t>
            </a:r>
          </a:p>
          <a:p>
            <a:pPr lvl="1"/>
            <a:r>
              <a:rPr lang="en-US" altLang="en-US" sz="2400" dirty="0"/>
              <a:t>For example</a:t>
            </a:r>
          </a:p>
          <a:p>
            <a:pPr lvl="2"/>
            <a:r>
              <a:rPr lang="en-US" altLang="en-US" sz="2400" dirty="0"/>
              <a:t>Where was the player last seen?</a:t>
            </a:r>
          </a:p>
          <a:p>
            <a:pPr lvl="2"/>
            <a:r>
              <a:rPr lang="en-US" altLang="en-US" sz="2400" dirty="0"/>
              <a:t>What weapon did the player have?</a:t>
            </a:r>
          </a:p>
          <a:p>
            <a:pPr lvl="2"/>
            <a:r>
              <a:rPr lang="en-US" altLang="en-US" sz="2400" dirty="0"/>
              <a:t>Where did I last see a health pack?</a:t>
            </a:r>
          </a:p>
          <a:p>
            <a:pPr lvl="1"/>
            <a:r>
              <a:rPr lang="en-US" altLang="en-US" sz="2400" dirty="0"/>
              <a:t>Memories should fade</a:t>
            </a:r>
          </a:p>
          <a:p>
            <a:pPr lvl="2"/>
            <a:r>
              <a:rPr lang="en-US" altLang="en-US" sz="2400" dirty="0"/>
              <a:t>Helps keep memory requirements lower</a:t>
            </a:r>
          </a:p>
          <a:p>
            <a:pPr lvl="2"/>
            <a:r>
              <a:rPr lang="en-US" altLang="en-US" sz="2400" dirty="0"/>
              <a:t>Simulates poor, imprecise, selective human memory</a:t>
            </a:r>
          </a:p>
        </p:txBody>
      </p:sp>
    </p:spTree>
    <p:extLst>
      <p:ext uri="{BB962C8B-B14F-4D97-AF65-F5344CB8AC3E}">
        <p14:creationId xmlns:p14="http://schemas.microsoft.com/office/powerpoint/2010/main" val="7334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907" y="149971"/>
            <a:ext cx="9029700" cy="7759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Remembering Within </a:t>
            </a:r>
            <a:r>
              <a:rPr lang="en-US" altLang="en-US" dirty="0"/>
              <a:t>the World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882" y="1233286"/>
            <a:ext cx="10815918" cy="522214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All memory doesn’t need to be stored in the </a:t>
            </a:r>
            <a:r>
              <a:rPr lang="en-US" altLang="en-US" dirty="0" smtClean="0"/>
              <a:t>agent</a:t>
            </a:r>
          </a:p>
          <a:p>
            <a:pPr lvl="1"/>
            <a:r>
              <a:rPr lang="en-US" altLang="en-US" dirty="0" smtClean="0"/>
              <a:t>If many agents, the same knowledge might be stored twice: waste of resources</a:t>
            </a:r>
            <a:endParaRPr lang="en-US" altLang="en-US" dirty="0"/>
          </a:p>
          <a:p>
            <a:r>
              <a:rPr lang="en-US" altLang="en-US" dirty="0" smtClean="0"/>
              <a:t>Memories stored </a:t>
            </a:r>
            <a:r>
              <a:rPr lang="en-US" altLang="en-US" dirty="0"/>
              <a:t>in the world</a:t>
            </a:r>
          </a:p>
          <a:p>
            <a:pPr lvl="1"/>
            <a:r>
              <a:rPr lang="en-US" altLang="en-US" dirty="0" smtClean="0"/>
              <a:t>Agents </a:t>
            </a:r>
            <a:r>
              <a:rPr lang="en-US" altLang="en-US" dirty="0"/>
              <a:t>get slaughtered in a certain area</a:t>
            </a:r>
          </a:p>
          <a:p>
            <a:pPr lvl="1"/>
            <a:r>
              <a:rPr lang="en-US" altLang="en-US" dirty="0"/>
              <a:t>Area might begin to “smell of death”</a:t>
            </a:r>
          </a:p>
          <a:p>
            <a:pPr lvl="1"/>
            <a:r>
              <a:rPr lang="en-US" altLang="en-US" dirty="0"/>
              <a:t>Agent’s path planning will avoid the area</a:t>
            </a:r>
          </a:p>
          <a:p>
            <a:pPr lvl="1"/>
            <a:r>
              <a:rPr lang="en-US" altLang="en-US" dirty="0"/>
              <a:t>Simulates group </a:t>
            </a:r>
            <a:r>
              <a:rPr lang="en-US" altLang="en-US" dirty="0" smtClean="0"/>
              <a:t>memory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Assassin's Creed</a:t>
            </a:r>
          </a:p>
          <a:p>
            <a:pPr lvl="1"/>
            <a:r>
              <a:rPr lang="en-US" altLang="en-US" dirty="0" smtClean="0"/>
              <a:t>Enemies remember last position where you are seen.</a:t>
            </a:r>
          </a:p>
          <a:p>
            <a:pPr lvl="1"/>
            <a:r>
              <a:rPr lang="en-US" altLang="en-US" dirty="0" smtClean="0"/>
              <a:t>Memoryless NPCs with deaths:</a:t>
            </a:r>
          </a:p>
          <a:p>
            <a:pPr lvl="2"/>
            <a:r>
              <a:rPr lang="en-US" altLang="en-US" dirty="0" smtClean="0"/>
              <a:t>Can lure any number of NPCs to a haystack,</a:t>
            </a:r>
          </a:p>
          <a:p>
            <a:pPr lvl="2"/>
            <a:r>
              <a:rPr lang="en-US" altLang="en-US" dirty="0" smtClean="0"/>
              <a:t>When you have successfully hidden, NPCs sometimes ignore dead bodies on the ground.</a:t>
            </a:r>
          </a:p>
          <a:p>
            <a:pPr lvl="2"/>
            <a:r>
              <a:rPr lang="en-US" altLang="en-US" dirty="0" smtClean="0"/>
              <a:t>Non-combative enemies ignore deaths.</a:t>
            </a:r>
          </a:p>
          <a:p>
            <a:pPr lvl="1"/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9917947" y="6174440"/>
            <a:ext cx="99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AC 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4825" y="66452"/>
            <a:ext cx="9029700" cy="834164"/>
          </a:xfrm>
        </p:spPr>
        <p:txBody>
          <a:bodyPr/>
          <a:lstStyle/>
          <a:p>
            <a:pPr algn="ctr"/>
            <a:r>
              <a:rPr lang="en-US" altLang="en-US" dirty="0"/>
              <a:t>Making Agents Stupid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642" y="1057362"/>
            <a:ext cx="5274783" cy="466797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Sometimes very easy to trounce player</a:t>
            </a:r>
          </a:p>
          <a:p>
            <a:pPr lvl="1"/>
            <a:r>
              <a:rPr lang="en-US" altLang="en-US" dirty="0"/>
              <a:t>Make agents faster, stronger, more accurate</a:t>
            </a:r>
          </a:p>
          <a:p>
            <a:r>
              <a:rPr lang="en-US" altLang="en-US" dirty="0"/>
              <a:t>Sometimes necessary to dumb down agents, for example:</a:t>
            </a:r>
          </a:p>
          <a:p>
            <a:pPr lvl="1"/>
            <a:r>
              <a:rPr lang="en-US" altLang="en-US" dirty="0"/>
              <a:t>Make shooting less accurate</a:t>
            </a:r>
          </a:p>
          <a:p>
            <a:pPr lvl="1"/>
            <a:r>
              <a:rPr lang="en-US" altLang="en-US" dirty="0"/>
              <a:t>Make longer reaction times</a:t>
            </a:r>
          </a:p>
          <a:p>
            <a:pPr lvl="1"/>
            <a:r>
              <a:rPr lang="en-US" altLang="en-US" dirty="0"/>
              <a:t>Engage player only one at a </a:t>
            </a:r>
            <a:r>
              <a:rPr lang="en-US" altLang="en-US" dirty="0" smtClean="0"/>
              <a:t>time (</a:t>
            </a:r>
            <a:r>
              <a:rPr lang="en-US" altLang="en-US" dirty="0" smtClean="0">
                <a:hlinkClick r:id="rId2"/>
              </a:rPr>
              <a:t>Batman Fight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Change locations to make self more vulnerable</a:t>
            </a:r>
          </a:p>
          <a:p>
            <a:pPr lvl="1"/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34028" y="1057361"/>
            <a:ext cx="6179858" cy="43647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Players don’t like agent cheating</a:t>
            </a:r>
          </a:p>
          <a:p>
            <a:pPr lvl="1"/>
            <a:r>
              <a:rPr lang="en-US" altLang="en-US" dirty="0" smtClean="0"/>
              <a:t>When agent given unfair advantage in speed, strength, or knowledge</a:t>
            </a:r>
          </a:p>
          <a:p>
            <a:r>
              <a:rPr lang="en-US" altLang="en-US" dirty="0" smtClean="0"/>
              <a:t>Sometimes necessary (or designed that way: Dark Souls)</a:t>
            </a:r>
          </a:p>
          <a:p>
            <a:pPr lvl="1"/>
            <a:r>
              <a:rPr lang="en-US" altLang="en-US" dirty="0" smtClean="0"/>
              <a:t>For highest difficultly levels</a:t>
            </a:r>
          </a:p>
          <a:p>
            <a:pPr lvl="1"/>
            <a:r>
              <a:rPr lang="en-US" altLang="en-US" dirty="0" smtClean="0"/>
              <a:t>For CPU computation reasons</a:t>
            </a:r>
          </a:p>
          <a:p>
            <a:pPr lvl="1"/>
            <a:r>
              <a:rPr lang="en-US" altLang="en-US" dirty="0" smtClean="0"/>
              <a:t>For development time reasons</a:t>
            </a:r>
          </a:p>
          <a:p>
            <a:r>
              <a:rPr lang="en-US" altLang="en-US" dirty="0" smtClean="0"/>
              <a:t>Don’t let the player catch you cheating!</a:t>
            </a:r>
          </a:p>
          <a:p>
            <a:pPr lvl="1"/>
            <a:r>
              <a:rPr lang="en-US" altLang="en-US" dirty="0" smtClean="0"/>
              <a:t>Consider letting the player know upfront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7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592" y="0"/>
            <a:ext cx="9029700" cy="808722"/>
          </a:xfrm>
        </p:spPr>
        <p:txBody>
          <a:bodyPr/>
          <a:lstStyle/>
          <a:p>
            <a:pPr algn="ctr"/>
            <a:r>
              <a:rPr lang="en-US" altLang="en-US" dirty="0"/>
              <a:t>Finite-State </a:t>
            </a:r>
            <a:r>
              <a:rPr lang="en-US" altLang="en-US" dirty="0" smtClean="0"/>
              <a:t>Machines </a:t>
            </a:r>
            <a:r>
              <a:rPr lang="en-US" altLang="en-US" dirty="0"/>
              <a:t>(</a:t>
            </a:r>
            <a:r>
              <a:rPr lang="en-US" altLang="en-US" dirty="0" smtClean="0"/>
              <a:t>FSMs)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91" y="1343153"/>
            <a:ext cx="5293604" cy="3591156"/>
          </a:xfrm>
        </p:spPr>
        <p:txBody>
          <a:bodyPr/>
          <a:lstStyle/>
          <a:p>
            <a:r>
              <a:rPr lang="en-US" altLang="en-US" dirty="0"/>
              <a:t>Abstract model of computation</a:t>
            </a:r>
          </a:p>
          <a:p>
            <a:r>
              <a:rPr lang="en-US" altLang="en-US" dirty="0" smtClean="0"/>
              <a:t>Informally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Set of states</a:t>
            </a:r>
          </a:p>
          <a:p>
            <a:pPr lvl="1"/>
            <a:r>
              <a:rPr lang="en-US" altLang="en-US" dirty="0"/>
              <a:t>A starting state</a:t>
            </a:r>
          </a:p>
          <a:p>
            <a:pPr lvl="1"/>
            <a:r>
              <a:rPr lang="en-US" altLang="en-US" dirty="0"/>
              <a:t>An input vocabulary</a:t>
            </a:r>
          </a:p>
          <a:p>
            <a:pPr lvl="1"/>
            <a:r>
              <a:rPr lang="en-US" altLang="en-US" dirty="0"/>
              <a:t>A transition function that </a:t>
            </a:r>
            <a:r>
              <a:rPr lang="en-US" altLang="en-US" dirty="0" smtClean="0"/>
              <a:t>maps inputs </a:t>
            </a:r>
            <a:r>
              <a:rPr lang="en-US" altLang="en-US" dirty="0"/>
              <a:t>and the current state to a next state</a:t>
            </a:r>
          </a:p>
        </p:txBody>
      </p:sp>
      <p:pic>
        <p:nvPicPr>
          <p:cNvPr id="1026" name="Picture 2" descr="https://cdn.tutsplus.com/gamedev/uploads/2013/10/fsm_enemy_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20" y="3999792"/>
            <a:ext cx="4310772" cy="26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02054" y="972005"/>
            <a:ext cx="3749040" cy="27368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3091" y="5564551"/>
            <a:ext cx="34534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en-US" sz="2000" dirty="0" smtClean="0"/>
              <a:t>In a game sense, we do not always have a set of accepting states (death might be).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77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654" y="945731"/>
            <a:ext cx="10244916" cy="53860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common game AI software pattern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Natural correspondence between states and behaviors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to diagram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to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to debug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General </a:t>
            </a:r>
            <a:r>
              <a:rPr lang="en-US" altLang="en-US" dirty="0"/>
              <a:t>to any problem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Explosion of states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Often created with ad hoc </a:t>
            </a:r>
            <a:r>
              <a:rPr lang="en-US" altLang="en-US" dirty="0" smtClean="0"/>
              <a:t>structure</a:t>
            </a:r>
          </a:p>
          <a:p>
            <a:r>
              <a:rPr lang="en-US" altLang="en-US" dirty="0" smtClean="0"/>
              <a:t>Are not capable of:</a:t>
            </a:r>
          </a:p>
          <a:p>
            <a:pPr lvl="1"/>
            <a:r>
              <a:rPr lang="en-US" altLang="en-US" dirty="0" smtClean="0"/>
              <a:t>Pathfinding</a:t>
            </a:r>
          </a:p>
          <a:p>
            <a:pPr lvl="1"/>
            <a:r>
              <a:rPr lang="en-US" altLang="en-US" dirty="0" smtClean="0"/>
              <a:t>Reasoning</a:t>
            </a:r>
          </a:p>
          <a:p>
            <a:pPr lvl="1"/>
            <a:r>
              <a:rPr lang="en-US" altLang="en-US" dirty="0" smtClean="0"/>
              <a:t>Learning</a:t>
            </a:r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1439" y="163091"/>
            <a:ext cx="10292361" cy="58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 smtClean="0"/>
              <a:t>Finite-State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49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0983" y="106333"/>
            <a:ext cx="9029700" cy="908709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Sample Finite-State Machine</a:t>
            </a:r>
            <a:endParaRPr lang="en-US" alt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82" y="1337094"/>
            <a:ext cx="8458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5006" y="4540371"/>
            <a:ext cx="4916338" cy="1958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Three Implementation Approaches</a:t>
            </a:r>
          </a:p>
          <a:p>
            <a:pPr lvl="1"/>
            <a:r>
              <a:rPr lang="en-US" altLang="en-US" dirty="0" smtClean="0"/>
              <a:t>Hardcoded (switch statement)</a:t>
            </a:r>
          </a:p>
          <a:p>
            <a:pPr lvl="1"/>
            <a:r>
              <a:rPr lang="en-US" altLang="en-US" dirty="0" smtClean="0"/>
              <a:t>Scripted</a:t>
            </a:r>
          </a:p>
          <a:p>
            <a:pPr lvl="1"/>
            <a:r>
              <a:rPr lang="en-US" altLang="en-US" dirty="0" smtClean="0"/>
              <a:t>Hybrid Approach</a:t>
            </a:r>
          </a:p>
          <a:p>
            <a:pPr lvl="1"/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148422" y="6225721"/>
            <a:ext cx="498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'Scriptable' FSM with the Delegate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672" y="152341"/>
            <a:ext cx="10307128" cy="713176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FSM Implementation: Hardcoded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4297" y="985420"/>
            <a:ext cx="5370512" cy="4549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void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RunLogic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* state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switch( state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case 0:  // Wander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Wander();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SeeEnemy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() )    { *state = 1;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case 1:  // Attack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Attack();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LowOnHealth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() ) { *state = 2;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NoEnemy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() )     { *state = 0;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case 2:  // Flee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Flee();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NoEnemy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() )     { *state = 0; }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6" y="900642"/>
            <a:ext cx="4960188" cy="196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58028" y="4019476"/>
            <a:ext cx="5672946" cy="260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Problems with Hardcoding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smtClean="0"/>
              <a:t>1. Code is ad hoc</a:t>
            </a:r>
          </a:p>
          <a:p>
            <a:pPr lvl="1"/>
            <a:r>
              <a:rPr lang="en-US" altLang="en-US" sz="1800" dirty="0" smtClean="0"/>
              <a:t>Programming language doesn’t enforce structure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smtClean="0"/>
              <a:t>2. Transitions result from polling</a:t>
            </a:r>
          </a:p>
          <a:p>
            <a:pPr lvl="1"/>
            <a:r>
              <a:rPr lang="en-US" altLang="en-US" sz="1800" dirty="0" smtClean="0"/>
              <a:t>Inefficient – event-driven sometimes better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smtClean="0"/>
              <a:t>3. First time entering a state is a special case</a:t>
            </a:r>
          </a:p>
          <a:p>
            <a:pPr lvl="1"/>
            <a:r>
              <a:rPr lang="en-US" altLang="en-US" sz="1600" dirty="0" smtClean="0"/>
              <a:t>For example, attacking may require a pre-attack state ( unsheathing a sword)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smtClean="0"/>
              <a:t>4. Can’t be edited or specified by game designers or players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1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508" y="122849"/>
            <a:ext cx="10232292" cy="787644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Goals of </a:t>
            </a:r>
            <a:r>
              <a:rPr lang="en-US" altLang="en-US" dirty="0" smtClean="0"/>
              <a:t>an AI </a:t>
            </a:r>
            <a:r>
              <a:rPr lang="en-US" altLang="en-US" dirty="0"/>
              <a:t>Game Programmer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915" y="1457569"/>
            <a:ext cx="9791700" cy="31105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Game AI is not necessarily academic:</a:t>
            </a: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/>
              <a:t>1</a:t>
            </a:r>
            <a:r>
              <a:rPr lang="en-US" altLang="en-US" dirty="0"/>
              <a:t>. AI must be intelligent, yet purposely flawed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2. AI must have no unintended weaknesses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3. AI must perform within the constraints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4. AI must be configurable by game designers or players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5. AI must not keep the game from shipping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1026" name="Picture 2" descr="Borderlands 3 Details Leaked Days Before Its Official Unvei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587" y="5430699"/>
            <a:ext cx="2229527" cy="12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55649" y="4868926"/>
            <a:ext cx="3517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E433E"/>
                </a:solidFill>
                <a:latin typeface="Open Sans"/>
              </a:rPr>
              <a:t>Borderlands 3 </a:t>
            </a:r>
            <a:r>
              <a:rPr lang="en-US" sz="1600" b="1" dirty="0" smtClean="0">
                <a:solidFill>
                  <a:srgbClr val="3E433E"/>
                </a:solidFill>
                <a:latin typeface="Open Sans"/>
              </a:rPr>
              <a:t>Class</a:t>
            </a:r>
            <a:endParaRPr lang="en-US" sz="1600" b="1" dirty="0">
              <a:solidFill>
                <a:srgbClr val="3E433E"/>
              </a:solidFill>
              <a:latin typeface="Open Sans"/>
            </a:endParaRPr>
          </a:p>
          <a:p>
            <a:r>
              <a:rPr lang="en-US" sz="1600" dirty="0" smtClean="0">
                <a:solidFill>
                  <a:srgbClr val="3E433E"/>
                </a:solidFill>
                <a:latin typeface="Open Sans"/>
              </a:rPr>
              <a:t>Flak </a:t>
            </a:r>
            <a:r>
              <a:rPr lang="en-US" sz="1600" dirty="0">
                <a:solidFill>
                  <a:srgbClr val="3E433E"/>
                </a:solidFill>
                <a:latin typeface="Open Sans"/>
              </a:rPr>
              <a:t>the </a:t>
            </a:r>
            <a:r>
              <a:rPr lang="en-US" sz="1600" dirty="0" err="1">
                <a:solidFill>
                  <a:srgbClr val="3E433E"/>
                </a:solidFill>
                <a:latin typeface="Open Sans"/>
              </a:rPr>
              <a:t>Beastmaster</a:t>
            </a:r>
            <a:r>
              <a:rPr lang="en-US" sz="1600" dirty="0">
                <a:solidFill>
                  <a:srgbClr val="3E433E"/>
                </a:solidFill>
                <a:latin typeface="Open Sans"/>
              </a:rPr>
              <a:t> is a homeless-looking android. He can summon multiple creatures to help him fight. The AI for this is what delayed announcement last </a:t>
            </a:r>
            <a:r>
              <a:rPr lang="en-US" sz="1600" dirty="0" smtClean="0">
                <a:solidFill>
                  <a:srgbClr val="3E433E"/>
                </a:solidFill>
                <a:latin typeface="Open Sans"/>
              </a:rPr>
              <a:t>October (2018). </a:t>
            </a:r>
            <a:r>
              <a:rPr lang="en-US" sz="1600" dirty="0" smtClean="0">
                <a:solidFill>
                  <a:srgbClr val="3E433E"/>
                </a:solidFill>
                <a:latin typeface="Open Sans"/>
                <a:hlinkClick r:id="rId3"/>
              </a:rPr>
              <a:t>Pre-Announce Leak</a:t>
            </a:r>
            <a:endParaRPr lang="en-US" sz="1600" b="0" i="0" dirty="0">
              <a:solidFill>
                <a:srgbClr val="3E433E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39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186" y="48823"/>
            <a:ext cx="6325139" cy="529147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(Scripted) Finite-State Machine</a:t>
            </a:r>
            <a:endParaRPr lang="en-US" alt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548" y="900642"/>
            <a:ext cx="5603426" cy="43830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AgentFSM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State( </a:t>
            </a:r>
            <a:r>
              <a:rPr lang="en-US" altLang="en-US" sz="1400" dirty="0" err="1">
                <a:latin typeface="Courier New" panose="02070309020205020404" pitchFamily="49" charset="0"/>
              </a:rPr>
              <a:t>STATE_Wander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OnUpdate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Execute( Wander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>
                <a:latin typeface="Courier New" panose="02070309020205020404" pitchFamily="49" charset="0"/>
              </a:rPr>
              <a:t>SeeEnemy</a:t>
            </a:r>
            <a:r>
              <a:rPr lang="en-US" altLang="en-US" sz="1400" dirty="0">
                <a:latin typeface="Courier New" panose="02070309020205020404" pitchFamily="49" charset="0"/>
              </a:rPr>
              <a:t> )    </a:t>
            </a:r>
            <a:r>
              <a:rPr lang="en-US" altLang="en-US" sz="1400" dirty="0" err="1">
                <a:latin typeface="Courier New" panose="02070309020205020404" pitchFamily="49" charset="0"/>
              </a:rPr>
              <a:t>SetState</a:t>
            </a:r>
            <a:r>
              <a:rPr lang="en-US" altLang="en-US" sz="1400" dirty="0">
                <a:latin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</a:rPr>
              <a:t>STATE_Attack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OnEvent</a:t>
            </a:r>
            <a:r>
              <a:rPr lang="en-US" altLang="en-US" sz="1400" dirty="0">
                <a:latin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</a:rPr>
              <a:t>AttackedByEnemy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SetState</a:t>
            </a:r>
            <a:r>
              <a:rPr lang="en-US" altLang="en-US" sz="1400" dirty="0">
                <a:latin typeface="Courier New" panose="02070309020205020404" pitchFamily="49" charset="0"/>
              </a:rPr>
              <a:t>( Attack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latin typeface="Courier New" panose="02070309020205020404" pitchFamily="49" charset="0"/>
              </a:rPr>
              <a:t>State( </a:t>
            </a:r>
            <a:r>
              <a:rPr lang="en-US" altLang="en-US" sz="1400" dirty="0" err="1">
                <a:latin typeface="Courier New" panose="02070309020205020404" pitchFamily="49" charset="0"/>
              </a:rPr>
              <a:t>STATE_Attack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OnEnter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Execute( </a:t>
            </a:r>
            <a:r>
              <a:rPr lang="en-US" altLang="en-US" sz="1400" dirty="0" err="1">
                <a:latin typeface="Courier New" panose="02070309020205020404" pitchFamily="49" charset="0"/>
              </a:rPr>
              <a:t>PrepareWeapon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OnUpdate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Execute( Attack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>
                <a:latin typeface="Courier New" panose="02070309020205020404" pitchFamily="49" charset="0"/>
              </a:rPr>
              <a:t>LowOnHealth</a:t>
            </a:r>
            <a:r>
              <a:rPr lang="en-US" altLang="en-US" sz="1400" dirty="0">
                <a:latin typeface="Courier New" panose="02070309020205020404" pitchFamily="49" charset="0"/>
              </a:rPr>
              <a:t> ) </a:t>
            </a:r>
            <a:r>
              <a:rPr lang="en-US" altLang="en-US" sz="1400" dirty="0" err="1">
                <a:latin typeface="Courier New" panose="02070309020205020404" pitchFamily="49" charset="0"/>
              </a:rPr>
              <a:t>SetState</a:t>
            </a:r>
            <a:r>
              <a:rPr lang="en-US" altLang="en-US" sz="1400" dirty="0">
                <a:latin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</a:rPr>
              <a:t>STATE_Flee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>
                <a:latin typeface="Courier New" panose="02070309020205020404" pitchFamily="49" charset="0"/>
              </a:rPr>
              <a:t>NoEnemy</a:t>
            </a:r>
            <a:r>
              <a:rPr lang="en-US" altLang="en-US" sz="1400" dirty="0">
                <a:latin typeface="Courier New" panose="02070309020205020404" pitchFamily="49" charset="0"/>
              </a:rPr>
              <a:t> )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SetState</a:t>
            </a:r>
            <a:r>
              <a:rPr lang="en-US" altLang="en-US" sz="1400" dirty="0">
                <a:latin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</a:rPr>
              <a:t>STATE_Wander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OnExit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Execute( </a:t>
            </a:r>
            <a:r>
              <a:rPr lang="en-US" altLang="en-US" sz="1400" dirty="0" err="1">
                <a:latin typeface="Courier New" panose="02070309020205020404" pitchFamily="49" charset="0"/>
              </a:rPr>
              <a:t>StoreWeapon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latin typeface="Courier New" panose="02070309020205020404" pitchFamily="49" charset="0"/>
              </a:rPr>
              <a:t>State( </a:t>
            </a:r>
            <a:r>
              <a:rPr lang="en-US" altLang="en-US" sz="1400" dirty="0" err="1">
                <a:latin typeface="Courier New" panose="02070309020205020404" pitchFamily="49" charset="0"/>
              </a:rPr>
              <a:t>STATE_Flee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OnUpdate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Execute( Flee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if( </a:t>
            </a:r>
            <a:r>
              <a:rPr lang="en-US" altLang="en-US" sz="1400" dirty="0" err="1">
                <a:latin typeface="Courier New" panose="02070309020205020404" pitchFamily="49" charset="0"/>
              </a:rPr>
              <a:t>NoEnemy</a:t>
            </a:r>
            <a:r>
              <a:rPr lang="en-US" altLang="en-US" sz="1400" dirty="0">
                <a:latin typeface="Courier New" panose="02070309020205020404" pitchFamily="49" charset="0"/>
              </a:rPr>
              <a:t> )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SetState</a:t>
            </a:r>
            <a:r>
              <a:rPr lang="en-US" altLang="en-US" sz="1400" dirty="0">
                <a:latin typeface="Courier New" panose="02070309020205020404" pitchFamily="49" charset="0"/>
              </a:rPr>
              <a:t>( </a:t>
            </a:r>
            <a:r>
              <a:rPr lang="en-US" altLang="en-US" sz="1400" dirty="0" err="1">
                <a:latin typeface="Courier New" panose="02070309020205020404" pitchFamily="49" charset="0"/>
              </a:rPr>
              <a:t>STATE_Wander</a:t>
            </a:r>
            <a:r>
              <a:rPr lang="en-US" altLang="en-US" sz="14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53" y="101756"/>
            <a:ext cx="3505200" cy="138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50325" y="1448804"/>
            <a:ext cx="5672946" cy="260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Advantages of Scripting</a:t>
            </a:r>
          </a:p>
          <a:p>
            <a:r>
              <a:rPr lang="en-US" altLang="en-US" sz="2000" dirty="0" smtClean="0"/>
              <a:t>Enforced structure</a:t>
            </a:r>
            <a:endParaRPr lang="en-US" altLang="en-US" sz="2000" dirty="0"/>
          </a:p>
          <a:p>
            <a:r>
              <a:rPr lang="en-US" altLang="en-US" sz="2000" dirty="0" smtClean="0"/>
              <a:t>Events </a:t>
            </a:r>
            <a:r>
              <a:rPr lang="en-US" altLang="en-US" sz="2000" dirty="0"/>
              <a:t>can be handed as well as polling</a:t>
            </a:r>
          </a:p>
          <a:p>
            <a:r>
              <a:rPr lang="en-US" altLang="en-US" sz="2000" dirty="0" err="1" smtClean="0"/>
              <a:t>OnEnter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</a:t>
            </a:r>
            <a:r>
              <a:rPr lang="en-US" altLang="en-US" sz="2000" dirty="0" err="1"/>
              <a:t>OnExit</a:t>
            </a:r>
            <a:r>
              <a:rPr lang="en-US" altLang="en-US" sz="2000" dirty="0"/>
              <a:t> concept exists</a:t>
            </a:r>
          </a:p>
          <a:p>
            <a:r>
              <a:rPr lang="en-US" altLang="en-US" sz="2000" dirty="0" smtClean="0"/>
              <a:t>Can </a:t>
            </a:r>
            <a:r>
              <a:rPr lang="en-US" altLang="en-US" sz="2000" dirty="0"/>
              <a:t>be authored by game designers</a:t>
            </a:r>
          </a:p>
          <a:p>
            <a:pPr lvl="1"/>
            <a:r>
              <a:rPr lang="en-US" altLang="en-US" sz="1800" dirty="0"/>
              <a:t>Easier learning curve than straight C/C++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524446" y="3749180"/>
            <a:ext cx="5532407" cy="2956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Disadvantages of Scripting</a:t>
            </a:r>
          </a:p>
          <a:p>
            <a:r>
              <a:rPr lang="en-US" altLang="en-US" sz="1800" dirty="0"/>
              <a:t>Not trivial to implement</a:t>
            </a:r>
          </a:p>
          <a:p>
            <a:r>
              <a:rPr lang="en-US" altLang="en-US" sz="1800" dirty="0"/>
              <a:t>Several months of development</a:t>
            </a:r>
          </a:p>
          <a:p>
            <a:pPr lvl="1"/>
            <a:r>
              <a:rPr lang="en-US" altLang="en-US" sz="1600" dirty="0"/>
              <a:t>Custom compiler</a:t>
            </a:r>
          </a:p>
          <a:p>
            <a:pPr lvl="2"/>
            <a:r>
              <a:rPr lang="en-US" altLang="en-US" sz="1100" dirty="0"/>
              <a:t>With good compile-time error feedback</a:t>
            </a:r>
          </a:p>
          <a:p>
            <a:pPr lvl="1"/>
            <a:r>
              <a:rPr lang="en-US" altLang="en-US" sz="1600" dirty="0"/>
              <a:t>Bytecode interpreter</a:t>
            </a:r>
          </a:p>
          <a:p>
            <a:pPr lvl="2"/>
            <a:r>
              <a:rPr lang="en-US" altLang="en-US" sz="1100" dirty="0"/>
              <a:t>With good debugging hooks and support</a:t>
            </a:r>
          </a:p>
          <a:p>
            <a:r>
              <a:rPr lang="en-US" altLang="en-US" sz="1800" dirty="0"/>
              <a:t>Scripting languages often disliked by users</a:t>
            </a:r>
          </a:p>
          <a:p>
            <a:pPr lvl="1"/>
            <a:r>
              <a:rPr lang="en-US" altLang="en-US" sz="1600" dirty="0"/>
              <a:t>Can never approach polish and robustness of commercial compilers/debuggers</a:t>
            </a:r>
          </a:p>
        </p:txBody>
      </p:sp>
    </p:spTree>
    <p:extLst>
      <p:ext uri="{BB962C8B-B14F-4D97-AF65-F5344CB8AC3E}">
        <p14:creationId xmlns:p14="http://schemas.microsoft.com/office/powerpoint/2010/main" val="29359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388" y="25820"/>
            <a:ext cx="9029700" cy="7649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Finite-State </a:t>
            </a:r>
            <a:r>
              <a:rPr lang="en-US" altLang="en-US" dirty="0" smtClean="0"/>
              <a:t>Machine: Hybrid </a:t>
            </a:r>
            <a:r>
              <a:rPr lang="en-US" altLang="en-US" dirty="0"/>
              <a:t>Approach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578" y="931654"/>
            <a:ext cx="7096664" cy="511259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Use a class and C-style macros to approximate a scripting language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Allows FSM to be written completely in C++ leveraging existing compiler/debugger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Capture important features/extensions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OnEnter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OnExit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Timers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Handle events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Consistent regulated structure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Ability to log history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Modular, flexible, stack-based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Multiple FSMs, Concurrent FSMs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Can’t be edited by designers or players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59" y="1343471"/>
            <a:ext cx="4245476" cy="53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221" y="60326"/>
            <a:ext cx="9029700" cy="7304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Extensions to Finite-State Machine</a:t>
            </a:r>
            <a:endParaRPr lang="en-US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403" y="1112647"/>
            <a:ext cx="10931259" cy="5181396"/>
          </a:xfrm>
        </p:spPr>
        <p:txBody>
          <a:bodyPr/>
          <a:lstStyle/>
          <a:p>
            <a:r>
              <a:rPr lang="en-US" altLang="en-US" dirty="0"/>
              <a:t>Many possible extensions to basic FSM</a:t>
            </a:r>
          </a:p>
          <a:p>
            <a:pPr lvl="1"/>
            <a:r>
              <a:rPr lang="en-US" altLang="en-US" dirty="0" err="1"/>
              <a:t>OnEnter</a:t>
            </a:r>
            <a:r>
              <a:rPr lang="en-US" altLang="en-US" dirty="0"/>
              <a:t>, </a:t>
            </a:r>
            <a:r>
              <a:rPr lang="en-US" altLang="en-US" dirty="0" err="1" smtClean="0"/>
              <a:t>OnExit</a:t>
            </a:r>
            <a:r>
              <a:rPr lang="en-US" altLang="en-US" dirty="0" smtClean="0"/>
              <a:t> (event-driven processing)</a:t>
            </a:r>
            <a:endParaRPr lang="en-US" altLang="en-US" dirty="0"/>
          </a:p>
          <a:p>
            <a:pPr lvl="1"/>
            <a:r>
              <a:rPr lang="en-US" altLang="en-US" dirty="0"/>
              <a:t>Timers</a:t>
            </a:r>
          </a:p>
          <a:p>
            <a:pPr lvl="1"/>
            <a:r>
              <a:rPr lang="en-US" altLang="en-US" dirty="0"/>
              <a:t>Global state, </a:t>
            </a:r>
            <a:r>
              <a:rPr lang="en-US" altLang="en-US" dirty="0" err="1" smtClean="0"/>
              <a:t>substates</a:t>
            </a:r>
            <a:r>
              <a:rPr lang="en-US" altLang="en-US" dirty="0" smtClean="0"/>
              <a:t> (a state contains </a:t>
            </a:r>
            <a:r>
              <a:rPr lang="en-US" altLang="en-US" dirty="0" smtClean="0"/>
              <a:t>a sub-FSM</a:t>
            </a:r>
            <a:r>
              <a:rPr lang="en-US" altLang="en-US" dirty="0" smtClean="0"/>
              <a:t>: pre-cursor to Behavior Trees)</a:t>
            </a:r>
          </a:p>
          <a:p>
            <a:pPr lvl="1"/>
            <a:r>
              <a:rPr lang="en-US" altLang="en-US" dirty="0" smtClean="0"/>
              <a:t>Stack-Based </a:t>
            </a:r>
            <a:r>
              <a:rPr lang="en-US" altLang="en-US" dirty="0"/>
              <a:t>(states or entire FSMs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Allows an NPC to pick up where it left (before it was interrupted).</a:t>
            </a:r>
            <a:endParaRPr lang="en-US" altLang="en-US" dirty="0"/>
          </a:p>
          <a:p>
            <a:pPr lvl="1"/>
            <a:r>
              <a:rPr lang="en-US" altLang="en-US" dirty="0"/>
              <a:t>Multiple concurrent </a:t>
            </a:r>
            <a:r>
              <a:rPr lang="en-US" altLang="en-US" dirty="0" smtClean="0"/>
              <a:t>FSMs (Brain FSM and Movement FSM)</a:t>
            </a:r>
          </a:p>
          <a:p>
            <a:pPr lvl="2"/>
            <a:r>
              <a:rPr lang="en-US" altLang="en-US" dirty="0" smtClean="0"/>
              <a:t>High-level deals with goal seeking and goal development</a:t>
            </a:r>
          </a:p>
          <a:p>
            <a:pPr lvl="2"/>
            <a:r>
              <a:rPr lang="en-US" altLang="en-US" dirty="0" smtClean="0"/>
              <a:t>Low-Level deals with rudimentary decisions (obstacle avoidance, etc.)</a:t>
            </a:r>
            <a:endParaRPr lang="en-US" altLang="en-US" dirty="0"/>
          </a:p>
          <a:p>
            <a:pPr lvl="1"/>
            <a:r>
              <a:rPr lang="en-US" altLang="en-US" dirty="0" smtClean="0"/>
              <a:t>Debugging may need to be built in: show states above NPCs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66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7607" y="158018"/>
            <a:ext cx="9029700" cy="6782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Game AI Developer </a:t>
            </a:r>
            <a:r>
              <a:rPr lang="en-US" altLang="en-US" dirty="0" smtClean="0"/>
              <a:t>Specialization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477" y="1150206"/>
            <a:ext cx="10480430" cy="49731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No one-size fits all solution to game AI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Results in dramatic specialization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Strategy Games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Battlefield analysis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Long term planning and strategy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First-Person Shooter Games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One-on-one tactical analysis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Intelligent movement at footstep level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Real-Time Strategy games </a:t>
            </a:r>
            <a:r>
              <a:rPr lang="en-US" altLang="en-US" dirty="0" smtClean="0"/>
              <a:t>are the </a:t>
            </a:r>
            <a:r>
              <a:rPr lang="en-US" altLang="en-US" dirty="0"/>
              <a:t>most demanding, with as many as three full-time AI game programmers</a:t>
            </a:r>
          </a:p>
        </p:txBody>
      </p:sp>
    </p:spTree>
    <p:extLst>
      <p:ext uri="{BB962C8B-B14F-4D97-AF65-F5344CB8AC3E}">
        <p14:creationId xmlns:p14="http://schemas.microsoft.com/office/powerpoint/2010/main" val="16534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269" y="138479"/>
            <a:ext cx="9029700" cy="811090"/>
          </a:xfrm>
        </p:spPr>
        <p:txBody>
          <a:bodyPr/>
          <a:lstStyle/>
          <a:p>
            <a:pPr algn="ctr"/>
            <a:r>
              <a:rPr lang="en-US" altLang="en-US" dirty="0"/>
              <a:t>Game Agents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131" y="1118333"/>
            <a:ext cx="97917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May act </a:t>
            </a:r>
            <a:r>
              <a:rPr lang="en-US" altLang="en-US" dirty="0" smtClean="0"/>
              <a:t>as: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Opponent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Neutral character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Continually loops through the </a:t>
            </a:r>
            <a:r>
              <a:rPr lang="en-US" altLang="en-US" b="1" i="1" dirty="0" smtClean="0"/>
              <a:t>Sense-Think-Act</a:t>
            </a:r>
            <a:r>
              <a:rPr lang="en-US" altLang="en-US" dirty="0" smtClean="0"/>
              <a:t> </a:t>
            </a:r>
            <a:r>
              <a:rPr lang="en-US" alt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 learning or remembering step</a:t>
            </a:r>
          </a:p>
        </p:txBody>
      </p:sp>
    </p:spTree>
    <p:extLst>
      <p:ext uri="{BB962C8B-B14F-4D97-AF65-F5344CB8AC3E}">
        <p14:creationId xmlns:p14="http://schemas.microsoft.com/office/powerpoint/2010/main" val="20786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7608" y="165834"/>
            <a:ext cx="9029700" cy="850166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Sense-Think-Act </a:t>
            </a:r>
            <a:r>
              <a:rPr lang="en-US" altLang="en-US" dirty="0" smtClean="0"/>
              <a:t>Cycle: Sensing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533" y="1415930"/>
            <a:ext cx="9700235" cy="4306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Agent can have access to perfect information of the game world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May be expensive/difficult to tease out useful info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Game World Information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Complete terrain layout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Location and state of every game object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Location and state of player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But isn’t this cheating</a:t>
            </a:r>
            <a:r>
              <a:rPr lang="en-US" altLang="en-US" dirty="0" smtClean="0"/>
              <a:t>???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Can argue that player 'radar' evens the playing field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9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122850"/>
            <a:ext cx="9029700" cy="86579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Sensing: Enforcing </a:t>
            </a:r>
            <a:r>
              <a:rPr lang="en-US" altLang="en-US" dirty="0"/>
              <a:t>Limitations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7208" y="1387231"/>
            <a:ext cx="9791700" cy="4517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Human limitations?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Limitations such as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Not knowing about unexplored areas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Not seeing through walls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Not knowing location or state of player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Can only know about things seen, heard, or told about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Must create a sensing model</a:t>
            </a:r>
          </a:p>
        </p:txBody>
      </p:sp>
    </p:spTree>
    <p:extLst>
      <p:ext uri="{BB962C8B-B14F-4D97-AF65-F5344CB8AC3E}">
        <p14:creationId xmlns:p14="http://schemas.microsoft.com/office/powerpoint/2010/main" val="32258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162" y="68141"/>
            <a:ext cx="9029700" cy="850168"/>
          </a:xfrm>
        </p:spPr>
        <p:txBody>
          <a:bodyPr/>
          <a:lstStyle/>
          <a:p>
            <a:pPr algn="ctr"/>
            <a:r>
              <a:rPr lang="en-US" altLang="en-US" sz="4000" dirty="0" smtClean="0"/>
              <a:t>Sensing: Human </a:t>
            </a:r>
            <a:r>
              <a:rPr lang="en-US" altLang="en-US" sz="4000" dirty="0"/>
              <a:t>Vision Model for Agents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5508"/>
            <a:ext cx="6635262" cy="4969486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en-US" dirty="0"/>
              <a:t>Get a list of all objects or agents; for each: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1. Is it within the viewing distance of the agent?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How far can the agent see?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What does the code look like?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2. Is it within the viewing angle of the agent?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What is the agent’s viewing angle?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What does the code look like?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3. Is it unobscured by the environment?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Most expensive test, so it is purposely last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What does the code look like?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72031" y="2360246"/>
            <a:ext cx="5150338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000" dirty="0" smtClean="0">
                <a:solidFill>
                  <a:srgbClr val="7030A0"/>
                </a:solidFill>
              </a:rPr>
              <a:t>Magnitude of the vector is less than or equal to the maximum viewing distance; use distance squared (not square root).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72031" y="3751385"/>
            <a:ext cx="5150338" cy="78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000" dirty="0" smtClean="0">
                <a:solidFill>
                  <a:srgbClr val="7030A0"/>
                </a:solidFill>
              </a:rPr>
              <a:t>Dot product between normalized direction vector and vector to the target; compare to agent's viewing angle.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2031" y="5228492"/>
            <a:ext cx="5150338" cy="78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000" dirty="0" smtClean="0">
                <a:solidFill>
                  <a:srgbClr val="7030A0"/>
                </a:solidFill>
              </a:rPr>
              <a:t>For each 'viewable' object, test against the environment to see if the object is obscured or not.</a:t>
            </a:r>
          </a:p>
        </p:txBody>
      </p:sp>
    </p:spTree>
    <p:extLst>
      <p:ext uri="{BB962C8B-B14F-4D97-AF65-F5344CB8AC3E}">
        <p14:creationId xmlns:p14="http://schemas.microsoft.com/office/powerpoint/2010/main" val="220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2316" y="56417"/>
            <a:ext cx="9029700" cy="7290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Sensing: Vision </a:t>
            </a:r>
            <a:r>
              <a:rPr lang="en-US" altLang="en-US" dirty="0"/>
              <a:t>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807" y="1383323"/>
            <a:ext cx="9791700" cy="35785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Is </a:t>
            </a:r>
            <a:r>
              <a:rPr lang="en-US" altLang="en-US" dirty="0"/>
              <a:t>vision more than just detecting the existence of objects?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What about recognizing </a:t>
            </a:r>
            <a:r>
              <a:rPr lang="en-US" altLang="en-US" dirty="0" smtClean="0"/>
              <a:t>features of a puzzle with a helpful NPC?</a:t>
            </a:r>
          </a:p>
          <a:p>
            <a:pPr lvl="1"/>
            <a:r>
              <a:rPr lang="en-US" altLang="en-US" dirty="0" smtClean="0"/>
              <a:t>If Robin helped Batman in a tandem game.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What about recognizing interesting terrain features?</a:t>
            </a:r>
          </a:p>
          <a:p>
            <a:pPr lvl="1"/>
            <a:r>
              <a:rPr lang="en-US" altLang="en-US" dirty="0"/>
              <a:t>What would be interesting to an agent?</a:t>
            </a:r>
          </a:p>
        </p:txBody>
      </p:sp>
    </p:spTree>
    <p:extLst>
      <p:ext uri="{BB962C8B-B14F-4D97-AF65-F5344CB8AC3E}">
        <p14:creationId xmlns:p14="http://schemas.microsoft.com/office/powerpoint/2010/main" val="28378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3763</TotalTime>
  <Words>2319</Words>
  <Application>Microsoft Office PowerPoint</Application>
  <PresentationFormat>Widescreen</PresentationFormat>
  <Paragraphs>365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Courier New</vt:lpstr>
      <vt:lpstr>Open Sans</vt:lpstr>
      <vt:lpstr>Wingdings</vt:lpstr>
      <vt:lpstr>Cloud skipper design template</vt:lpstr>
      <vt:lpstr>Artificial Intelligence: Agents, Architecture, and Techniques</vt:lpstr>
      <vt:lpstr>What is Considered Game Artificial Intelligence?</vt:lpstr>
      <vt:lpstr>Goals of an AI Game Programmer</vt:lpstr>
      <vt:lpstr>Game AI Developer Specialization</vt:lpstr>
      <vt:lpstr>Game Agents</vt:lpstr>
      <vt:lpstr>Sense-Think-Act Cycle: Sensing</vt:lpstr>
      <vt:lpstr>Sensing: Enforcing Limitations</vt:lpstr>
      <vt:lpstr>Sensing: Human Vision Model for Agents</vt:lpstr>
      <vt:lpstr>Sensing: Vision Model</vt:lpstr>
      <vt:lpstr>Sensing: Human Hearing Model</vt:lpstr>
      <vt:lpstr>Infected in Last of Us</vt:lpstr>
      <vt:lpstr>Sensing: Infected in Last of Us I</vt:lpstr>
      <vt:lpstr>Sensing: Infected in Last of Us II</vt:lpstr>
      <vt:lpstr>Sensing: Communication</vt:lpstr>
      <vt:lpstr>Sensing: Reaction Times</vt:lpstr>
      <vt:lpstr>Sense-Think-Act Cycle: Thinking</vt:lpstr>
      <vt:lpstr>Thinking: Expert Knowledge</vt:lpstr>
      <vt:lpstr>Thinking: Search</vt:lpstr>
      <vt:lpstr>Thinking: Machine Learning</vt:lpstr>
      <vt:lpstr>Thinking: Prevent Flip-Flopping Decisions</vt:lpstr>
      <vt:lpstr>Sense-Think-Act Cycle: Acting</vt:lpstr>
      <vt:lpstr>Acting: Showing Intelligence</vt:lpstr>
      <vt:lpstr>Extra Step: Learning and Remembering</vt:lpstr>
      <vt:lpstr>Remembering Within the World</vt:lpstr>
      <vt:lpstr>Making Agents Stupid</vt:lpstr>
      <vt:lpstr>Finite-State Machines (FSMs)</vt:lpstr>
      <vt:lpstr>PowerPoint Presentation</vt:lpstr>
      <vt:lpstr>Sample Finite-State Machine</vt:lpstr>
      <vt:lpstr>FSM Implementation: Hardcoded</vt:lpstr>
      <vt:lpstr>(Scripted) Finite-State Machine</vt:lpstr>
      <vt:lpstr>Finite-State Machine: Hybrid Approach</vt:lpstr>
      <vt:lpstr>Extensions to Finite-State Machine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554</cp:revision>
  <dcterms:created xsi:type="dcterms:W3CDTF">2018-04-18T20:21:45Z</dcterms:created>
  <dcterms:modified xsi:type="dcterms:W3CDTF">2019-04-16T12:13:06Z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