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47"/>
  </p:notesMasterIdLst>
  <p:handoutMasterIdLst>
    <p:handoutMasterId r:id="rId48"/>
  </p:handoutMasterIdLst>
  <p:sldIdLst>
    <p:sldId id="265" r:id="rId5"/>
    <p:sldId id="348" r:id="rId6"/>
    <p:sldId id="349" r:id="rId7"/>
    <p:sldId id="350" r:id="rId8"/>
    <p:sldId id="352" r:id="rId9"/>
    <p:sldId id="354" r:id="rId10"/>
    <p:sldId id="380" r:id="rId11"/>
    <p:sldId id="381" r:id="rId12"/>
    <p:sldId id="357" r:id="rId13"/>
    <p:sldId id="359" r:id="rId14"/>
    <p:sldId id="362" r:id="rId15"/>
    <p:sldId id="364" r:id="rId16"/>
    <p:sldId id="365" r:id="rId17"/>
    <p:sldId id="366" r:id="rId18"/>
    <p:sldId id="407" r:id="rId19"/>
    <p:sldId id="408" r:id="rId20"/>
    <p:sldId id="406" r:id="rId21"/>
    <p:sldId id="372" r:id="rId22"/>
    <p:sldId id="396" r:id="rId23"/>
    <p:sldId id="397" r:id="rId24"/>
    <p:sldId id="398" r:id="rId25"/>
    <p:sldId id="399" r:id="rId26"/>
    <p:sldId id="400" r:id="rId27"/>
    <p:sldId id="401" r:id="rId28"/>
    <p:sldId id="402" r:id="rId29"/>
    <p:sldId id="403" r:id="rId30"/>
    <p:sldId id="404" r:id="rId31"/>
    <p:sldId id="405" r:id="rId32"/>
    <p:sldId id="409" r:id="rId33"/>
    <p:sldId id="410" r:id="rId34"/>
    <p:sldId id="412" r:id="rId35"/>
    <p:sldId id="413" r:id="rId36"/>
    <p:sldId id="388" r:id="rId37"/>
    <p:sldId id="389" r:id="rId38"/>
    <p:sldId id="390" r:id="rId39"/>
    <p:sldId id="391" r:id="rId40"/>
    <p:sldId id="392" r:id="rId41"/>
    <p:sldId id="393" r:id="rId42"/>
    <p:sldId id="394" r:id="rId43"/>
    <p:sldId id="375" r:id="rId44"/>
    <p:sldId id="378" r:id="rId45"/>
    <p:sldId id="41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06BA"/>
    <a:srgbClr val="008000"/>
    <a:srgbClr val="FF99FF"/>
    <a:srgbClr val="EBA9E6"/>
    <a:srgbClr val="5ACA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showGuides="1">
      <p:cViewPr varScale="1">
        <p:scale>
          <a:sx n="53" d="100"/>
          <a:sy n="53" d="100"/>
        </p:scale>
        <p:origin x="648" y="39"/>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3/29/2021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3/29/2021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BC99C3-99FD-4BA2-832E-CD4A31682F17}" type="slidenum">
              <a:rPr lang="en-US" altLang="en-US"/>
              <a:pPr/>
              <a:t>17</a:t>
            </a:fld>
            <a:endParaRPr lang="en-US" altLang="en-US"/>
          </a:p>
        </p:txBody>
      </p:sp>
      <p:sp>
        <p:nvSpPr>
          <p:cNvPr id="1418242" name="Rectangle 2"/>
          <p:cNvSpPr>
            <a:spLocks noGrp="1" noRot="1" noChangeAspect="1" noChangeArrowheads="1" noTextEdit="1"/>
          </p:cNvSpPr>
          <p:nvPr>
            <p:ph type="sldImg"/>
          </p:nvPr>
        </p:nvSpPr>
        <p:spPr>
          <a:ln/>
        </p:spPr>
      </p:sp>
      <p:sp>
        <p:nvSpPr>
          <p:cNvPr id="14182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10523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3/29/2021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3/29/2021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3/29/2021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3/29/2021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3/29/2021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3/29/2021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EAB7D7-3608-4730-B2E2-670834DF882C}" type="datetimeFigureOut">
              <a:rPr lang="en-US" smtClean="0"/>
              <a:t>3/29/2021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EAB7D7-3608-4730-B2E2-670834DF882C}" type="datetimeFigureOut">
              <a:rPr lang="en-US" smtClean="0"/>
              <a:t>3/29/2021</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EAB7D7-3608-4730-B2E2-670834DF882C}" type="datetimeFigureOut">
              <a:rPr lang="en-US" smtClean="0"/>
              <a:t>3/29/2021</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3/29/2021</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3/29/2021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3/29/2021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pPr/>
              <a:t>3/29/2021</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pPr/>
              <a:t>‹#›</a:t>
            </a:fld>
            <a:endParaRPr lang="en-US"/>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g024lzsknDo"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theory.stanford.edu/~amitp/GameProgramming/" TargetMode="External"/><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2242" y="2369389"/>
            <a:ext cx="9195758" cy="1681908"/>
          </a:xfrm>
        </p:spPr>
        <p:txBody>
          <a:bodyPr>
            <a:normAutofit fontScale="90000"/>
          </a:bodyPr>
          <a:lstStyle/>
          <a:p>
            <a:r>
              <a:rPr lang="en-US" altLang="en-US" dirty="0" smtClean="0"/>
              <a:t>Pathfinding with </a:t>
            </a:r>
            <a:r>
              <a:rPr lang="en-US" altLang="en-US" dirty="0" err="1" smtClean="0"/>
              <a:t>Dijkstra</a:t>
            </a:r>
            <a:r>
              <a:rPr lang="en-US" altLang="en-US" dirty="0" smtClean="0"/>
              <a:t> and A*</a:t>
            </a:r>
            <a:endParaRPr lang="en-US" dirty="0">
              <a:latin typeface="Consolas" panose="020B0609020204030204" pitchFamily="49" charset="0"/>
            </a:endParaRPr>
          </a:p>
        </p:txBody>
      </p:sp>
      <p:sp>
        <p:nvSpPr>
          <p:cNvPr id="3" name="TextBox 2"/>
          <p:cNvSpPr txBox="1"/>
          <p:nvPr/>
        </p:nvSpPr>
        <p:spPr>
          <a:xfrm>
            <a:off x="9201150" y="5861576"/>
            <a:ext cx="2816679" cy="923330"/>
          </a:xfrm>
          <a:prstGeom prst="rect">
            <a:avLst/>
          </a:prstGeom>
          <a:noFill/>
          <a:ln>
            <a:solidFill>
              <a:schemeClr val="bg2"/>
            </a:solidFill>
          </a:ln>
        </p:spPr>
        <p:txBody>
          <a:bodyPr wrap="square" rtlCol="0" anchor="ctr" anchorCtr="1">
            <a:spAutoFit/>
          </a:bodyPr>
          <a:lstStyle/>
          <a:p>
            <a:r>
              <a:rPr lang="en-US" dirty="0" smtClean="0"/>
              <a:t>Based on the slides from </a:t>
            </a:r>
            <a:r>
              <a:rPr lang="en-US" i="1" dirty="0" smtClean="0"/>
              <a:t>Introduction to Game Development</a:t>
            </a:r>
            <a:r>
              <a:rPr lang="en-US" dirty="0" smtClean="0"/>
              <a:t> by Scott Rabin</a:t>
            </a:r>
            <a:endParaRPr lang="en-US" dirty="0"/>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409701" y="91271"/>
            <a:ext cx="9029700" cy="758148"/>
          </a:xfrm>
        </p:spPr>
        <p:txBody>
          <a:bodyPr>
            <a:normAutofit fontScale="90000"/>
          </a:bodyPr>
          <a:lstStyle/>
          <a:p>
            <a:pPr algn="ctr"/>
            <a:r>
              <a:rPr lang="en-US" altLang="en-US" dirty="0"/>
              <a:t>Random Trace</a:t>
            </a:r>
          </a:p>
        </p:txBody>
      </p:sp>
      <p:sp>
        <p:nvSpPr>
          <p:cNvPr id="20483" name="Rectangle 3"/>
          <p:cNvSpPr>
            <a:spLocks noGrp="1" noChangeArrowheads="1"/>
          </p:cNvSpPr>
          <p:nvPr>
            <p:ph type="body" idx="1"/>
          </p:nvPr>
        </p:nvSpPr>
        <p:spPr>
          <a:xfrm>
            <a:off x="294937" y="849419"/>
            <a:ext cx="6969205" cy="3123811"/>
          </a:xfrm>
        </p:spPr>
        <p:txBody>
          <a:bodyPr>
            <a:normAutofit/>
          </a:bodyPr>
          <a:lstStyle/>
          <a:p>
            <a:r>
              <a:rPr lang="en-US" altLang="en-US" dirty="0"/>
              <a:t>Simple algorithm</a:t>
            </a:r>
          </a:p>
          <a:p>
            <a:pPr lvl="1"/>
            <a:r>
              <a:rPr lang="en-US" altLang="en-US" dirty="0"/>
              <a:t>Agent moves towards goal</a:t>
            </a:r>
          </a:p>
          <a:p>
            <a:pPr lvl="1"/>
            <a:r>
              <a:rPr lang="en-US" altLang="en-US" dirty="0"/>
              <a:t>If goal reached, then done</a:t>
            </a:r>
          </a:p>
          <a:p>
            <a:pPr lvl="1"/>
            <a:r>
              <a:rPr lang="en-US" altLang="en-US" dirty="0"/>
              <a:t>If obstacle</a:t>
            </a:r>
          </a:p>
          <a:p>
            <a:pPr lvl="2"/>
            <a:r>
              <a:rPr lang="en-US" altLang="en-US" dirty="0"/>
              <a:t>Trace around the obstacle clockwise or counter-clockwise (pick randomly) until free path towards goal</a:t>
            </a:r>
          </a:p>
          <a:p>
            <a:pPr lvl="1"/>
            <a:r>
              <a:rPr lang="en-US" altLang="en-US" dirty="0"/>
              <a:t>Repeat procedure until goal reached </a:t>
            </a:r>
          </a:p>
        </p:txBody>
      </p:sp>
      <p:pic>
        <p:nvPicPr>
          <p:cNvPr id="6" name="Picture 4" descr="RandomTrace_All"/>
          <p:cNvPicPr>
            <a:picLocks noChangeAspect="1" noChangeArrowheads="1"/>
          </p:cNvPicPr>
          <p:nvPr/>
        </p:nvPicPr>
        <p:blipFill rotWithShape="1">
          <a:blip r:embed="rId2">
            <a:extLst>
              <a:ext uri="{28A0092B-C50C-407E-A947-70E740481C1C}">
                <a14:useLocalDpi xmlns:a14="http://schemas.microsoft.com/office/drawing/2010/main" val="0"/>
              </a:ext>
            </a:extLst>
          </a:blip>
          <a:srcRect r="68092"/>
          <a:stretch/>
        </p:blipFill>
        <p:spPr bwMode="auto">
          <a:xfrm>
            <a:off x="10086637" y="163997"/>
            <a:ext cx="1974640" cy="194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a:xfrm>
            <a:off x="359919" y="4005723"/>
            <a:ext cx="6421495" cy="258538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en-US" dirty="0" smtClean="0"/>
              <a:t>Random Trace Characteristics</a:t>
            </a:r>
          </a:p>
          <a:p>
            <a:r>
              <a:rPr lang="en-US" dirty="0"/>
              <a:t>incapable </a:t>
            </a:r>
            <a:r>
              <a:rPr lang="en-US" dirty="0" smtClean="0"/>
              <a:t>of considering </a:t>
            </a:r>
            <a:r>
              <a:rPr lang="en-US" dirty="0"/>
              <a:t>a wide variety of paths</a:t>
            </a:r>
            <a:endParaRPr lang="en-US" altLang="en-US" dirty="0" smtClean="0"/>
          </a:p>
          <a:p>
            <a:r>
              <a:rPr lang="en-US" altLang="en-US" dirty="0" smtClean="0"/>
              <a:t>Major Problem</a:t>
            </a:r>
            <a:r>
              <a:rPr lang="en-US" altLang="en-US" dirty="0"/>
              <a:t>: </a:t>
            </a:r>
            <a:r>
              <a:rPr lang="en-US" altLang="en-US" dirty="0" smtClean="0"/>
              <a:t>Concave </a:t>
            </a:r>
            <a:r>
              <a:rPr lang="en-US" altLang="en-US" dirty="0"/>
              <a:t>polygons (obstacles)</a:t>
            </a:r>
          </a:p>
          <a:p>
            <a:r>
              <a:rPr lang="en-US" altLang="en-US" dirty="0" smtClean="0"/>
              <a:t>Not a </a:t>
            </a:r>
            <a:r>
              <a:rPr lang="en-US" altLang="en-US" b="1" i="1" dirty="0" smtClean="0"/>
              <a:t>complete </a:t>
            </a:r>
            <a:r>
              <a:rPr lang="en-US" altLang="en-US" dirty="0" smtClean="0"/>
              <a:t>algorithm</a:t>
            </a:r>
          </a:p>
          <a:p>
            <a:r>
              <a:rPr lang="en-US" altLang="en-US" dirty="0" smtClean="0"/>
              <a:t>Found paths are unlikely to be optimal</a:t>
            </a:r>
          </a:p>
          <a:p>
            <a:r>
              <a:rPr lang="en-US" altLang="en-US" dirty="0" smtClean="0"/>
              <a:t>Consumes very little memory</a:t>
            </a:r>
            <a:endParaRPr lang="en-US" altLang="en-US" dirty="0"/>
          </a:p>
        </p:txBody>
      </p:sp>
      <p:pic>
        <p:nvPicPr>
          <p:cNvPr id="8" name="Picture 4" descr="RandomTrace_All"/>
          <p:cNvPicPr>
            <a:picLocks noChangeAspect="1" noChangeArrowheads="1"/>
          </p:cNvPicPr>
          <p:nvPr/>
        </p:nvPicPr>
        <p:blipFill rotWithShape="1">
          <a:blip r:embed="rId2">
            <a:extLst>
              <a:ext uri="{28A0092B-C50C-407E-A947-70E740481C1C}">
                <a14:useLocalDpi xmlns:a14="http://schemas.microsoft.com/office/drawing/2010/main" val="0"/>
              </a:ext>
            </a:extLst>
          </a:blip>
          <a:srcRect l="33660" r="33607"/>
          <a:stretch/>
        </p:blipFill>
        <p:spPr bwMode="auto">
          <a:xfrm>
            <a:off x="10023019" y="2297984"/>
            <a:ext cx="2038258" cy="195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RandomTrace_All"/>
          <p:cNvPicPr>
            <a:picLocks noChangeAspect="1" noChangeArrowheads="1"/>
          </p:cNvPicPr>
          <p:nvPr/>
        </p:nvPicPr>
        <p:blipFill rotWithShape="1">
          <a:blip r:embed="rId2">
            <a:extLst>
              <a:ext uri="{28A0092B-C50C-407E-A947-70E740481C1C}">
                <a14:useLocalDpi xmlns:a14="http://schemas.microsoft.com/office/drawing/2010/main" val="0"/>
              </a:ext>
            </a:extLst>
          </a:blip>
          <a:srcRect l="67665"/>
          <a:stretch/>
        </p:blipFill>
        <p:spPr bwMode="auto">
          <a:xfrm>
            <a:off x="10005037" y="4444085"/>
            <a:ext cx="2056240" cy="1998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840208" y="5985393"/>
            <a:ext cx="3287816" cy="646331"/>
          </a:xfrm>
          <a:prstGeom prst="rect">
            <a:avLst/>
          </a:prstGeom>
        </p:spPr>
        <p:txBody>
          <a:bodyPr wrap="square">
            <a:spAutoFit/>
          </a:bodyPr>
          <a:lstStyle/>
          <a:p>
            <a:r>
              <a:rPr lang="en-US" dirty="0" smtClean="0">
                <a:latin typeface="AGaramond-Regular"/>
              </a:rPr>
              <a:t>A high-quality </a:t>
            </a:r>
            <a:r>
              <a:rPr lang="en-US" dirty="0">
                <a:latin typeface="AGaramond-Regular"/>
              </a:rPr>
              <a:t>path would not even go into the concavity.</a:t>
            </a:r>
            <a:endParaRPr lang="en-US" dirty="0"/>
          </a:p>
        </p:txBody>
      </p:sp>
    </p:spTree>
    <p:extLst>
      <p:ext uri="{BB962C8B-B14F-4D97-AF65-F5344CB8AC3E}">
        <p14:creationId xmlns:p14="http://schemas.microsoft.com/office/powerpoint/2010/main" val="1448064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017753" y="151611"/>
            <a:ext cx="9029700" cy="711732"/>
          </a:xfrm>
        </p:spPr>
        <p:txBody>
          <a:bodyPr>
            <a:normAutofit fontScale="90000"/>
          </a:bodyPr>
          <a:lstStyle/>
          <a:p>
            <a:pPr algn="ctr"/>
            <a:r>
              <a:rPr lang="en-US" altLang="en-US" dirty="0"/>
              <a:t>Understanding A*</a:t>
            </a:r>
          </a:p>
        </p:txBody>
      </p:sp>
      <p:sp>
        <p:nvSpPr>
          <p:cNvPr id="38915" name="Rectangle 3"/>
          <p:cNvSpPr>
            <a:spLocks noGrp="1" noChangeArrowheads="1"/>
          </p:cNvSpPr>
          <p:nvPr>
            <p:ph type="body" idx="1"/>
          </p:nvPr>
        </p:nvSpPr>
        <p:spPr>
          <a:xfrm>
            <a:off x="527018" y="1078324"/>
            <a:ext cx="9791700" cy="4351338"/>
          </a:xfrm>
        </p:spPr>
        <p:txBody>
          <a:bodyPr/>
          <a:lstStyle/>
          <a:p>
            <a:r>
              <a:rPr lang="en-US" altLang="en-US" dirty="0"/>
              <a:t>To understand A*</a:t>
            </a:r>
          </a:p>
          <a:p>
            <a:pPr lvl="1"/>
            <a:r>
              <a:rPr lang="en-US" altLang="en-US" dirty="0"/>
              <a:t>First understand </a:t>
            </a:r>
            <a:r>
              <a:rPr lang="en-US" altLang="en-US" dirty="0" smtClean="0"/>
              <a:t>Breadth-First, </a:t>
            </a:r>
            <a:r>
              <a:rPr lang="en-US" altLang="en-US" dirty="0" err="1" smtClean="0"/>
              <a:t>Dijkstra</a:t>
            </a:r>
            <a:r>
              <a:rPr lang="en-US" altLang="en-US"/>
              <a:t> algorithms, and </a:t>
            </a:r>
            <a:r>
              <a:rPr lang="en-US" altLang="en-US" smtClean="0"/>
              <a:t>Best-First</a:t>
            </a:r>
            <a:endParaRPr lang="en-US" altLang="en-US" dirty="0"/>
          </a:p>
          <a:p>
            <a:r>
              <a:rPr lang="en-US" altLang="en-US" dirty="0"/>
              <a:t>These algorithms use nodes to represent candidate paths</a:t>
            </a:r>
            <a:endParaRPr lang="en-US" altLang="en-US" sz="4000" dirty="0"/>
          </a:p>
        </p:txBody>
      </p:sp>
      <p:sp>
        <p:nvSpPr>
          <p:cNvPr id="6" name="Rectangle 3"/>
          <p:cNvSpPr txBox="1">
            <a:spLocks noChangeArrowheads="1"/>
          </p:cNvSpPr>
          <p:nvPr/>
        </p:nvSpPr>
        <p:spPr>
          <a:xfrm>
            <a:off x="564151" y="3100605"/>
            <a:ext cx="10376158" cy="309956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000" dirty="0" smtClean="0">
                <a:latin typeface="Consolas" panose="020B0609020204030204" pitchFamily="49" charset="0"/>
              </a:rPr>
              <a:t>class </a:t>
            </a:r>
            <a:r>
              <a:rPr lang="en-US" altLang="en-US" sz="2000" dirty="0" err="1" smtClean="0">
                <a:latin typeface="Consolas" panose="020B0609020204030204" pitchFamily="49" charset="0"/>
              </a:rPr>
              <a:t>PlannerNode</a:t>
            </a:r>
            <a:endParaRPr lang="en-US" altLang="en-US" sz="2000" dirty="0" smtClean="0">
              <a:latin typeface="Consolas" panose="020B0609020204030204" pitchFamily="49" charset="0"/>
            </a:endParaRPr>
          </a:p>
          <a:p>
            <a:pPr>
              <a:buFont typeface="Wingdings" panose="05000000000000000000" pitchFamily="2" charset="2"/>
              <a:buNone/>
            </a:pPr>
            <a:r>
              <a:rPr lang="en-US" altLang="en-US" sz="2000" dirty="0" smtClean="0">
                <a:latin typeface="Consolas" panose="020B0609020204030204" pitchFamily="49" charset="0"/>
              </a:rPr>
              <a:t>{</a:t>
            </a:r>
          </a:p>
          <a:p>
            <a:pPr>
              <a:buFont typeface="Wingdings" panose="05000000000000000000" pitchFamily="2" charset="2"/>
              <a:buNone/>
            </a:pPr>
            <a:r>
              <a:rPr lang="en-US" altLang="en-US" sz="2000" dirty="0" smtClean="0">
                <a:latin typeface="Consolas" panose="020B0609020204030204" pitchFamily="49" charset="0"/>
              </a:rPr>
              <a:t>  public:</a:t>
            </a:r>
          </a:p>
          <a:p>
            <a:pPr>
              <a:buFont typeface="Wingdings" panose="05000000000000000000" pitchFamily="2" charset="2"/>
              <a:buNone/>
            </a:pPr>
            <a:r>
              <a:rPr lang="en-US" altLang="en-US" sz="2000" dirty="0" smtClean="0">
                <a:latin typeface="Consolas" panose="020B0609020204030204" pitchFamily="49" charset="0"/>
              </a:rPr>
              <a:t>    </a:t>
            </a:r>
            <a:r>
              <a:rPr lang="en-US" altLang="en-US" sz="2000" dirty="0" err="1" smtClean="0">
                <a:latin typeface="Consolas" panose="020B0609020204030204" pitchFamily="49" charset="0"/>
              </a:rPr>
              <a:t>PlannerNode</a:t>
            </a:r>
            <a:r>
              <a:rPr lang="en-US" altLang="en-US" sz="2000" dirty="0" smtClean="0">
                <a:latin typeface="Consolas" panose="020B0609020204030204" pitchFamily="49" charset="0"/>
              </a:rPr>
              <a:t>* </a:t>
            </a:r>
            <a:r>
              <a:rPr lang="en-US" altLang="en-US" sz="2000" dirty="0" err="1" smtClean="0">
                <a:latin typeface="Consolas" panose="020B0609020204030204" pitchFamily="49" charset="0"/>
              </a:rPr>
              <a:t>m_pParent</a:t>
            </a:r>
            <a:r>
              <a:rPr lang="en-US" altLang="en-US" sz="2000" dirty="0" smtClean="0">
                <a:latin typeface="Consolas" panose="020B0609020204030204" pitchFamily="49" charset="0"/>
              </a:rPr>
              <a:t>;</a:t>
            </a:r>
          </a:p>
          <a:p>
            <a:pPr>
              <a:buFont typeface="Wingdings" panose="05000000000000000000" pitchFamily="2" charset="2"/>
              <a:buNone/>
            </a:pPr>
            <a:r>
              <a:rPr lang="en-US" altLang="en-US" sz="2000" dirty="0" smtClean="0">
                <a:latin typeface="Consolas" panose="020B0609020204030204" pitchFamily="49" charset="0"/>
              </a:rPr>
              <a:t>    </a:t>
            </a:r>
            <a:r>
              <a:rPr lang="en-US" altLang="en-US" sz="2000" dirty="0" err="1" smtClean="0">
                <a:latin typeface="Consolas" panose="020B0609020204030204" pitchFamily="49" charset="0"/>
              </a:rPr>
              <a:t>int</a:t>
            </a:r>
            <a:r>
              <a:rPr lang="en-US" altLang="en-US" sz="2000" dirty="0" smtClean="0">
                <a:latin typeface="Consolas" panose="020B0609020204030204" pitchFamily="49" charset="0"/>
              </a:rPr>
              <a:t>          </a:t>
            </a:r>
            <a:r>
              <a:rPr lang="en-US" altLang="en-US" sz="2000" dirty="0" err="1" smtClean="0">
                <a:latin typeface="Consolas" panose="020B0609020204030204" pitchFamily="49" charset="0"/>
              </a:rPr>
              <a:t>m_cellX</a:t>
            </a:r>
            <a:r>
              <a:rPr lang="en-US" altLang="en-US" sz="2000" dirty="0" smtClean="0">
                <a:latin typeface="Consolas" panose="020B0609020204030204" pitchFamily="49" charset="0"/>
              </a:rPr>
              <a:t>, </a:t>
            </a:r>
            <a:r>
              <a:rPr lang="en-US" altLang="en-US" sz="2000" dirty="0" err="1" smtClean="0">
                <a:latin typeface="Consolas" panose="020B0609020204030204" pitchFamily="49" charset="0"/>
              </a:rPr>
              <a:t>m_cellY</a:t>
            </a:r>
            <a:r>
              <a:rPr lang="en-US" altLang="en-US" sz="2000" dirty="0" smtClean="0">
                <a:latin typeface="Consolas" panose="020B0609020204030204" pitchFamily="49" charset="0"/>
              </a:rPr>
              <a:t>;</a:t>
            </a:r>
          </a:p>
          <a:p>
            <a:pPr>
              <a:buFont typeface="Wingdings" panose="05000000000000000000" pitchFamily="2" charset="2"/>
              <a:buNone/>
            </a:pPr>
            <a:r>
              <a:rPr lang="en-US" altLang="en-US" sz="2000" dirty="0" smtClean="0">
                <a:latin typeface="Consolas" panose="020B0609020204030204" pitchFamily="49" charset="0"/>
              </a:rPr>
              <a:t>    ...</a:t>
            </a:r>
          </a:p>
          <a:p>
            <a:pPr>
              <a:buFont typeface="Wingdings" panose="05000000000000000000" pitchFamily="2" charset="2"/>
              <a:buNone/>
            </a:pPr>
            <a:r>
              <a:rPr lang="en-US" altLang="en-US" sz="2000" dirty="0" smtClean="0">
                <a:latin typeface="Consolas" panose="020B0609020204030204" pitchFamily="49" charset="0"/>
              </a:rPr>
              <a:t>};</a:t>
            </a:r>
          </a:p>
          <a:p>
            <a:endParaRPr lang="en-US" altLang="en-US" sz="2000" dirty="0" smtClean="0"/>
          </a:p>
          <a:p>
            <a:pPr marL="0" indent="0">
              <a:buNone/>
            </a:pPr>
            <a:r>
              <a:rPr lang="en-US" altLang="en-US" sz="2400" dirty="0" smtClean="0"/>
              <a:t>The</a:t>
            </a:r>
            <a:r>
              <a:rPr lang="en-US" altLang="en-US" sz="2400" dirty="0" smtClean="0">
                <a:latin typeface="Consolas" panose="020B0609020204030204" pitchFamily="49" charset="0"/>
              </a:rPr>
              <a:t> </a:t>
            </a:r>
            <a:r>
              <a:rPr lang="en-US" altLang="en-US" sz="2400" dirty="0" err="1" smtClean="0">
                <a:latin typeface="Consolas" panose="020B0609020204030204" pitchFamily="49" charset="0"/>
              </a:rPr>
              <a:t>m_pParent</a:t>
            </a:r>
            <a:r>
              <a:rPr lang="en-US" altLang="en-US" sz="2400" dirty="0" smtClean="0">
                <a:latin typeface="Consolas" panose="020B0609020204030204" pitchFamily="49" charset="0"/>
              </a:rPr>
              <a:t> </a:t>
            </a:r>
            <a:r>
              <a:rPr lang="en-US" altLang="en-US" sz="2400" dirty="0" smtClean="0"/>
              <a:t>member is used to chain nodes sequentially together to represent a path: linked list.</a:t>
            </a:r>
            <a:endParaRPr lang="en-US" altLang="en-US" sz="1800" dirty="0"/>
          </a:p>
        </p:txBody>
      </p:sp>
    </p:spTree>
    <p:extLst>
      <p:ext uri="{BB962C8B-B14F-4D97-AF65-F5344CB8AC3E}">
        <p14:creationId xmlns:p14="http://schemas.microsoft.com/office/powerpoint/2010/main" val="404979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762464" y="86628"/>
            <a:ext cx="9029700" cy="823130"/>
          </a:xfrm>
        </p:spPr>
        <p:txBody>
          <a:bodyPr>
            <a:normAutofit/>
          </a:bodyPr>
          <a:lstStyle/>
          <a:p>
            <a:pPr algn="ctr"/>
            <a:r>
              <a:rPr lang="en-US" altLang="en-US" dirty="0"/>
              <a:t>Understanding A*</a:t>
            </a:r>
          </a:p>
        </p:txBody>
      </p:sp>
      <p:sp>
        <p:nvSpPr>
          <p:cNvPr id="39939" name="Rectangle 3"/>
          <p:cNvSpPr>
            <a:spLocks noGrp="1" noChangeArrowheads="1"/>
          </p:cNvSpPr>
          <p:nvPr>
            <p:ph type="body" idx="1"/>
          </p:nvPr>
        </p:nvSpPr>
        <p:spPr>
          <a:xfrm>
            <a:off x="373844" y="1036548"/>
            <a:ext cx="5400337" cy="5707731"/>
          </a:xfrm>
        </p:spPr>
        <p:txBody>
          <a:bodyPr/>
          <a:lstStyle/>
          <a:p>
            <a:pPr>
              <a:lnSpc>
                <a:spcPct val="80000"/>
              </a:lnSpc>
            </a:pPr>
            <a:r>
              <a:rPr lang="en-US" altLang="en-US" dirty="0"/>
              <a:t>All of the following algorithms use two lists</a:t>
            </a:r>
          </a:p>
          <a:p>
            <a:pPr lvl="1">
              <a:lnSpc>
                <a:spcPct val="80000"/>
              </a:lnSpc>
            </a:pPr>
            <a:r>
              <a:rPr lang="en-US" altLang="en-US" dirty="0"/>
              <a:t>The </a:t>
            </a:r>
            <a:r>
              <a:rPr lang="en-US" altLang="en-US" b="1" i="1" dirty="0"/>
              <a:t>open</a:t>
            </a:r>
            <a:r>
              <a:rPr lang="en-US" altLang="en-US" dirty="0"/>
              <a:t> list</a:t>
            </a:r>
          </a:p>
          <a:p>
            <a:pPr lvl="1">
              <a:lnSpc>
                <a:spcPct val="80000"/>
              </a:lnSpc>
            </a:pPr>
            <a:r>
              <a:rPr lang="en-US" altLang="en-US" dirty="0"/>
              <a:t>The </a:t>
            </a:r>
            <a:r>
              <a:rPr lang="en-US" altLang="en-US" b="1" i="1" dirty="0"/>
              <a:t>closed</a:t>
            </a:r>
            <a:r>
              <a:rPr lang="en-US" altLang="en-US" dirty="0"/>
              <a:t> list</a:t>
            </a:r>
          </a:p>
          <a:p>
            <a:pPr>
              <a:lnSpc>
                <a:spcPct val="80000"/>
              </a:lnSpc>
            </a:pPr>
            <a:r>
              <a:rPr lang="en-US" altLang="en-US" dirty="0"/>
              <a:t>Open list keeps track of promising nodes</a:t>
            </a:r>
          </a:p>
          <a:p>
            <a:pPr>
              <a:lnSpc>
                <a:spcPct val="80000"/>
              </a:lnSpc>
            </a:pPr>
            <a:r>
              <a:rPr lang="en-US" altLang="en-US" dirty="0"/>
              <a:t>When a node is examined from open list</a:t>
            </a:r>
          </a:p>
          <a:p>
            <a:pPr lvl="1">
              <a:lnSpc>
                <a:spcPct val="80000"/>
              </a:lnSpc>
            </a:pPr>
            <a:r>
              <a:rPr lang="en-US" altLang="en-US" dirty="0"/>
              <a:t>Taken off open list and checked to see whether it has reached the goal</a:t>
            </a:r>
          </a:p>
          <a:p>
            <a:pPr>
              <a:lnSpc>
                <a:spcPct val="80000"/>
              </a:lnSpc>
            </a:pPr>
            <a:r>
              <a:rPr lang="en-US" altLang="en-US" dirty="0"/>
              <a:t>If it has not reached the goal</a:t>
            </a:r>
          </a:p>
          <a:p>
            <a:pPr lvl="1">
              <a:lnSpc>
                <a:spcPct val="80000"/>
              </a:lnSpc>
            </a:pPr>
            <a:r>
              <a:rPr lang="en-US" altLang="en-US" dirty="0"/>
              <a:t>Used to create additional nodes</a:t>
            </a:r>
          </a:p>
          <a:p>
            <a:pPr lvl="1">
              <a:lnSpc>
                <a:spcPct val="80000"/>
              </a:lnSpc>
            </a:pPr>
            <a:r>
              <a:rPr lang="en-US" altLang="en-US" dirty="0"/>
              <a:t>Then placed on the closed list</a:t>
            </a:r>
          </a:p>
        </p:txBody>
      </p:sp>
      <p:sp>
        <p:nvSpPr>
          <p:cNvPr id="6" name="Rectangle 3"/>
          <p:cNvSpPr txBox="1">
            <a:spLocks noChangeArrowheads="1"/>
          </p:cNvSpPr>
          <p:nvPr/>
        </p:nvSpPr>
        <p:spPr>
          <a:xfrm>
            <a:off x="6386876" y="981316"/>
            <a:ext cx="5660460" cy="55626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 typeface="Times New Roman" pitchFamily="18" charset="0"/>
              <a:buNone/>
            </a:pPr>
            <a:r>
              <a:rPr lang="en-US" altLang="en-US" sz="1800" b="1" dirty="0" smtClean="0">
                <a:latin typeface="Courier New" pitchFamily="49" charset="0"/>
              </a:rPr>
              <a:t>BFS(Graph g, Vertex start)</a:t>
            </a:r>
          </a:p>
          <a:p>
            <a:pPr>
              <a:buFont typeface="Times New Roman" pitchFamily="18" charset="0"/>
              <a:buNone/>
            </a:pPr>
            <a:r>
              <a:rPr lang="en-US" altLang="en-US" sz="1800" b="1" dirty="0" smtClean="0">
                <a:latin typeface="Courier New" pitchFamily="49" charset="0"/>
              </a:rPr>
              <a:t>{</a:t>
            </a:r>
          </a:p>
          <a:p>
            <a:pPr>
              <a:buFont typeface="Times New Roman" pitchFamily="18" charset="0"/>
              <a:buNone/>
            </a:pPr>
            <a:r>
              <a:rPr lang="en-US" altLang="en-US" sz="1800" b="1" dirty="0" smtClean="0">
                <a:latin typeface="Courier New" pitchFamily="49" charset="0"/>
              </a:rPr>
              <a:t>   Initialize vertices to WHITE;</a:t>
            </a:r>
          </a:p>
          <a:p>
            <a:pPr>
              <a:buFont typeface="Times New Roman" pitchFamily="18" charset="0"/>
              <a:buNone/>
            </a:pPr>
            <a:r>
              <a:rPr lang="en-US" altLang="en-US" sz="1800" b="1" dirty="0" smtClean="0">
                <a:latin typeface="Courier New" pitchFamily="49" charset="0"/>
                <a:sym typeface="Symbol" pitchFamily="18" charset="2"/>
              </a:rPr>
              <a:t>   start-&gt;d := 0;</a:t>
            </a:r>
          </a:p>
          <a:p>
            <a:pPr>
              <a:buFont typeface="Times New Roman" pitchFamily="18" charset="0"/>
              <a:buNone/>
            </a:pPr>
            <a:r>
              <a:rPr lang="en-US" altLang="en-US" sz="1800" b="1" dirty="0" smtClean="0">
                <a:latin typeface="Courier New" pitchFamily="49" charset="0"/>
                <a:sym typeface="Symbol" pitchFamily="18" charset="2"/>
              </a:rPr>
              <a:t>   start-&gt;p := Ø;</a:t>
            </a:r>
            <a:endParaRPr lang="en-US" altLang="en-US" sz="1800" b="1" dirty="0" smtClean="0">
              <a:latin typeface="Courier New" pitchFamily="49" charset="0"/>
            </a:endParaRPr>
          </a:p>
          <a:p>
            <a:pPr>
              <a:buFont typeface="Times New Roman" pitchFamily="18" charset="0"/>
              <a:buNone/>
            </a:pPr>
            <a:r>
              <a:rPr lang="en-US" altLang="en-US" sz="1800" b="1" dirty="0" smtClean="0">
                <a:latin typeface="Courier New" pitchFamily="49" charset="0"/>
              </a:rPr>
              <a:t>   Queue q := { start };   </a:t>
            </a:r>
            <a:r>
              <a:rPr lang="en-US" altLang="en-US" sz="1800" b="1" dirty="0" smtClean="0">
                <a:latin typeface="Courier New" pitchFamily="49" charset="0"/>
                <a:sym typeface="Symbol" pitchFamily="18" charset="2"/>
              </a:rPr>
              <a:t>// Open List</a:t>
            </a:r>
            <a:endParaRPr lang="en-US" altLang="en-US" sz="1800" b="1" i="1" dirty="0" smtClean="0">
              <a:latin typeface="Courier New" pitchFamily="49" charset="0"/>
            </a:endParaRPr>
          </a:p>
          <a:p>
            <a:pPr>
              <a:buFont typeface="Times New Roman" pitchFamily="18" charset="0"/>
              <a:buNone/>
            </a:pPr>
            <a:r>
              <a:rPr lang="en-US" altLang="en-US" sz="1800" b="1" dirty="0" smtClean="0">
                <a:latin typeface="Courier New" pitchFamily="49" charset="0"/>
              </a:rPr>
              <a:t>   while (!</a:t>
            </a:r>
            <a:r>
              <a:rPr lang="en-US" altLang="en-US" sz="1800" b="1" dirty="0" err="1" smtClean="0">
                <a:latin typeface="Courier New" pitchFamily="49" charset="0"/>
              </a:rPr>
              <a:t>q.isEmpty</a:t>
            </a:r>
            <a:r>
              <a:rPr lang="en-US" altLang="en-US" sz="1800" b="1" dirty="0" smtClean="0">
                <a:latin typeface="Courier New" pitchFamily="49" charset="0"/>
              </a:rPr>
              <a:t>()) {</a:t>
            </a:r>
          </a:p>
          <a:p>
            <a:pPr>
              <a:buNone/>
            </a:pPr>
            <a:r>
              <a:rPr lang="en-US" altLang="en-US" sz="1800" b="1" dirty="0" smtClean="0">
                <a:latin typeface="Courier New" pitchFamily="49" charset="0"/>
              </a:rPr>
              <a:t>      Vertex u = </a:t>
            </a:r>
            <a:r>
              <a:rPr lang="en-US" altLang="en-US" sz="1800" b="1" dirty="0" err="1" smtClean="0">
                <a:latin typeface="Courier New" pitchFamily="49" charset="0"/>
              </a:rPr>
              <a:t>q.pop</a:t>
            </a:r>
            <a:r>
              <a:rPr lang="en-US" altLang="en-US" sz="1800" b="1" dirty="0" smtClean="0">
                <a:latin typeface="Courier New" pitchFamily="49" charset="0"/>
              </a:rPr>
              <a:t>();  </a:t>
            </a:r>
            <a:r>
              <a:rPr lang="en-US" altLang="en-US" sz="1800" b="1" dirty="0" smtClean="0">
                <a:latin typeface="Courier New" pitchFamily="49" charset="0"/>
                <a:sym typeface="Symbol" pitchFamily="18" charset="2"/>
              </a:rPr>
              <a:t>// Take an Open</a:t>
            </a:r>
            <a:endParaRPr lang="en-US" altLang="en-US" sz="1800" b="1" dirty="0" smtClean="0">
              <a:latin typeface="Courier New" pitchFamily="49" charset="0"/>
            </a:endParaRPr>
          </a:p>
          <a:p>
            <a:pPr>
              <a:buFont typeface="Times New Roman" pitchFamily="18" charset="0"/>
              <a:buNone/>
            </a:pPr>
            <a:r>
              <a:rPr lang="en-US" altLang="en-US" sz="1800" b="1" dirty="0" smtClean="0">
                <a:latin typeface="Courier New" pitchFamily="49" charset="0"/>
              </a:rPr>
              <a:t>      for each v </a:t>
            </a:r>
            <a:r>
              <a:rPr lang="en-US" altLang="en-US" sz="1800" b="1" dirty="0" smtClean="0">
                <a:latin typeface="Courier New" pitchFamily="49" charset="0"/>
                <a:sym typeface="Symbol" pitchFamily="18" charset="2"/>
              </a:rPr>
              <a:t> u-&gt;</a:t>
            </a:r>
            <a:r>
              <a:rPr lang="en-US" altLang="en-US" sz="1800" b="1" dirty="0" err="1" smtClean="0">
                <a:latin typeface="Courier New" pitchFamily="49" charset="0"/>
                <a:sym typeface="Symbol" pitchFamily="18" charset="2"/>
              </a:rPr>
              <a:t>adj</a:t>
            </a:r>
            <a:r>
              <a:rPr lang="en-US" altLang="en-US" sz="1800" b="1" dirty="0" smtClean="0">
                <a:latin typeface="Courier New" pitchFamily="49" charset="0"/>
                <a:sym typeface="Symbol" pitchFamily="18" charset="2"/>
              </a:rPr>
              <a:t> {</a:t>
            </a:r>
          </a:p>
          <a:p>
            <a:pPr>
              <a:buFont typeface="Times New Roman" pitchFamily="18" charset="0"/>
              <a:buNone/>
            </a:pPr>
            <a:r>
              <a:rPr lang="en-US" altLang="en-US" sz="1800" b="1" dirty="0" smtClean="0">
                <a:latin typeface="Courier New" pitchFamily="49" charset="0"/>
                <a:sym typeface="Symbol" pitchFamily="18" charset="2"/>
              </a:rPr>
              <a:t>         if (v-&gt;color == WHITE) {</a:t>
            </a:r>
          </a:p>
          <a:p>
            <a:pPr>
              <a:buFont typeface="Times New Roman" pitchFamily="18" charset="0"/>
              <a:buNone/>
            </a:pPr>
            <a:r>
              <a:rPr lang="en-US" altLang="en-US" sz="1800" b="1" dirty="0" smtClean="0">
                <a:latin typeface="Courier New" pitchFamily="49" charset="0"/>
                <a:sym typeface="Symbol" pitchFamily="18" charset="2"/>
              </a:rPr>
              <a:t>            v-&gt;color := PURPLE; </a:t>
            </a:r>
          </a:p>
          <a:p>
            <a:pPr>
              <a:buFont typeface="Times New Roman" pitchFamily="18" charset="0"/>
              <a:buNone/>
            </a:pPr>
            <a:r>
              <a:rPr lang="en-US" altLang="en-US" sz="1800" b="1" dirty="0" smtClean="0">
                <a:latin typeface="Courier New" pitchFamily="49" charset="0"/>
                <a:sym typeface="Symbol" pitchFamily="18" charset="2"/>
              </a:rPr>
              <a:t>            v-&gt;d := u-&gt;d + 1;</a:t>
            </a:r>
          </a:p>
          <a:p>
            <a:pPr>
              <a:buFont typeface="Times New Roman" pitchFamily="18" charset="0"/>
              <a:buNone/>
            </a:pPr>
            <a:r>
              <a:rPr lang="en-US" altLang="en-US" sz="1800" b="1" dirty="0" smtClean="0">
                <a:latin typeface="Courier New" pitchFamily="49" charset="0"/>
                <a:sym typeface="Symbol" pitchFamily="18" charset="2"/>
              </a:rPr>
              <a:t>            v-&gt;p := u;</a:t>
            </a:r>
          </a:p>
          <a:p>
            <a:pPr>
              <a:buFont typeface="Times New Roman" pitchFamily="18" charset="0"/>
              <a:buNone/>
            </a:pPr>
            <a:r>
              <a:rPr lang="en-US" altLang="en-US" sz="1800" b="1" dirty="0" smtClean="0">
                <a:latin typeface="Courier New" pitchFamily="49" charset="0"/>
                <a:sym typeface="Symbol" pitchFamily="18" charset="2"/>
              </a:rPr>
              <a:t>            </a:t>
            </a:r>
            <a:r>
              <a:rPr lang="en-US" altLang="en-US" sz="1800" b="1" dirty="0" err="1" smtClean="0">
                <a:latin typeface="Courier New" pitchFamily="49" charset="0"/>
                <a:sym typeface="Symbol" pitchFamily="18" charset="2"/>
              </a:rPr>
              <a:t>q.enqueue</a:t>
            </a:r>
            <a:r>
              <a:rPr lang="en-US" altLang="en-US" sz="1800" b="1" dirty="0" smtClean="0">
                <a:latin typeface="Courier New" pitchFamily="49" charset="0"/>
                <a:sym typeface="Symbol" pitchFamily="18" charset="2"/>
              </a:rPr>
              <a:t>(v);  // In Open List</a:t>
            </a:r>
          </a:p>
          <a:p>
            <a:pPr>
              <a:buFont typeface="Times New Roman" pitchFamily="18" charset="0"/>
              <a:buNone/>
            </a:pPr>
            <a:r>
              <a:rPr lang="en-US" altLang="en-US" sz="1800" b="1" dirty="0" smtClean="0">
                <a:latin typeface="Courier New" pitchFamily="49" charset="0"/>
                <a:sym typeface="Symbol" pitchFamily="18" charset="2"/>
              </a:rPr>
              <a:t>         }</a:t>
            </a:r>
          </a:p>
          <a:p>
            <a:pPr>
              <a:buFont typeface="Times New Roman" pitchFamily="18" charset="0"/>
              <a:buNone/>
            </a:pPr>
            <a:r>
              <a:rPr lang="en-US" altLang="en-US" sz="1800" b="1" dirty="0" smtClean="0">
                <a:latin typeface="Courier New" pitchFamily="49" charset="0"/>
                <a:sym typeface="Symbol" pitchFamily="18" charset="2"/>
              </a:rPr>
              <a:t>      }</a:t>
            </a:r>
          </a:p>
          <a:p>
            <a:pPr>
              <a:buFont typeface="Times New Roman" pitchFamily="18" charset="0"/>
              <a:buNone/>
            </a:pPr>
            <a:r>
              <a:rPr lang="en-US" altLang="en-US" sz="1800" b="1" dirty="0" smtClean="0">
                <a:latin typeface="Courier New" pitchFamily="49" charset="0"/>
                <a:sym typeface="Symbol" pitchFamily="18" charset="2"/>
              </a:rPr>
              <a:t>      u-&gt;color := BLACK;   // Closed</a:t>
            </a:r>
          </a:p>
          <a:p>
            <a:pPr>
              <a:buFont typeface="Times New Roman" pitchFamily="18" charset="0"/>
              <a:buNone/>
            </a:pPr>
            <a:r>
              <a:rPr lang="en-US" altLang="en-US" sz="1800" b="1" dirty="0" smtClean="0">
                <a:latin typeface="Courier New" pitchFamily="49" charset="0"/>
                <a:sym typeface="Symbol" pitchFamily="18" charset="2"/>
              </a:rPr>
              <a:t>   }</a:t>
            </a:r>
          </a:p>
          <a:p>
            <a:pPr>
              <a:buFont typeface="Times New Roman" pitchFamily="18" charset="0"/>
              <a:buNone/>
            </a:pPr>
            <a:r>
              <a:rPr lang="en-US" altLang="en-US" sz="1800" b="1" dirty="0" smtClean="0">
                <a:latin typeface="Courier New" pitchFamily="49" charset="0"/>
                <a:sym typeface="Symbol" pitchFamily="18" charset="2"/>
              </a:rPr>
              <a:t>}</a:t>
            </a:r>
            <a:endParaRPr lang="en-US" altLang="en-US" sz="1800" b="1" dirty="0">
              <a:latin typeface="Courier New" pitchFamily="49" charset="0"/>
            </a:endParaRPr>
          </a:p>
        </p:txBody>
      </p:sp>
    </p:spTree>
    <p:extLst>
      <p:ext uri="{BB962C8B-B14F-4D97-AF65-F5344CB8AC3E}">
        <p14:creationId xmlns:p14="http://schemas.microsoft.com/office/powerpoint/2010/main" val="1036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641781" y="72703"/>
            <a:ext cx="9029700" cy="640414"/>
          </a:xfrm>
        </p:spPr>
        <p:txBody>
          <a:bodyPr>
            <a:normAutofit fontScale="90000"/>
          </a:bodyPr>
          <a:lstStyle/>
          <a:p>
            <a:pPr algn="ctr"/>
            <a:r>
              <a:rPr lang="en-US" altLang="en-US" dirty="0"/>
              <a:t>Overall Structure of the Algorithms</a:t>
            </a:r>
          </a:p>
        </p:txBody>
      </p:sp>
      <p:sp>
        <p:nvSpPr>
          <p:cNvPr id="41987" name="Rectangle 3"/>
          <p:cNvSpPr>
            <a:spLocks noGrp="1" noChangeArrowheads="1"/>
          </p:cNvSpPr>
          <p:nvPr>
            <p:ph type="body" idx="1"/>
          </p:nvPr>
        </p:nvSpPr>
        <p:spPr>
          <a:xfrm>
            <a:off x="373845" y="1610264"/>
            <a:ext cx="5469113" cy="5060217"/>
          </a:xfrm>
        </p:spPr>
        <p:txBody>
          <a:bodyPr>
            <a:normAutofit/>
          </a:bodyPr>
          <a:lstStyle/>
          <a:p>
            <a:pPr>
              <a:lnSpc>
                <a:spcPct val="90000"/>
              </a:lnSpc>
              <a:spcAft>
                <a:spcPts val="1800"/>
              </a:spcAft>
              <a:buFont typeface="Wingdings" panose="05000000000000000000" pitchFamily="2" charset="2"/>
              <a:buNone/>
            </a:pPr>
            <a:r>
              <a:rPr lang="en-US" altLang="en-US" sz="2400" dirty="0"/>
              <a:t>1. Create start point node – push onto open list</a:t>
            </a:r>
          </a:p>
          <a:p>
            <a:pPr>
              <a:lnSpc>
                <a:spcPct val="90000"/>
              </a:lnSpc>
              <a:spcAft>
                <a:spcPts val="1800"/>
              </a:spcAft>
              <a:buFont typeface="Wingdings" panose="05000000000000000000" pitchFamily="2" charset="2"/>
              <a:buNone/>
            </a:pPr>
            <a:r>
              <a:rPr lang="en-US" altLang="en-US" sz="2400" dirty="0"/>
              <a:t>2. While open list is not empty </a:t>
            </a:r>
          </a:p>
          <a:p>
            <a:pPr>
              <a:lnSpc>
                <a:spcPct val="90000"/>
              </a:lnSpc>
              <a:spcAft>
                <a:spcPts val="1800"/>
              </a:spcAft>
              <a:buFont typeface="Wingdings" panose="05000000000000000000" pitchFamily="2" charset="2"/>
              <a:buNone/>
            </a:pPr>
            <a:r>
              <a:rPr lang="en-US" altLang="en-US" sz="2400" dirty="0"/>
              <a:t>	</a:t>
            </a:r>
            <a:r>
              <a:rPr lang="en-US" altLang="en-US" sz="2000" dirty="0"/>
              <a:t>A. Pop node from open list (call it </a:t>
            </a:r>
            <a:r>
              <a:rPr lang="en-US" altLang="en-US" sz="2000" dirty="0" err="1"/>
              <a:t>currentNode</a:t>
            </a:r>
            <a:r>
              <a:rPr lang="en-US" altLang="en-US" sz="2000" dirty="0"/>
              <a:t>)</a:t>
            </a:r>
          </a:p>
          <a:p>
            <a:pPr>
              <a:lnSpc>
                <a:spcPct val="90000"/>
              </a:lnSpc>
              <a:spcAft>
                <a:spcPts val="1800"/>
              </a:spcAft>
              <a:buFont typeface="Wingdings" panose="05000000000000000000" pitchFamily="2" charset="2"/>
              <a:buNone/>
            </a:pPr>
            <a:r>
              <a:rPr lang="en-US" altLang="en-US" sz="2000" dirty="0"/>
              <a:t>	B. If </a:t>
            </a:r>
            <a:r>
              <a:rPr lang="en-US" altLang="en-US" sz="2000" dirty="0" err="1"/>
              <a:t>currentNode</a:t>
            </a:r>
            <a:r>
              <a:rPr lang="en-US" altLang="en-US" sz="2000" dirty="0"/>
              <a:t> corresponds to goal, break </a:t>
            </a:r>
          </a:p>
          <a:p>
            <a:pPr>
              <a:lnSpc>
                <a:spcPct val="90000"/>
              </a:lnSpc>
              <a:spcAft>
                <a:spcPts val="1800"/>
              </a:spcAft>
              <a:buFont typeface="Wingdings" panose="05000000000000000000" pitchFamily="2" charset="2"/>
              <a:buNone/>
            </a:pPr>
            <a:r>
              <a:rPr lang="en-US" altLang="en-US" sz="2000" dirty="0" smtClean="0"/>
              <a:t>    C</a:t>
            </a:r>
            <a:r>
              <a:rPr lang="en-US" altLang="en-US" sz="2000" dirty="0"/>
              <a:t>. Create new nodes (successors nodes) for cells around </a:t>
            </a:r>
            <a:r>
              <a:rPr lang="en-US" altLang="en-US" sz="2000" dirty="0" err="1"/>
              <a:t>currentNode</a:t>
            </a:r>
            <a:r>
              <a:rPr lang="en-US" altLang="en-US" sz="2000" dirty="0"/>
              <a:t> and push them onto open list</a:t>
            </a:r>
          </a:p>
          <a:p>
            <a:pPr>
              <a:lnSpc>
                <a:spcPct val="90000"/>
              </a:lnSpc>
              <a:spcAft>
                <a:spcPts val="1800"/>
              </a:spcAft>
              <a:buFont typeface="Wingdings" panose="05000000000000000000" pitchFamily="2" charset="2"/>
              <a:buNone/>
            </a:pPr>
            <a:r>
              <a:rPr lang="en-US" altLang="en-US" sz="2000" dirty="0"/>
              <a:t>	D. Put </a:t>
            </a:r>
            <a:r>
              <a:rPr lang="en-US" altLang="en-US" sz="2000" dirty="0" err="1"/>
              <a:t>currentNode</a:t>
            </a:r>
            <a:r>
              <a:rPr lang="en-US" altLang="en-US" sz="2000" dirty="0"/>
              <a:t> onto closed list</a:t>
            </a:r>
          </a:p>
        </p:txBody>
      </p:sp>
      <p:sp>
        <p:nvSpPr>
          <p:cNvPr id="6" name="Rectangle 3"/>
          <p:cNvSpPr txBox="1">
            <a:spLocks noChangeArrowheads="1"/>
          </p:cNvSpPr>
          <p:nvPr/>
        </p:nvSpPr>
        <p:spPr>
          <a:xfrm>
            <a:off x="6386876" y="981316"/>
            <a:ext cx="5660460" cy="55626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 typeface="Times New Roman" pitchFamily="18" charset="0"/>
              <a:buNone/>
            </a:pPr>
            <a:r>
              <a:rPr lang="en-US" altLang="en-US" sz="1800" b="1" dirty="0" smtClean="0">
                <a:latin typeface="Courier New" pitchFamily="49" charset="0"/>
              </a:rPr>
              <a:t>BFS(Graph g, Vertex start)</a:t>
            </a:r>
          </a:p>
          <a:p>
            <a:pPr>
              <a:buFont typeface="Times New Roman" pitchFamily="18" charset="0"/>
              <a:buNone/>
            </a:pPr>
            <a:r>
              <a:rPr lang="en-US" altLang="en-US" sz="1800" b="1" dirty="0" smtClean="0">
                <a:latin typeface="Courier New" pitchFamily="49" charset="0"/>
              </a:rPr>
              <a:t>{</a:t>
            </a:r>
          </a:p>
          <a:p>
            <a:pPr>
              <a:buFont typeface="Times New Roman" pitchFamily="18" charset="0"/>
              <a:buNone/>
            </a:pPr>
            <a:r>
              <a:rPr lang="en-US" altLang="en-US" sz="1800" b="1" dirty="0" smtClean="0">
                <a:latin typeface="Courier New" pitchFamily="49" charset="0"/>
              </a:rPr>
              <a:t>   Initialize vertices to WHITE;</a:t>
            </a:r>
          </a:p>
          <a:p>
            <a:pPr>
              <a:buFont typeface="Times New Roman" pitchFamily="18" charset="0"/>
              <a:buNone/>
            </a:pPr>
            <a:r>
              <a:rPr lang="en-US" altLang="en-US" sz="1800" b="1" dirty="0" smtClean="0">
                <a:latin typeface="Courier New" pitchFamily="49" charset="0"/>
                <a:sym typeface="Symbol" pitchFamily="18" charset="2"/>
              </a:rPr>
              <a:t>   start-&gt;d := 0;</a:t>
            </a:r>
          </a:p>
          <a:p>
            <a:pPr>
              <a:buFont typeface="Times New Roman" pitchFamily="18" charset="0"/>
              <a:buNone/>
            </a:pPr>
            <a:r>
              <a:rPr lang="en-US" altLang="en-US" sz="1800" b="1" dirty="0" smtClean="0">
                <a:latin typeface="Courier New" pitchFamily="49" charset="0"/>
                <a:sym typeface="Symbol" pitchFamily="18" charset="2"/>
              </a:rPr>
              <a:t>   start-&gt;p := Ø;</a:t>
            </a:r>
            <a:endParaRPr lang="en-US" altLang="en-US" sz="1800" b="1" dirty="0" smtClean="0">
              <a:latin typeface="Courier New" pitchFamily="49" charset="0"/>
            </a:endParaRPr>
          </a:p>
          <a:p>
            <a:pPr>
              <a:buNone/>
            </a:pPr>
            <a:r>
              <a:rPr lang="en-US" altLang="en-US" sz="1800" b="1" dirty="0" smtClean="0">
                <a:latin typeface="Courier New" pitchFamily="49" charset="0"/>
              </a:rPr>
              <a:t>   Queue q := { start };   </a:t>
            </a:r>
            <a:r>
              <a:rPr lang="en-US" altLang="en-US" sz="1800" b="1" dirty="0" smtClean="0">
                <a:latin typeface="Courier New" pitchFamily="49" charset="0"/>
                <a:sym typeface="Symbol" pitchFamily="18" charset="2"/>
              </a:rPr>
              <a:t>// Push Start</a:t>
            </a:r>
            <a:endParaRPr lang="en-US" altLang="en-US" sz="1800" b="1" i="1" dirty="0" smtClean="0">
              <a:latin typeface="Courier New" pitchFamily="49" charset="0"/>
            </a:endParaRPr>
          </a:p>
          <a:p>
            <a:pPr>
              <a:buFont typeface="Times New Roman" pitchFamily="18" charset="0"/>
              <a:buNone/>
            </a:pPr>
            <a:r>
              <a:rPr lang="en-US" altLang="en-US" sz="1800" b="1" dirty="0" smtClean="0">
                <a:latin typeface="Courier New" pitchFamily="49" charset="0"/>
              </a:rPr>
              <a:t>   while (!</a:t>
            </a:r>
            <a:r>
              <a:rPr lang="en-US" altLang="en-US" sz="1800" b="1" dirty="0" err="1" smtClean="0">
                <a:latin typeface="Courier New" pitchFamily="49" charset="0"/>
              </a:rPr>
              <a:t>q.isEmpty</a:t>
            </a:r>
            <a:r>
              <a:rPr lang="en-US" altLang="en-US" sz="1800" b="1" dirty="0" smtClean="0">
                <a:latin typeface="Courier New" pitchFamily="49" charset="0"/>
              </a:rPr>
              <a:t>()) {</a:t>
            </a:r>
          </a:p>
          <a:p>
            <a:pPr>
              <a:buNone/>
            </a:pPr>
            <a:r>
              <a:rPr lang="en-US" altLang="en-US" sz="1800" b="1" dirty="0" smtClean="0">
                <a:latin typeface="Courier New" pitchFamily="49" charset="0"/>
              </a:rPr>
              <a:t>      Vertex u = </a:t>
            </a:r>
            <a:r>
              <a:rPr lang="en-US" altLang="en-US" sz="1800" b="1" dirty="0" err="1" smtClean="0">
                <a:latin typeface="Courier New" pitchFamily="49" charset="0"/>
              </a:rPr>
              <a:t>q.pop</a:t>
            </a:r>
            <a:r>
              <a:rPr lang="en-US" altLang="en-US" sz="1800" b="1" dirty="0" smtClean="0">
                <a:latin typeface="Courier New" pitchFamily="49" charset="0"/>
              </a:rPr>
              <a:t>();  </a:t>
            </a:r>
            <a:r>
              <a:rPr lang="en-US" altLang="en-US" sz="1800" b="1" dirty="0" smtClean="0">
                <a:latin typeface="Courier New" pitchFamily="49" charset="0"/>
                <a:sym typeface="Symbol" pitchFamily="18" charset="2"/>
              </a:rPr>
              <a:t>// Pop open</a:t>
            </a:r>
            <a:endParaRPr lang="en-US" altLang="en-US" sz="1800" b="1" dirty="0" smtClean="0">
              <a:latin typeface="Courier New" pitchFamily="49" charset="0"/>
            </a:endParaRPr>
          </a:p>
          <a:p>
            <a:pPr>
              <a:buFont typeface="Times New Roman" pitchFamily="18" charset="0"/>
              <a:buNone/>
            </a:pPr>
            <a:r>
              <a:rPr lang="en-US" altLang="en-US" sz="1800" b="1" dirty="0" smtClean="0">
                <a:latin typeface="Courier New" pitchFamily="49" charset="0"/>
              </a:rPr>
              <a:t>      for each v </a:t>
            </a:r>
            <a:r>
              <a:rPr lang="en-US" altLang="en-US" sz="1800" b="1" dirty="0" smtClean="0">
                <a:latin typeface="Courier New" pitchFamily="49" charset="0"/>
                <a:sym typeface="Symbol" pitchFamily="18" charset="2"/>
              </a:rPr>
              <a:t> u-&gt;</a:t>
            </a:r>
            <a:r>
              <a:rPr lang="en-US" altLang="en-US" sz="1800" b="1" dirty="0" err="1" smtClean="0">
                <a:latin typeface="Courier New" pitchFamily="49" charset="0"/>
                <a:sym typeface="Symbol" pitchFamily="18" charset="2"/>
              </a:rPr>
              <a:t>adj</a:t>
            </a:r>
            <a:r>
              <a:rPr lang="en-US" altLang="en-US" sz="1800" b="1" dirty="0" smtClean="0">
                <a:latin typeface="Courier New" pitchFamily="49" charset="0"/>
                <a:sym typeface="Symbol" pitchFamily="18" charset="2"/>
              </a:rPr>
              <a:t> {</a:t>
            </a:r>
          </a:p>
          <a:p>
            <a:pPr>
              <a:buFont typeface="Times New Roman" pitchFamily="18" charset="0"/>
              <a:buNone/>
            </a:pPr>
            <a:r>
              <a:rPr lang="en-US" altLang="en-US" sz="1800" b="1" dirty="0" smtClean="0">
                <a:latin typeface="Courier New" pitchFamily="49" charset="0"/>
                <a:sym typeface="Symbol" pitchFamily="18" charset="2"/>
              </a:rPr>
              <a:t>         if (v-&gt;color == WHITE) {</a:t>
            </a:r>
          </a:p>
          <a:p>
            <a:pPr>
              <a:buFont typeface="Times New Roman" pitchFamily="18" charset="0"/>
              <a:buNone/>
            </a:pPr>
            <a:r>
              <a:rPr lang="en-US" altLang="en-US" sz="1800" b="1" dirty="0" smtClean="0">
                <a:latin typeface="Courier New" pitchFamily="49" charset="0"/>
                <a:sym typeface="Symbol" pitchFamily="18" charset="2"/>
              </a:rPr>
              <a:t>            v-&gt;color := PURPLE; </a:t>
            </a:r>
          </a:p>
          <a:p>
            <a:pPr>
              <a:buFont typeface="Times New Roman" pitchFamily="18" charset="0"/>
              <a:buNone/>
            </a:pPr>
            <a:r>
              <a:rPr lang="en-US" altLang="en-US" sz="1800" b="1" dirty="0" smtClean="0">
                <a:latin typeface="Courier New" pitchFamily="49" charset="0"/>
                <a:sym typeface="Symbol" pitchFamily="18" charset="2"/>
              </a:rPr>
              <a:t>            v-&gt;d := u-&gt;d + 1;</a:t>
            </a:r>
          </a:p>
          <a:p>
            <a:pPr>
              <a:buFont typeface="Times New Roman" pitchFamily="18" charset="0"/>
              <a:buNone/>
            </a:pPr>
            <a:r>
              <a:rPr lang="en-US" altLang="en-US" sz="1800" b="1" dirty="0" smtClean="0">
                <a:latin typeface="Courier New" pitchFamily="49" charset="0"/>
                <a:sym typeface="Symbol" pitchFamily="18" charset="2"/>
              </a:rPr>
              <a:t>            v-&gt;p := u;</a:t>
            </a:r>
          </a:p>
          <a:p>
            <a:pPr>
              <a:buFont typeface="Times New Roman" pitchFamily="18" charset="0"/>
              <a:buNone/>
            </a:pPr>
            <a:r>
              <a:rPr lang="en-US" altLang="en-US" sz="1800" b="1" dirty="0" smtClean="0">
                <a:latin typeface="Courier New" pitchFamily="49" charset="0"/>
                <a:sym typeface="Symbol" pitchFamily="18" charset="2"/>
              </a:rPr>
              <a:t>            </a:t>
            </a:r>
            <a:r>
              <a:rPr lang="en-US" altLang="en-US" sz="1800" b="1" dirty="0" err="1" smtClean="0">
                <a:latin typeface="Courier New" pitchFamily="49" charset="0"/>
                <a:sym typeface="Symbol" pitchFamily="18" charset="2"/>
              </a:rPr>
              <a:t>q.enqueue</a:t>
            </a:r>
            <a:r>
              <a:rPr lang="en-US" altLang="en-US" sz="1800" b="1" dirty="0" smtClean="0">
                <a:latin typeface="Courier New" pitchFamily="49" charset="0"/>
                <a:sym typeface="Symbol" pitchFamily="18" charset="2"/>
              </a:rPr>
              <a:t>(v);  // Push to Open </a:t>
            </a:r>
          </a:p>
          <a:p>
            <a:pPr>
              <a:buFont typeface="Times New Roman" pitchFamily="18" charset="0"/>
              <a:buNone/>
            </a:pPr>
            <a:r>
              <a:rPr lang="en-US" altLang="en-US" sz="1800" b="1" dirty="0" smtClean="0">
                <a:latin typeface="Courier New" pitchFamily="49" charset="0"/>
                <a:sym typeface="Symbol" pitchFamily="18" charset="2"/>
              </a:rPr>
              <a:t>         }</a:t>
            </a:r>
          </a:p>
          <a:p>
            <a:pPr>
              <a:buFont typeface="Times New Roman" pitchFamily="18" charset="0"/>
              <a:buNone/>
            </a:pPr>
            <a:r>
              <a:rPr lang="en-US" altLang="en-US" sz="1800" b="1" dirty="0" smtClean="0">
                <a:latin typeface="Courier New" pitchFamily="49" charset="0"/>
                <a:sym typeface="Symbol" pitchFamily="18" charset="2"/>
              </a:rPr>
              <a:t>      }</a:t>
            </a:r>
          </a:p>
          <a:p>
            <a:pPr>
              <a:buFont typeface="Times New Roman" pitchFamily="18" charset="0"/>
              <a:buNone/>
            </a:pPr>
            <a:r>
              <a:rPr lang="en-US" altLang="en-US" sz="1800" b="1" dirty="0" smtClean="0">
                <a:latin typeface="Courier New" pitchFamily="49" charset="0"/>
                <a:sym typeface="Symbol" pitchFamily="18" charset="2"/>
              </a:rPr>
              <a:t>      u-&gt;color := BLACK;   // Closed</a:t>
            </a:r>
          </a:p>
          <a:p>
            <a:pPr>
              <a:buFont typeface="Times New Roman" pitchFamily="18" charset="0"/>
              <a:buNone/>
            </a:pPr>
            <a:r>
              <a:rPr lang="en-US" altLang="en-US" sz="1800" b="1" dirty="0" smtClean="0">
                <a:latin typeface="Courier New" pitchFamily="49" charset="0"/>
                <a:sym typeface="Symbol" pitchFamily="18" charset="2"/>
              </a:rPr>
              <a:t>   }</a:t>
            </a:r>
          </a:p>
          <a:p>
            <a:pPr>
              <a:buFont typeface="Times New Roman" pitchFamily="18" charset="0"/>
              <a:buNone/>
            </a:pPr>
            <a:r>
              <a:rPr lang="en-US" altLang="en-US" sz="1800" b="1" dirty="0" smtClean="0">
                <a:latin typeface="Courier New" pitchFamily="49" charset="0"/>
                <a:sym typeface="Symbol" pitchFamily="18" charset="2"/>
              </a:rPr>
              <a:t>}</a:t>
            </a:r>
            <a:endParaRPr lang="en-US" altLang="en-US" sz="1800" b="1" dirty="0">
              <a:latin typeface="Courier New" pitchFamily="49" charset="0"/>
            </a:endParaRPr>
          </a:p>
        </p:txBody>
      </p:sp>
    </p:spTree>
    <p:extLst>
      <p:ext uri="{BB962C8B-B14F-4D97-AF65-F5344CB8AC3E}">
        <p14:creationId xmlns:p14="http://schemas.microsoft.com/office/powerpoint/2010/main" val="196490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41600" y="0"/>
            <a:ext cx="9029700" cy="790639"/>
          </a:xfrm>
        </p:spPr>
        <p:txBody>
          <a:bodyPr>
            <a:normAutofit/>
          </a:bodyPr>
          <a:lstStyle/>
          <a:p>
            <a:pPr algn="ctr"/>
            <a:r>
              <a:rPr lang="en-US" altLang="en-US" dirty="0"/>
              <a:t>Breadth-First</a:t>
            </a:r>
          </a:p>
        </p:txBody>
      </p:sp>
      <p:sp>
        <p:nvSpPr>
          <p:cNvPr id="22531" name="Rectangle 3"/>
          <p:cNvSpPr>
            <a:spLocks noGrp="1" noChangeArrowheads="1"/>
          </p:cNvSpPr>
          <p:nvPr>
            <p:ph type="body" idx="1"/>
          </p:nvPr>
        </p:nvSpPr>
        <p:spPr>
          <a:xfrm>
            <a:off x="424901" y="1143861"/>
            <a:ext cx="5075424" cy="1190876"/>
          </a:xfrm>
        </p:spPr>
        <p:txBody>
          <a:bodyPr>
            <a:normAutofit/>
          </a:bodyPr>
          <a:lstStyle/>
          <a:p>
            <a:pPr marL="0" indent="0">
              <a:buNone/>
            </a:pPr>
            <a:r>
              <a:rPr lang="en-US" altLang="en-US" sz="2400" dirty="0"/>
              <a:t>Finds a path from the start to the goal by examining the search space ply-by-ply </a:t>
            </a:r>
          </a:p>
        </p:txBody>
      </p:sp>
      <p:pic>
        <p:nvPicPr>
          <p:cNvPr id="22532" name="Picture 4" descr="Open_closed_Pa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601" y="2478627"/>
            <a:ext cx="4928398" cy="288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a:xfrm>
            <a:off x="6303325" y="1143861"/>
            <a:ext cx="5713840" cy="48020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en-US" sz="3200" dirty="0" smtClean="0"/>
              <a:t>Breadth-First Characteristics</a:t>
            </a:r>
          </a:p>
          <a:p>
            <a:r>
              <a:rPr lang="en-US" altLang="en-US" dirty="0" smtClean="0"/>
              <a:t>Exhaustive search</a:t>
            </a:r>
          </a:p>
          <a:p>
            <a:pPr lvl="1"/>
            <a:r>
              <a:rPr lang="en-US" altLang="en-US" dirty="0" smtClean="0"/>
              <a:t>Systematic, but not clever</a:t>
            </a:r>
          </a:p>
          <a:p>
            <a:r>
              <a:rPr lang="en-US" altLang="en-US" dirty="0" smtClean="0"/>
              <a:t>Consumes substantial amount of CPU and memory</a:t>
            </a:r>
          </a:p>
          <a:p>
            <a:r>
              <a:rPr lang="en-US" altLang="en-US" dirty="0" smtClean="0"/>
              <a:t>Guarantees to find paths that have fewest number of nodes in them</a:t>
            </a:r>
          </a:p>
          <a:p>
            <a:pPr lvl="1"/>
            <a:r>
              <a:rPr lang="en-US" altLang="en-US" dirty="0" smtClean="0"/>
              <a:t>Not necessarily the shortest distance!</a:t>
            </a:r>
          </a:p>
          <a:p>
            <a:r>
              <a:rPr lang="en-US" altLang="en-US" b="1" i="1" dirty="0" smtClean="0"/>
              <a:t>Complete</a:t>
            </a:r>
            <a:r>
              <a:rPr lang="en-US" altLang="en-US" dirty="0" smtClean="0"/>
              <a:t> algorithm</a:t>
            </a:r>
            <a:endParaRPr lang="en-US" altLang="en-US" dirty="0"/>
          </a:p>
        </p:txBody>
      </p:sp>
    </p:spTree>
    <p:extLst>
      <p:ext uri="{BB962C8B-B14F-4D97-AF65-F5344CB8AC3E}">
        <p14:creationId xmlns:p14="http://schemas.microsoft.com/office/powerpoint/2010/main" val="394435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827446" y="85389"/>
            <a:ext cx="9029700" cy="777875"/>
          </a:xfrm>
        </p:spPr>
        <p:txBody>
          <a:bodyPr/>
          <a:lstStyle/>
          <a:p>
            <a:pPr algn="ctr"/>
            <a:r>
              <a:rPr lang="en-US" altLang="en-US" dirty="0" err="1" smtClean="0"/>
              <a:t>Djikstra's</a:t>
            </a:r>
            <a:r>
              <a:rPr lang="en-US" altLang="en-US" dirty="0" smtClean="0"/>
              <a:t> </a:t>
            </a:r>
            <a:r>
              <a:rPr lang="en-US" altLang="en-US" dirty="0"/>
              <a:t>Algorithm</a:t>
            </a:r>
          </a:p>
        </p:txBody>
      </p:sp>
      <p:sp>
        <p:nvSpPr>
          <p:cNvPr id="35843" name="Rectangle 3"/>
          <p:cNvSpPr>
            <a:spLocks noGrp="1" noChangeArrowheads="1"/>
          </p:cNvSpPr>
          <p:nvPr>
            <p:ph type="body" idx="1"/>
          </p:nvPr>
        </p:nvSpPr>
        <p:spPr>
          <a:xfrm>
            <a:off x="844776" y="1472863"/>
            <a:ext cx="9803110" cy="889337"/>
          </a:xfrm>
        </p:spPr>
        <p:txBody>
          <a:bodyPr/>
          <a:lstStyle/>
          <a:p>
            <a:pPr>
              <a:buFontTx/>
              <a:buNone/>
            </a:pPr>
            <a:r>
              <a:rPr lang="en-US" altLang="en-US" sz="2400" dirty="0"/>
              <a:t>Greedy algorithm: from the candidate nodes select the one that has a path with minimum cost from the </a:t>
            </a:r>
            <a:r>
              <a:rPr lang="en-US" altLang="en-US" sz="2400" dirty="0">
                <a:solidFill>
                  <a:srgbClr val="FF0000"/>
                </a:solidFill>
              </a:rPr>
              <a:t>starting node</a:t>
            </a:r>
          </a:p>
        </p:txBody>
      </p:sp>
      <p:grpSp>
        <p:nvGrpSpPr>
          <p:cNvPr id="2" name="Group 1"/>
          <p:cNvGrpSpPr/>
          <p:nvPr/>
        </p:nvGrpSpPr>
        <p:grpSpPr>
          <a:xfrm>
            <a:off x="2451148" y="2682085"/>
            <a:ext cx="7310188" cy="3486633"/>
            <a:chOff x="2270125" y="2895600"/>
            <a:chExt cx="6950075" cy="3124200"/>
          </a:xfrm>
        </p:grpSpPr>
        <p:sp>
          <p:nvSpPr>
            <p:cNvPr id="35859" name="Oval 19"/>
            <p:cNvSpPr>
              <a:spLocks noChangeArrowheads="1"/>
            </p:cNvSpPr>
            <p:nvPr/>
          </p:nvSpPr>
          <p:spPr bwMode="auto">
            <a:xfrm>
              <a:off x="2270125" y="4191000"/>
              <a:ext cx="457200" cy="304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0" name="Oval 20"/>
            <p:cNvSpPr>
              <a:spLocks noChangeArrowheads="1"/>
            </p:cNvSpPr>
            <p:nvPr/>
          </p:nvSpPr>
          <p:spPr bwMode="auto">
            <a:xfrm>
              <a:off x="8763000" y="4191000"/>
              <a:ext cx="4572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00"/>
                </a:solidFill>
              </a:endParaRPr>
            </a:p>
          </p:txBody>
        </p:sp>
        <p:sp>
          <p:nvSpPr>
            <p:cNvPr id="35861" name="Line 21"/>
            <p:cNvSpPr>
              <a:spLocks noChangeShapeType="1"/>
            </p:cNvSpPr>
            <p:nvPr/>
          </p:nvSpPr>
          <p:spPr bwMode="auto">
            <a:xfrm flipV="1">
              <a:off x="2651125" y="3657600"/>
              <a:ext cx="762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2" name="Text Box 22"/>
            <p:cNvSpPr txBox="1">
              <a:spLocks noChangeArrowheads="1"/>
            </p:cNvSpPr>
            <p:nvPr/>
          </p:nvSpPr>
          <p:spPr bwMode="auto">
            <a:xfrm>
              <a:off x="2651125" y="3622675"/>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10</a:t>
              </a:r>
            </a:p>
          </p:txBody>
        </p:sp>
        <p:sp>
          <p:nvSpPr>
            <p:cNvPr id="35863" name="Line 23"/>
            <p:cNvSpPr>
              <a:spLocks noChangeShapeType="1"/>
            </p:cNvSpPr>
            <p:nvPr/>
          </p:nvSpPr>
          <p:spPr bwMode="auto">
            <a:xfrm>
              <a:off x="2727325" y="43434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4" name="Text Box 24"/>
            <p:cNvSpPr txBox="1">
              <a:spLocks noChangeArrowheads="1"/>
            </p:cNvSpPr>
            <p:nvPr/>
          </p:nvSpPr>
          <p:spPr bwMode="auto">
            <a:xfrm>
              <a:off x="2989856" y="4049962"/>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15</a:t>
              </a:r>
            </a:p>
          </p:txBody>
        </p:sp>
        <p:sp>
          <p:nvSpPr>
            <p:cNvPr id="35865" name="Line 25"/>
            <p:cNvSpPr>
              <a:spLocks noChangeShapeType="1"/>
            </p:cNvSpPr>
            <p:nvPr/>
          </p:nvSpPr>
          <p:spPr bwMode="auto">
            <a:xfrm>
              <a:off x="2727325" y="4419600"/>
              <a:ext cx="533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6" name="Text Box 26"/>
            <p:cNvSpPr txBox="1">
              <a:spLocks noChangeArrowheads="1"/>
            </p:cNvSpPr>
            <p:nvPr/>
          </p:nvSpPr>
          <p:spPr bwMode="auto">
            <a:xfrm>
              <a:off x="2914846" y="4436457"/>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20</a:t>
              </a:r>
            </a:p>
          </p:txBody>
        </p:sp>
        <p:sp>
          <p:nvSpPr>
            <p:cNvPr id="35867" name="Oval 27"/>
            <p:cNvSpPr>
              <a:spLocks noChangeArrowheads="1"/>
            </p:cNvSpPr>
            <p:nvPr/>
          </p:nvSpPr>
          <p:spPr bwMode="auto">
            <a:xfrm>
              <a:off x="3413125" y="3505200"/>
              <a:ext cx="4572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8" name="Oval 28"/>
            <p:cNvSpPr>
              <a:spLocks noChangeArrowheads="1"/>
            </p:cNvSpPr>
            <p:nvPr/>
          </p:nvSpPr>
          <p:spPr bwMode="auto">
            <a:xfrm>
              <a:off x="3565525" y="4191000"/>
              <a:ext cx="4572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9" name="Oval 29"/>
            <p:cNvSpPr>
              <a:spLocks noChangeArrowheads="1"/>
            </p:cNvSpPr>
            <p:nvPr/>
          </p:nvSpPr>
          <p:spPr bwMode="auto">
            <a:xfrm>
              <a:off x="3260725" y="4800600"/>
              <a:ext cx="4572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0" name="Line 30"/>
            <p:cNvSpPr>
              <a:spLocks noChangeShapeType="1"/>
            </p:cNvSpPr>
            <p:nvPr/>
          </p:nvSpPr>
          <p:spPr bwMode="auto">
            <a:xfrm flipV="1">
              <a:off x="3870325" y="3505200"/>
              <a:ext cx="1905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71" name="Line 31"/>
            <p:cNvSpPr>
              <a:spLocks noChangeShapeType="1"/>
            </p:cNvSpPr>
            <p:nvPr/>
          </p:nvSpPr>
          <p:spPr bwMode="auto">
            <a:xfrm flipV="1">
              <a:off x="4022725" y="4038600"/>
              <a:ext cx="838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72" name="Line 32"/>
            <p:cNvSpPr>
              <a:spLocks noChangeShapeType="1"/>
            </p:cNvSpPr>
            <p:nvPr/>
          </p:nvSpPr>
          <p:spPr bwMode="auto">
            <a:xfrm flipV="1">
              <a:off x="3717925" y="4876800"/>
              <a:ext cx="685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73" name="Text Box 33"/>
            <p:cNvSpPr txBox="1">
              <a:spLocks noChangeArrowheads="1"/>
            </p:cNvSpPr>
            <p:nvPr/>
          </p:nvSpPr>
          <p:spPr bwMode="auto">
            <a:xfrm>
              <a:off x="6934201" y="3962401"/>
              <a:ext cx="54053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6000" b="1"/>
                <a:t>?</a:t>
              </a:r>
            </a:p>
          </p:txBody>
        </p:sp>
        <p:sp>
          <p:nvSpPr>
            <p:cNvPr id="35874" name="Line 34"/>
            <p:cNvSpPr>
              <a:spLocks noChangeShapeType="1"/>
            </p:cNvSpPr>
            <p:nvPr/>
          </p:nvSpPr>
          <p:spPr bwMode="auto">
            <a:xfrm>
              <a:off x="3641725" y="51054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75" name="Line 35"/>
            <p:cNvSpPr>
              <a:spLocks noChangeShapeType="1"/>
            </p:cNvSpPr>
            <p:nvPr/>
          </p:nvSpPr>
          <p:spPr bwMode="auto">
            <a:xfrm flipV="1">
              <a:off x="3794125" y="3048000"/>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76" name="Line 36"/>
            <p:cNvSpPr>
              <a:spLocks noChangeShapeType="1"/>
            </p:cNvSpPr>
            <p:nvPr/>
          </p:nvSpPr>
          <p:spPr bwMode="auto">
            <a:xfrm>
              <a:off x="4022725" y="4419600"/>
              <a:ext cx="914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77" name="Oval 37"/>
            <p:cNvSpPr>
              <a:spLocks noChangeArrowheads="1"/>
            </p:cNvSpPr>
            <p:nvPr/>
          </p:nvSpPr>
          <p:spPr bwMode="auto">
            <a:xfrm>
              <a:off x="4784725" y="2895600"/>
              <a:ext cx="4572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8" name="Oval 38"/>
            <p:cNvSpPr>
              <a:spLocks noChangeArrowheads="1"/>
            </p:cNvSpPr>
            <p:nvPr/>
          </p:nvSpPr>
          <p:spPr bwMode="auto">
            <a:xfrm>
              <a:off x="5775325" y="3352800"/>
              <a:ext cx="4572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9" name="Oval 39"/>
            <p:cNvSpPr>
              <a:spLocks noChangeArrowheads="1"/>
            </p:cNvSpPr>
            <p:nvPr/>
          </p:nvSpPr>
          <p:spPr bwMode="auto">
            <a:xfrm>
              <a:off x="4860925" y="3886200"/>
              <a:ext cx="4572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80" name="Oval 40"/>
            <p:cNvSpPr>
              <a:spLocks noChangeArrowheads="1"/>
            </p:cNvSpPr>
            <p:nvPr/>
          </p:nvSpPr>
          <p:spPr bwMode="auto">
            <a:xfrm>
              <a:off x="4937125" y="4495800"/>
              <a:ext cx="4572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81" name="Oval 41"/>
            <p:cNvSpPr>
              <a:spLocks noChangeArrowheads="1"/>
            </p:cNvSpPr>
            <p:nvPr/>
          </p:nvSpPr>
          <p:spPr bwMode="auto">
            <a:xfrm>
              <a:off x="4403725" y="4724400"/>
              <a:ext cx="4572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82" name="Oval 42"/>
            <p:cNvSpPr>
              <a:spLocks noChangeArrowheads="1"/>
            </p:cNvSpPr>
            <p:nvPr/>
          </p:nvSpPr>
          <p:spPr bwMode="auto">
            <a:xfrm>
              <a:off x="4327525" y="5334000"/>
              <a:ext cx="4572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83" name="Text Box 43"/>
            <p:cNvSpPr txBox="1">
              <a:spLocks noChangeArrowheads="1"/>
            </p:cNvSpPr>
            <p:nvPr/>
          </p:nvSpPr>
          <p:spPr bwMode="auto">
            <a:xfrm>
              <a:off x="3810000" y="2895600"/>
              <a:ext cx="4889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20</a:t>
              </a:r>
            </a:p>
          </p:txBody>
        </p:sp>
        <p:sp>
          <p:nvSpPr>
            <p:cNvPr id="35884" name="Text Box 44"/>
            <p:cNvSpPr txBox="1">
              <a:spLocks noChangeArrowheads="1"/>
            </p:cNvSpPr>
            <p:nvPr/>
          </p:nvSpPr>
          <p:spPr bwMode="auto">
            <a:xfrm>
              <a:off x="4724400" y="3253832"/>
              <a:ext cx="4889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15</a:t>
              </a:r>
            </a:p>
          </p:txBody>
        </p:sp>
        <p:sp>
          <p:nvSpPr>
            <p:cNvPr id="35885" name="Text Box 45"/>
            <p:cNvSpPr txBox="1">
              <a:spLocks noChangeArrowheads="1"/>
            </p:cNvSpPr>
            <p:nvPr/>
          </p:nvSpPr>
          <p:spPr bwMode="auto">
            <a:xfrm>
              <a:off x="4267200" y="3733800"/>
              <a:ext cx="4889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5</a:t>
              </a:r>
            </a:p>
          </p:txBody>
        </p:sp>
        <p:sp>
          <p:nvSpPr>
            <p:cNvPr id="35886" name="Text Box 46"/>
            <p:cNvSpPr txBox="1">
              <a:spLocks noChangeArrowheads="1"/>
            </p:cNvSpPr>
            <p:nvPr/>
          </p:nvSpPr>
          <p:spPr bwMode="auto">
            <a:xfrm>
              <a:off x="4419600" y="4191000"/>
              <a:ext cx="4889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18</a:t>
              </a:r>
            </a:p>
          </p:txBody>
        </p:sp>
        <p:sp>
          <p:nvSpPr>
            <p:cNvPr id="35887" name="Text Box 47"/>
            <p:cNvSpPr txBox="1">
              <a:spLocks noChangeArrowheads="1"/>
            </p:cNvSpPr>
            <p:nvPr/>
          </p:nvSpPr>
          <p:spPr bwMode="auto">
            <a:xfrm>
              <a:off x="3851473" y="4608732"/>
              <a:ext cx="4889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25</a:t>
              </a:r>
            </a:p>
          </p:txBody>
        </p:sp>
        <p:sp>
          <p:nvSpPr>
            <p:cNvPr id="35888" name="Text Box 48"/>
            <p:cNvSpPr txBox="1">
              <a:spLocks noChangeArrowheads="1"/>
            </p:cNvSpPr>
            <p:nvPr/>
          </p:nvSpPr>
          <p:spPr bwMode="auto">
            <a:xfrm>
              <a:off x="3581400" y="5181600"/>
              <a:ext cx="4889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33</a:t>
              </a:r>
            </a:p>
          </p:txBody>
        </p:sp>
        <p:sp>
          <p:nvSpPr>
            <p:cNvPr id="35889" name="Line 49"/>
            <p:cNvSpPr>
              <a:spLocks noChangeShapeType="1"/>
            </p:cNvSpPr>
            <p:nvPr/>
          </p:nvSpPr>
          <p:spPr bwMode="auto">
            <a:xfrm flipV="1">
              <a:off x="4800600" y="5181600"/>
              <a:ext cx="457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90" name="Line 50"/>
            <p:cNvSpPr>
              <a:spLocks noChangeShapeType="1"/>
            </p:cNvSpPr>
            <p:nvPr/>
          </p:nvSpPr>
          <p:spPr bwMode="auto">
            <a:xfrm>
              <a:off x="4724400" y="5638800"/>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91" name="Line 51"/>
            <p:cNvSpPr>
              <a:spLocks noChangeShapeType="1"/>
            </p:cNvSpPr>
            <p:nvPr/>
          </p:nvSpPr>
          <p:spPr bwMode="auto">
            <a:xfrm>
              <a:off x="5410200" y="4648200"/>
              <a:ext cx="685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92" name="Line 52"/>
            <p:cNvSpPr>
              <a:spLocks noChangeShapeType="1"/>
            </p:cNvSpPr>
            <p:nvPr/>
          </p:nvSpPr>
          <p:spPr bwMode="auto">
            <a:xfrm flipV="1">
              <a:off x="5334000" y="3962400"/>
              <a:ext cx="457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93" name="Line 53"/>
            <p:cNvSpPr>
              <a:spLocks noChangeShapeType="1"/>
            </p:cNvSpPr>
            <p:nvPr/>
          </p:nvSpPr>
          <p:spPr bwMode="auto">
            <a:xfrm>
              <a:off x="6248400" y="3581400"/>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94" name="Line 54"/>
            <p:cNvSpPr>
              <a:spLocks noChangeShapeType="1"/>
            </p:cNvSpPr>
            <p:nvPr/>
          </p:nvSpPr>
          <p:spPr bwMode="auto">
            <a:xfrm flipV="1">
              <a:off x="5257800" y="2971800"/>
              <a:ext cx="762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5897" name="Group 57"/>
            <p:cNvGrpSpPr>
              <a:grpSpLocks/>
            </p:cNvGrpSpPr>
            <p:nvPr/>
          </p:nvGrpSpPr>
          <p:grpSpPr bwMode="auto">
            <a:xfrm>
              <a:off x="2667000" y="3505200"/>
              <a:ext cx="3108325" cy="762000"/>
              <a:chOff x="720" y="2208"/>
              <a:chExt cx="1958" cy="480"/>
            </a:xfrm>
          </p:grpSpPr>
          <p:sp>
            <p:nvSpPr>
              <p:cNvPr id="35895" name="Line 55"/>
              <p:cNvSpPr>
                <a:spLocks noChangeShapeType="1"/>
              </p:cNvSpPr>
              <p:nvPr/>
            </p:nvSpPr>
            <p:spPr bwMode="auto">
              <a:xfrm flipV="1">
                <a:off x="720" y="2352"/>
                <a:ext cx="432" cy="336"/>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96" name="Line 56"/>
              <p:cNvSpPr>
                <a:spLocks noChangeShapeType="1"/>
              </p:cNvSpPr>
              <p:nvPr/>
            </p:nvSpPr>
            <p:spPr bwMode="auto">
              <a:xfrm flipV="1">
                <a:off x="1488" y="2208"/>
                <a:ext cx="1190" cy="96"/>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2436051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a:xfrm>
            <a:off x="2284066" y="80665"/>
            <a:ext cx="7772400" cy="681335"/>
          </a:xfrm>
        </p:spPr>
        <p:txBody>
          <a:bodyPr>
            <a:normAutofit fontScale="90000"/>
          </a:bodyPr>
          <a:lstStyle/>
          <a:p>
            <a:pPr algn="ctr"/>
            <a:r>
              <a:rPr lang="en-US" altLang="en-US" dirty="0" err="1" smtClean="0"/>
              <a:t>Djikstra's</a:t>
            </a:r>
            <a:r>
              <a:rPr lang="en-US" altLang="en-US" dirty="0" smtClean="0"/>
              <a:t> </a:t>
            </a:r>
            <a:r>
              <a:rPr lang="en-US" altLang="en-US" dirty="0"/>
              <a:t>Algorithm</a:t>
            </a:r>
          </a:p>
        </p:txBody>
      </p:sp>
      <p:grpSp>
        <p:nvGrpSpPr>
          <p:cNvPr id="19514" name="Group 58"/>
          <p:cNvGrpSpPr>
            <a:grpSpLocks/>
          </p:cNvGrpSpPr>
          <p:nvPr/>
        </p:nvGrpSpPr>
        <p:grpSpPr bwMode="auto">
          <a:xfrm>
            <a:off x="3287367" y="3211536"/>
            <a:ext cx="2946529" cy="1676400"/>
            <a:chOff x="1152" y="2064"/>
            <a:chExt cx="2190" cy="1056"/>
          </a:xfrm>
        </p:grpSpPr>
        <p:sp>
          <p:nvSpPr>
            <p:cNvPr id="19465" name="Oval 9"/>
            <p:cNvSpPr>
              <a:spLocks noChangeArrowheads="1"/>
            </p:cNvSpPr>
            <p:nvPr/>
          </p:nvSpPr>
          <p:spPr bwMode="auto">
            <a:xfrm>
              <a:off x="1152" y="2086"/>
              <a:ext cx="2064" cy="103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6" name="Text Box 10"/>
            <p:cNvSpPr txBox="1">
              <a:spLocks noChangeArrowheads="1"/>
            </p:cNvSpPr>
            <p:nvPr/>
          </p:nvSpPr>
          <p:spPr bwMode="auto">
            <a:xfrm>
              <a:off x="3121" y="2064"/>
              <a:ext cx="22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a:t>
              </a:r>
            </a:p>
          </p:txBody>
        </p:sp>
      </p:grpSp>
      <p:sp>
        <p:nvSpPr>
          <p:cNvPr id="19467" name="Oval 11"/>
          <p:cNvSpPr>
            <a:spLocks noChangeArrowheads="1"/>
          </p:cNvSpPr>
          <p:nvPr/>
        </p:nvSpPr>
        <p:spPr bwMode="auto">
          <a:xfrm>
            <a:off x="2525366" y="3211536"/>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8" name="Oval 12"/>
          <p:cNvSpPr>
            <a:spLocks noChangeArrowheads="1"/>
          </p:cNvSpPr>
          <p:nvPr/>
        </p:nvSpPr>
        <p:spPr bwMode="auto">
          <a:xfrm>
            <a:off x="3820766" y="3443311"/>
            <a:ext cx="2286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9" name="Oval 13"/>
          <p:cNvSpPr>
            <a:spLocks noChangeArrowheads="1"/>
          </p:cNvSpPr>
          <p:nvPr/>
        </p:nvSpPr>
        <p:spPr bwMode="auto">
          <a:xfrm>
            <a:off x="3820766" y="4586311"/>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0" name="Oval 14"/>
          <p:cNvSpPr>
            <a:spLocks noChangeArrowheads="1"/>
          </p:cNvSpPr>
          <p:nvPr/>
        </p:nvSpPr>
        <p:spPr bwMode="auto">
          <a:xfrm>
            <a:off x="5268566" y="3519511"/>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1" name="Oval 15"/>
          <p:cNvSpPr>
            <a:spLocks noChangeArrowheads="1"/>
          </p:cNvSpPr>
          <p:nvPr/>
        </p:nvSpPr>
        <p:spPr bwMode="auto">
          <a:xfrm>
            <a:off x="6411566" y="4659336"/>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2" name="Oval 16"/>
          <p:cNvSpPr>
            <a:spLocks noChangeArrowheads="1"/>
          </p:cNvSpPr>
          <p:nvPr/>
        </p:nvSpPr>
        <p:spPr bwMode="auto">
          <a:xfrm>
            <a:off x="4201766" y="5729311"/>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3" name="Oval 17"/>
          <p:cNvSpPr>
            <a:spLocks noChangeArrowheads="1"/>
          </p:cNvSpPr>
          <p:nvPr/>
        </p:nvSpPr>
        <p:spPr bwMode="auto">
          <a:xfrm>
            <a:off x="5801966" y="5268936"/>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4" name="Oval 18"/>
          <p:cNvSpPr>
            <a:spLocks noChangeArrowheads="1"/>
          </p:cNvSpPr>
          <p:nvPr/>
        </p:nvSpPr>
        <p:spPr bwMode="auto">
          <a:xfrm>
            <a:off x="6259166" y="5957911"/>
            <a:ext cx="2286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5" name="Line 19"/>
          <p:cNvSpPr>
            <a:spLocks noChangeShapeType="1"/>
          </p:cNvSpPr>
          <p:nvPr/>
        </p:nvSpPr>
        <p:spPr bwMode="auto">
          <a:xfrm>
            <a:off x="2753966" y="3363937"/>
            <a:ext cx="1066800" cy="1298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6" name="Line 20"/>
          <p:cNvSpPr>
            <a:spLocks noChangeShapeType="1"/>
          </p:cNvSpPr>
          <p:nvPr/>
        </p:nvSpPr>
        <p:spPr bwMode="auto">
          <a:xfrm flipV="1">
            <a:off x="3973166" y="3595711"/>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7" name="Line 21"/>
          <p:cNvSpPr>
            <a:spLocks noChangeShapeType="1"/>
          </p:cNvSpPr>
          <p:nvPr/>
        </p:nvSpPr>
        <p:spPr bwMode="auto">
          <a:xfrm flipV="1">
            <a:off x="4049366" y="3671911"/>
            <a:ext cx="13716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8" name="Line 22"/>
          <p:cNvSpPr>
            <a:spLocks noChangeShapeType="1"/>
          </p:cNvSpPr>
          <p:nvPr/>
        </p:nvSpPr>
        <p:spPr bwMode="auto">
          <a:xfrm>
            <a:off x="3973166" y="4738711"/>
            <a:ext cx="304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9" name="Line 23"/>
          <p:cNvSpPr>
            <a:spLocks noChangeShapeType="1"/>
          </p:cNvSpPr>
          <p:nvPr/>
        </p:nvSpPr>
        <p:spPr bwMode="auto">
          <a:xfrm>
            <a:off x="4049366" y="4738712"/>
            <a:ext cx="1752600" cy="530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0" name="Line 24"/>
          <p:cNvSpPr>
            <a:spLocks noChangeShapeType="1"/>
          </p:cNvSpPr>
          <p:nvPr/>
        </p:nvSpPr>
        <p:spPr bwMode="auto">
          <a:xfrm>
            <a:off x="3973166" y="3519511"/>
            <a:ext cx="1371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1" name="Line 25"/>
          <p:cNvSpPr>
            <a:spLocks noChangeShapeType="1"/>
          </p:cNvSpPr>
          <p:nvPr/>
        </p:nvSpPr>
        <p:spPr bwMode="auto">
          <a:xfrm flipH="1" flipV="1">
            <a:off x="2677766" y="3287737"/>
            <a:ext cx="1143000" cy="231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2" name="Line 26"/>
          <p:cNvSpPr>
            <a:spLocks noChangeShapeType="1"/>
          </p:cNvSpPr>
          <p:nvPr/>
        </p:nvSpPr>
        <p:spPr bwMode="auto">
          <a:xfrm>
            <a:off x="5420966" y="3671912"/>
            <a:ext cx="457200" cy="1597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3" name="Line 27"/>
          <p:cNvSpPr>
            <a:spLocks noChangeShapeType="1"/>
          </p:cNvSpPr>
          <p:nvPr/>
        </p:nvSpPr>
        <p:spPr bwMode="auto">
          <a:xfrm>
            <a:off x="4354166" y="5805511"/>
            <a:ext cx="1981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4" name="Line 28"/>
          <p:cNvSpPr>
            <a:spLocks noChangeShapeType="1"/>
          </p:cNvSpPr>
          <p:nvPr/>
        </p:nvSpPr>
        <p:spPr bwMode="auto">
          <a:xfrm>
            <a:off x="5497166" y="3595712"/>
            <a:ext cx="990600" cy="1063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5" name="Line 29"/>
          <p:cNvSpPr>
            <a:spLocks noChangeShapeType="1"/>
          </p:cNvSpPr>
          <p:nvPr/>
        </p:nvSpPr>
        <p:spPr bwMode="auto">
          <a:xfrm>
            <a:off x="5954366" y="5497537"/>
            <a:ext cx="457200" cy="460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6" name="Line 30"/>
          <p:cNvSpPr>
            <a:spLocks noChangeShapeType="1"/>
          </p:cNvSpPr>
          <p:nvPr/>
        </p:nvSpPr>
        <p:spPr bwMode="auto">
          <a:xfrm>
            <a:off x="6487766" y="4887937"/>
            <a:ext cx="0" cy="1069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7" name="Text Box 31"/>
          <p:cNvSpPr txBox="1">
            <a:spLocks noChangeArrowheads="1"/>
          </p:cNvSpPr>
          <p:nvPr/>
        </p:nvSpPr>
        <p:spPr bwMode="auto">
          <a:xfrm>
            <a:off x="835492" y="1600199"/>
            <a:ext cx="952770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dirty="0"/>
              <a:t>Given a Graph G = (V,E) and T a subset of V, the fringe of T, is defined as:</a:t>
            </a:r>
          </a:p>
          <a:p>
            <a:endParaRPr lang="en-US" altLang="en-US" sz="2000" dirty="0"/>
          </a:p>
          <a:p>
            <a:r>
              <a:rPr lang="en-US" altLang="en-US" sz="2000" dirty="0"/>
              <a:t>       Fringe(T) = { (</a:t>
            </a:r>
            <a:r>
              <a:rPr lang="en-US" altLang="en-US" sz="2000" dirty="0" err="1"/>
              <a:t>w,x</a:t>
            </a:r>
            <a:r>
              <a:rPr lang="en-US" altLang="en-US" sz="2000" dirty="0"/>
              <a:t>) in E : w </a:t>
            </a:r>
            <a:r>
              <a:rPr lang="en-US" altLang="en-US" sz="2000" dirty="0">
                <a:sym typeface="Symbol" panose="05050102010706020507" pitchFamily="18" charset="2"/>
              </a:rPr>
              <a:t> T and x V </a:t>
            </a:r>
            <a:r>
              <a:rPr lang="en-US" altLang="en-US" sz="2000" dirty="0">
                <a:cs typeface="Times New Roman" panose="02020603050405020304" pitchFamily="18" charset="0"/>
                <a:sym typeface="Symbol" panose="05050102010706020507" pitchFamily="18" charset="2"/>
              </a:rPr>
              <a:t>− T</a:t>
            </a:r>
            <a:r>
              <a:rPr lang="en-US" altLang="en-US" sz="2000" dirty="0">
                <a:sym typeface="Symbol" panose="05050102010706020507" pitchFamily="18" charset="2"/>
              </a:rPr>
              <a:t>}</a:t>
            </a:r>
          </a:p>
        </p:txBody>
      </p:sp>
      <p:grpSp>
        <p:nvGrpSpPr>
          <p:cNvPr id="19531" name="Group 75"/>
          <p:cNvGrpSpPr>
            <a:grpSpLocks/>
          </p:cNvGrpSpPr>
          <p:nvPr/>
        </p:nvGrpSpPr>
        <p:grpSpPr bwMode="auto">
          <a:xfrm>
            <a:off x="2372966" y="3059137"/>
            <a:ext cx="4197350" cy="2286000"/>
            <a:chOff x="816" y="2158"/>
            <a:chExt cx="2644" cy="1440"/>
          </a:xfrm>
        </p:grpSpPr>
        <p:sp>
          <p:nvSpPr>
            <p:cNvPr id="19523" name="AutoShape 67"/>
            <p:cNvSpPr>
              <a:spLocks noChangeArrowheads="1"/>
            </p:cNvSpPr>
            <p:nvPr/>
          </p:nvSpPr>
          <p:spPr bwMode="auto">
            <a:xfrm>
              <a:off x="816" y="2446"/>
              <a:ext cx="336" cy="240"/>
            </a:xfrm>
            <a:prstGeom prst="rightArrow">
              <a:avLst>
                <a:gd name="adj1" fmla="val 50000"/>
                <a:gd name="adj2" fmla="val 35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24" name="AutoShape 68"/>
            <p:cNvSpPr>
              <a:spLocks noChangeArrowheads="1"/>
            </p:cNvSpPr>
            <p:nvPr/>
          </p:nvSpPr>
          <p:spPr bwMode="auto">
            <a:xfrm>
              <a:off x="1344" y="2158"/>
              <a:ext cx="240" cy="192"/>
            </a:xfrm>
            <a:prstGeom prst="downArrow">
              <a:avLst>
                <a:gd name="adj1" fmla="val 50000"/>
                <a:gd name="adj2" fmla="val 25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525" name="AutoShape 69"/>
            <p:cNvSpPr>
              <a:spLocks noChangeArrowheads="1"/>
            </p:cNvSpPr>
            <p:nvPr/>
          </p:nvSpPr>
          <p:spPr bwMode="auto">
            <a:xfrm rot="19048200">
              <a:off x="3220" y="2716"/>
              <a:ext cx="240" cy="288"/>
            </a:xfrm>
            <a:prstGeom prst="leftArrow">
              <a:avLst>
                <a:gd name="adj1" fmla="val 50000"/>
                <a:gd name="adj2" fmla="val 25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26" name="AutoShape 70"/>
            <p:cNvSpPr>
              <a:spLocks noChangeArrowheads="1"/>
            </p:cNvSpPr>
            <p:nvPr/>
          </p:nvSpPr>
          <p:spPr bwMode="auto">
            <a:xfrm rot="20381601">
              <a:off x="2963" y="3093"/>
              <a:ext cx="240" cy="288"/>
            </a:xfrm>
            <a:prstGeom prst="leftArrow">
              <a:avLst>
                <a:gd name="adj1" fmla="val 50000"/>
                <a:gd name="adj2" fmla="val 25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27" name="AutoShape 71"/>
            <p:cNvSpPr>
              <a:spLocks noChangeArrowheads="1"/>
            </p:cNvSpPr>
            <p:nvPr/>
          </p:nvSpPr>
          <p:spPr bwMode="auto">
            <a:xfrm rot="20870551">
              <a:off x="1536" y="3358"/>
              <a:ext cx="336" cy="240"/>
            </a:xfrm>
            <a:prstGeom prst="rightArrow">
              <a:avLst>
                <a:gd name="adj1" fmla="val 50000"/>
                <a:gd name="adj2" fmla="val 35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30" name="AutoShape 74"/>
            <p:cNvSpPr>
              <a:spLocks noChangeArrowheads="1"/>
            </p:cNvSpPr>
            <p:nvPr/>
          </p:nvSpPr>
          <p:spPr bwMode="auto">
            <a:xfrm rot="605855">
              <a:off x="2267" y="3406"/>
              <a:ext cx="288" cy="192"/>
            </a:xfrm>
            <a:prstGeom prst="upArrow">
              <a:avLst>
                <a:gd name="adj1" fmla="val 50000"/>
                <a:gd name="adj2" fmla="val 25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19534" name="Group 78"/>
          <p:cNvGrpSpPr>
            <a:grpSpLocks/>
          </p:cNvGrpSpPr>
          <p:nvPr/>
        </p:nvGrpSpPr>
        <p:grpSpPr bwMode="auto">
          <a:xfrm>
            <a:off x="7097366" y="3519511"/>
            <a:ext cx="3984625" cy="2095500"/>
            <a:chOff x="3792" y="2448"/>
            <a:chExt cx="2510" cy="1320"/>
          </a:xfrm>
        </p:grpSpPr>
        <p:sp>
          <p:nvSpPr>
            <p:cNvPr id="19532" name="Text Box 76"/>
            <p:cNvSpPr txBox="1">
              <a:spLocks noChangeArrowheads="1"/>
            </p:cNvSpPr>
            <p:nvPr/>
          </p:nvSpPr>
          <p:spPr bwMode="auto">
            <a:xfrm>
              <a:off x="3792" y="2448"/>
              <a:ext cx="2510"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err="1"/>
                <a:t>Djikstra’s</a:t>
              </a:r>
              <a:r>
                <a:rPr lang="en-US" altLang="en-US" dirty="0"/>
                <a:t> algorithm </a:t>
              </a:r>
              <a:r>
                <a:rPr lang="en-US" altLang="en-US" dirty="0" smtClean="0"/>
                <a:t>picks </a:t>
              </a:r>
              <a:r>
                <a:rPr lang="en-US" altLang="en-US" dirty="0"/>
                <a:t>the edge v in Fringe(T) that has minimum distance to the starting </a:t>
              </a:r>
              <a:r>
                <a:rPr lang="en-US" altLang="en-US" dirty="0" smtClean="0"/>
                <a:t>node: g(v</a:t>
              </a:r>
              <a:r>
                <a:rPr lang="en-US" altLang="en-US" dirty="0"/>
                <a:t>) is minimum</a:t>
              </a:r>
            </a:p>
          </p:txBody>
        </p:sp>
        <p:sp>
          <p:nvSpPr>
            <p:cNvPr id="19533" name="Oval 77"/>
            <p:cNvSpPr>
              <a:spLocks noChangeArrowheads="1"/>
            </p:cNvSpPr>
            <p:nvPr/>
          </p:nvSpPr>
          <p:spPr bwMode="auto">
            <a:xfrm>
              <a:off x="4975" y="3672"/>
              <a:ext cx="144"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24416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5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5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a:xfrm>
            <a:off x="1972690" y="59567"/>
            <a:ext cx="8229600" cy="792162"/>
          </a:xfrm>
        </p:spPr>
        <p:txBody>
          <a:bodyPr/>
          <a:lstStyle/>
          <a:p>
            <a:pPr algn="ctr"/>
            <a:r>
              <a:rPr lang="en-US" altLang="en-US" dirty="0"/>
              <a:t>Dijkstra’s Algorithm</a:t>
            </a:r>
          </a:p>
        </p:txBody>
      </p:sp>
      <p:sp>
        <p:nvSpPr>
          <p:cNvPr id="1417219" name="Rectangle 3"/>
          <p:cNvSpPr>
            <a:spLocks noGrp="1" noChangeArrowheads="1"/>
          </p:cNvSpPr>
          <p:nvPr>
            <p:ph idx="1"/>
          </p:nvPr>
        </p:nvSpPr>
        <p:spPr>
          <a:xfrm>
            <a:off x="496654" y="1084592"/>
            <a:ext cx="11376621" cy="5687538"/>
          </a:xfrm>
        </p:spPr>
        <p:txBody>
          <a:bodyPr>
            <a:normAutofit fontScale="85000" lnSpcReduction="20000"/>
          </a:bodyPr>
          <a:lstStyle/>
          <a:p>
            <a:pPr>
              <a:spcAft>
                <a:spcPts val="1200"/>
              </a:spcAft>
              <a:buFont typeface="Times New Roman" pitchFamily="18" charset="0"/>
              <a:buNone/>
            </a:pPr>
            <a:r>
              <a:rPr lang="en-US" altLang="en-US" sz="2400" b="1" dirty="0">
                <a:latin typeface="Courier New" pitchFamily="49" charset="0"/>
              </a:rPr>
              <a:t>Dijkstra(G)</a:t>
            </a:r>
          </a:p>
          <a:p>
            <a:pPr>
              <a:spcAft>
                <a:spcPts val="1200"/>
              </a:spcAft>
              <a:buFont typeface="Times New Roman" pitchFamily="18" charset="0"/>
              <a:buNone/>
            </a:pPr>
            <a:r>
              <a:rPr lang="en-US" altLang="en-US" sz="2400" b="1" dirty="0">
                <a:latin typeface="Courier New" pitchFamily="49" charset="0"/>
              </a:rPr>
              <a:t>   for each v </a:t>
            </a:r>
            <a:r>
              <a:rPr lang="en-US" altLang="en-US" sz="2400" b="1" dirty="0">
                <a:latin typeface="Courier New" pitchFamily="49" charset="0"/>
                <a:sym typeface="Symbol" pitchFamily="18" charset="2"/>
              </a:rPr>
              <a:t> </a:t>
            </a:r>
            <a:r>
              <a:rPr lang="en-US" altLang="en-US" sz="2400" b="1" dirty="0" smtClean="0">
                <a:latin typeface="Courier New" pitchFamily="49" charset="0"/>
                <a:sym typeface="Symbol" pitchFamily="18" charset="2"/>
              </a:rPr>
              <a:t>V    // </a:t>
            </a:r>
            <a:r>
              <a:rPr lang="en-US" altLang="en-US" sz="2400" b="1" dirty="0" err="1" smtClean="0">
                <a:latin typeface="Courier New" pitchFamily="49" charset="0"/>
                <a:sym typeface="Symbol" pitchFamily="18" charset="2"/>
              </a:rPr>
              <a:t>Init</a:t>
            </a:r>
            <a:r>
              <a:rPr lang="en-US" altLang="en-US" sz="2400" b="1" dirty="0" smtClean="0">
                <a:latin typeface="Courier New" pitchFamily="49" charset="0"/>
                <a:sym typeface="Symbol" pitchFamily="18" charset="2"/>
              </a:rPr>
              <a:t> distance from start to node: </a:t>
            </a:r>
            <a:r>
              <a:rPr lang="en-US" altLang="en-US" sz="2400" b="1" dirty="0">
                <a:latin typeface="Courier New" pitchFamily="49" charset="0"/>
                <a:sym typeface="Symbol" pitchFamily="18" charset="2"/>
              </a:rPr>
              <a:t></a:t>
            </a:r>
          </a:p>
          <a:p>
            <a:pPr>
              <a:spcAft>
                <a:spcPts val="1200"/>
              </a:spcAft>
              <a:buFont typeface="Times New Roman" pitchFamily="18" charset="0"/>
              <a:buNone/>
            </a:pPr>
            <a:r>
              <a:rPr lang="en-US" altLang="en-US" sz="2400" b="1" dirty="0">
                <a:latin typeface="Courier New" pitchFamily="49" charset="0"/>
                <a:sym typeface="Symbol" pitchFamily="18" charset="2"/>
              </a:rPr>
              <a:t>      d[v] = ;</a:t>
            </a:r>
          </a:p>
          <a:p>
            <a:pPr>
              <a:spcAft>
                <a:spcPts val="1200"/>
              </a:spcAft>
              <a:buFont typeface="Times New Roman" pitchFamily="18" charset="0"/>
              <a:buNone/>
            </a:pPr>
            <a:r>
              <a:rPr lang="en-US" altLang="en-US" sz="2400" b="1" dirty="0">
                <a:latin typeface="Courier New" pitchFamily="49" charset="0"/>
                <a:sym typeface="Symbol" pitchFamily="18" charset="2"/>
              </a:rPr>
              <a:t>   d[s] = </a:t>
            </a:r>
            <a:r>
              <a:rPr lang="en-US" altLang="en-US" sz="2400" b="1" dirty="0" smtClean="0">
                <a:latin typeface="Courier New" pitchFamily="49" charset="0"/>
                <a:sym typeface="Symbol" pitchFamily="18" charset="2"/>
              </a:rPr>
              <a:t>0;</a:t>
            </a:r>
            <a:r>
              <a:rPr lang="en-US" altLang="en-US" sz="2400" b="1" dirty="0">
                <a:latin typeface="Courier New" pitchFamily="49" charset="0"/>
                <a:sym typeface="Symbol" pitchFamily="18" charset="2"/>
              </a:rPr>
              <a:t> </a:t>
            </a:r>
            <a:r>
              <a:rPr lang="en-US" altLang="en-US" sz="2400" b="1" dirty="0" smtClean="0">
                <a:latin typeface="Courier New" pitchFamily="49" charset="0"/>
                <a:sym typeface="Symbol" pitchFamily="18" charset="2"/>
              </a:rPr>
              <a:t>        // </a:t>
            </a:r>
            <a:r>
              <a:rPr lang="en-US" altLang="en-US" sz="2400" b="1" dirty="0">
                <a:latin typeface="Courier New" pitchFamily="49" charset="0"/>
                <a:sym typeface="Symbol" pitchFamily="18" charset="2"/>
              </a:rPr>
              <a:t>D</a:t>
            </a:r>
            <a:r>
              <a:rPr lang="en-US" altLang="en-US" sz="2400" b="1" dirty="0" smtClean="0">
                <a:latin typeface="Courier New" pitchFamily="49" charset="0"/>
                <a:sym typeface="Symbol" pitchFamily="18" charset="2"/>
              </a:rPr>
              <a:t>istance </a:t>
            </a:r>
            <a:r>
              <a:rPr lang="en-US" altLang="en-US" sz="2400" b="1" dirty="0">
                <a:latin typeface="Courier New" pitchFamily="49" charset="0"/>
                <a:sym typeface="Symbol" pitchFamily="18" charset="2"/>
              </a:rPr>
              <a:t>from start to </a:t>
            </a:r>
            <a:r>
              <a:rPr lang="en-US" altLang="en-US" sz="2400" b="1" dirty="0" smtClean="0">
                <a:latin typeface="Courier New" pitchFamily="49" charset="0"/>
                <a:sym typeface="Symbol" pitchFamily="18" charset="2"/>
              </a:rPr>
              <a:t>itself: 0</a:t>
            </a:r>
          </a:p>
          <a:p>
            <a:pPr>
              <a:spcAft>
                <a:spcPts val="1200"/>
              </a:spcAft>
              <a:buNone/>
            </a:pPr>
            <a:r>
              <a:rPr lang="en-US" altLang="en-US" sz="2400" b="1" dirty="0">
                <a:latin typeface="Courier New" pitchFamily="49" charset="0"/>
                <a:sym typeface="Symbol" pitchFamily="18" charset="2"/>
              </a:rPr>
              <a:t> </a:t>
            </a:r>
            <a:r>
              <a:rPr lang="en-US" altLang="en-US" sz="2400" b="1" dirty="0" smtClean="0">
                <a:latin typeface="Courier New" pitchFamily="49" charset="0"/>
                <a:sym typeface="Symbol" pitchFamily="18" charset="2"/>
              </a:rPr>
              <a:t>  S </a:t>
            </a:r>
            <a:r>
              <a:rPr lang="en-US" altLang="en-US" sz="2400" b="1" dirty="0">
                <a:latin typeface="Courier New" pitchFamily="49" charset="0"/>
                <a:sym typeface="Symbol" pitchFamily="18" charset="2"/>
              </a:rPr>
              <a:t>= </a:t>
            </a:r>
            <a:r>
              <a:rPr lang="en-US" altLang="en-US" sz="2400" b="1" dirty="0" smtClean="0">
                <a:latin typeface="Courier New" pitchFamily="49" charset="0"/>
                <a:sym typeface="Symbol" pitchFamily="18" charset="2"/>
              </a:rPr>
              <a:t>;		   // Closed list starts empty</a:t>
            </a:r>
          </a:p>
          <a:p>
            <a:pPr>
              <a:spcAft>
                <a:spcPts val="1200"/>
              </a:spcAft>
              <a:buNone/>
            </a:pPr>
            <a:r>
              <a:rPr lang="en-US" altLang="en-US" sz="2400" b="1" dirty="0">
                <a:latin typeface="Courier New" pitchFamily="49" charset="0"/>
                <a:sym typeface="Symbol" pitchFamily="18" charset="2"/>
              </a:rPr>
              <a:t> </a:t>
            </a:r>
            <a:r>
              <a:rPr lang="en-US" altLang="en-US" sz="2400" b="1" dirty="0" smtClean="0">
                <a:latin typeface="Courier New" pitchFamily="49" charset="0"/>
                <a:sym typeface="Symbol" pitchFamily="18" charset="2"/>
              </a:rPr>
              <a:t>  Q </a:t>
            </a:r>
            <a:r>
              <a:rPr lang="en-US" altLang="en-US" sz="2400" b="1" dirty="0">
                <a:latin typeface="Courier New" pitchFamily="49" charset="0"/>
                <a:sym typeface="Symbol" pitchFamily="18" charset="2"/>
              </a:rPr>
              <a:t>= V</a:t>
            </a:r>
            <a:r>
              <a:rPr lang="en-US" altLang="en-US" sz="2400" b="1" dirty="0" smtClean="0">
                <a:latin typeface="Courier New" pitchFamily="49" charset="0"/>
                <a:sym typeface="Symbol" pitchFamily="18" charset="2"/>
              </a:rPr>
              <a:t>;            // Priority Queue: </a:t>
            </a:r>
            <a:r>
              <a:rPr lang="en-US" altLang="en-US" sz="2400" b="1" dirty="0" err="1" smtClean="0">
                <a:latin typeface="Courier New" pitchFamily="49" charset="0"/>
                <a:sym typeface="Symbol" pitchFamily="18" charset="2"/>
              </a:rPr>
              <a:t>init</a:t>
            </a:r>
            <a:r>
              <a:rPr lang="en-US" altLang="en-US" sz="2400" b="1" dirty="0" smtClean="0">
                <a:latin typeface="Courier New" pitchFamily="49" charset="0"/>
                <a:sym typeface="Symbol" pitchFamily="18" charset="2"/>
              </a:rPr>
              <a:t> with all vertices</a:t>
            </a:r>
            <a:endParaRPr lang="en-US" altLang="en-US" sz="2400" b="1" dirty="0">
              <a:latin typeface="Courier New" pitchFamily="49" charset="0"/>
              <a:sym typeface="Symbol" pitchFamily="18" charset="2"/>
            </a:endParaRPr>
          </a:p>
          <a:p>
            <a:pPr>
              <a:spcAft>
                <a:spcPts val="1200"/>
              </a:spcAft>
              <a:buFont typeface="Times New Roman" pitchFamily="18" charset="0"/>
              <a:buNone/>
            </a:pPr>
            <a:r>
              <a:rPr lang="en-US" altLang="en-US" sz="2400" b="1" dirty="0">
                <a:latin typeface="Courier New" pitchFamily="49" charset="0"/>
                <a:sym typeface="Symbol" pitchFamily="18" charset="2"/>
              </a:rPr>
              <a:t>   while (Q  )</a:t>
            </a:r>
          </a:p>
          <a:p>
            <a:pPr>
              <a:spcAft>
                <a:spcPts val="1200"/>
              </a:spcAft>
              <a:buNone/>
            </a:pPr>
            <a:r>
              <a:rPr lang="en-US" altLang="en-US" sz="2400" b="1" dirty="0">
                <a:latin typeface="Courier New" pitchFamily="49" charset="0"/>
                <a:sym typeface="Symbol" pitchFamily="18" charset="2"/>
              </a:rPr>
              <a:t>      u = </a:t>
            </a:r>
            <a:r>
              <a:rPr lang="en-US" altLang="en-US" sz="2400" b="1" dirty="0" err="1">
                <a:latin typeface="Courier New" pitchFamily="49" charset="0"/>
                <a:sym typeface="Symbol" pitchFamily="18" charset="2"/>
              </a:rPr>
              <a:t>ExtractMin</a:t>
            </a:r>
            <a:r>
              <a:rPr lang="en-US" altLang="en-US" sz="2400" b="1" dirty="0">
                <a:latin typeface="Courier New" pitchFamily="49" charset="0"/>
                <a:sym typeface="Symbol" pitchFamily="18" charset="2"/>
              </a:rPr>
              <a:t>(Q</a:t>
            </a:r>
            <a:r>
              <a:rPr lang="en-US" altLang="en-US" sz="2400" b="1" dirty="0" smtClean="0">
                <a:latin typeface="Courier New" pitchFamily="49" charset="0"/>
                <a:sym typeface="Symbol" pitchFamily="18" charset="2"/>
              </a:rPr>
              <a:t>); </a:t>
            </a:r>
            <a:r>
              <a:rPr lang="en-US" altLang="en-US" sz="2400" b="1" dirty="0">
                <a:latin typeface="Courier New" pitchFamily="49" charset="0"/>
                <a:sym typeface="Symbol" pitchFamily="18" charset="2"/>
              </a:rPr>
              <a:t>// </a:t>
            </a:r>
            <a:r>
              <a:rPr lang="en-US" altLang="en-US" sz="2400" b="1" dirty="0" smtClean="0">
                <a:latin typeface="Courier New" pitchFamily="49" charset="0"/>
                <a:sym typeface="Symbol" pitchFamily="18" charset="2"/>
              </a:rPr>
              <a:t>Choose node with least distance from start</a:t>
            </a:r>
            <a:endParaRPr lang="en-US" altLang="en-US" sz="2400" b="1" dirty="0">
              <a:latin typeface="Courier New" pitchFamily="49" charset="0"/>
              <a:sym typeface="Symbol" pitchFamily="18" charset="2"/>
            </a:endParaRPr>
          </a:p>
          <a:p>
            <a:pPr>
              <a:spcAft>
                <a:spcPts val="1200"/>
              </a:spcAft>
              <a:buFont typeface="Times New Roman" pitchFamily="18" charset="0"/>
              <a:buNone/>
            </a:pPr>
            <a:r>
              <a:rPr lang="en-US" altLang="en-US" sz="2400" b="1" dirty="0">
                <a:latin typeface="Courier New" pitchFamily="49" charset="0"/>
                <a:sym typeface="Symbol" pitchFamily="18" charset="2"/>
              </a:rPr>
              <a:t>      S = S </a:t>
            </a:r>
            <a:r>
              <a:rPr lang="en-US" altLang="en-US" sz="2400" b="1" dirty="0">
                <a:latin typeface="Microsoft Sans Serif" pitchFamily="34" charset="0"/>
                <a:sym typeface="Math B" pitchFamily="2" charset="2"/>
              </a:rPr>
              <a:t>U</a:t>
            </a:r>
            <a:r>
              <a:rPr lang="en-US" altLang="en-US" sz="2400" b="1" dirty="0">
                <a:latin typeface="Courier New" pitchFamily="49" charset="0"/>
                <a:sym typeface="Math B" pitchFamily="2" charset="2"/>
              </a:rPr>
              <a:t> {u</a:t>
            </a:r>
            <a:r>
              <a:rPr lang="en-US" altLang="en-US" sz="2400" b="1" dirty="0" smtClean="0">
                <a:latin typeface="Courier New" pitchFamily="49" charset="0"/>
                <a:sym typeface="Math B" pitchFamily="2" charset="2"/>
              </a:rPr>
              <a:t>};     </a:t>
            </a:r>
            <a:r>
              <a:rPr lang="en-US" altLang="en-US" sz="2400" b="1" dirty="0" smtClean="0">
                <a:latin typeface="Courier New" pitchFamily="49" charset="0"/>
                <a:sym typeface="Symbol" pitchFamily="18" charset="2"/>
              </a:rPr>
              <a:t>// Close u: shortest path / </a:t>
            </a:r>
            <a:r>
              <a:rPr lang="en-US" altLang="en-US" sz="2400" b="1" dirty="0" err="1" smtClean="0">
                <a:latin typeface="Courier New" pitchFamily="49" charset="0"/>
                <a:sym typeface="Symbol" pitchFamily="18" charset="2"/>
              </a:rPr>
              <a:t>dist</a:t>
            </a:r>
            <a:r>
              <a:rPr lang="en-US" altLang="en-US" sz="2400" b="1" dirty="0" smtClean="0">
                <a:latin typeface="Courier New" pitchFamily="49" charset="0"/>
                <a:sym typeface="Symbol" pitchFamily="18" charset="2"/>
              </a:rPr>
              <a:t> from s to u known</a:t>
            </a:r>
            <a:endParaRPr lang="en-US" altLang="en-US" sz="2400" b="1" dirty="0">
              <a:latin typeface="Courier New" pitchFamily="49" charset="0"/>
              <a:sym typeface="Math B" pitchFamily="2" charset="2"/>
            </a:endParaRPr>
          </a:p>
          <a:p>
            <a:pPr>
              <a:spcAft>
                <a:spcPts val="1200"/>
              </a:spcAft>
              <a:buFont typeface="Times New Roman" pitchFamily="18" charset="0"/>
              <a:buNone/>
            </a:pPr>
            <a:r>
              <a:rPr lang="en-US" altLang="en-US" sz="2400" b="1" dirty="0">
                <a:latin typeface="Courier New" pitchFamily="49" charset="0"/>
                <a:sym typeface="Symbol" pitchFamily="18" charset="2"/>
              </a:rPr>
              <a:t>      for each v  u-&gt;</a:t>
            </a:r>
            <a:r>
              <a:rPr lang="en-US" altLang="en-US" sz="2400" b="1" dirty="0" err="1">
                <a:latin typeface="Courier New" pitchFamily="49" charset="0"/>
                <a:sym typeface="Symbol" pitchFamily="18" charset="2"/>
              </a:rPr>
              <a:t>Adj</a:t>
            </a:r>
            <a:r>
              <a:rPr lang="en-US" altLang="en-US" sz="2400" b="1" dirty="0" smtClean="0">
                <a:latin typeface="Courier New" pitchFamily="49" charset="0"/>
                <a:sym typeface="Symbol" pitchFamily="18" charset="2"/>
              </a:rPr>
              <a:t>[]</a:t>
            </a:r>
            <a:r>
              <a:rPr lang="en-US" altLang="en-US" sz="2400" b="1" dirty="0">
                <a:latin typeface="Courier New" pitchFamily="49" charset="0"/>
                <a:sym typeface="Symbol" pitchFamily="18" charset="2"/>
              </a:rPr>
              <a:t> </a:t>
            </a:r>
            <a:r>
              <a:rPr lang="en-US" altLang="en-US" sz="2400" b="1" dirty="0" smtClean="0">
                <a:latin typeface="Courier New" pitchFamily="49" charset="0"/>
                <a:sym typeface="Symbol" pitchFamily="18" charset="2"/>
              </a:rPr>
              <a:t>       // If a shorter distance to a</a:t>
            </a:r>
            <a:endParaRPr lang="en-US" altLang="en-US" sz="2400" b="1" dirty="0">
              <a:latin typeface="Courier New" pitchFamily="49" charset="0"/>
              <a:sym typeface="Symbol" pitchFamily="18" charset="2"/>
            </a:endParaRPr>
          </a:p>
          <a:p>
            <a:pPr>
              <a:spcAft>
                <a:spcPts val="1200"/>
              </a:spcAft>
              <a:buFont typeface="Times New Roman" pitchFamily="18" charset="0"/>
              <a:buNone/>
            </a:pPr>
            <a:r>
              <a:rPr lang="en-US" altLang="en-US" sz="2400" b="1" dirty="0">
                <a:latin typeface="Courier New" pitchFamily="49" charset="0"/>
                <a:sym typeface="Symbol" pitchFamily="18" charset="2"/>
              </a:rPr>
              <a:t>         if (d[v] &gt; d[u]+w(</a:t>
            </a:r>
            <a:r>
              <a:rPr lang="en-US" altLang="en-US" sz="2400" b="1" dirty="0" err="1">
                <a:latin typeface="Courier New" pitchFamily="49" charset="0"/>
                <a:sym typeface="Symbol" pitchFamily="18" charset="2"/>
              </a:rPr>
              <a:t>u,v</a:t>
            </a:r>
            <a:r>
              <a:rPr lang="en-US" altLang="en-US" sz="2400" b="1" dirty="0" smtClean="0">
                <a:latin typeface="Courier New" pitchFamily="49" charset="0"/>
                <a:sym typeface="Symbol" pitchFamily="18" charset="2"/>
              </a:rPr>
              <a:t>))   // </a:t>
            </a:r>
            <a:r>
              <a:rPr lang="en-US" altLang="en-US" sz="2400" b="1" dirty="0">
                <a:latin typeface="Courier New" pitchFamily="49" charset="0"/>
                <a:sym typeface="Symbol" pitchFamily="18" charset="2"/>
              </a:rPr>
              <a:t>neighbor is known, </a:t>
            </a:r>
            <a:r>
              <a:rPr lang="en-US" altLang="en-US" sz="2400" b="1" dirty="0" smtClean="0">
                <a:latin typeface="Courier New" pitchFamily="49" charset="0"/>
                <a:sym typeface="Symbol" pitchFamily="18" charset="2"/>
              </a:rPr>
              <a:t>update</a:t>
            </a:r>
            <a:endParaRPr lang="en-US" altLang="en-US" sz="2400" b="1" dirty="0">
              <a:latin typeface="Courier New" pitchFamily="49" charset="0"/>
              <a:sym typeface="Symbol" pitchFamily="18" charset="2"/>
            </a:endParaRPr>
          </a:p>
          <a:p>
            <a:pPr>
              <a:spcAft>
                <a:spcPts val="1200"/>
              </a:spcAft>
              <a:buFont typeface="Times New Roman" pitchFamily="18" charset="0"/>
              <a:buNone/>
            </a:pPr>
            <a:r>
              <a:rPr lang="en-US" altLang="en-US" sz="2400" b="1" dirty="0">
                <a:latin typeface="Courier New" pitchFamily="49" charset="0"/>
                <a:sym typeface="Symbol" pitchFamily="18" charset="2"/>
              </a:rPr>
              <a:t>            d[v] = d[u]+w(</a:t>
            </a:r>
            <a:r>
              <a:rPr lang="en-US" altLang="en-US" sz="2400" b="1" dirty="0" err="1">
                <a:latin typeface="Courier New" pitchFamily="49" charset="0"/>
                <a:sym typeface="Symbol" pitchFamily="18" charset="2"/>
              </a:rPr>
              <a:t>u,v</a:t>
            </a:r>
            <a:r>
              <a:rPr lang="en-US" altLang="en-US" sz="2400" b="1" dirty="0" smtClean="0">
                <a:latin typeface="Courier New" pitchFamily="49" charset="0"/>
                <a:sym typeface="Symbol" pitchFamily="18" charset="2"/>
              </a:rPr>
              <a:t>);    // (this is called </a:t>
            </a:r>
            <a:r>
              <a:rPr lang="en-US" altLang="en-US" sz="2400" b="1" i="1" dirty="0" smtClean="0">
                <a:latin typeface="Courier New" pitchFamily="49" charset="0"/>
                <a:sym typeface="Symbol" pitchFamily="18" charset="2"/>
              </a:rPr>
              <a:t>relax</a:t>
            </a:r>
            <a:r>
              <a:rPr lang="en-US" altLang="en-US" sz="2400" b="1" dirty="0" smtClean="0">
                <a:latin typeface="Courier New" pitchFamily="49" charset="0"/>
                <a:sym typeface="Symbol" pitchFamily="18" charset="2"/>
              </a:rPr>
              <a:t>ation)</a:t>
            </a:r>
            <a:endParaRPr lang="en-US" altLang="en-US" sz="2400" b="1" dirty="0">
              <a:latin typeface="Courier New" pitchFamily="49" charset="0"/>
              <a:sym typeface="Symbol" pitchFamily="18" charset="2"/>
            </a:endParaRPr>
          </a:p>
        </p:txBody>
      </p:sp>
      <p:sp>
        <p:nvSpPr>
          <p:cNvPr id="1417221" name="AutoShape 5"/>
          <p:cNvSpPr>
            <a:spLocks/>
          </p:cNvSpPr>
          <p:nvPr/>
        </p:nvSpPr>
        <p:spPr bwMode="auto">
          <a:xfrm>
            <a:off x="5495682" y="5207903"/>
            <a:ext cx="145825" cy="1271032"/>
          </a:xfrm>
          <a:prstGeom prst="righ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147921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488607" y="68062"/>
            <a:ext cx="9029700" cy="804564"/>
          </a:xfrm>
        </p:spPr>
        <p:txBody>
          <a:bodyPr/>
          <a:lstStyle/>
          <a:p>
            <a:pPr algn="ctr"/>
            <a:r>
              <a:rPr lang="en-US" altLang="en-US" dirty="0" err="1" smtClean="0"/>
              <a:t>Dijkstra's</a:t>
            </a:r>
            <a:r>
              <a:rPr lang="en-US" altLang="en-US" dirty="0" smtClean="0"/>
              <a:t> Algorithm</a:t>
            </a:r>
            <a:endParaRPr lang="en-US" altLang="en-US" dirty="0"/>
          </a:p>
        </p:txBody>
      </p:sp>
      <p:sp>
        <p:nvSpPr>
          <p:cNvPr id="26627" name="Rectangle 3"/>
          <p:cNvSpPr>
            <a:spLocks noGrp="1" noChangeArrowheads="1"/>
          </p:cNvSpPr>
          <p:nvPr>
            <p:ph type="body" idx="1"/>
          </p:nvPr>
        </p:nvSpPr>
        <p:spPr>
          <a:xfrm>
            <a:off x="564151" y="1082965"/>
            <a:ext cx="9791700" cy="2751017"/>
          </a:xfrm>
        </p:spPr>
        <p:txBody>
          <a:bodyPr/>
          <a:lstStyle/>
          <a:p>
            <a:r>
              <a:rPr lang="en-US" altLang="en-US" dirty="0"/>
              <a:t>Disregards distance to goal</a:t>
            </a:r>
          </a:p>
          <a:p>
            <a:pPr lvl="1"/>
            <a:r>
              <a:rPr lang="en-US" altLang="en-US" dirty="0"/>
              <a:t>Keeps track of the cost of every path</a:t>
            </a:r>
          </a:p>
          <a:p>
            <a:pPr lvl="1"/>
            <a:r>
              <a:rPr lang="en-US" altLang="en-US" dirty="0"/>
              <a:t>No guessing</a:t>
            </a:r>
          </a:p>
          <a:p>
            <a:r>
              <a:rPr lang="en-US" altLang="en-US" dirty="0"/>
              <a:t>Computes accumulated cost paid to reach a node from the start</a:t>
            </a:r>
          </a:p>
          <a:p>
            <a:pPr lvl="1"/>
            <a:r>
              <a:rPr lang="en-US" altLang="en-US" dirty="0"/>
              <a:t>Uses the cost (called the given cost) as a priority value to determine the next node that should be brought out of the open list </a:t>
            </a:r>
          </a:p>
        </p:txBody>
      </p:sp>
      <p:sp>
        <p:nvSpPr>
          <p:cNvPr id="6" name="Rectangle 3"/>
          <p:cNvSpPr txBox="1">
            <a:spLocks noChangeArrowheads="1"/>
          </p:cNvSpPr>
          <p:nvPr/>
        </p:nvSpPr>
        <p:spPr>
          <a:xfrm>
            <a:off x="564151" y="3987156"/>
            <a:ext cx="9954156" cy="26356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en-US" dirty="0" err="1" smtClean="0"/>
              <a:t>Dijkstra</a:t>
            </a:r>
            <a:r>
              <a:rPr lang="en-US" altLang="en-US" dirty="0" smtClean="0"/>
              <a:t> Characteristics</a:t>
            </a:r>
          </a:p>
          <a:p>
            <a:r>
              <a:rPr lang="en-US" altLang="en-US" sz="2400" dirty="0" smtClean="0"/>
              <a:t>Exhaustive search</a:t>
            </a:r>
          </a:p>
          <a:p>
            <a:r>
              <a:rPr lang="en-US" altLang="en-US" sz="2400" dirty="0" smtClean="0"/>
              <a:t>More resource intensive as Breadth-First (using a Priority Queue)</a:t>
            </a:r>
          </a:p>
          <a:p>
            <a:r>
              <a:rPr lang="en-US" altLang="en-US" sz="2400" dirty="0" smtClean="0"/>
              <a:t>Always finds the optimal path</a:t>
            </a:r>
          </a:p>
          <a:p>
            <a:r>
              <a:rPr lang="en-US" altLang="en-US" sz="2400" b="1" i="1" dirty="0" smtClean="0"/>
              <a:t>Complete </a:t>
            </a:r>
            <a:r>
              <a:rPr lang="en-US" altLang="en-US" sz="2400" dirty="0" smtClean="0"/>
              <a:t>algorithm</a:t>
            </a:r>
            <a:endParaRPr lang="en-US" altLang="en-US" sz="2400" dirty="0"/>
          </a:p>
        </p:txBody>
      </p:sp>
    </p:spTree>
    <p:extLst>
      <p:ext uri="{BB962C8B-B14F-4D97-AF65-F5344CB8AC3E}">
        <p14:creationId xmlns:p14="http://schemas.microsoft.com/office/powerpoint/2010/main" val="333672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7"/>
          <p:cNvSpPr>
            <a:spLocks noGrp="1" noChangeArrowheads="1"/>
          </p:cNvSpPr>
          <p:nvPr>
            <p:ph type="title"/>
          </p:nvPr>
        </p:nvSpPr>
        <p:spPr>
          <a:xfrm>
            <a:off x="1752600" y="0"/>
            <a:ext cx="8686800" cy="1143000"/>
          </a:xfrm>
          <a:noFill/>
        </p:spPr>
        <p:txBody>
          <a:bodyPr/>
          <a:lstStyle/>
          <a:p>
            <a:pPr eaLnBrk="1" hangingPunct="1"/>
            <a:r>
              <a:rPr lang="en-US" altLang="zh-TW" smtClean="0"/>
              <a:t>Example</a:t>
            </a:r>
          </a:p>
        </p:txBody>
      </p:sp>
      <p:grpSp>
        <p:nvGrpSpPr>
          <p:cNvPr id="103" name="Group 109"/>
          <p:cNvGrpSpPr>
            <a:grpSpLocks/>
          </p:cNvGrpSpPr>
          <p:nvPr/>
        </p:nvGrpSpPr>
        <p:grpSpPr bwMode="auto">
          <a:xfrm>
            <a:off x="2157413" y="2286001"/>
            <a:ext cx="8358188" cy="2409825"/>
            <a:chOff x="1162" y="2672"/>
            <a:chExt cx="3510" cy="1012"/>
          </a:xfrm>
        </p:grpSpPr>
        <p:sp>
          <p:nvSpPr>
            <p:cNvPr id="105" name="Oval 40"/>
            <p:cNvSpPr>
              <a:spLocks noChangeArrowheads="1"/>
            </p:cNvSpPr>
            <p:nvPr/>
          </p:nvSpPr>
          <p:spPr bwMode="auto">
            <a:xfrm>
              <a:off x="1832" y="2697"/>
              <a:ext cx="240" cy="273"/>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06" name="Oval 41"/>
            <p:cNvSpPr>
              <a:spLocks noChangeArrowheads="1"/>
            </p:cNvSpPr>
            <p:nvPr/>
          </p:nvSpPr>
          <p:spPr bwMode="auto">
            <a:xfrm>
              <a:off x="2400" y="3041"/>
              <a:ext cx="240" cy="273"/>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07" name="Oval 42"/>
            <p:cNvSpPr>
              <a:spLocks noChangeArrowheads="1"/>
            </p:cNvSpPr>
            <p:nvPr/>
          </p:nvSpPr>
          <p:spPr bwMode="auto">
            <a:xfrm>
              <a:off x="1296" y="3057"/>
              <a:ext cx="240" cy="273"/>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08" name="AutoShape 43"/>
            <p:cNvCxnSpPr>
              <a:cxnSpLocks noChangeShapeType="1"/>
              <a:stCxn id="107" idx="7"/>
              <a:endCxn id="105" idx="2"/>
            </p:cNvCxnSpPr>
            <p:nvPr/>
          </p:nvCxnSpPr>
          <p:spPr bwMode="auto">
            <a:xfrm flipV="1">
              <a:off x="1501" y="2833"/>
              <a:ext cx="319"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09" name="AutoShape 44"/>
            <p:cNvCxnSpPr>
              <a:cxnSpLocks noChangeShapeType="1"/>
              <a:stCxn id="106" idx="7"/>
              <a:endCxn id="113" idx="2"/>
            </p:cNvCxnSpPr>
            <p:nvPr/>
          </p:nvCxnSpPr>
          <p:spPr bwMode="auto">
            <a:xfrm flipV="1">
              <a:off x="2605" y="2833"/>
              <a:ext cx="367" cy="247"/>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10" name="AutoShape 45"/>
            <p:cNvCxnSpPr>
              <a:cxnSpLocks noChangeShapeType="1"/>
              <a:stCxn id="121" idx="6"/>
              <a:endCxn id="106" idx="3"/>
            </p:cNvCxnSpPr>
            <p:nvPr/>
          </p:nvCxnSpPr>
          <p:spPr bwMode="auto">
            <a:xfrm flipV="1">
              <a:off x="2084" y="3274"/>
              <a:ext cx="351" cy="271"/>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sp>
          <p:nvSpPr>
            <p:cNvPr id="111" name="Oval 46"/>
            <p:cNvSpPr>
              <a:spLocks noChangeArrowheads="1"/>
            </p:cNvSpPr>
            <p:nvPr/>
          </p:nvSpPr>
          <p:spPr bwMode="auto">
            <a:xfrm>
              <a:off x="2984" y="3409"/>
              <a:ext cx="240" cy="273"/>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12" name="AutoShape 47"/>
            <p:cNvCxnSpPr>
              <a:cxnSpLocks noChangeShapeType="1"/>
              <a:stCxn id="106" idx="5"/>
              <a:endCxn id="111" idx="2"/>
            </p:cNvCxnSpPr>
            <p:nvPr/>
          </p:nvCxnSpPr>
          <p:spPr bwMode="auto">
            <a:xfrm>
              <a:off x="2605" y="3274"/>
              <a:ext cx="367" cy="271"/>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13" name="Oval 48"/>
            <p:cNvSpPr>
              <a:spLocks noChangeArrowheads="1"/>
            </p:cNvSpPr>
            <p:nvPr/>
          </p:nvSpPr>
          <p:spPr bwMode="auto">
            <a:xfrm>
              <a:off x="2984" y="2697"/>
              <a:ext cx="240" cy="273"/>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14" name="Oval 49"/>
            <p:cNvSpPr>
              <a:spLocks noChangeArrowheads="1"/>
            </p:cNvSpPr>
            <p:nvPr/>
          </p:nvSpPr>
          <p:spPr bwMode="auto">
            <a:xfrm>
              <a:off x="3744" y="3409"/>
              <a:ext cx="240" cy="273"/>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15" name="Oval 50"/>
            <p:cNvSpPr>
              <a:spLocks noChangeArrowheads="1"/>
            </p:cNvSpPr>
            <p:nvPr/>
          </p:nvSpPr>
          <p:spPr bwMode="auto">
            <a:xfrm>
              <a:off x="3744" y="2697"/>
              <a:ext cx="240" cy="273"/>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16" name="AutoShape 51"/>
            <p:cNvCxnSpPr>
              <a:cxnSpLocks noChangeShapeType="1"/>
              <a:stCxn id="111" idx="6"/>
              <a:endCxn id="114" idx="2"/>
            </p:cNvCxnSpPr>
            <p:nvPr/>
          </p:nvCxnSpPr>
          <p:spPr bwMode="auto">
            <a:xfrm>
              <a:off x="3236" y="3545"/>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17" name="AutoShape 52"/>
            <p:cNvCxnSpPr>
              <a:cxnSpLocks noChangeShapeType="1"/>
              <a:stCxn id="113" idx="6"/>
              <a:endCxn id="115" idx="2"/>
            </p:cNvCxnSpPr>
            <p:nvPr/>
          </p:nvCxnSpPr>
          <p:spPr bwMode="auto">
            <a:xfrm>
              <a:off x="3236" y="2833"/>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18" name="AutoShape 53"/>
            <p:cNvCxnSpPr>
              <a:cxnSpLocks noChangeShapeType="1"/>
              <a:stCxn id="114" idx="0"/>
              <a:endCxn id="115" idx="4"/>
            </p:cNvCxnSpPr>
            <p:nvPr/>
          </p:nvCxnSpPr>
          <p:spPr bwMode="auto">
            <a:xfrm flipV="1">
              <a:off x="3864" y="2965"/>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19" name="AutoShape 54"/>
            <p:cNvCxnSpPr>
              <a:cxnSpLocks noChangeShapeType="1"/>
              <a:stCxn id="111" idx="2"/>
              <a:endCxn id="121" idx="6"/>
            </p:cNvCxnSpPr>
            <p:nvPr/>
          </p:nvCxnSpPr>
          <p:spPr bwMode="auto">
            <a:xfrm flipH="1">
              <a:off x="2084" y="3545"/>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20" name="AutoShape 55"/>
            <p:cNvCxnSpPr>
              <a:cxnSpLocks noChangeShapeType="1"/>
              <a:stCxn id="114" idx="1"/>
              <a:endCxn id="113" idx="5"/>
            </p:cNvCxnSpPr>
            <p:nvPr/>
          </p:nvCxnSpPr>
          <p:spPr bwMode="auto">
            <a:xfrm flipH="1" flipV="1">
              <a:off x="3189" y="2930"/>
              <a:ext cx="590" cy="518"/>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21" name="Oval 56"/>
            <p:cNvSpPr>
              <a:spLocks noChangeArrowheads="1"/>
            </p:cNvSpPr>
            <p:nvPr/>
          </p:nvSpPr>
          <p:spPr bwMode="auto">
            <a:xfrm>
              <a:off x="1832" y="3409"/>
              <a:ext cx="240" cy="273"/>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22" name="AutoShape 57"/>
            <p:cNvCxnSpPr>
              <a:cxnSpLocks noChangeShapeType="1"/>
              <a:stCxn id="121" idx="0"/>
              <a:endCxn id="105" idx="4"/>
            </p:cNvCxnSpPr>
            <p:nvPr/>
          </p:nvCxnSpPr>
          <p:spPr bwMode="auto">
            <a:xfrm flipV="1">
              <a:off x="1952" y="2965"/>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23" name="AutoShape 58"/>
            <p:cNvCxnSpPr>
              <a:cxnSpLocks noChangeShapeType="1"/>
              <a:stCxn id="121" idx="2"/>
              <a:endCxn id="107" idx="5"/>
            </p:cNvCxnSpPr>
            <p:nvPr/>
          </p:nvCxnSpPr>
          <p:spPr bwMode="auto">
            <a:xfrm flipH="1" flipV="1">
              <a:off x="1501" y="3290"/>
              <a:ext cx="319"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24" name="AutoShape 59"/>
            <p:cNvCxnSpPr>
              <a:cxnSpLocks noChangeShapeType="1"/>
              <a:stCxn id="113" idx="2"/>
              <a:endCxn id="105" idx="6"/>
            </p:cNvCxnSpPr>
            <p:nvPr/>
          </p:nvCxnSpPr>
          <p:spPr bwMode="auto">
            <a:xfrm flipH="1">
              <a:off x="2084" y="2833"/>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25" name="Oval 60"/>
            <p:cNvSpPr>
              <a:spLocks noChangeArrowheads="1"/>
            </p:cNvSpPr>
            <p:nvPr/>
          </p:nvSpPr>
          <p:spPr bwMode="auto">
            <a:xfrm>
              <a:off x="4288" y="3057"/>
              <a:ext cx="240" cy="273"/>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26" name="AutoShape 61"/>
            <p:cNvCxnSpPr>
              <a:cxnSpLocks noChangeShapeType="1"/>
              <a:stCxn id="114" idx="6"/>
              <a:endCxn id="125" idx="3"/>
            </p:cNvCxnSpPr>
            <p:nvPr/>
          </p:nvCxnSpPr>
          <p:spPr bwMode="auto">
            <a:xfrm flipV="1">
              <a:off x="3996" y="3290"/>
              <a:ext cx="327"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27" name="AutoShape 62"/>
            <p:cNvCxnSpPr>
              <a:cxnSpLocks noChangeShapeType="1"/>
              <a:stCxn id="125" idx="1"/>
              <a:endCxn id="115" idx="6"/>
            </p:cNvCxnSpPr>
            <p:nvPr/>
          </p:nvCxnSpPr>
          <p:spPr bwMode="auto">
            <a:xfrm flipH="1" flipV="1">
              <a:off x="3996" y="2833"/>
              <a:ext cx="327"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28" name="Text Box 63"/>
            <p:cNvSpPr txBox="1">
              <a:spLocks noChangeArrowheads="1"/>
            </p:cNvSpPr>
            <p:nvPr/>
          </p:nvSpPr>
          <p:spPr bwMode="auto">
            <a:xfrm>
              <a:off x="1568" y="2825"/>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latin typeface="Comic Sans MS" pitchFamily="66" charset="0"/>
                </a:rPr>
                <a:t>4</a:t>
              </a:r>
            </a:p>
          </p:txBody>
        </p:sp>
        <p:sp>
          <p:nvSpPr>
            <p:cNvPr id="129" name="Text Box 64"/>
            <p:cNvSpPr txBox="1">
              <a:spLocks noChangeArrowheads="1"/>
            </p:cNvSpPr>
            <p:nvPr/>
          </p:nvSpPr>
          <p:spPr bwMode="auto">
            <a:xfrm>
              <a:off x="1520" y="3376"/>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30" name="Text Box 65"/>
            <p:cNvSpPr txBox="1">
              <a:spLocks noChangeArrowheads="1"/>
            </p:cNvSpPr>
            <p:nvPr/>
          </p:nvSpPr>
          <p:spPr bwMode="auto">
            <a:xfrm>
              <a:off x="1776" y="3113"/>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latin typeface="Comic Sans MS" pitchFamily="66" charset="0"/>
                </a:rPr>
                <a:t>11</a:t>
              </a:r>
            </a:p>
          </p:txBody>
        </p:sp>
        <p:sp>
          <p:nvSpPr>
            <p:cNvPr id="131" name="Text Box 66"/>
            <p:cNvSpPr txBox="1">
              <a:spLocks noChangeArrowheads="1"/>
            </p:cNvSpPr>
            <p:nvPr/>
          </p:nvSpPr>
          <p:spPr bwMode="auto">
            <a:xfrm>
              <a:off x="2416" y="2672"/>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32" name="Text Box 67"/>
            <p:cNvSpPr txBox="1">
              <a:spLocks noChangeArrowheads="1"/>
            </p:cNvSpPr>
            <p:nvPr/>
          </p:nvSpPr>
          <p:spPr bwMode="auto">
            <a:xfrm>
              <a:off x="3376" y="2697"/>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133" name="Text Box 68"/>
            <p:cNvSpPr txBox="1">
              <a:spLocks noChangeArrowheads="1"/>
            </p:cNvSpPr>
            <p:nvPr/>
          </p:nvSpPr>
          <p:spPr bwMode="auto">
            <a:xfrm>
              <a:off x="4088" y="2759"/>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9</a:t>
              </a:r>
            </a:p>
          </p:txBody>
        </p:sp>
        <p:sp>
          <p:nvSpPr>
            <p:cNvPr id="134" name="Text Box 69"/>
            <p:cNvSpPr txBox="1">
              <a:spLocks noChangeArrowheads="1"/>
            </p:cNvSpPr>
            <p:nvPr/>
          </p:nvSpPr>
          <p:spPr bwMode="auto">
            <a:xfrm>
              <a:off x="4064" y="3401"/>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10</a:t>
              </a:r>
            </a:p>
          </p:txBody>
        </p:sp>
        <p:sp>
          <p:nvSpPr>
            <p:cNvPr id="135" name="Text Box 70"/>
            <p:cNvSpPr txBox="1">
              <a:spLocks noChangeArrowheads="1"/>
            </p:cNvSpPr>
            <p:nvPr/>
          </p:nvSpPr>
          <p:spPr bwMode="auto">
            <a:xfrm>
              <a:off x="3824" y="3081"/>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latin typeface="Comic Sans MS" pitchFamily="66" charset="0"/>
                </a:rPr>
                <a:t>14</a:t>
              </a:r>
            </a:p>
          </p:txBody>
        </p:sp>
        <p:sp>
          <p:nvSpPr>
            <p:cNvPr id="136" name="Text Box 71"/>
            <p:cNvSpPr txBox="1">
              <a:spLocks noChangeArrowheads="1"/>
            </p:cNvSpPr>
            <p:nvPr/>
          </p:nvSpPr>
          <p:spPr bwMode="auto">
            <a:xfrm>
              <a:off x="3280" y="3113"/>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latin typeface="Comic Sans MS" pitchFamily="66" charset="0"/>
                </a:rPr>
                <a:t>4</a:t>
              </a:r>
            </a:p>
          </p:txBody>
        </p:sp>
        <p:sp>
          <p:nvSpPr>
            <p:cNvPr id="137" name="Text Box 72"/>
            <p:cNvSpPr txBox="1">
              <a:spLocks noChangeArrowheads="1"/>
            </p:cNvSpPr>
            <p:nvPr/>
          </p:nvSpPr>
          <p:spPr bwMode="auto">
            <a:xfrm>
              <a:off x="3440" y="3529"/>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latin typeface="Comic Sans MS" pitchFamily="66" charset="0"/>
                </a:rPr>
                <a:t>2</a:t>
              </a:r>
            </a:p>
          </p:txBody>
        </p:sp>
        <p:sp>
          <p:nvSpPr>
            <p:cNvPr id="138" name="Text Box 73"/>
            <p:cNvSpPr txBox="1">
              <a:spLocks noChangeArrowheads="1"/>
            </p:cNvSpPr>
            <p:nvPr/>
          </p:nvSpPr>
          <p:spPr bwMode="auto">
            <a:xfrm>
              <a:off x="2448" y="3529"/>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latin typeface="Comic Sans MS" pitchFamily="66" charset="0"/>
                </a:rPr>
                <a:t>1</a:t>
              </a:r>
            </a:p>
          </p:txBody>
        </p:sp>
        <p:sp>
          <p:nvSpPr>
            <p:cNvPr id="139" name="Text Box 74"/>
            <p:cNvSpPr txBox="1">
              <a:spLocks noChangeArrowheads="1"/>
            </p:cNvSpPr>
            <p:nvPr/>
          </p:nvSpPr>
          <p:spPr bwMode="auto">
            <a:xfrm>
              <a:off x="2720" y="2928"/>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latin typeface="Comic Sans MS" pitchFamily="66" charset="0"/>
                </a:rPr>
                <a:t>2</a:t>
              </a:r>
            </a:p>
          </p:txBody>
        </p:sp>
        <p:sp>
          <p:nvSpPr>
            <p:cNvPr id="140" name="Text Box 75"/>
            <p:cNvSpPr txBox="1">
              <a:spLocks noChangeArrowheads="1"/>
            </p:cNvSpPr>
            <p:nvPr/>
          </p:nvSpPr>
          <p:spPr bwMode="auto">
            <a:xfrm>
              <a:off x="2656" y="3209"/>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6</a:t>
              </a:r>
            </a:p>
          </p:txBody>
        </p:sp>
        <p:sp>
          <p:nvSpPr>
            <p:cNvPr id="141" name="Text Box 76"/>
            <p:cNvSpPr txBox="1">
              <a:spLocks noChangeArrowheads="1"/>
            </p:cNvSpPr>
            <p:nvPr/>
          </p:nvSpPr>
          <p:spPr bwMode="auto">
            <a:xfrm>
              <a:off x="2154" y="3271"/>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latin typeface="Comic Sans MS" pitchFamily="66" charset="0"/>
                </a:rPr>
                <a:t>7</a:t>
              </a:r>
            </a:p>
          </p:txBody>
        </p:sp>
        <p:sp>
          <p:nvSpPr>
            <p:cNvPr id="143" name="Text Box 89"/>
            <p:cNvSpPr txBox="1">
              <a:spLocks noChangeArrowheads="1"/>
            </p:cNvSpPr>
            <p:nvPr/>
          </p:nvSpPr>
          <p:spPr bwMode="auto">
            <a:xfrm>
              <a:off x="4336" y="3120"/>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solidFill>
                    <a:schemeClr val="accent2"/>
                  </a:solidFill>
                  <a:latin typeface="cmsy10" pitchFamily="34" charset="0"/>
                  <a:cs typeface="Times New Roman" pitchFamily="18" charset="0"/>
                  <a:sym typeface="Wingdings" pitchFamily="2" charset="2"/>
                </a:rPr>
                <a:t>∞</a:t>
              </a:r>
              <a:endParaRPr lang="en-US" altLang="zh-TW" sz="1800" dirty="0">
                <a:latin typeface="cmsy10" pitchFamily="34" charset="0"/>
              </a:endParaRPr>
            </a:p>
          </p:txBody>
        </p:sp>
        <p:sp>
          <p:nvSpPr>
            <p:cNvPr id="144" name="Text Box 90"/>
            <p:cNvSpPr txBox="1">
              <a:spLocks noChangeArrowheads="1"/>
            </p:cNvSpPr>
            <p:nvPr/>
          </p:nvSpPr>
          <p:spPr bwMode="auto">
            <a:xfrm>
              <a:off x="3792" y="3472"/>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145" name="Text Box 91"/>
            <p:cNvSpPr txBox="1">
              <a:spLocks noChangeArrowheads="1"/>
            </p:cNvSpPr>
            <p:nvPr/>
          </p:nvSpPr>
          <p:spPr bwMode="auto">
            <a:xfrm>
              <a:off x="3776" y="2768"/>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solidFill>
                    <a:schemeClr val="accent2"/>
                  </a:solidFill>
                  <a:latin typeface="cmsy10" pitchFamily="34" charset="0"/>
                  <a:cs typeface="Times New Roman" pitchFamily="18" charset="0"/>
                  <a:sym typeface="Wingdings" pitchFamily="2" charset="2"/>
                </a:rPr>
                <a:t>∞</a:t>
              </a:r>
              <a:endParaRPr lang="en-US" altLang="zh-TW" sz="1800" dirty="0">
                <a:latin typeface="cmsy10" pitchFamily="34" charset="0"/>
              </a:endParaRPr>
            </a:p>
          </p:txBody>
        </p:sp>
        <p:sp>
          <p:nvSpPr>
            <p:cNvPr id="146" name="Text Box 92"/>
            <p:cNvSpPr txBox="1">
              <a:spLocks noChangeArrowheads="1"/>
            </p:cNvSpPr>
            <p:nvPr/>
          </p:nvSpPr>
          <p:spPr bwMode="auto">
            <a:xfrm>
              <a:off x="3024" y="3495"/>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solidFill>
                    <a:schemeClr val="accent2"/>
                  </a:solidFill>
                  <a:latin typeface="cmsy10" pitchFamily="34" charset="0"/>
                  <a:cs typeface="Times New Roman" pitchFamily="18" charset="0"/>
                  <a:sym typeface="Wingdings" pitchFamily="2" charset="2"/>
                </a:rPr>
                <a:t>∞</a:t>
              </a:r>
              <a:endParaRPr lang="en-US" altLang="zh-TW" sz="1800" dirty="0">
                <a:latin typeface="cmsy10" pitchFamily="34" charset="0"/>
              </a:endParaRPr>
            </a:p>
          </p:txBody>
        </p:sp>
        <p:sp>
          <p:nvSpPr>
            <p:cNvPr id="147" name="Text Box 93"/>
            <p:cNvSpPr txBox="1">
              <a:spLocks noChangeArrowheads="1"/>
            </p:cNvSpPr>
            <p:nvPr/>
          </p:nvSpPr>
          <p:spPr bwMode="auto">
            <a:xfrm>
              <a:off x="2448" y="3113"/>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solidFill>
                    <a:schemeClr val="accent2"/>
                  </a:solidFill>
                  <a:latin typeface="cmsy10" pitchFamily="34" charset="0"/>
                  <a:cs typeface="Times New Roman" pitchFamily="18" charset="0"/>
                  <a:sym typeface="Wingdings" pitchFamily="2" charset="2"/>
                </a:rPr>
                <a:t>∞</a:t>
              </a:r>
              <a:endParaRPr lang="en-US" altLang="zh-TW" sz="1800" dirty="0">
                <a:latin typeface="cmsy10" pitchFamily="34" charset="0"/>
              </a:endParaRPr>
            </a:p>
          </p:txBody>
        </p:sp>
        <p:sp>
          <p:nvSpPr>
            <p:cNvPr id="148" name="Text Box 94"/>
            <p:cNvSpPr txBox="1">
              <a:spLocks noChangeArrowheads="1"/>
            </p:cNvSpPr>
            <p:nvPr/>
          </p:nvSpPr>
          <p:spPr bwMode="auto">
            <a:xfrm>
              <a:off x="1344" y="3132"/>
              <a:ext cx="3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dirty="0">
                  <a:latin typeface="Comic Sans MS" pitchFamily="66" charset="0"/>
                </a:rPr>
                <a:t>0</a:t>
              </a:r>
            </a:p>
          </p:txBody>
        </p:sp>
        <p:sp>
          <p:nvSpPr>
            <p:cNvPr id="152" name="Text Box 102"/>
            <p:cNvSpPr txBox="1">
              <a:spLocks noChangeArrowheads="1"/>
            </p:cNvSpPr>
            <p:nvPr/>
          </p:nvSpPr>
          <p:spPr bwMode="auto">
            <a:xfrm>
              <a:off x="3024" y="2760"/>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solidFill>
                    <a:schemeClr val="accent2"/>
                  </a:solidFill>
                  <a:latin typeface="cmsy10" pitchFamily="34" charset="0"/>
                  <a:cs typeface="Times New Roman" pitchFamily="18" charset="0"/>
                  <a:sym typeface="Wingdings" pitchFamily="2" charset="2"/>
                </a:rPr>
                <a:t>∞</a:t>
              </a:r>
              <a:endParaRPr lang="en-US" altLang="zh-TW" sz="1800" dirty="0">
                <a:latin typeface="cmsy10" pitchFamily="34" charset="0"/>
              </a:endParaRPr>
            </a:p>
          </p:txBody>
        </p:sp>
        <p:sp>
          <p:nvSpPr>
            <p:cNvPr id="153" name="Text Box 107"/>
            <p:cNvSpPr txBox="1">
              <a:spLocks noChangeArrowheads="1"/>
            </p:cNvSpPr>
            <p:nvPr/>
          </p:nvSpPr>
          <p:spPr bwMode="auto">
            <a:xfrm>
              <a:off x="1162" y="3002"/>
              <a:ext cx="3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dirty="0">
                  <a:solidFill>
                    <a:srgbClr val="CC3300"/>
                  </a:solidFill>
                  <a:latin typeface="Comic Sans MS" pitchFamily="66" charset="0"/>
                </a:rPr>
                <a:t>s</a:t>
              </a:r>
            </a:p>
          </p:txBody>
        </p:sp>
        <p:sp>
          <p:nvSpPr>
            <p:cNvPr id="154" name="Text Box 102"/>
            <p:cNvSpPr txBox="1">
              <a:spLocks noChangeArrowheads="1"/>
            </p:cNvSpPr>
            <p:nvPr/>
          </p:nvSpPr>
          <p:spPr bwMode="auto">
            <a:xfrm>
              <a:off x="1872" y="2759"/>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solidFill>
                    <a:schemeClr val="accent2"/>
                  </a:solidFill>
                  <a:latin typeface="cmsy10" pitchFamily="34" charset="0"/>
                  <a:cs typeface="Times New Roman" pitchFamily="18" charset="0"/>
                  <a:sym typeface="Wingdings" pitchFamily="2" charset="2"/>
                </a:rPr>
                <a:t>∞</a:t>
              </a:r>
              <a:endParaRPr lang="en-US" altLang="zh-TW" sz="1800" dirty="0">
                <a:latin typeface="cmsy10" pitchFamily="34" charset="0"/>
              </a:endParaRPr>
            </a:p>
          </p:txBody>
        </p:sp>
        <p:sp>
          <p:nvSpPr>
            <p:cNvPr id="155" name="Text Box 102"/>
            <p:cNvSpPr txBox="1">
              <a:spLocks noChangeArrowheads="1"/>
            </p:cNvSpPr>
            <p:nvPr/>
          </p:nvSpPr>
          <p:spPr bwMode="auto">
            <a:xfrm>
              <a:off x="1872" y="3472"/>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solidFill>
                    <a:schemeClr val="accent2"/>
                  </a:solidFill>
                  <a:latin typeface="cmsy10" pitchFamily="34" charset="0"/>
                  <a:cs typeface="Times New Roman" pitchFamily="18" charset="0"/>
                  <a:sym typeface="Wingdings" pitchFamily="2" charset="2"/>
                </a:rPr>
                <a:t>∞</a:t>
              </a:r>
              <a:endParaRPr lang="en-US" altLang="zh-TW" sz="1800" dirty="0">
                <a:latin typeface="cmsy10" pitchFamily="34" charset="0"/>
              </a:endParaRPr>
            </a:p>
          </p:txBody>
        </p:sp>
      </p:grpSp>
      <p:sp>
        <p:nvSpPr>
          <p:cNvPr id="4" name="TextBox 3"/>
          <p:cNvSpPr txBox="1"/>
          <p:nvPr/>
        </p:nvSpPr>
        <p:spPr>
          <a:xfrm>
            <a:off x="1498550" y="6457890"/>
            <a:ext cx="3911071" cy="369332"/>
          </a:xfrm>
          <a:prstGeom prst="rect">
            <a:avLst/>
          </a:prstGeom>
          <a:noFill/>
        </p:spPr>
        <p:txBody>
          <a:bodyPr wrap="none" rtlCol="0">
            <a:spAutoFit/>
          </a:bodyPr>
          <a:lstStyle/>
          <a:p>
            <a:r>
              <a:rPr lang="en-US" dirty="0"/>
              <a:t>Distance Queue:      0 </a:t>
            </a:r>
            <a:r>
              <a:rPr lang="en-US" dirty="0">
                <a:latin typeface="Times New Roman"/>
                <a:cs typeface="Times New Roman"/>
              </a:rPr>
              <a:t>∞</a:t>
            </a:r>
            <a:r>
              <a:rPr lang="en-US" dirty="0"/>
              <a:t> </a:t>
            </a:r>
            <a:r>
              <a:rPr lang="en-US" dirty="0">
                <a:latin typeface="Times New Roman"/>
                <a:cs typeface="Times New Roman"/>
              </a:rPr>
              <a:t>∞</a:t>
            </a:r>
            <a:r>
              <a:rPr lang="en-US" dirty="0"/>
              <a:t> </a:t>
            </a:r>
            <a:r>
              <a:rPr lang="en-US" dirty="0">
                <a:latin typeface="Times New Roman"/>
                <a:cs typeface="Times New Roman"/>
              </a:rPr>
              <a:t>∞</a:t>
            </a:r>
            <a:r>
              <a:rPr lang="en-US" dirty="0"/>
              <a:t> </a:t>
            </a:r>
            <a:r>
              <a:rPr lang="en-US" dirty="0">
                <a:latin typeface="Times New Roman"/>
                <a:cs typeface="Times New Roman"/>
              </a:rPr>
              <a:t>∞</a:t>
            </a:r>
            <a:r>
              <a:rPr lang="en-US" dirty="0"/>
              <a:t> </a:t>
            </a:r>
            <a:r>
              <a:rPr lang="en-US" dirty="0">
                <a:latin typeface="Times New Roman"/>
                <a:cs typeface="Times New Roman"/>
              </a:rPr>
              <a:t>∞</a:t>
            </a:r>
            <a:r>
              <a:rPr lang="en-US" dirty="0"/>
              <a:t> </a:t>
            </a:r>
            <a:r>
              <a:rPr lang="en-US" dirty="0">
                <a:latin typeface="Times New Roman"/>
                <a:cs typeface="Times New Roman"/>
              </a:rPr>
              <a:t>∞</a:t>
            </a:r>
            <a:r>
              <a:rPr lang="en-US" dirty="0"/>
              <a:t> </a:t>
            </a:r>
            <a:r>
              <a:rPr lang="en-US" dirty="0">
                <a:latin typeface="Times New Roman"/>
                <a:cs typeface="Times New Roman"/>
              </a:rPr>
              <a:t>∞</a:t>
            </a:r>
            <a:r>
              <a:rPr lang="en-US" dirty="0"/>
              <a:t> </a:t>
            </a:r>
            <a:r>
              <a:rPr lang="en-US" dirty="0">
                <a:latin typeface="Times New Roman"/>
                <a:cs typeface="Times New Roman"/>
              </a:rPr>
              <a:t>∞</a:t>
            </a:r>
            <a:endParaRPr lang="en-US" dirty="0"/>
          </a:p>
        </p:txBody>
      </p:sp>
    </p:spTree>
    <p:extLst>
      <p:ext uri="{BB962C8B-B14F-4D97-AF65-F5344CB8AC3E}">
        <p14:creationId xmlns:p14="http://schemas.microsoft.com/office/powerpoint/2010/main" val="118235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blinds(horizontal)">
                                      <p:cBhvr>
                                        <p:cTn id="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058782" y="147185"/>
            <a:ext cx="9029700" cy="596653"/>
          </a:xfrm>
        </p:spPr>
        <p:txBody>
          <a:bodyPr>
            <a:normAutofit fontScale="90000"/>
          </a:bodyPr>
          <a:lstStyle/>
          <a:p>
            <a:pPr algn="ctr"/>
            <a:r>
              <a:rPr lang="en-US" altLang="en-US" dirty="0"/>
              <a:t>Introduction</a:t>
            </a:r>
          </a:p>
        </p:txBody>
      </p:sp>
      <p:sp>
        <p:nvSpPr>
          <p:cNvPr id="52227" name="Rectangle 3"/>
          <p:cNvSpPr>
            <a:spLocks noGrp="1" noChangeArrowheads="1"/>
          </p:cNvSpPr>
          <p:nvPr>
            <p:ph type="body" idx="1"/>
          </p:nvPr>
        </p:nvSpPr>
        <p:spPr>
          <a:xfrm>
            <a:off x="663295" y="1048620"/>
            <a:ext cx="10906471" cy="5399557"/>
          </a:xfrm>
        </p:spPr>
        <p:txBody>
          <a:bodyPr>
            <a:normAutofit fontScale="92500" lnSpcReduction="20000"/>
          </a:bodyPr>
          <a:lstStyle/>
          <a:p>
            <a:pPr>
              <a:spcBef>
                <a:spcPts val="0"/>
              </a:spcBef>
              <a:spcAft>
                <a:spcPts val="2400"/>
              </a:spcAft>
            </a:pPr>
            <a:r>
              <a:rPr lang="en-US" altLang="en-US" dirty="0"/>
              <a:t>Almost every game requires pathfinding</a:t>
            </a:r>
          </a:p>
          <a:p>
            <a:pPr>
              <a:spcBef>
                <a:spcPts val="0"/>
              </a:spcBef>
              <a:spcAft>
                <a:spcPts val="2400"/>
              </a:spcAft>
            </a:pPr>
            <a:r>
              <a:rPr lang="en-US" altLang="en-US" dirty="0"/>
              <a:t>Agents must be able to find their way around the game world</a:t>
            </a:r>
          </a:p>
          <a:p>
            <a:pPr>
              <a:spcBef>
                <a:spcPts val="0"/>
              </a:spcBef>
              <a:spcAft>
                <a:spcPts val="1200"/>
              </a:spcAft>
            </a:pPr>
            <a:r>
              <a:rPr lang="en-US" altLang="en-US" dirty="0"/>
              <a:t>Pathfinding is not a trivial </a:t>
            </a:r>
            <a:r>
              <a:rPr lang="en-US" altLang="en-US" dirty="0" smtClean="0"/>
              <a:t>problem</a:t>
            </a:r>
          </a:p>
          <a:p>
            <a:pPr lvl="1">
              <a:spcBef>
                <a:spcPts val="0"/>
              </a:spcBef>
              <a:spcAft>
                <a:spcPts val="2400"/>
              </a:spcAft>
            </a:pPr>
            <a:r>
              <a:rPr lang="en-US" altLang="en-US" dirty="0" smtClean="0"/>
              <a:t>(As we learned with Legend of Zelda shortest path problem.)</a:t>
            </a:r>
            <a:endParaRPr lang="en-US" altLang="en-US" dirty="0"/>
          </a:p>
          <a:p>
            <a:pPr>
              <a:spcBef>
                <a:spcPts val="0"/>
              </a:spcBef>
              <a:spcAft>
                <a:spcPts val="2400"/>
              </a:spcAft>
            </a:pPr>
            <a:r>
              <a:rPr lang="en-US" altLang="en-US" dirty="0"/>
              <a:t>The fastest and most efficient pathfinding techniques tend to consume a great deal of </a:t>
            </a:r>
            <a:r>
              <a:rPr lang="en-US" altLang="en-US" dirty="0" smtClean="0"/>
              <a:t>resources</a:t>
            </a:r>
          </a:p>
          <a:p>
            <a:pPr lvl="1">
              <a:spcBef>
                <a:spcPts val="0"/>
              </a:spcBef>
              <a:spcAft>
                <a:spcPts val="2400"/>
              </a:spcAft>
            </a:pPr>
            <a:r>
              <a:rPr lang="en-US" altLang="en-US" dirty="0" smtClean="0"/>
              <a:t>This makes </a:t>
            </a:r>
            <a:r>
              <a:rPr lang="en-US" altLang="en-US" dirty="0" err="1" smtClean="0"/>
              <a:t>coroutines</a:t>
            </a:r>
            <a:r>
              <a:rPr lang="en-US" altLang="en-US" dirty="0" smtClean="0"/>
              <a:t> and yielding that much more important.</a:t>
            </a:r>
          </a:p>
          <a:p>
            <a:pPr lvl="1">
              <a:spcBef>
                <a:spcPts val="0"/>
              </a:spcBef>
              <a:spcAft>
                <a:spcPts val="2400"/>
              </a:spcAft>
            </a:pPr>
            <a:r>
              <a:rPr lang="en-US" altLang="en-US" dirty="0" smtClean="0"/>
              <a:t>Or, an alternate solution: in an</a:t>
            </a:r>
            <a:r>
              <a:rPr lang="en-US" altLang="en-US" dirty="0" smtClean="0">
                <a:latin typeface="Consolas" panose="020B0609020204030204" pitchFamily="49" charset="0"/>
              </a:rPr>
              <a:t> Update </a:t>
            </a:r>
            <a:r>
              <a:rPr lang="en-US" altLang="en-US" dirty="0" smtClean="0"/>
              <a:t>function make a heuristic choice about the 'best' sequence of steps based on the current information. Then, later, re-evaluate the path.</a:t>
            </a:r>
          </a:p>
          <a:p>
            <a:pPr lvl="1">
              <a:spcBef>
                <a:spcPts val="0"/>
              </a:spcBef>
              <a:spcAft>
                <a:spcPts val="2400"/>
              </a:spcAft>
            </a:pPr>
            <a:r>
              <a:rPr lang="en-US" altLang="en-US" dirty="0" smtClean="0"/>
              <a:t>Game AI is W</a:t>
            </a:r>
            <a:r>
              <a:rPr lang="en-US" altLang="en-US" i="1" dirty="0" smtClean="0"/>
              <a:t>eak AI</a:t>
            </a:r>
            <a:r>
              <a:rPr lang="en-US" altLang="en-US" dirty="0" smtClean="0"/>
              <a:t>: most games leverage hard-coded information about shortest paths in waypoint graphs.</a:t>
            </a:r>
            <a:endParaRPr lang="en-US" altLang="en-US" dirty="0"/>
          </a:p>
        </p:txBody>
      </p:sp>
    </p:spTree>
    <p:extLst>
      <p:ext uri="{BB962C8B-B14F-4D97-AF65-F5344CB8AC3E}">
        <p14:creationId xmlns:p14="http://schemas.microsoft.com/office/powerpoint/2010/main" val="1547752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7"/>
          <p:cNvSpPr>
            <a:spLocks noGrp="1" noChangeArrowheads="1"/>
          </p:cNvSpPr>
          <p:nvPr>
            <p:ph type="title"/>
          </p:nvPr>
        </p:nvSpPr>
        <p:spPr>
          <a:xfrm>
            <a:off x="363110" y="97633"/>
            <a:ext cx="8686800" cy="700087"/>
          </a:xfrm>
          <a:noFill/>
        </p:spPr>
        <p:txBody>
          <a:bodyPr>
            <a:normAutofit fontScale="90000"/>
          </a:bodyPr>
          <a:lstStyle/>
          <a:p>
            <a:pPr eaLnBrk="1" hangingPunct="1"/>
            <a:r>
              <a:rPr lang="en-US" altLang="zh-TW" dirty="0" smtClean="0"/>
              <a:t>Example</a:t>
            </a:r>
          </a:p>
        </p:txBody>
      </p:sp>
      <p:sp>
        <p:nvSpPr>
          <p:cNvPr id="6234" name="AutoShape 77"/>
          <p:cNvSpPr>
            <a:spLocks noChangeArrowheads="1"/>
          </p:cNvSpPr>
          <p:nvPr/>
        </p:nvSpPr>
        <p:spPr bwMode="auto">
          <a:xfrm>
            <a:off x="1897855" y="2988305"/>
            <a:ext cx="366713" cy="507206"/>
          </a:xfrm>
          <a:prstGeom prst="downArrow">
            <a:avLst>
              <a:gd name="adj1" fmla="val 50000"/>
              <a:gd name="adj2" fmla="val 25000"/>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6243" name="Text Box 101"/>
          <p:cNvSpPr txBox="1">
            <a:spLocks noChangeArrowheads="1"/>
          </p:cNvSpPr>
          <p:nvPr/>
        </p:nvSpPr>
        <p:spPr bwMode="auto">
          <a:xfrm>
            <a:off x="647700" y="3058520"/>
            <a:ext cx="2286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dirty="0">
                <a:latin typeface="Comic Sans MS" pitchFamily="66" charset="0"/>
              </a:rPr>
              <a:t>Relax</a:t>
            </a:r>
          </a:p>
        </p:txBody>
      </p:sp>
      <p:grpSp>
        <p:nvGrpSpPr>
          <p:cNvPr id="3" name="Group 2"/>
          <p:cNvGrpSpPr/>
          <p:nvPr/>
        </p:nvGrpSpPr>
        <p:grpSpPr>
          <a:xfrm>
            <a:off x="1828800" y="3664974"/>
            <a:ext cx="8610600" cy="2409825"/>
            <a:chOff x="1828800" y="3352801"/>
            <a:chExt cx="8610600" cy="2409825"/>
          </a:xfrm>
        </p:grpSpPr>
        <p:sp>
          <p:nvSpPr>
            <p:cNvPr id="6196" name="Freeform 106"/>
            <p:cNvSpPr>
              <a:spLocks/>
            </p:cNvSpPr>
            <p:nvPr/>
          </p:nvSpPr>
          <p:spPr bwMode="auto">
            <a:xfrm>
              <a:off x="2057400" y="3995739"/>
              <a:ext cx="1314450" cy="1150082"/>
            </a:xfrm>
            <a:custGeom>
              <a:avLst/>
              <a:gdLst>
                <a:gd name="T0" fmla="*/ 23 w 491"/>
                <a:gd name="T1" fmla="*/ 358 h 466"/>
                <a:gd name="T2" fmla="*/ 85 w 491"/>
                <a:gd name="T3" fmla="*/ 74 h 466"/>
                <a:gd name="T4" fmla="*/ 308 w 491"/>
                <a:gd name="T5" fmla="*/ 36 h 466"/>
                <a:gd name="T6" fmla="*/ 477 w 491"/>
                <a:gd name="T7" fmla="*/ 290 h 466"/>
                <a:gd name="T8" fmla="*/ 226 w 491"/>
                <a:gd name="T9" fmla="*/ 455 h 466"/>
                <a:gd name="T10" fmla="*/ 23 w 491"/>
                <a:gd name="T11" fmla="*/ 358 h 466"/>
                <a:gd name="T12" fmla="*/ 0 60000 65536"/>
                <a:gd name="T13" fmla="*/ 0 60000 65536"/>
                <a:gd name="T14" fmla="*/ 0 60000 65536"/>
                <a:gd name="T15" fmla="*/ 0 60000 65536"/>
                <a:gd name="T16" fmla="*/ 0 60000 65536"/>
                <a:gd name="T17" fmla="*/ 0 60000 65536"/>
                <a:gd name="T18" fmla="*/ 0 w 491"/>
                <a:gd name="T19" fmla="*/ 0 h 466"/>
                <a:gd name="T20" fmla="*/ 491 w 491"/>
                <a:gd name="T21" fmla="*/ 466 h 466"/>
              </a:gdLst>
              <a:ahLst/>
              <a:cxnLst>
                <a:cxn ang="T12">
                  <a:pos x="T0" y="T1"/>
                </a:cxn>
                <a:cxn ang="T13">
                  <a:pos x="T2" y="T3"/>
                </a:cxn>
                <a:cxn ang="T14">
                  <a:pos x="T4" y="T5"/>
                </a:cxn>
                <a:cxn ang="T15">
                  <a:pos x="T6" y="T7"/>
                </a:cxn>
                <a:cxn ang="T16">
                  <a:pos x="T8" y="T9"/>
                </a:cxn>
                <a:cxn ang="T17">
                  <a:pos x="T10" y="T11"/>
                </a:cxn>
              </a:cxnLst>
              <a:rect l="T18" t="T19" r="T20" b="T21"/>
              <a:pathLst>
                <a:path w="491" h="466">
                  <a:moveTo>
                    <a:pt x="23" y="358"/>
                  </a:moveTo>
                  <a:cubicBezTo>
                    <a:pt x="0" y="295"/>
                    <a:pt x="38" y="128"/>
                    <a:pt x="85" y="74"/>
                  </a:cubicBezTo>
                  <a:cubicBezTo>
                    <a:pt x="132" y="20"/>
                    <a:pt x="243" y="0"/>
                    <a:pt x="308" y="36"/>
                  </a:cubicBezTo>
                  <a:cubicBezTo>
                    <a:pt x="373" y="72"/>
                    <a:pt x="491" y="220"/>
                    <a:pt x="477" y="290"/>
                  </a:cubicBezTo>
                  <a:cubicBezTo>
                    <a:pt x="463" y="360"/>
                    <a:pt x="302" y="444"/>
                    <a:pt x="226" y="455"/>
                  </a:cubicBezTo>
                  <a:cubicBezTo>
                    <a:pt x="150" y="466"/>
                    <a:pt x="47" y="422"/>
                    <a:pt x="23" y="358"/>
                  </a:cubicBezTo>
                  <a:close/>
                </a:path>
              </a:pathLst>
            </a:custGeom>
            <a:solidFill>
              <a:schemeClr val="hlink"/>
            </a:solidFill>
            <a:ln w="38100" cap="flat" cmpd="sng">
              <a:solidFill>
                <a:schemeClr val="accent2"/>
              </a:solidFill>
              <a:prstDash val="dash"/>
              <a:round/>
              <a:headEnd/>
              <a:tailEnd/>
            </a:ln>
          </p:spPr>
          <p:txBody>
            <a:bodyPr wrap="square">
              <a:spAutoFit/>
            </a:bodyPr>
            <a:lstStyle/>
            <a:p>
              <a:endParaRPr lang="en-US"/>
            </a:p>
          </p:txBody>
        </p:sp>
        <p:sp>
          <p:nvSpPr>
            <p:cNvPr id="6197" name="Oval 40"/>
            <p:cNvSpPr>
              <a:spLocks noChangeArrowheads="1"/>
            </p:cNvSpPr>
            <p:nvPr/>
          </p:nvSpPr>
          <p:spPr bwMode="auto">
            <a:xfrm>
              <a:off x="3676650" y="3412332"/>
              <a:ext cx="571500" cy="650081"/>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6198" name="Oval 41"/>
            <p:cNvSpPr>
              <a:spLocks noChangeArrowheads="1"/>
            </p:cNvSpPr>
            <p:nvPr/>
          </p:nvSpPr>
          <p:spPr bwMode="auto">
            <a:xfrm>
              <a:off x="5029200" y="4231482"/>
              <a:ext cx="571500" cy="650081"/>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6199" name="Oval 42"/>
            <p:cNvSpPr>
              <a:spLocks noChangeArrowheads="1"/>
            </p:cNvSpPr>
            <p:nvPr/>
          </p:nvSpPr>
          <p:spPr bwMode="auto">
            <a:xfrm>
              <a:off x="2400300" y="4269582"/>
              <a:ext cx="571500" cy="650081"/>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6200" name="AutoShape 43"/>
            <p:cNvCxnSpPr>
              <a:cxnSpLocks noChangeShapeType="1"/>
              <a:stCxn id="6199" idx="7"/>
              <a:endCxn id="6197" idx="2"/>
            </p:cNvCxnSpPr>
            <p:nvPr/>
          </p:nvCxnSpPr>
          <p:spPr bwMode="auto">
            <a:xfrm flipV="1">
              <a:off x="2888456" y="3736182"/>
              <a:ext cx="759619" cy="626269"/>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6201" name="AutoShape 44"/>
            <p:cNvCxnSpPr>
              <a:cxnSpLocks noChangeShapeType="1"/>
              <a:stCxn id="6198" idx="7"/>
              <a:endCxn id="6205" idx="2"/>
            </p:cNvCxnSpPr>
            <p:nvPr/>
          </p:nvCxnSpPr>
          <p:spPr bwMode="auto">
            <a:xfrm flipV="1">
              <a:off x="5517356" y="3736182"/>
              <a:ext cx="873919" cy="588169"/>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6202" name="AutoShape 45"/>
            <p:cNvCxnSpPr>
              <a:cxnSpLocks noChangeShapeType="1"/>
              <a:stCxn id="6213" idx="6"/>
              <a:endCxn id="6198" idx="3"/>
            </p:cNvCxnSpPr>
            <p:nvPr/>
          </p:nvCxnSpPr>
          <p:spPr bwMode="auto">
            <a:xfrm flipV="1">
              <a:off x="4276725" y="4786314"/>
              <a:ext cx="835819" cy="645319"/>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sp>
          <p:nvSpPr>
            <p:cNvPr id="6203" name="Oval 46"/>
            <p:cNvSpPr>
              <a:spLocks noChangeArrowheads="1"/>
            </p:cNvSpPr>
            <p:nvPr/>
          </p:nvSpPr>
          <p:spPr bwMode="auto">
            <a:xfrm>
              <a:off x="6419850" y="5107782"/>
              <a:ext cx="571500" cy="650081"/>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6204" name="AutoShape 47"/>
            <p:cNvCxnSpPr>
              <a:cxnSpLocks noChangeShapeType="1"/>
              <a:stCxn id="6198" idx="5"/>
              <a:endCxn id="6203" idx="2"/>
            </p:cNvCxnSpPr>
            <p:nvPr/>
          </p:nvCxnSpPr>
          <p:spPr bwMode="auto">
            <a:xfrm>
              <a:off x="5517356" y="4786314"/>
              <a:ext cx="873919" cy="645319"/>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6205" name="Oval 48"/>
            <p:cNvSpPr>
              <a:spLocks noChangeArrowheads="1"/>
            </p:cNvSpPr>
            <p:nvPr/>
          </p:nvSpPr>
          <p:spPr bwMode="auto">
            <a:xfrm>
              <a:off x="6419850" y="3412332"/>
              <a:ext cx="571500" cy="650081"/>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6206" name="Oval 49"/>
            <p:cNvSpPr>
              <a:spLocks noChangeArrowheads="1"/>
            </p:cNvSpPr>
            <p:nvPr/>
          </p:nvSpPr>
          <p:spPr bwMode="auto">
            <a:xfrm>
              <a:off x="8229600" y="5107782"/>
              <a:ext cx="571500" cy="650081"/>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6207" name="Oval 50"/>
            <p:cNvSpPr>
              <a:spLocks noChangeArrowheads="1"/>
            </p:cNvSpPr>
            <p:nvPr/>
          </p:nvSpPr>
          <p:spPr bwMode="auto">
            <a:xfrm>
              <a:off x="8229600" y="3412332"/>
              <a:ext cx="571500" cy="650081"/>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6208" name="AutoShape 51"/>
            <p:cNvCxnSpPr>
              <a:cxnSpLocks noChangeShapeType="1"/>
              <a:stCxn id="6203" idx="6"/>
              <a:endCxn id="6206" idx="2"/>
            </p:cNvCxnSpPr>
            <p:nvPr/>
          </p:nvCxnSpPr>
          <p:spPr bwMode="auto">
            <a:xfrm>
              <a:off x="7019925" y="5431632"/>
              <a:ext cx="1181100"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6209" name="AutoShape 52"/>
            <p:cNvCxnSpPr>
              <a:cxnSpLocks noChangeShapeType="1"/>
              <a:stCxn id="6205" idx="6"/>
              <a:endCxn id="6207" idx="2"/>
            </p:cNvCxnSpPr>
            <p:nvPr/>
          </p:nvCxnSpPr>
          <p:spPr bwMode="auto">
            <a:xfrm>
              <a:off x="7019925" y="3736182"/>
              <a:ext cx="1181100"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6210" name="AutoShape 53"/>
            <p:cNvCxnSpPr>
              <a:cxnSpLocks noChangeShapeType="1"/>
              <a:stCxn id="6206" idx="0"/>
              <a:endCxn id="6207" idx="4"/>
            </p:cNvCxnSpPr>
            <p:nvPr/>
          </p:nvCxnSpPr>
          <p:spPr bwMode="auto">
            <a:xfrm flipV="1">
              <a:off x="8515350" y="4050507"/>
              <a:ext cx="0" cy="1066800"/>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6211" name="AutoShape 54"/>
            <p:cNvCxnSpPr>
              <a:cxnSpLocks noChangeShapeType="1"/>
              <a:stCxn id="6203" idx="2"/>
              <a:endCxn id="6213" idx="6"/>
            </p:cNvCxnSpPr>
            <p:nvPr/>
          </p:nvCxnSpPr>
          <p:spPr bwMode="auto">
            <a:xfrm flipH="1">
              <a:off x="4276725" y="5431632"/>
              <a:ext cx="2114550"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6212" name="AutoShape 55"/>
            <p:cNvCxnSpPr>
              <a:cxnSpLocks noChangeShapeType="1"/>
              <a:stCxn id="6206" idx="1"/>
              <a:endCxn id="6205" idx="5"/>
            </p:cNvCxnSpPr>
            <p:nvPr/>
          </p:nvCxnSpPr>
          <p:spPr bwMode="auto">
            <a:xfrm flipH="1" flipV="1">
              <a:off x="6908006" y="3967164"/>
              <a:ext cx="1404938" cy="1233488"/>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6213" name="Oval 56"/>
            <p:cNvSpPr>
              <a:spLocks noChangeArrowheads="1"/>
            </p:cNvSpPr>
            <p:nvPr/>
          </p:nvSpPr>
          <p:spPr bwMode="auto">
            <a:xfrm>
              <a:off x="3676650" y="5107782"/>
              <a:ext cx="571500" cy="650081"/>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6214" name="AutoShape 57"/>
            <p:cNvCxnSpPr>
              <a:cxnSpLocks noChangeShapeType="1"/>
              <a:stCxn id="6213" idx="0"/>
              <a:endCxn id="6197" idx="4"/>
            </p:cNvCxnSpPr>
            <p:nvPr/>
          </p:nvCxnSpPr>
          <p:spPr bwMode="auto">
            <a:xfrm flipV="1">
              <a:off x="3962400" y="4050507"/>
              <a:ext cx="0" cy="1066800"/>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6215" name="AutoShape 58"/>
            <p:cNvCxnSpPr>
              <a:cxnSpLocks noChangeShapeType="1"/>
              <a:stCxn id="6213" idx="2"/>
              <a:endCxn id="6199" idx="5"/>
            </p:cNvCxnSpPr>
            <p:nvPr/>
          </p:nvCxnSpPr>
          <p:spPr bwMode="auto">
            <a:xfrm flipH="1" flipV="1">
              <a:off x="2888456" y="4824414"/>
              <a:ext cx="759619" cy="607219"/>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6216" name="AutoShape 59"/>
            <p:cNvCxnSpPr>
              <a:cxnSpLocks noChangeShapeType="1"/>
              <a:stCxn id="6205" idx="2"/>
              <a:endCxn id="6197" idx="6"/>
            </p:cNvCxnSpPr>
            <p:nvPr/>
          </p:nvCxnSpPr>
          <p:spPr bwMode="auto">
            <a:xfrm flipH="1">
              <a:off x="4276725" y="3736182"/>
              <a:ext cx="2114550"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6217" name="Oval 60"/>
            <p:cNvSpPr>
              <a:spLocks noChangeArrowheads="1"/>
            </p:cNvSpPr>
            <p:nvPr/>
          </p:nvSpPr>
          <p:spPr bwMode="auto">
            <a:xfrm>
              <a:off x="9525000" y="4269582"/>
              <a:ext cx="571500" cy="650081"/>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6218" name="AutoShape 61"/>
            <p:cNvCxnSpPr>
              <a:cxnSpLocks noChangeShapeType="1"/>
              <a:stCxn id="6206" idx="6"/>
              <a:endCxn id="6217" idx="3"/>
            </p:cNvCxnSpPr>
            <p:nvPr/>
          </p:nvCxnSpPr>
          <p:spPr bwMode="auto">
            <a:xfrm flipV="1">
              <a:off x="8829675" y="4824414"/>
              <a:ext cx="778669" cy="607219"/>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6219" name="AutoShape 62"/>
            <p:cNvCxnSpPr>
              <a:cxnSpLocks noChangeShapeType="1"/>
              <a:stCxn id="6217" idx="1"/>
              <a:endCxn id="6207" idx="6"/>
            </p:cNvCxnSpPr>
            <p:nvPr/>
          </p:nvCxnSpPr>
          <p:spPr bwMode="auto">
            <a:xfrm flipH="1" flipV="1">
              <a:off x="8829675" y="3736182"/>
              <a:ext cx="778669" cy="626269"/>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6220" name="Text Box 63"/>
            <p:cNvSpPr txBox="1">
              <a:spLocks noChangeArrowheads="1"/>
            </p:cNvSpPr>
            <p:nvPr/>
          </p:nvSpPr>
          <p:spPr bwMode="auto">
            <a:xfrm>
              <a:off x="3048000" y="3717132"/>
              <a:ext cx="8001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latin typeface="Comic Sans MS" pitchFamily="66" charset="0"/>
                </a:rPr>
                <a:t>4</a:t>
              </a:r>
            </a:p>
          </p:txBody>
        </p:sp>
        <p:sp>
          <p:nvSpPr>
            <p:cNvPr id="6221" name="Text Box 64"/>
            <p:cNvSpPr txBox="1">
              <a:spLocks noChangeArrowheads="1"/>
            </p:cNvSpPr>
            <p:nvPr/>
          </p:nvSpPr>
          <p:spPr bwMode="auto">
            <a:xfrm>
              <a:off x="2933700" y="5029201"/>
              <a:ext cx="8001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6222" name="Text Box 65"/>
            <p:cNvSpPr txBox="1">
              <a:spLocks noChangeArrowheads="1"/>
            </p:cNvSpPr>
            <p:nvPr/>
          </p:nvSpPr>
          <p:spPr bwMode="auto">
            <a:xfrm>
              <a:off x="3543300" y="4402932"/>
              <a:ext cx="8001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latin typeface="Comic Sans MS" pitchFamily="66" charset="0"/>
                </a:rPr>
                <a:t>11</a:t>
              </a:r>
            </a:p>
          </p:txBody>
        </p:sp>
        <p:sp>
          <p:nvSpPr>
            <p:cNvPr id="6223" name="Text Box 66"/>
            <p:cNvSpPr txBox="1">
              <a:spLocks noChangeArrowheads="1"/>
            </p:cNvSpPr>
            <p:nvPr/>
          </p:nvSpPr>
          <p:spPr bwMode="auto">
            <a:xfrm>
              <a:off x="5067300" y="3352801"/>
              <a:ext cx="8001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6224" name="Text Box 67"/>
            <p:cNvSpPr txBox="1">
              <a:spLocks noChangeArrowheads="1"/>
            </p:cNvSpPr>
            <p:nvPr/>
          </p:nvSpPr>
          <p:spPr bwMode="auto">
            <a:xfrm>
              <a:off x="7353300" y="3412332"/>
              <a:ext cx="8001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6225" name="Text Box 68"/>
            <p:cNvSpPr txBox="1">
              <a:spLocks noChangeArrowheads="1"/>
            </p:cNvSpPr>
            <p:nvPr/>
          </p:nvSpPr>
          <p:spPr bwMode="auto">
            <a:xfrm>
              <a:off x="9048750" y="3559970"/>
              <a:ext cx="8001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9</a:t>
              </a:r>
            </a:p>
          </p:txBody>
        </p:sp>
        <p:sp>
          <p:nvSpPr>
            <p:cNvPr id="6226" name="Text Box 69"/>
            <p:cNvSpPr txBox="1">
              <a:spLocks noChangeArrowheads="1"/>
            </p:cNvSpPr>
            <p:nvPr/>
          </p:nvSpPr>
          <p:spPr bwMode="auto">
            <a:xfrm>
              <a:off x="8991600" y="5088732"/>
              <a:ext cx="8001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10</a:t>
              </a:r>
            </a:p>
          </p:txBody>
        </p:sp>
        <p:sp>
          <p:nvSpPr>
            <p:cNvPr id="6227" name="Text Box 70"/>
            <p:cNvSpPr txBox="1">
              <a:spLocks noChangeArrowheads="1"/>
            </p:cNvSpPr>
            <p:nvPr/>
          </p:nvSpPr>
          <p:spPr bwMode="auto">
            <a:xfrm>
              <a:off x="8420100" y="4326732"/>
              <a:ext cx="8001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latin typeface="Comic Sans MS" pitchFamily="66" charset="0"/>
                </a:rPr>
                <a:t>14</a:t>
              </a:r>
            </a:p>
          </p:txBody>
        </p:sp>
        <p:sp>
          <p:nvSpPr>
            <p:cNvPr id="6228" name="Text Box 71"/>
            <p:cNvSpPr txBox="1">
              <a:spLocks noChangeArrowheads="1"/>
            </p:cNvSpPr>
            <p:nvPr/>
          </p:nvSpPr>
          <p:spPr bwMode="auto">
            <a:xfrm>
              <a:off x="7124700" y="4402932"/>
              <a:ext cx="8001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latin typeface="Comic Sans MS" pitchFamily="66" charset="0"/>
                </a:rPr>
                <a:t>4</a:t>
              </a:r>
            </a:p>
          </p:txBody>
        </p:sp>
        <p:sp>
          <p:nvSpPr>
            <p:cNvPr id="6229" name="Text Box 72"/>
            <p:cNvSpPr txBox="1">
              <a:spLocks noChangeArrowheads="1"/>
            </p:cNvSpPr>
            <p:nvPr/>
          </p:nvSpPr>
          <p:spPr bwMode="auto">
            <a:xfrm>
              <a:off x="7505700" y="5393532"/>
              <a:ext cx="8001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latin typeface="Comic Sans MS" pitchFamily="66" charset="0"/>
                </a:rPr>
                <a:t>2</a:t>
              </a:r>
            </a:p>
          </p:txBody>
        </p:sp>
        <p:sp>
          <p:nvSpPr>
            <p:cNvPr id="6230" name="Text Box 73"/>
            <p:cNvSpPr txBox="1">
              <a:spLocks noChangeArrowheads="1"/>
            </p:cNvSpPr>
            <p:nvPr/>
          </p:nvSpPr>
          <p:spPr bwMode="auto">
            <a:xfrm>
              <a:off x="5143500" y="5393532"/>
              <a:ext cx="8001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latin typeface="Comic Sans MS" pitchFamily="66" charset="0"/>
                </a:rPr>
                <a:t>1</a:t>
              </a:r>
            </a:p>
          </p:txBody>
        </p:sp>
        <p:sp>
          <p:nvSpPr>
            <p:cNvPr id="6231" name="Text Box 74"/>
            <p:cNvSpPr txBox="1">
              <a:spLocks noChangeArrowheads="1"/>
            </p:cNvSpPr>
            <p:nvPr/>
          </p:nvSpPr>
          <p:spPr bwMode="auto">
            <a:xfrm>
              <a:off x="5791200" y="3962401"/>
              <a:ext cx="8001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latin typeface="Comic Sans MS" pitchFamily="66" charset="0"/>
                </a:rPr>
                <a:t>2</a:t>
              </a:r>
            </a:p>
          </p:txBody>
        </p:sp>
        <p:sp>
          <p:nvSpPr>
            <p:cNvPr id="6232" name="Text Box 75"/>
            <p:cNvSpPr txBox="1">
              <a:spLocks noChangeArrowheads="1"/>
            </p:cNvSpPr>
            <p:nvPr/>
          </p:nvSpPr>
          <p:spPr bwMode="auto">
            <a:xfrm>
              <a:off x="5638800" y="4631532"/>
              <a:ext cx="8001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6</a:t>
              </a:r>
            </a:p>
          </p:txBody>
        </p:sp>
        <p:sp>
          <p:nvSpPr>
            <p:cNvPr id="6233" name="Text Box 76"/>
            <p:cNvSpPr txBox="1">
              <a:spLocks noChangeArrowheads="1"/>
            </p:cNvSpPr>
            <p:nvPr/>
          </p:nvSpPr>
          <p:spPr bwMode="auto">
            <a:xfrm>
              <a:off x="4443413" y="4779170"/>
              <a:ext cx="8001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latin typeface="Comic Sans MS" pitchFamily="66" charset="0"/>
                </a:rPr>
                <a:t>7</a:t>
              </a:r>
            </a:p>
          </p:txBody>
        </p:sp>
        <p:sp>
          <p:nvSpPr>
            <p:cNvPr id="6235" name="Text Box 89"/>
            <p:cNvSpPr txBox="1">
              <a:spLocks noChangeArrowheads="1"/>
            </p:cNvSpPr>
            <p:nvPr/>
          </p:nvSpPr>
          <p:spPr bwMode="auto">
            <a:xfrm>
              <a:off x="9639300" y="4419601"/>
              <a:ext cx="8001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solidFill>
                    <a:schemeClr val="accent2"/>
                  </a:solidFill>
                  <a:latin typeface="cmsy10" pitchFamily="34" charset="0"/>
                  <a:cs typeface="Times New Roman" pitchFamily="18" charset="0"/>
                  <a:sym typeface="Wingdings" pitchFamily="2" charset="2"/>
                </a:rPr>
                <a:t>∞</a:t>
              </a:r>
              <a:endParaRPr lang="en-US" altLang="zh-TW" sz="1800" dirty="0">
                <a:latin typeface="cmsy10" pitchFamily="34" charset="0"/>
              </a:endParaRPr>
            </a:p>
          </p:txBody>
        </p:sp>
        <p:sp>
          <p:nvSpPr>
            <p:cNvPr id="6236" name="Text Box 90"/>
            <p:cNvSpPr txBox="1">
              <a:spLocks noChangeArrowheads="1"/>
            </p:cNvSpPr>
            <p:nvPr/>
          </p:nvSpPr>
          <p:spPr bwMode="auto">
            <a:xfrm>
              <a:off x="8343900" y="5257801"/>
              <a:ext cx="8001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6237" name="Text Box 91"/>
            <p:cNvSpPr txBox="1">
              <a:spLocks noChangeArrowheads="1"/>
            </p:cNvSpPr>
            <p:nvPr/>
          </p:nvSpPr>
          <p:spPr bwMode="auto">
            <a:xfrm>
              <a:off x="8305800" y="3581401"/>
              <a:ext cx="8001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solidFill>
                    <a:schemeClr val="accent2"/>
                  </a:solidFill>
                  <a:latin typeface="cmsy10" pitchFamily="34" charset="0"/>
                  <a:cs typeface="Times New Roman" pitchFamily="18" charset="0"/>
                  <a:sym typeface="Wingdings" pitchFamily="2" charset="2"/>
                </a:rPr>
                <a:t>∞</a:t>
              </a:r>
              <a:endParaRPr lang="en-US" altLang="zh-TW" sz="1800" dirty="0">
                <a:latin typeface="cmsy10" pitchFamily="34" charset="0"/>
              </a:endParaRPr>
            </a:p>
          </p:txBody>
        </p:sp>
        <p:sp>
          <p:nvSpPr>
            <p:cNvPr id="6238" name="Text Box 92"/>
            <p:cNvSpPr txBox="1">
              <a:spLocks noChangeArrowheads="1"/>
            </p:cNvSpPr>
            <p:nvPr/>
          </p:nvSpPr>
          <p:spPr bwMode="auto">
            <a:xfrm>
              <a:off x="6515100" y="5312570"/>
              <a:ext cx="8001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solidFill>
                    <a:schemeClr val="accent2"/>
                  </a:solidFill>
                  <a:latin typeface="cmsy10" pitchFamily="34" charset="0"/>
                  <a:cs typeface="Times New Roman" pitchFamily="18" charset="0"/>
                  <a:sym typeface="Wingdings" pitchFamily="2" charset="2"/>
                </a:rPr>
                <a:t>∞</a:t>
              </a:r>
              <a:endParaRPr lang="en-US" altLang="zh-TW" sz="1800" dirty="0">
                <a:latin typeface="cmsy10" pitchFamily="34" charset="0"/>
              </a:endParaRPr>
            </a:p>
          </p:txBody>
        </p:sp>
        <p:sp>
          <p:nvSpPr>
            <p:cNvPr id="6239" name="Text Box 93"/>
            <p:cNvSpPr txBox="1">
              <a:spLocks noChangeArrowheads="1"/>
            </p:cNvSpPr>
            <p:nvPr/>
          </p:nvSpPr>
          <p:spPr bwMode="auto">
            <a:xfrm>
              <a:off x="5143500" y="4402932"/>
              <a:ext cx="8001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solidFill>
                    <a:schemeClr val="accent2"/>
                  </a:solidFill>
                  <a:latin typeface="cmsy10" pitchFamily="34" charset="0"/>
                  <a:cs typeface="Times New Roman" pitchFamily="18" charset="0"/>
                  <a:sym typeface="Wingdings" pitchFamily="2" charset="2"/>
                </a:rPr>
                <a:t>∞</a:t>
              </a:r>
              <a:endParaRPr lang="en-US" altLang="zh-TW" sz="1800" dirty="0">
                <a:latin typeface="cmsy10" pitchFamily="34" charset="0"/>
              </a:endParaRPr>
            </a:p>
          </p:txBody>
        </p:sp>
        <p:sp>
          <p:nvSpPr>
            <p:cNvPr id="6240" name="Text Box 94"/>
            <p:cNvSpPr txBox="1">
              <a:spLocks noChangeArrowheads="1"/>
            </p:cNvSpPr>
            <p:nvPr/>
          </p:nvSpPr>
          <p:spPr bwMode="auto">
            <a:xfrm>
              <a:off x="2514600" y="4448176"/>
              <a:ext cx="800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dirty="0">
                  <a:latin typeface="Comic Sans MS" pitchFamily="66" charset="0"/>
                </a:rPr>
                <a:t>0</a:t>
              </a:r>
            </a:p>
          </p:txBody>
        </p:sp>
        <p:sp>
          <p:nvSpPr>
            <p:cNvPr id="6241" name="Text Box 95"/>
            <p:cNvSpPr txBox="1">
              <a:spLocks noChangeArrowheads="1"/>
            </p:cNvSpPr>
            <p:nvPr/>
          </p:nvSpPr>
          <p:spPr bwMode="auto">
            <a:xfrm>
              <a:off x="3771900" y="3581401"/>
              <a:ext cx="800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dirty="0">
                  <a:latin typeface="Comic Sans MS" pitchFamily="66" charset="0"/>
                </a:rPr>
                <a:t>4</a:t>
              </a:r>
            </a:p>
          </p:txBody>
        </p:sp>
        <p:sp>
          <p:nvSpPr>
            <p:cNvPr id="6242" name="Text Box 96"/>
            <p:cNvSpPr txBox="1">
              <a:spLocks noChangeArrowheads="1"/>
            </p:cNvSpPr>
            <p:nvPr/>
          </p:nvSpPr>
          <p:spPr bwMode="auto">
            <a:xfrm>
              <a:off x="3771900" y="5257801"/>
              <a:ext cx="800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dirty="0">
                  <a:latin typeface="Comic Sans MS" pitchFamily="66" charset="0"/>
                </a:rPr>
                <a:t>8</a:t>
              </a:r>
            </a:p>
          </p:txBody>
        </p:sp>
        <p:sp>
          <p:nvSpPr>
            <p:cNvPr id="6244" name="Text Box 102"/>
            <p:cNvSpPr txBox="1">
              <a:spLocks noChangeArrowheads="1"/>
            </p:cNvSpPr>
            <p:nvPr/>
          </p:nvSpPr>
          <p:spPr bwMode="auto">
            <a:xfrm>
              <a:off x="6515100" y="3562351"/>
              <a:ext cx="800100" cy="369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solidFill>
                    <a:schemeClr val="accent2"/>
                  </a:solidFill>
                  <a:latin typeface="cmsy10" pitchFamily="34" charset="0"/>
                  <a:cs typeface="Times New Roman" pitchFamily="18" charset="0"/>
                  <a:sym typeface="Wingdings" pitchFamily="2" charset="2"/>
                </a:rPr>
                <a:t>∞</a:t>
              </a:r>
              <a:endParaRPr lang="en-US" altLang="zh-TW" sz="1800" dirty="0">
                <a:latin typeface="cmsy10" pitchFamily="34" charset="0"/>
              </a:endParaRPr>
            </a:p>
          </p:txBody>
        </p:sp>
        <p:sp>
          <p:nvSpPr>
            <p:cNvPr id="6245" name="Text Box 107"/>
            <p:cNvSpPr txBox="1">
              <a:spLocks noChangeArrowheads="1"/>
            </p:cNvSpPr>
            <p:nvPr/>
          </p:nvSpPr>
          <p:spPr bwMode="auto">
            <a:xfrm>
              <a:off x="1828800" y="3733801"/>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solidFill>
                    <a:srgbClr val="CC3300"/>
                  </a:solidFill>
                  <a:latin typeface="Comic Sans MS" pitchFamily="66" charset="0"/>
                </a:rPr>
                <a:t>s</a:t>
              </a:r>
            </a:p>
          </p:txBody>
        </p:sp>
      </p:grpSp>
      <p:sp>
        <p:nvSpPr>
          <p:cNvPr id="102" name="TextBox 101"/>
          <p:cNvSpPr txBox="1"/>
          <p:nvPr/>
        </p:nvSpPr>
        <p:spPr>
          <a:xfrm>
            <a:off x="1498550" y="6457890"/>
            <a:ext cx="3377271" cy="369332"/>
          </a:xfrm>
          <a:prstGeom prst="rect">
            <a:avLst/>
          </a:prstGeom>
          <a:noFill/>
        </p:spPr>
        <p:txBody>
          <a:bodyPr wrap="none" rtlCol="0">
            <a:spAutoFit/>
          </a:bodyPr>
          <a:lstStyle/>
          <a:p>
            <a:r>
              <a:rPr lang="en-US" dirty="0"/>
              <a:t>Distance Queue: </a:t>
            </a:r>
            <a:r>
              <a:rPr lang="en-US" dirty="0">
                <a:latin typeface="Times New Roman"/>
                <a:cs typeface="Times New Roman"/>
              </a:rPr>
              <a:t>4</a:t>
            </a:r>
            <a:r>
              <a:rPr lang="en-US" dirty="0"/>
              <a:t> </a:t>
            </a:r>
            <a:r>
              <a:rPr lang="en-US" dirty="0">
                <a:latin typeface="Times New Roman"/>
                <a:cs typeface="Times New Roman"/>
              </a:rPr>
              <a:t>8</a:t>
            </a:r>
            <a:r>
              <a:rPr lang="en-US" dirty="0"/>
              <a:t> </a:t>
            </a:r>
            <a:r>
              <a:rPr lang="en-US" dirty="0">
                <a:latin typeface="Times New Roman"/>
                <a:cs typeface="Times New Roman"/>
              </a:rPr>
              <a:t>∞</a:t>
            </a:r>
            <a:r>
              <a:rPr lang="en-US" dirty="0"/>
              <a:t> </a:t>
            </a:r>
            <a:r>
              <a:rPr lang="en-US" dirty="0">
                <a:latin typeface="Times New Roman"/>
                <a:cs typeface="Times New Roman"/>
              </a:rPr>
              <a:t>∞</a:t>
            </a:r>
            <a:r>
              <a:rPr lang="en-US" dirty="0"/>
              <a:t> </a:t>
            </a:r>
            <a:r>
              <a:rPr lang="en-US" dirty="0">
                <a:latin typeface="Times New Roman"/>
                <a:cs typeface="Times New Roman"/>
              </a:rPr>
              <a:t>∞</a:t>
            </a:r>
            <a:r>
              <a:rPr lang="en-US" dirty="0"/>
              <a:t> </a:t>
            </a:r>
            <a:r>
              <a:rPr lang="en-US" dirty="0">
                <a:latin typeface="Times New Roman"/>
                <a:cs typeface="Times New Roman"/>
              </a:rPr>
              <a:t>∞</a:t>
            </a:r>
            <a:r>
              <a:rPr lang="en-US" dirty="0"/>
              <a:t> </a:t>
            </a:r>
            <a:r>
              <a:rPr lang="en-US" dirty="0">
                <a:latin typeface="Times New Roman"/>
                <a:cs typeface="Times New Roman"/>
              </a:rPr>
              <a:t>∞</a:t>
            </a:r>
            <a:r>
              <a:rPr lang="en-US" dirty="0"/>
              <a:t> </a:t>
            </a:r>
            <a:r>
              <a:rPr lang="en-US" dirty="0">
                <a:latin typeface="Times New Roman"/>
                <a:cs typeface="Times New Roman"/>
              </a:rPr>
              <a:t>∞</a:t>
            </a:r>
            <a:endParaRPr lang="en-US" dirty="0"/>
          </a:p>
        </p:txBody>
      </p:sp>
      <p:grpSp>
        <p:nvGrpSpPr>
          <p:cNvPr id="55" name="Group 109"/>
          <p:cNvGrpSpPr>
            <a:grpSpLocks/>
          </p:cNvGrpSpPr>
          <p:nvPr/>
        </p:nvGrpSpPr>
        <p:grpSpPr bwMode="auto">
          <a:xfrm>
            <a:off x="2081212" y="472709"/>
            <a:ext cx="8358188" cy="2409825"/>
            <a:chOff x="1162" y="2672"/>
            <a:chExt cx="3510" cy="1012"/>
          </a:xfrm>
        </p:grpSpPr>
        <p:sp>
          <p:nvSpPr>
            <p:cNvPr id="56" name="Oval 40"/>
            <p:cNvSpPr>
              <a:spLocks noChangeArrowheads="1"/>
            </p:cNvSpPr>
            <p:nvPr/>
          </p:nvSpPr>
          <p:spPr bwMode="auto">
            <a:xfrm>
              <a:off x="1832" y="2697"/>
              <a:ext cx="240" cy="273"/>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57" name="Oval 41"/>
            <p:cNvSpPr>
              <a:spLocks noChangeArrowheads="1"/>
            </p:cNvSpPr>
            <p:nvPr/>
          </p:nvSpPr>
          <p:spPr bwMode="auto">
            <a:xfrm>
              <a:off x="2400" y="3041"/>
              <a:ext cx="240" cy="273"/>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58" name="Oval 42"/>
            <p:cNvSpPr>
              <a:spLocks noChangeArrowheads="1"/>
            </p:cNvSpPr>
            <p:nvPr/>
          </p:nvSpPr>
          <p:spPr bwMode="auto">
            <a:xfrm>
              <a:off x="1296" y="3057"/>
              <a:ext cx="240" cy="273"/>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59" name="AutoShape 43"/>
            <p:cNvCxnSpPr>
              <a:cxnSpLocks noChangeShapeType="1"/>
              <a:stCxn id="58" idx="7"/>
              <a:endCxn id="56" idx="2"/>
            </p:cNvCxnSpPr>
            <p:nvPr/>
          </p:nvCxnSpPr>
          <p:spPr bwMode="auto">
            <a:xfrm flipV="1">
              <a:off x="1501" y="2833"/>
              <a:ext cx="319"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60" name="AutoShape 44"/>
            <p:cNvCxnSpPr>
              <a:cxnSpLocks noChangeShapeType="1"/>
              <a:stCxn id="57" idx="7"/>
              <a:endCxn id="64" idx="2"/>
            </p:cNvCxnSpPr>
            <p:nvPr/>
          </p:nvCxnSpPr>
          <p:spPr bwMode="auto">
            <a:xfrm flipV="1">
              <a:off x="2605" y="2833"/>
              <a:ext cx="367" cy="247"/>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61" name="AutoShape 45"/>
            <p:cNvCxnSpPr>
              <a:cxnSpLocks noChangeShapeType="1"/>
              <a:stCxn id="72" idx="6"/>
              <a:endCxn id="57" idx="3"/>
            </p:cNvCxnSpPr>
            <p:nvPr/>
          </p:nvCxnSpPr>
          <p:spPr bwMode="auto">
            <a:xfrm flipV="1">
              <a:off x="2084" y="3274"/>
              <a:ext cx="351" cy="271"/>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sp>
          <p:nvSpPr>
            <p:cNvPr id="62" name="Oval 46"/>
            <p:cNvSpPr>
              <a:spLocks noChangeArrowheads="1"/>
            </p:cNvSpPr>
            <p:nvPr/>
          </p:nvSpPr>
          <p:spPr bwMode="auto">
            <a:xfrm>
              <a:off x="2984" y="3409"/>
              <a:ext cx="240" cy="273"/>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63" name="AutoShape 47"/>
            <p:cNvCxnSpPr>
              <a:cxnSpLocks noChangeShapeType="1"/>
              <a:stCxn id="57" idx="5"/>
              <a:endCxn id="62" idx="2"/>
            </p:cNvCxnSpPr>
            <p:nvPr/>
          </p:nvCxnSpPr>
          <p:spPr bwMode="auto">
            <a:xfrm>
              <a:off x="2605" y="3274"/>
              <a:ext cx="367" cy="271"/>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64" name="Oval 48"/>
            <p:cNvSpPr>
              <a:spLocks noChangeArrowheads="1"/>
            </p:cNvSpPr>
            <p:nvPr/>
          </p:nvSpPr>
          <p:spPr bwMode="auto">
            <a:xfrm>
              <a:off x="2984" y="2697"/>
              <a:ext cx="240" cy="273"/>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65" name="Oval 49"/>
            <p:cNvSpPr>
              <a:spLocks noChangeArrowheads="1"/>
            </p:cNvSpPr>
            <p:nvPr/>
          </p:nvSpPr>
          <p:spPr bwMode="auto">
            <a:xfrm>
              <a:off x="3744" y="3409"/>
              <a:ext cx="240" cy="273"/>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66" name="Oval 50"/>
            <p:cNvSpPr>
              <a:spLocks noChangeArrowheads="1"/>
            </p:cNvSpPr>
            <p:nvPr/>
          </p:nvSpPr>
          <p:spPr bwMode="auto">
            <a:xfrm>
              <a:off x="3744" y="2697"/>
              <a:ext cx="240" cy="273"/>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67" name="AutoShape 51"/>
            <p:cNvCxnSpPr>
              <a:cxnSpLocks noChangeShapeType="1"/>
              <a:stCxn id="62" idx="6"/>
              <a:endCxn id="65" idx="2"/>
            </p:cNvCxnSpPr>
            <p:nvPr/>
          </p:nvCxnSpPr>
          <p:spPr bwMode="auto">
            <a:xfrm>
              <a:off x="3236" y="3545"/>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68" name="AutoShape 52"/>
            <p:cNvCxnSpPr>
              <a:cxnSpLocks noChangeShapeType="1"/>
              <a:stCxn id="64" idx="6"/>
              <a:endCxn id="66" idx="2"/>
            </p:cNvCxnSpPr>
            <p:nvPr/>
          </p:nvCxnSpPr>
          <p:spPr bwMode="auto">
            <a:xfrm>
              <a:off x="3236" y="2833"/>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69" name="AutoShape 53"/>
            <p:cNvCxnSpPr>
              <a:cxnSpLocks noChangeShapeType="1"/>
              <a:stCxn id="65" idx="0"/>
              <a:endCxn id="66" idx="4"/>
            </p:cNvCxnSpPr>
            <p:nvPr/>
          </p:nvCxnSpPr>
          <p:spPr bwMode="auto">
            <a:xfrm flipV="1">
              <a:off x="3864" y="2965"/>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70" name="AutoShape 54"/>
            <p:cNvCxnSpPr>
              <a:cxnSpLocks noChangeShapeType="1"/>
              <a:stCxn id="62" idx="2"/>
              <a:endCxn id="72" idx="6"/>
            </p:cNvCxnSpPr>
            <p:nvPr/>
          </p:nvCxnSpPr>
          <p:spPr bwMode="auto">
            <a:xfrm flipH="1">
              <a:off x="2084" y="3545"/>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71" name="AutoShape 55"/>
            <p:cNvCxnSpPr>
              <a:cxnSpLocks noChangeShapeType="1"/>
              <a:stCxn id="65" idx="1"/>
              <a:endCxn id="64" idx="5"/>
            </p:cNvCxnSpPr>
            <p:nvPr/>
          </p:nvCxnSpPr>
          <p:spPr bwMode="auto">
            <a:xfrm flipH="1" flipV="1">
              <a:off x="3189" y="2930"/>
              <a:ext cx="590" cy="518"/>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72" name="Oval 56"/>
            <p:cNvSpPr>
              <a:spLocks noChangeArrowheads="1"/>
            </p:cNvSpPr>
            <p:nvPr/>
          </p:nvSpPr>
          <p:spPr bwMode="auto">
            <a:xfrm>
              <a:off x="1832" y="3409"/>
              <a:ext cx="240" cy="273"/>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73" name="AutoShape 57"/>
            <p:cNvCxnSpPr>
              <a:cxnSpLocks noChangeShapeType="1"/>
              <a:stCxn id="72" idx="0"/>
              <a:endCxn id="56" idx="4"/>
            </p:cNvCxnSpPr>
            <p:nvPr/>
          </p:nvCxnSpPr>
          <p:spPr bwMode="auto">
            <a:xfrm flipV="1">
              <a:off x="1952" y="2965"/>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74" name="AutoShape 58"/>
            <p:cNvCxnSpPr>
              <a:cxnSpLocks noChangeShapeType="1"/>
              <a:stCxn id="72" idx="2"/>
              <a:endCxn id="58" idx="5"/>
            </p:cNvCxnSpPr>
            <p:nvPr/>
          </p:nvCxnSpPr>
          <p:spPr bwMode="auto">
            <a:xfrm flipH="1" flipV="1">
              <a:off x="1501" y="3290"/>
              <a:ext cx="319"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75" name="AutoShape 59"/>
            <p:cNvCxnSpPr>
              <a:cxnSpLocks noChangeShapeType="1"/>
              <a:stCxn id="64" idx="2"/>
              <a:endCxn id="56" idx="6"/>
            </p:cNvCxnSpPr>
            <p:nvPr/>
          </p:nvCxnSpPr>
          <p:spPr bwMode="auto">
            <a:xfrm flipH="1">
              <a:off x="2084" y="2833"/>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76" name="Oval 60"/>
            <p:cNvSpPr>
              <a:spLocks noChangeArrowheads="1"/>
            </p:cNvSpPr>
            <p:nvPr/>
          </p:nvSpPr>
          <p:spPr bwMode="auto">
            <a:xfrm>
              <a:off x="4288" y="3057"/>
              <a:ext cx="240" cy="273"/>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77" name="AutoShape 61"/>
            <p:cNvCxnSpPr>
              <a:cxnSpLocks noChangeShapeType="1"/>
              <a:stCxn id="65" idx="6"/>
              <a:endCxn id="76" idx="3"/>
            </p:cNvCxnSpPr>
            <p:nvPr/>
          </p:nvCxnSpPr>
          <p:spPr bwMode="auto">
            <a:xfrm flipV="1">
              <a:off x="3996" y="3290"/>
              <a:ext cx="327"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78" name="AutoShape 62"/>
            <p:cNvCxnSpPr>
              <a:cxnSpLocks noChangeShapeType="1"/>
              <a:stCxn id="76" idx="1"/>
              <a:endCxn id="66" idx="6"/>
            </p:cNvCxnSpPr>
            <p:nvPr/>
          </p:nvCxnSpPr>
          <p:spPr bwMode="auto">
            <a:xfrm flipH="1" flipV="1">
              <a:off x="3996" y="2833"/>
              <a:ext cx="327"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79" name="Text Box 63"/>
            <p:cNvSpPr txBox="1">
              <a:spLocks noChangeArrowheads="1"/>
            </p:cNvSpPr>
            <p:nvPr/>
          </p:nvSpPr>
          <p:spPr bwMode="auto">
            <a:xfrm>
              <a:off x="1568" y="2825"/>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latin typeface="Comic Sans MS" pitchFamily="66" charset="0"/>
                </a:rPr>
                <a:t>4</a:t>
              </a:r>
            </a:p>
          </p:txBody>
        </p:sp>
        <p:sp>
          <p:nvSpPr>
            <p:cNvPr id="80" name="Text Box 64"/>
            <p:cNvSpPr txBox="1">
              <a:spLocks noChangeArrowheads="1"/>
            </p:cNvSpPr>
            <p:nvPr/>
          </p:nvSpPr>
          <p:spPr bwMode="auto">
            <a:xfrm>
              <a:off x="1520" y="3376"/>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81" name="Text Box 65"/>
            <p:cNvSpPr txBox="1">
              <a:spLocks noChangeArrowheads="1"/>
            </p:cNvSpPr>
            <p:nvPr/>
          </p:nvSpPr>
          <p:spPr bwMode="auto">
            <a:xfrm>
              <a:off x="1776" y="3113"/>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latin typeface="Comic Sans MS" pitchFamily="66" charset="0"/>
                </a:rPr>
                <a:t>11</a:t>
              </a:r>
            </a:p>
          </p:txBody>
        </p:sp>
        <p:sp>
          <p:nvSpPr>
            <p:cNvPr id="82" name="Text Box 66"/>
            <p:cNvSpPr txBox="1">
              <a:spLocks noChangeArrowheads="1"/>
            </p:cNvSpPr>
            <p:nvPr/>
          </p:nvSpPr>
          <p:spPr bwMode="auto">
            <a:xfrm>
              <a:off x="2416" y="2672"/>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83" name="Text Box 67"/>
            <p:cNvSpPr txBox="1">
              <a:spLocks noChangeArrowheads="1"/>
            </p:cNvSpPr>
            <p:nvPr/>
          </p:nvSpPr>
          <p:spPr bwMode="auto">
            <a:xfrm>
              <a:off x="3376" y="2697"/>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84" name="Text Box 68"/>
            <p:cNvSpPr txBox="1">
              <a:spLocks noChangeArrowheads="1"/>
            </p:cNvSpPr>
            <p:nvPr/>
          </p:nvSpPr>
          <p:spPr bwMode="auto">
            <a:xfrm>
              <a:off x="4088" y="2759"/>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9</a:t>
              </a:r>
            </a:p>
          </p:txBody>
        </p:sp>
        <p:sp>
          <p:nvSpPr>
            <p:cNvPr id="85" name="Text Box 69"/>
            <p:cNvSpPr txBox="1">
              <a:spLocks noChangeArrowheads="1"/>
            </p:cNvSpPr>
            <p:nvPr/>
          </p:nvSpPr>
          <p:spPr bwMode="auto">
            <a:xfrm>
              <a:off x="4064" y="3401"/>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10</a:t>
              </a:r>
            </a:p>
          </p:txBody>
        </p:sp>
        <p:sp>
          <p:nvSpPr>
            <p:cNvPr id="86" name="Text Box 70"/>
            <p:cNvSpPr txBox="1">
              <a:spLocks noChangeArrowheads="1"/>
            </p:cNvSpPr>
            <p:nvPr/>
          </p:nvSpPr>
          <p:spPr bwMode="auto">
            <a:xfrm>
              <a:off x="3824" y="3081"/>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latin typeface="Comic Sans MS" pitchFamily="66" charset="0"/>
                </a:rPr>
                <a:t>14</a:t>
              </a:r>
            </a:p>
          </p:txBody>
        </p:sp>
        <p:sp>
          <p:nvSpPr>
            <p:cNvPr id="87" name="Text Box 71"/>
            <p:cNvSpPr txBox="1">
              <a:spLocks noChangeArrowheads="1"/>
            </p:cNvSpPr>
            <p:nvPr/>
          </p:nvSpPr>
          <p:spPr bwMode="auto">
            <a:xfrm>
              <a:off x="3280" y="3113"/>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latin typeface="Comic Sans MS" pitchFamily="66" charset="0"/>
                </a:rPr>
                <a:t>4</a:t>
              </a:r>
            </a:p>
          </p:txBody>
        </p:sp>
        <p:sp>
          <p:nvSpPr>
            <p:cNvPr id="88" name="Text Box 72"/>
            <p:cNvSpPr txBox="1">
              <a:spLocks noChangeArrowheads="1"/>
            </p:cNvSpPr>
            <p:nvPr/>
          </p:nvSpPr>
          <p:spPr bwMode="auto">
            <a:xfrm>
              <a:off x="3440" y="3529"/>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latin typeface="Comic Sans MS" pitchFamily="66" charset="0"/>
                </a:rPr>
                <a:t>2</a:t>
              </a:r>
            </a:p>
          </p:txBody>
        </p:sp>
        <p:sp>
          <p:nvSpPr>
            <p:cNvPr id="89" name="Text Box 73"/>
            <p:cNvSpPr txBox="1">
              <a:spLocks noChangeArrowheads="1"/>
            </p:cNvSpPr>
            <p:nvPr/>
          </p:nvSpPr>
          <p:spPr bwMode="auto">
            <a:xfrm>
              <a:off x="2448" y="3529"/>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latin typeface="Comic Sans MS" pitchFamily="66" charset="0"/>
                </a:rPr>
                <a:t>1</a:t>
              </a:r>
            </a:p>
          </p:txBody>
        </p:sp>
        <p:sp>
          <p:nvSpPr>
            <p:cNvPr id="90" name="Text Box 74"/>
            <p:cNvSpPr txBox="1">
              <a:spLocks noChangeArrowheads="1"/>
            </p:cNvSpPr>
            <p:nvPr/>
          </p:nvSpPr>
          <p:spPr bwMode="auto">
            <a:xfrm>
              <a:off x="2720" y="2928"/>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latin typeface="Comic Sans MS" pitchFamily="66" charset="0"/>
                </a:rPr>
                <a:t>2</a:t>
              </a:r>
            </a:p>
          </p:txBody>
        </p:sp>
        <p:sp>
          <p:nvSpPr>
            <p:cNvPr id="91" name="Text Box 75"/>
            <p:cNvSpPr txBox="1">
              <a:spLocks noChangeArrowheads="1"/>
            </p:cNvSpPr>
            <p:nvPr/>
          </p:nvSpPr>
          <p:spPr bwMode="auto">
            <a:xfrm>
              <a:off x="2656" y="3209"/>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6</a:t>
              </a:r>
            </a:p>
          </p:txBody>
        </p:sp>
        <p:sp>
          <p:nvSpPr>
            <p:cNvPr id="92" name="Text Box 76"/>
            <p:cNvSpPr txBox="1">
              <a:spLocks noChangeArrowheads="1"/>
            </p:cNvSpPr>
            <p:nvPr/>
          </p:nvSpPr>
          <p:spPr bwMode="auto">
            <a:xfrm>
              <a:off x="2154" y="3271"/>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latin typeface="Comic Sans MS" pitchFamily="66" charset="0"/>
                </a:rPr>
                <a:t>7</a:t>
              </a:r>
            </a:p>
          </p:txBody>
        </p:sp>
        <p:sp>
          <p:nvSpPr>
            <p:cNvPr id="93" name="Text Box 89"/>
            <p:cNvSpPr txBox="1">
              <a:spLocks noChangeArrowheads="1"/>
            </p:cNvSpPr>
            <p:nvPr/>
          </p:nvSpPr>
          <p:spPr bwMode="auto">
            <a:xfrm>
              <a:off x="4336" y="3120"/>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solidFill>
                    <a:schemeClr val="accent2"/>
                  </a:solidFill>
                  <a:latin typeface="cmsy10" pitchFamily="34" charset="0"/>
                  <a:cs typeface="Times New Roman" pitchFamily="18" charset="0"/>
                  <a:sym typeface="Wingdings" pitchFamily="2" charset="2"/>
                </a:rPr>
                <a:t>∞</a:t>
              </a:r>
              <a:endParaRPr lang="en-US" altLang="zh-TW" sz="1800" dirty="0">
                <a:latin typeface="cmsy10" pitchFamily="34" charset="0"/>
              </a:endParaRPr>
            </a:p>
          </p:txBody>
        </p:sp>
        <p:sp>
          <p:nvSpPr>
            <p:cNvPr id="94" name="Text Box 90"/>
            <p:cNvSpPr txBox="1">
              <a:spLocks noChangeArrowheads="1"/>
            </p:cNvSpPr>
            <p:nvPr/>
          </p:nvSpPr>
          <p:spPr bwMode="auto">
            <a:xfrm>
              <a:off x="3792" y="3472"/>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95" name="Text Box 91"/>
            <p:cNvSpPr txBox="1">
              <a:spLocks noChangeArrowheads="1"/>
            </p:cNvSpPr>
            <p:nvPr/>
          </p:nvSpPr>
          <p:spPr bwMode="auto">
            <a:xfrm>
              <a:off x="3776" y="2768"/>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solidFill>
                    <a:schemeClr val="accent2"/>
                  </a:solidFill>
                  <a:latin typeface="cmsy10" pitchFamily="34" charset="0"/>
                  <a:cs typeface="Times New Roman" pitchFamily="18" charset="0"/>
                  <a:sym typeface="Wingdings" pitchFamily="2" charset="2"/>
                </a:rPr>
                <a:t>∞</a:t>
              </a:r>
              <a:endParaRPr lang="en-US" altLang="zh-TW" sz="1800" dirty="0">
                <a:latin typeface="cmsy10" pitchFamily="34" charset="0"/>
              </a:endParaRPr>
            </a:p>
          </p:txBody>
        </p:sp>
        <p:sp>
          <p:nvSpPr>
            <p:cNvPr id="96" name="Text Box 92"/>
            <p:cNvSpPr txBox="1">
              <a:spLocks noChangeArrowheads="1"/>
            </p:cNvSpPr>
            <p:nvPr/>
          </p:nvSpPr>
          <p:spPr bwMode="auto">
            <a:xfrm>
              <a:off x="3024" y="3495"/>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solidFill>
                    <a:schemeClr val="accent2"/>
                  </a:solidFill>
                  <a:latin typeface="cmsy10" pitchFamily="34" charset="0"/>
                  <a:cs typeface="Times New Roman" pitchFamily="18" charset="0"/>
                  <a:sym typeface="Wingdings" pitchFamily="2" charset="2"/>
                </a:rPr>
                <a:t>∞</a:t>
              </a:r>
              <a:endParaRPr lang="en-US" altLang="zh-TW" sz="1800" dirty="0">
                <a:latin typeface="cmsy10" pitchFamily="34" charset="0"/>
              </a:endParaRPr>
            </a:p>
          </p:txBody>
        </p:sp>
        <p:sp>
          <p:nvSpPr>
            <p:cNvPr id="97" name="Text Box 93"/>
            <p:cNvSpPr txBox="1">
              <a:spLocks noChangeArrowheads="1"/>
            </p:cNvSpPr>
            <p:nvPr/>
          </p:nvSpPr>
          <p:spPr bwMode="auto">
            <a:xfrm>
              <a:off x="2448" y="3113"/>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solidFill>
                    <a:schemeClr val="accent2"/>
                  </a:solidFill>
                  <a:latin typeface="cmsy10" pitchFamily="34" charset="0"/>
                  <a:cs typeface="Times New Roman" pitchFamily="18" charset="0"/>
                  <a:sym typeface="Wingdings" pitchFamily="2" charset="2"/>
                </a:rPr>
                <a:t>∞</a:t>
              </a:r>
              <a:endParaRPr lang="en-US" altLang="zh-TW" sz="1800" dirty="0">
                <a:latin typeface="cmsy10" pitchFamily="34" charset="0"/>
              </a:endParaRPr>
            </a:p>
          </p:txBody>
        </p:sp>
        <p:sp>
          <p:nvSpPr>
            <p:cNvPr id="98" name="Text Box 94"/>
            <p:cNvSpPr txBox="1">
              <a:spLocks noChangeArrowheads="1"/>
            </p:cNvSpPr>
            <p:nvPr/>
          </p:nvSpPr>
          <p:spPr bwMode="auto">
            <a:xfrm>
              <a:off x="1344" y="3132"/>
              <a:ext cx="33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dirty="0">
                  <a:latin typeface="Comic Sans MS" pitchFamily="66" charset="0"/>
                </a:rPr>
                <a:t>0</a:t>
              </a:r>
            </a:p>
          </p:txBody>
        </p:sp>
        <p:sp>
          <p:nvSpPr>
            <p:cNvPr id="99" name="Text Box 102"/>
            <p:cNvSpPr txBox="1">
              <a:spLocks noChangeArrowheads="1"/>
            </p:cNvSpPr>
            <p:nvPr/>
          </p:nvSpPr>
          <p:spPr bwMode="auto">
            <a:xfrm>
              <a:off x="3024" y="2760"/>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solidFill>
                    <a:schemeClr val="accent2"/>
                  </a:solidFill>
                  <a:latin typeface="cmsy10" pitchFamily="34" charset="0"/>
                  <a:cs typeface="Times New Roman" pitchFamily="18" charset="0"/>
                  <a:sym typeface="Wingdings" pitchFamily="2" charset="2"/>
                </a:rPr>
                <a:t>∞</a:t>
              </a:r>
              <a:endParaRPr lang="en-US" altLang="zh-TW" sz="1800" dirty="0">
                <a:latin typeface="cmsy10" pitchFamily="34" charset="0"/>
              </a:endParaRPr>
            </a:p>
          </p:txBody>
        </p:sp>
        <p:sp>
          <p:nvSpPr>
            <p:cNvPr id="100" name="Text Box 107"/>
            <p:cNvSpPr txBox="1">
              <a:spLocks noChangeArrowheads="1"/>
            </p:cNvSpPr>
            <p:nvPr/>
          </p:nvSpPr>
          <p:spPr bwMode="auto">
            <a:xfrm>
              <a:off x="1162" y="3002"/>
              <a:ext cx="3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dirty="0">
                  <a:solidFill>
                    <a:srgbClr val="CC3300"/>
                  </a:solidFill>
                  <a:latin typeface="Comic Sans MS" pitchFamily="66" charset="0"/>
                </a:rPr>
                <a:t>s</a:t>
              </a:r>
            </a:p>
          </p:txBody>
        </p:sp>
        <p:sp>
          <p:nvSpPr>
            <p:cNvPr id="101" name="Text Box 102"/>
            <p:cNvSpPr txBox="1">
              <a:spLocks noChangeArrowheads="1"/>
            </p:cNvSpPr>
            <p:nvPr/>
          </p:nvSpPr>
          <p:spPr bwMode="auto">
            <a:xfrm>
              <a:off x="1872" y="2759"/>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solidFill>
                    <a:schemeClr val="accent2"/>
                  </a:solidFill>
                  <a:latin typeface="cmsy10" pitchFamily="34" charset="0"/>
                  <a:cs typeface="Times New Roman" pitchFamily="18" charset="0"/>
                  <a:sym typeface="Wingdings" pitchFamily="2" charset="2"/>
                </a:rPr>
                <a:t>∞</a:t>
              </a:r>
              <a:endParaRPr lang="en-US" altLang="zh-TW" sz="1800" dirty="0">
                <a:latin typeface="cmsy10" pitchFamily="34" charset="0"/>
              </a:endParaRPr>
            </a:p>
          </p:txBody>
        </p:sp>
        <p:sp>
          <p:nvSpPr>
            <p:cNvPr id="103" name="Text Box 102"/>
            <p:cNvSpPr txBox="1">
              <a:spLocks noChangeArrowheads="1"/>
            </p:cNvSpPr>
            <p:nvPr/>
          </p:nvSpPr>
          <p:spPr bwMode="auto">
            <a:xfrm>
              <a:off x="1872" y="3472"/>
              <a:ext cx="3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solidFill>
                    <a:schemeClr val="accent2"/>
                  </a:solidFill>
                  <a:latin typeface="cmsy10" pitchFamily="34" charset="0"/>
                  <a:cs typeface="Times New Roman" pitchFamily="18" charset="0"/>
                  <a:sym typeface="Wingdings" pitchFamily="2" charset="2"/>
                </a:rPr>
                <a:t>∞</a:t>
              </a:r>
              <a:endParaRPr lang="en-US" altLang="zh-TW" sz="1800" dirty="0">
                <a:latin typeface="cmsy10" pitchFamily="34" charset="0"/>
              </a:endParaRPr>
            </a:p>
          </p:txBody>
        </p:sp>
      </p:grpSp>
    </p:spTree>
    <p:extLst>
      <p:ext uri="{BB962C8B-B14F-4D97-AF65-F5344CB8AC3E}">
        <p14:creationId xmlns:p14="http://schemas.microsoft.com/office/powerpoint/2010/main" val="1011679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4197" y="23952"/>
            <a:ext cx="8686800" cy="900113"/>
          </a:xfrm>
          <a:noFill/>
        </p:spPr>
        <p:txBody>
          <a:bodyPr/>
          <a:lstStyle/>
          <a:p>
            <a:pPr eaLnBrk="1" hangingPunct="1"/>
            <a:r>
              <a:rPr lang="en-US" altLang="zh-TW" dirty="0" smtClean="0"/>
              <a:t>Example</a:t>
            </a:r>
          </a:p>
        </p:txBody>
      </p:sp>
      <p:grpSp>
        <p:nvGrpSpPr>
          <p:cNvPr id="2" name="Group 106"/>
          <p:cNvGrpSpPr>
            <a:grpSpLocks/>
          </p:cNvGrpSpPr>
          <p:nvPr/>
        </p:nvGrpSpPr>
        <p:grpSpPr bwMode="auto">
          <a:xfrm>
            <a:off x="2557595" y="693153"/>
            <a:ext cx="7124833" cy="2082662"/>
            <a:chOff x="1024" y="800"/>
            <a:chExt cx="3552" cy="1199"/>
          </a:xfrm>
        </p:grpSpPr>
        <p:sp>
          <p:nvSpPr>
            <p:cNvPr id="7224" name="Freeform 100"/>
            <p:cNvSpPr>
              <a:spLocks/>
            </p:cNvSpPr>
            <p:nvPr/>
          </p:nvSpPr>
          <p:spPr bwMode="auto">
            <a:xfrm>
              <a:off x="1190" y="808"/>
              <a:ext cx="1045" cy="931"/>
            </a:xfrm>
            <a:custGeom>
              <a:avLst/>
              <a:gdLst>
                <a:gd name="T0" fmla="*/ 23 w 1014"/>
                <a:gd name="T1" fmla="*/ 727 h 856"/>
                <a:gd name="T2" fmla="*/ 85 w 1014"/>
                <a:gd name="T3" fmla="*/ 443 h 856"/>
                <a:gd name="T4" fmla="*/ 454 w 1014"/>
                <a:gd name="T5" fmla="*/ 328 h 856"/>
                <a:gd name="T6" fmla="*/ 753 w 1014"/>
                <a:gd name="T7" fmla="*/ 29 h 856"/>
                <a:gd name="T8" fmla="*/ 953 w 1014"/>
                <a:gd name="T9" fmla="*/ 152 h 856"/>
                <a:gd name="T10" fmla="*/ 945 w 1014"/>
                <a:gd name="T11" fmla="*/ 412 h 856"/>
                <a:gd name="T12" fmla="*/ 538 w 1014"/>
                <a:gd name="T13" fmla="*/ 535 h 856"/>
                <a:gd name="T14" fmla="*/ 226 w 1014"/>
                <a:gd name="T15" fmla="*/ 824 h 856"/>
                <a:gd name="T16" fmla="*/ 23 w 1014"/>
                <a:gd name="T17" fmla="*/ 727 h 8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4"/>
                <a:gd name="T28" fmla="*/ 0 h 856"/>
                <a:gd name="T29" fmla="*/ 1014 w 1014"/>
                <a:gd name="T30" fmla="*/ 856 h 8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4" h="856">
                  <a:moveTo>
                    <a:pt x="23" y="727"/>
                  </a:moveTo>
                  <a:cubicBezTo>
                    <a:pt x="0" y="664"/>
                    <a:pt x="13" y="509"/>
                    <a:pt x="85" y="443"/>
                  </a:cubicBezTo>
                  <a:cubicBezTo>
                    <a:pt x="157" y="377"/>
                    <a:pt x="343" y="397"/>
                    <a:pt x="454" y="328"/>
                  </a:cubicBezTo>
                  <a:cubicBezTo>
                    <a:pt x="565" y="259"/>
                    <a:pt x="670" y="58"/>
                    <a:pt x="753" y="29"/>
                  </a:cubicBezTo>
                  <a:cubicBezTo>
                    <a:pt x="836" y="0"/>
                    <a:pt x="921" y="88"/>
                    <a:pt x="953" y="152"/>
                  </a:cubicBezTo>
                  <a:cubicBezTo>
                    <a:pt x="985" y="216"/>
                    <a:pt x="1014" y="348"/>
                    <a:pt x="945" y="412"/>
                  </a:cubicBezTo>
                  <a:cubicBezTo>
                    <a:pt x="876" y="476"/>
                    <a:pt x="658" y="466"/>
                    <a:pt x="538" y="535"/>
                  </a:cubicBezTo>
                  <a:cubicBezTo>
                    <a:pt x="418" y="604"/>
                    <a:pt x="312" y="792"/>
                    <a:pt x="226" y="824"/>
                  </a:cubicBezTo>
                  <a:cubicBezTo>
                    <a:pt x="140" y="856"/>
                    <a:pt x="47" y="791"/>
                    <a:pt x="23" y="727"/>
                  </a:cubicBezTo>
                  <a:close/>
                </a:path>
              </a:pathLst>
            </a:custGeom>
            <a:solidFill>
              <a:schemeClr val="hlink"/>
            </a:solidFill>
            <a:ln w="38100" cap="flat" cmpd="sng">
              <a:solidFill>
                <a:schemeClr val="accent2"/>
              </a:solidFill>
              <a:prstDash val="dash"/>
              <a:round/>
              <a:headEnd/>
              <a:tailEnd/>
            </a:ln>
          </p:spPr>
          <p:txBody>
            <a:bodyPr wrap="square">
              <a:spAutoFit/>
            </a:bodyPr>
            <a:lstStyle/>
            <a:p>
              <a:endParaRPr lang="en-US"/>
            </a:p>
          </p:txBody>
        </p:sp>
        <p:sp>
          <p:nvSpPr>
            <p:cNvPr id="7225" name="Oval 4"/>
            <p:cNvSpPr>
              <a:spLocks noChangeArrowheads="1"/>
            </p:cNvSpPr>
            <p:nvPr/>
          </p:nvSpPr>
          <p:spPr bwMode="auto">
            <a:xfrm>
              <a:off x="1832" y="86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7226" name="Oval 5"/>
            <p:cNvSpPr>
              <a:spLocks noChangeArrowheads="1"/>
            </p:cNvSpPr>
            <p:nvPr/>
          </p:nvSpPr>
          <p:spPr bwMode="auto">
            <a:xfrm>
              <a:off x="2400" y="1212"/>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7227" name="Oval 6"/>
            <p:cNvSpPr>
              <a:spLocks noChangeArrowheads="1"/>
            </p:cNvSpPr>
            <p:nvPr/>
          </p:nvSpPr>
          <p:spPr bwMode="auto">
            <a:xfrm>
              <a:off x="1296" y="122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7228" name="AutoShape 7"/>
            <p:cNvCxnSpPr>
              <a:cxnSpLocks noChangeShapeType="1"/>
              <a:stCxn id="7227" idx="7"/>
              <a:endCxn id="7225" idx="2"/>
            </p:cNvCxnSpPr>
            <p:nvPr/>
          </p:nvCxnSpPr>
          <p:spPr bwMode="auto">
            <a:xfrm flipV="1">
              <a:off x="1501" y="1072"/>
              <a:ext cx="319"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7229" name="AutoShape 8"/>
            <p:cNvCxnSpPr>
              <a:cxnSpLocks noChangeShapeType="1"/>
              <a:stCxn id="7226" idx="7"/>
              <a:endCxn id="7233" idx="2"/>
            </p:cNvCxnSpPr>
            <p:nvPr/>
          </p:nvCxnSpPr>
          <p:spPr bwMode="auto">
            <a:xfrm flipV="1">
              <a:off x="2605" y="1072"/>
              <a:ext cx="367" cy="247"/>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7230" name="AutoShape 9"/>
            <p:cNvCxnSpPr>
              <a:cxnSpLocks noChangeShapeType="1"/>
              <a:stCxn id="7241" idx="6"/>
              <a:endCxn id="7226" idx="3"/>
            </p:cNvCxnSpPr>
            <p:nvPr/>
          </p:nvCxnSpPr>
          <p:spPr bwMode="auto">
            <a:xfrm flipV="1">
              <a:off x="2084" y="1513"/>
              <a:ext cx="351" cy="271"/>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sp>
          <p:nvSpPr>
            <p:cNvPr id="7231" name="Oval 10"/>
            <p:cNvSpPr>
              <a:spLocks noChangeArrowheads="1"/>
            </p:cNvSpPr>
            <p:nvPr/>
          </p:nvSpPr>
          <p:spPr bwMode="auto">
            <a:xfrm>
              <a:off x="2984" y="15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7232" name="AutoShape 11"/>
            <p:cNvCxnSpPr>
              <a:cxnSpLocks noChangeShapeType="1"/>
              <a:stCxn id="7226" idx="5"/>
              <a:endCxn id="7231" idx="2"/>
            </p:cNvCxnSpPr>
            <p:nvPr/>
          </p:nvCxnSpPr>
          <p:spPr bwMode="auto">
            <a:xfrm>
              <a:off x="2605" y="1513"/>
              <a:ext cx="367" cy="271"/>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7233" name="Oval 12"/>
            <p:cNvSpPr>
              <a:spLocks noChangeArrowheads="1"/>
            </p:cNvSpPr>
            <p:nvPr/>
          </p:nvSpPr>
          <p:spPr bwMode="auto">
            <a:xfrm>
              <a:off x="2984" y="86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7234" name="Oval 13"/>
            <p:cNvSpPr>
              <a:spLocks noChangeArrowheads="1"/>
            </p:cNvSpPr>
            <p:nvPr/>
          </p:nvSpPr>
          <p:spPr bwMode="auto">
            <a:xfrm>
              <a:off x="3744" y="15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7235" name="Oval 14"/>
            <p:cNvSpPr>
              <a:spLocks noChangeArrowheads="1"/>
            </p:cNvSpPr>
            <p:nvPr/>
          </p:nvSpPr>
          <p:spPr bwMode="auto">
            <a:xfrm>
              <a:off x="3744" y="86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7236" name="AutoShape 15"/>
            <p:cNvCxnSpPr>
              <a:cxnSpLocks noChangeShapeType="1"/>
              <a:stCxn id="7231" idx="6"/>
              <a:endCxn id="7234" idx="2"/>
            </p:cNvCxnSpPr>
            <p:nvPr/>
          </p:nvCxnSpPr>
          <p:spPr bwMode="auto">
            <a:xfrm>
              <a:off x="3236" y="1784"/>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7237" name="AutoShape 16"/>
            <p:cNvCxnSpPr>
              <a:cxnSpLocks noChangeShapeType="1"/>
              <a:stCxn id="7233" idx="6"/>
              <a:endCxn id="7235" idx="2"/>
            </p:cNvCxnSpPr>
            <p:nvPr/>
          </p:nvCxnSpPr>
          <p:spPr bwMode="auto">
            <a:xfrm>
              <a:off x="3236" y="1072"/>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7238" name="AutoShape 17"/>
            <p:cNvCxnSpPr>
              <a:cxnSpLocks noChangeShapeType="1"/>
              <a:stCxn id="7234" idx="0"/>
              <a:endCxn id="7235" idx="4"/>
            </p:cNvCxnSpPr>
            <p:nvPr/>
          </p:nvCxnSpPr>
          <p:spPr bwMode="auto">
            <a:xfrm flipV="1">
              <a:off x="3864" y="1204"/>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7239" name="AutoShape 18"/>
            <p:cNvCxnSpPr>
              <a:cxnSpLocks noChangeShapeType="1"/>
              <a:stCxn id="7231" idx="2"/>
              <a:endCxn id="7241" idx="6"/>
            </p:cNvCxnSpPr>
            <p:nvPr/>
          </p:nvCxnSpPr>
          <p:spPr bwMode="auto">
            <a:xfrm flipH="1">
              <a:off x="2084" y="1784"/>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7240" name="AutoShape 19"/>
            <p:cNvCxnSpPr>
              <a:cxnSpLocks noChangeShapeType="1"/>
              <a:stCxn id="7234" idx="1"/>
              <a:endCxn id="7233" idx="5"/>
            </p:cNvCxnSpPr>
            <p:nvPr/>
          </p:nvCxnSpPr>
          <p:spPr bwMode="auto">
            <a:xfrm flipH="1" flipV="1">
              <a:off x="3189" y="1169"/>
              <a:ext cx="590" cy="518"/>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7241" name="Oval 20"/>
            <p:cNvSpPr>
              <a:spLocks noChangeArrowheads="1"/>
            </p:cNvSpPr>
            <p:nvPr/>
          </p:nvSpPr>
          <p:spPr bwMode="auto">
            <a:xfrm>
              <a:off x="1832" y="15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7242" name="AutoShape 21"/>
            <p:cNvCxnSpPr>
              <a:cxnSpLocks noChangeShapeType="1"/>
              <a:stCxn id="7241" idx="0"/>
              <a:endCxn id="7225" idx="4"/>
            </p:cNvCxnSpPr>
            <p:nvPr/>
          </p:nvCxnSpPr>
          <p:spPr bwMode="auto">
            <a:xfrm flipV="1">
              <a:off x="1952" y="1204"/>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7243" name="AutoShape 22"/>
            <p:cNvCxnSpPr>
              <a:cxnSpLocks noChangeShapeType="1"/>
              <a:stCxn id="7241" idx="2"/>
              <a:endCxn id="7227" idx="5"/>
            </p:cNvCxnSpPr>
            <p:nvPr/>
          </p:nvCxnSpPr>
          <p:spPr bwMode="auto">
            <a:xfrm flipH="1" flipV="1">
              <a:off x="1501" y="1529"/>
              <a:ext cx="319"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7244" name="AutoShape 23"/>
            <p:cNvCxnSpPr>
              <a:cxnSpLocks noChangeShapeType="1"/>
              <a:stCxn id="7233" idx="2"/>
              <a:endCxn id="7225" idx="6"/>
            </p:cNvCxnSpPr>
            <p:nvPr/>
          </p:nvCxnSpPr>
          <p:spPr bwMode="auto">
            <a:xfrm flipH="1">
              <a:off x="2084" y="1072"/>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7245" name="Oval 24"/>
            <p:cNvSpPr>
              <a:spLocks noChangeArrowheads="1"/>
            </p:cNvSpPr>
            <p:nvPr/>
          </p:nvSpPr>
          <p:spPr bwMode="auto">
            <a:xfrm>
              <a:off x="4288" y="122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7246" name="AutoShape 25"/>
            <p:cNvCxnSpPr>
              <a:cxnSpLocks noChangeShapeType="1"/>
              <a:stCxn id="7234" idx="6"/>
              <a:endCxn id="7245" idx="3"/>
            </p:cNvCxnSpPr>
            <p:nvPr/>
          </p:nvCxnSpPr>
          <p:spPr bwMode="auto">
            <a:xfrm flipV="1">
              <a:off x="3996" y="1529"/>
              <a:ext cx="327"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7247" name="AutoShape 26"/>
            <p:cNvCxnSpPr>
              <a:cxnSpLocks noChangeShapeType="1"/>
              <a:stCxn id="7245" idx="1"/>
              <a:endCxn id="7235" idx="6"/>
            </p:cNvCxnSpPr>
            <p:nvPr/>
          </p:nvCxnSpPr>
          <p:spPr bwMode="auto">
            <a:xfrm flipH="1" flipV="1">
              <a:off x="3996" y="1072"/>
              <a:ext cx="327"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7248" name="Text Box 27"/>
            <p:cNvSpPr txBox="1">
              <a:spLocks noChangeArrowheads="1"/>
            </p:cNvSpPr>
            <p:nvPr/>
          </p:nvSpPr>
          <p:spPr bwMode="auto">
            <a:xfrm>
              <a:off x="1408" y="95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7249" name="Text Box 28"/>
            <p:cNvSpPr txBox="1">
              <a:spLocks noChangeArrowheads="1"/>
            </p:cNvSpPr>
            <p:nvPr/>
          </p:nvSpPr>
          <p:spPr bwMode="auto">
            <a:xfrm>
              <a:off x="1408" y="162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7250" name="Text Box 29"/>
            <p:cNvSpPr txBox="1">
              <a:spLocks noChangeArrowheads="1"/>
            </p:cNvSpPr>
            <p:nvPr/>
          </p:nvSpPr>
          <p:spPr bwMode="auto">
            <a:xfrm>
              <a:off x="1696" y="124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latin typeface="Comic Sans MS" pitchFamily="66" charset="0"/>
                </a:rPr>
                <a:t>11</a:t>
              </a:r>
            </a:p>
          </p:txBody>
        </p:sp>
        <p:sp>
          <p:nvSpPr>
            <p:cNvPr id="7251" name="Text Box 30"/>
            <p:cNvSpPr txBox="1">
              <a:spLocks noChangeArrowheads="1"/>
            </p:cNvSpPr>
            <p:nvPr/>
          </p:nvSpPr>
          <p:spPr bwMode="auto">
            <a:xfrm>
              <a:off x="2320" y="8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7252" name="Text Box 31"/>
            <p:cNvSpPr txBox="1">
              <a:spLocks noChangeArrowheads="1"/>
            </p:cNvSpPr>
            <p:nvPr/>
          </p:nvSpPr>
          <p:spPr bwMode="auto">
            <a:xfrm>
              <a:off x="3328" y="8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7253" name="Text Box 32"/>
            <p:cNvSpPr txBox="1">
              <a:spLocks noChangeArrowheads="1"/>
            </p:cNvSpPr>
            <p:nvPr/>
          </p:nvSpPr>
          <p:spPr bwMode="auto">
            <a:xfrm>
              <a:off x="4088" y="99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9</a:t>
              </a:r>
            </a:p>
          </p:txBody>
        </p:sp>
        <p:sp>
          <p:nvSpPr>
            <p:cNvPr id="7254" name="Text Box 33"/>
            <p:cNvSpPr txBox="1">
              <a:spLocks noChangeArrowheads="1"/>
            </p:cNvSpPr>
            <p:nvPr/>
          </p:nvSpPr>
          <p:spPr bwMode="auto">
            <a:xfrm>
              <a:off x="4064" y="164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10</a:t>
              </a:r>
            </a:p>
          </p:txBody>
        </p:sp>
        <p:sp>
          <p:nvSpPr>
            <p:cNvPr id="7255" name="Text Box 34"/>
            <p:cNvSpPr txBox="1">
              <a:spLocks noChangeArrowheads="1"/>
            </p:cNvSpPr>
            <p:nvPr/>
          </p:nvSpPr>
          <p:spPr bwMode="auto">
            <a:xfrm>
              <a:off x="3800" y="129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14</a:t>
              </a:r>
            </a:p>
          </p:txBody>
        </p:sp>
        <p:sp>
          <p:nvSpPr>
            <p:cNvPr id="7256" name="Text Box 35"/>
            <p:cNvSpPr txBox="1">
              <a:spLocks noChangeArrowheads="1"/>
            </p:cNvSpPr>
            <p:nvPr/>
          </p:nvSpPr>
          <p:spPr bwMode="auto">
            <a:xfrm>
              <a:off x="3136" y="12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7257" name="Text Box 36"/>
            <p:cNvSpPr txBox="1">
              <a:spLocks noChangeArrowheads="1"/>
            </p:cNvSpPr>
            <p:nvPr/>
          </p:nvSpPr>
          <p:spPr bwMode="auto">
            <a:xfrm>
              <a:off x="3288" y="176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7258" name="Text Box 37"/>
            <p:cNvSpPr txBox="1">
              <a:spLocks noChangeArrowheads="1"/>
            </p:cNvSpPr>
            <p:nvPr/>
          </p:nvSpPr>
          <p:spPr bwMode="auto">
            <a:xfrm>
              <a:off x="2320" y="17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a:t>
              </a:r>
            </a:p>
          </p:txBody>
        </p:sp>
        <p:sp>
          <p:nvSpPr>
            <p:cNvPr id="7259" name="Text Box 38"/>
            <p:cNvSpPr txBox="1">
              <a:spLocks noChangeArrowheads="1"/>
            </p:cNvSpPr>
            <p:nvPr/>
          </p:nvSpPr>
          <p:spPr bwMode="auto">
            <a:xfrm>
              <a:off x="2664" y="11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7260" name="Text Box 39"/>
            <p:cNvSpPr txBox="1">
              <a:spLocks noChangeArrowheads="1"/>
            </p:cNvSpPr>
            <p:nvPr/>
          </p:nvSpPr>
          <p:spPr bwMode="auto">
            <a:xfrm>
              <a:off x="2656" y="144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6</a:t>
              </a:r>
            </a:p>
          </p:txBody>
        </p:sp>
        <p:sp>
          <p:nvSpPr>
            <p:cNvPr id="7261" name="Text Box 40"/>
            <p:cNvSpPr txBox="1">
              <a:spLocks noChangeArrowheads="1"/>
            </p:cNvSpPr>
            <p:nvPr/>
          </p:nvSpPr>
          <p:spPr bwMode="auto">
            <a:xfrm>
              <a:off x="2080" y="143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7262" name="Text Box 41"/>
            <p:cNvSpPr txBox="1">
              <a:spLocks noChangeArrowheads="1"/>
            </p:cNvSpPr>
            <p:nvPr/>
          </p:nvSpPr>
          <p:spPr bwMode="auto">
            <a:xfrm>
              <a:off x="1024" y="11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solidFill>
                    <a:srgbClr val="CC3300"/>
                  </a:solidFill>
                  <a:latin typeface="Comic Sans MS" pitchFamily="66" charset="0"/>
                </a:rPr>
                <a:t>s</a:t>
              </a:r>
            </a:p>
          </p:txBody>
        </p:sp>
        <p:sp>
          <p:nvSpPr>
            <p:cNvPr id="7263" name="Text Box 42"/>
            <p:cNvSpPr txBox="1">
              <a:spLocks noChangeArrowheads="1"/>
            </p:cNvSpPr>
            <p:nvPr/>
          </p:nvSpPr>
          <p:spPr bwMode="auto">
            <a:xfrm>
              <a:off x="4240" y="1360"/>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7264" name="Text Box 43"/>
            <p:cNvSpPr txBox="1">
              <a:spLocks noChangeArrowheads="1"/>
            </p:cNvSpPr>
            <p:nvPr/>
          </p:nvSpPr>
          <p:spPr bwMode="auto">
            <a:xfrm>
              <a:off x="3696" y="1721"/>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7265" name="Text Box 44"/>
            <p:cNvSpPr txBox="1">
              <a:spLocks noChangeArrowheads="1"/>
            </p:cNvSpPr>
            <p:nvPr/>
          </p:nvSpPr>
          <p:spPr bwMode="auto">
            <a:xfrm>
              <a:off x="3696" y="1008"/>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7266" name="Text Box 45"/>
            <p:cNvSpPr txBox="1">
              <a:spLocks noChangeArrowheads="1"/>
            </p:cNvSpPr>
            <p:nvPr/>
          </p:nvSpPr>
          <p:spPr bwMode="auto">
            <a:xfrm>
              <a:off x="2928" y="1000"/>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7267" name="Text Box 46"/>
            <p:cNvSpPr txBox="1">
              <a:spLocks noChangeArrowheads="1"/>
            </p:cNvSpPr>
            <p:nvPr/>
          </p:nvSpPr>
          <p:spPr bwMode="auto">
            <a:xfrm>
              <a:off x="2936" y="1721"/>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7268" name="Text Box 47"/>
            <p:cNvSpPr txBox="1">
              <a:spLocks noChangeArrowheads="1"/>
            </p:cNvSpPr>
            <p:nvPr/>
          </p:nvSpPr>
          <p:spPr bwMode="auto">
            <a:xfrm>
              <a:off x="2352" y="1353"/>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7269" name="Text Box 48"/>
            <p:cNvSpPr txBox="1">
              <a:spLocks noChangeArrowheads="1"/>
            </p:cNvSpPr>
            <p:nvPr/>
          </p:nvSpPr>
          <p:spPr bwMode="auto">
            <a:xfrm>
              <a:off x="1264" y="132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0</a:t>
              </a:r>
            </a:p>
          </p:txBody>
        </p:sp>
        <p:sp>
          <p:nvSpPr>
            <p:cNvPr id="7270" name="Text Box 49"/>
            <p:cNvSpPr txBox="1">
              <a:spLocks noChangeArrowheads="1"/>
            </p:cNvSpPr>
            <p:nvPr/>
          </p:nvSpPr>
          <p:spPr bwMode="auto">
            <a:xfrm>
              <a:off x="1784" y="97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7271" name="Text Box 101"/>
            <p:cNvSpPr txBox="1">
              <a:spLocks noChangeArrowheads="1"/>
            </p:cNvSpPr>
            <p:nvPr/>
          </p:nvSpPr>
          <p:spPr bwMode="auto">
            <a:xfrm>
              <a:off x="1792" y="1681"/>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grpSp>
      <p:grpSp>
        <p:nvGrpSpPr>
          <p:cNvPr id="3" name="Group 108"/>
          <p:cNvGrpSpPr>
            <a:grpSpLocks/>
          </p:cNvGrpSpPr>
          <p:nvPr/>
        </p:nvGrpSpPr>
        <p:grpSpPr bwMode="auto">
          <a:xfrm>
            <a:off x="2793999" y="3326443"/>
            <a:ext cx="6888429" cy="2640013"/>
            <a:chOff x="1056" y="2097"/>
            <a:chExt cx="3520" cy="1663"/>
          </a:xfrm>
        </p:grpSpPr>
        <p:grpSp>
          <p:nvGrpSpPr>
            <p:cNvPr id="7173" name="Group 105"/>
            <p:cNvGrpSpPr>
              <a:grpSpLocks/>
            </p:cNvGrpSpPr>
            <p:nvPr/>
          </p:nvGrpSpPr>
          <p:grpSpPr bwMode="auto">
            <a:xfrm>
              <a:off x="1184" y="2097"/>
              <a:ext cx="3392" cy="1663"/>
              <a:chOff x="1184" y="2097"/>
              <a:chExt cx="3392" cy="1663"/>
            </a:xfrm>
          </p:grpSpPr>
          <p:sp>
            <p:nvSpPr>
              <p:cNvPr id="7175" name="Freeform 102"/>
              <p:cNvSpPr>
                <a:spLocks/>
              </p:cNvSpPr>
              <p:nvPr/>
            </p:nvSpPr>
            <p:spPr bwMode="auto">
              <a:xfrm>
                <a:off x="1184" y="2576"/>
                <a:ext cx="1080" cy="945"/>
              </a:xfrm>
              <a:custGeom>
                <a:avLst/>
                <a:gdLst>
                  <a:gd name="T0" fmla="*/ 23 w 1014"/>
                  <a:gd name="T1" fmla="*/ 727 h 856"/>
                  <a:gd name="T2" fmla="*/ 85 w 1014"/>
                  <a:gd name="T3" fmla="*/ 443 h 856"/>
                  <a:gd name="T4" fmla="*/ 454 w 1014"/>
                  <a:gd name="T5" fmla="*/ 328 h 856"/>
                  <a:gd name="T6" fmla="*/ 753 w 1014"/>
                  <a:gd name="T7" fmla="*/ 29 h 856"/>
                  <a:gd name="T8" fmla="*/ 953 w 1014"/>
                  <a:gd name="T9" fmla="*/ 152 h 856"/>
                  <a:gd name="T10" fmla="*/ 945 w 1014"/>
                  <a:gd name="T11" fmla="*/ 412 h 856"/>
                  <a:gd name="T12" fmla="*/ 538 w 1014"/>
                  <a:gd name="T13" fmla="*/ 535 h 856"/>
                  <a:gd name="T14" fmla="*/ 226 w 1014"/>
                  <a:gd name="T15" fmla="*/ 824 h 856"/>
                  <a:gd name="T16" fmla="*/ 23 w 1014"/>
                  <a:gd name="T17" fmla="*/ 727 h 8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4"/>
                  <a:gd name="T28" fmla="*/ 0 h 856"/>
                  <a:gd name="T29" fmla="*/ 1014 w 1014"/>
                  <a:gd name="T30" fmla="*/ 856 h 8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4" h="856">
                    <a:moveTo>
                      <a:pt x="23" y="727"/>
                    </a:moveTo>
                    <a:cubicBezTo>
                      <a:pt x="0" y="664"/>
                      <a:pt x="13" y="509"/>
                      <a:pt x="85" y="443"/>
                    </a:cubicBezTo>
                    <a:cubicBezTo>
                      <a:pt x="157" y="377"/>
                      <a:pt x="343" y="397"/>
                      <a:pt x="454" y="328"/>
                    </a:cubicBezTo>
                    <a:cubicBezTo>
                      <a:pt x="565" y="259"/>
                      <a:pt x="670" y="58"/>
                      <a:pt x="753" y="29"/>
                    </a:cubicBezTo>
                    <a:cubicBezTo>
                      <a:pt x="836" y="0"/>
                      <a:pt x="921" y="88"/>
                      <a:pt x="953" y="152"/>
                    </a:cubicBezTo>
                    <a:cubicBezTo>
                      <a:pt x="985" y="216"/>
                      <a:pt x="1014" y="348"/>
                      <a:pt x="945" y="412"/>
                    </a:cubicBezTo>
                    <a:cubicBezTo>
                      <a:pt x="876" y="476"/>
                      <a:pt x="658" y="466"/>
                      <a:pt x="538" y="535"/>
                    </a:cubicBezTo>
                    <a:cubicBezTo>
                      <a:pt x="418" y="604"/>
                      <a:pt x="312" y="792"/>
                      <a:pt x="226" y="824"/>
                    </a:cubicBezTo>
                    <a:cubicBezTo>
                      <a:pt x="140" y="856"/>
                      <a:pt x="47" y="791"/>
                      <a:pt x="23" y="727"/>
                    </a:cubicBezTo>
                    <a:close/>
                  </a:path>
                </a:pathLst>
              </a:custGeom>
              <a:solidFill>
                <a:schemeClr val="hlink"/>
              </a:solidFill>
              <a:ln w="38100" cap="flat" cmpd="sng">
                <a:solidFill>
                  <a:schemeClr val="accent2"/>
                </a:solidFill>
                <a:prstDash val="dash"/>
                <a:round/>
                <a:headEnd/>
                <a:tailEnd/>
              </a:ln>
            </p:spPr>
            <p:txBody>
              <a:bodyPr wrap="square">
                <a:spAutoFit/>
              </a:bodyPr>
              <a:lstStyle/>
              <a:p>
                <a:endParaRPr lang="en-US"/>
              </a:p>
            </p:txBody>
          </p:sp>
          <p:sp>
            <p:nvSpPr>
              <p:cNvPr id="7176" name="Oval 52"/>
              <p:cNvSpPr>
                <a:spLocks noChangeArrowheads="1"/>
              </p:cNvSpPr>
              <p:nvPr/>
            </p:nvSpPr>
            <p:spPr bwMode="auto">
              <a:xfrm>
                <a:off x="1832" y="2629"/>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7177" name="Oval 53"/>
              <p:cNvSpPr>
                <a:spLocks noChangeArrowheads="1"/>
              </p:cNvSpPr>
              <p:nvPr/>
            </p:nvSpPr>
            <p:spPr bwMode="auto">
              <a:xfrm>
                <a:off x="2400" y="2973"/>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7178" name="Oval 54"/>
              <p:cNvSpPr>
                <a:spLocks noChangeArrowheads="1"/>
              </p:cNvSpPr>
              <p:nvPr/>
            </p:nvSpPr>
            <p:spPr bwMode="auto">
              <a:xfrm>
                <a:off x="1296" y="2989"/>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7179" name="AutoShape 55"/>
              <p:cNvCxnSpPr>
                <a:cxnSpLocks noChangeShapeType="1"/>
                <a:stCxn id="7178" idx="7"/>
                <a:endCxn id="7176" idx="2"/>
              </p:cNvCxnSpPr>
              <p:nvPr/>
            </p:nvCxnSpPr>
            <p:spPr bwMode="auto">
              <a:xfrm flipV="1">
                <a:off x="1501" y="2833"/>
                <a:ext cx="319"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7180" name="AutoShape 56"/>
              <p:cNvCxnSpPr>
                <a:cxnSpLocks noChangeShapeType="1"/>
                <a:stCxn id="7177" idx="7"/>
                <a:endCxn id="7184" idx="2"/>
              </p:cNvCxnSpPr>
              <p:nvPr/>
            </p:nvCxnSpPr>
            <p:spPr bwMode="auto">
              <a:xfrm flipV="1">
                <a:off x="2605" y="2833"/>
                <a:ext cx="367" cy="247"/>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7181" name="AutoShape 57"/>
              <p:cNvCxnSpPr>
                <a:cxnSpLocks noChangeShapeType="1"/>
                <a:stCxn id="7192" idx="6"/>
                <a:endCxn id="7177" idx="3"/>
              </p:cNvCxnSpPr>
              <p:nvPr/>
            </p:nvCxnSpPr>
            <p:spPr bwMode="auto">
              <a:xfrm flipV="1">
                <a:off x="2084" y="3274"/>
                <a:ext cx="351" cy="271"/>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sp>
            <p:nvSpPr>
              <p:cNvPr id="7182" name="Oval 58"/>
              <p:cNvSpPr>
                <a:spLocks noChangeArrowheads="1"/>
              </p:cNvSpPr>
              <p:nvPr/>
            </p:nvSpPr>
            <p:spPr bwMode="auto">
              <a:xfrm>
                <a:off x="2984" y="3341"/>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7183" name="AutoShape 59"/>
              <p:cNvCxnSpPr>
                <a:cxnSpLocks noChangeShapeType="1"/>
                <a:stCxn id="7177" idx="5"/>
                <a:endCxn id="7182" idx="2"/>
              </p:cNvCxnSpPr>
              <p:nvPr/>
            </p:nvCxnSpPr>
            <p:spPr bwMode="auto">
              <a:xfrm>
                <a:off x="2605" y="3274"/>
                <a:ext cx="367" cy="271"/>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7184" name="Oval 60"/>
              <p:cNvSpPr>
                <a:spLocks noChangeArrowheads="1"/>
              </p:cNvSpPr>
              <p:nvPr/>
            </p:nvSpPr>
            <p:spPr bwMode="auto">
              <a:xfrm>
                <a:off x="2984" y="2629"/>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7185" name="Oval 61"/>
              <p:cNvSpPr>
                <a:spLocks noChangeArrowheads="1"/>
              </p:cNvSpPr>
              <p:nvPr/>
            </p:nvSpPr>
            <p:spPr bwMode="auto">
              <a:xfrm>
                <a:off x="3744" y="3341"/>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7186" name="Oval 62"/>
              <p:cNvSpPr>
                <a:spLocks noChangeArrowheads="1"/>
              </p:cNvSpPr>
              <p:nvPr/>
            </p:nvSpPr>
            <p:spPr bwMode="auto">
              <a:xfrm>
                <a:off x="3744" y="2629"/>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7187" name="AutoShape 63"/>
              <p:cNvCxnSpPr>
                <a:cxnSpLocks noChangeShapeType="1"/>
                <a:stCxn id="7182" idx="6"/>
                <a:endCxn id="7185" idx="2"/>
              </p:cNvCxnSpPr>
              <p:nvPr/>
            </p:nvCxnSpPr>
            <p:spPr bwMode="auto">
              <a:xfrm>
                <a:off x="3236" y="3545"/>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7188" name="AutoShape 64"/>
              <p:cNvCxnSpPr>
                <a:cxnSpLocks noChangeShapeType="1"/>
                <a:stCxn id="7184" idx="6"/>
                <a:endCxn id="7186" idx="2"/>
              </p:cNvCxnSpPr>
              <p:nvPr/>
            </p:nvCxnSpPr>
            <p:spPr bwMode="auto">
              <a:xfrm>
                <a:off x="3236" y="2833"/>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7189" name="AutoShape 65"/>
              <p:cNvCxnSpPr>
                <a:cxnSpLocks noChangeShapeType="1"/>
                <a:stCxn id="7185" idx="0"/>
                <a:endCxn id="7186" idx="4"/>
              </p:cNvCxnSpPr>
              <p:nvPr/>
            </p:nvCxnSpPr>
            <p:spPr bwMode="auto">
              <a:xfrm flipV="1">
                <a:off x="3864" y="2965"/>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7190" name="AutoShape 66"/>
              <p:cNvCxnSpPr>
                <a:cxnSpLocks noChangeShapeType="1"/>
                <a:stCxn id="7182" idx="2"/>
                <a:endCxn id="7192" idx="6"/>
              </p:cNvCxnSpPr>
              <p:nvPr/>
            </p:nvCxnSpPr>
            <p:spPr bwMode="auto">
              <a:xfrm flipH="1">
                <a:off x="2084" y="3545"/>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7191" name="AutoShape 67"/>
              <p:cNvCxnSpPr>
                <a:cxnSpLocks noChangeShapeType="1"/>
                <a:stCxn id="7185" idx="1"/>
                <a:endCxn id="7184" idx="5"/>
              </p:cNvCxnSpPr>
              <p:nvPr/>
            </p:nvCxnSpPr>
            <p:spPr bwMode="auto">
              <a:xfrm flipH="1" flipV="1">
                <a:off x="3189" y="2930"/>
                <a:ext cx="590" cy="518"/>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7192" name="Oval 68"/>
              <p:cNvSpPr>
                <a:spLocks noChangeArrowheads="1"/>
              </p:cNvSpPr>
              <p:nvPr/>
            </p:nvSpPr>
            <p:spPr bwMode="auto">
              <a:xfrm>
                <a:off x="1832" y="3341"/>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7193" name="AutoShape 69"/>
              <p:cNvCxnSpPr>
                <a:cxnSpLocks noChangeShapeType="1"/>
                <a:stCxn id="7192" idx="0"/>
                <a:endCxn id="7176" idx="4"/>
              </p:cNvCxnSpPr>
              <p:nvPr/>
            </p:nvCxnSpPr>
            <p:spPr bwMode="auto">
              <a:xfrm flipV="1">
                <a:off x="1952" y="2965"/>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7194" name="AutoShape 70"/>
              <p:cNvCxnSpPr>
                <a:cxnSpLocks noChangeShapeType="1"/>
                <a:stCxn id="7192" idx="2"/>
                <a:endCxn id="7178" idx="5"/>
              </p:cNvCxnSpPr>
              <p:nvPr/>
            </p:nvCxnSpPr>
            <p:spPr bwMode="auto">
              <a:xfrm flipH="1" flipV="1">
                <a:off x="1501" y="3290"/>
                <a:ext cx="319"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7195" name="AutoShape 71"/>
              <p:cNvCxnSpPr>
                <a:cxnSpLocks noChangeShapeType="1"/>
                <a:stCxn id="7184" idx="2"/>
                <a:endCxn id="7176" idx="6"/>
              </p:cNvCxnSpPr>
              <p:nvPr/>
            </p:nvCxnSpPr>
            <p:spPr bwMode="auto">
              <a:xfrm flipH="1">
                <a:off x="2084" y="2833"/>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7196" name="Oval 72"/>
              <p:cNvSpPr>
                <a:spLocks noChangeArrowheads="1"/>
              </p:cNvSpPr>
              <p:nvPr/>
            </p:nvSpPr>
            <p:spPr bwMode="auto">
              <a:xfrm>
                <a:off x="4288" y="2989"/>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7197" name="AutoShape 73"/>
              <p:cNvCxnSpPr>
                <a:cxnSpLocks noChangeShapeType="1"/>
                <a:stCxn id="7185" idx="6"/>
                <a:endCxn id="7196" idx="3"/>
              </p:cNvCxnSpPr>
              <p:nvPr/>
            </p:nvCxnSpPr>
            <p:spPr bwMode="auto">
              <a:xfrm flipV="1">
                <a:off x="3996" y="3290"/>
                <a:ext cx="327"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7198" name="AutoShape 74"/>
              <p:cNvCxnSpPr>
                <a:cxnSpLocks noChangeShapeType="1"/>
                <a:stCxn id="7196" idx="1"/>
                <a:endCxn id="7186" idx="6"/>
              </p:cNvCxnSpPr>
              <p:nvPr/>
            </p:nvCxnSpPr>
            <p:spPr bwMode="auto">
              <a:xfrm flipH="1" flipV="1">
                <a:off x="3996" y="2833"/>
                <a:ext cx="327"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7199" name="Text Box 75"/>
              <p:cNvSpPr txBox="1">
                <a:spLocks noChangeArrowheads="1"/>
              </p:cNvSpPr>
              <p:nvPr/>
            </p:nvSpPr>
            <p:spPr bwMode="auto">
              <a:xfrm>
                <a:off x="1408" y="2713"/>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7200" name="Text Box 76"/>
              <p:cNvSpPr txBox="1">
                <a:spLocks noChangeArrowheads="1"/>
              </p:cNvSpPr>
              <p:nvPr/>
            </p:nvSpPr>
            <p:spPr bwMode="auto">
              <a:xfrm>
                <a:off x="1408" y="3385"/>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7201" name="Text Box 77"/>
              <p:cNvSpPr txBox="1">
                <a:spLocks noChangeArrowheads="1"/>
              </p:cNvSpPr>
              <p:nvPr/>
            </p:nvSpPr>
            <p:spPr bwMode="auto">
              <a:xfrm>
                <a:off x="1696" y="3001"/>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11</a:t>
                </a:r>
              </a:p>
            </p:txBody>
          </p:sp>
          <p:sp>
            <p:nvSpPr>
              <p:cNvPr id="7202" name="Text Box 78"/>
              <p:cNvSpPr txBox="1">
                <a:spLocks noChangeArrowheads="1"/>
              </p:cNvSpPr>
              <p:nvPr/>
            </p:nvSpPr>
            <p:spPr bwMode="auto">
              <a:xfrm>
                <a:off x="2320" y="256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7203" name="Text Box 79"/>
              <p:cNvSpPr txBox="1">
                <a:spLocks noChangeArrowheads="1"/>
              </p:cNvSpPr>
              <p:nvPr/>
            </p:nvSpPr>
            <p:spPr bwMode="auto">
              <a:xfrm>
                <a:off x="3328" y="256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7204" name="Text Box 80"/>
              <p:cNvSpPr txBox="1">
                <a:spLocks noChangeArrowheads="1"/>
              </p:cNvSpPr>
              <p:nvPr/>
            </p:nvSpPr>
            <p:spPr bwMode="auto">
              <a:xfrm>
                <a:off x="4088" y="275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9</a:t>
                </a:r>
              </a:p>
            </p:txBody>
          </p:sp>
          <p:sp>
            <p:nvSpPr>
              <p:cNvPr id="7205" name="Text Box 81"/>
              <p:cNvSpPr txBox="1">
                <a:spLocks noChangeArrowheads="1"/>
              </p:cNvSpPr>
              <p:nvPr/>
            </p:nvSpPr>
            <p:spPr bwMode="auto">
              <a:xfrm>
                <a:off x="4064" y="3401"/>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10</a:t>
                </a:r>
              </a:p>
            </p:txBody>
          </p:sp>
          <p:sp>
            <p:nvSpPr>
              <p:cNvPr id="7206" name="Text Box 82"/>
              <p:cNvSpPr txBox="1">
                <a:spLocks noChangeArrowheads="1"/>
              </p:cNvSpPr>
              <p:nvPr/>
            </p:nvSpPr>
            <p:spPr bwMode="auto">
              <a:xfrm>
                <a:off x="3800" y="3057"/>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14</a:t>
                </a:r>
              </a:p>
            </p:txBody>
          </p:sp>
          <p:sp>
            <p:nvSpPr>
              <p:cNvPr id="7207" name="Text Box 83"/>
              <p:cNvSpPr txBox="1">
                <a:spLocks noChangeArrowheads="1"/>
              </p:cNvSpPr>
              <p:nvPr/>
            </p:nvSpPr>
            <p:spPr bwMode="auto">
              <a:xfrm>
                <a:off x="3136" y="304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7208" name="Text Box 84"/>
              <p:cNvSpPr txBox="1">
                <a:spLocks noChangeArrowheads="1"/>
              </p:cNvSpPr>
              <p:nvPr/>
            </p:nvSpPr>
            <p:spPr bwMode="auto">
              <a:xfrm>
                <a:off x="3288" y="3521"/>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7209" name="Text Box 85"/>
              <p:cNvSpPr txBox="1">
                <a:spLocks noChangeArrowheads="1"/>
              </p:cNvSpPr>
              <p:nvPr/>
            </p:nvSpPr>
            <p:spPr bwMode="auto">
              <a:xfrm>
                <a:off x="2320" y="352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a:t>
                </a:r>
              </a:p>
            </p:txBody>
          </p:sp>
          <p:sp>
            <p:nvSpPr>
              <p:cNvPr id="7210" name="Text Box 86"/>
              <p:cNvSpPr txBox="1">
                <a:spLocks noChangeArrowheads="1"/>
              </p:cNvSpPr>
              <p:nvPr/>
            </p:nvSpPr>
            <p:spPr bwMode="auto">
              <a:xfrm>
                <a:off x="2664" y="292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7211" name="Text Box 87"/>
              <p:cNvSpPr txBox="1">
                <a:spLocks noChangeArrowheads="1"/>
              </p:cNvSpPr>
              <p:nvPr/>
            </p:nvSpPr>
            <p:spPr bwMode="auto">
              <a:xfrm>
                <a:off x="2656" y="320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6</a:t>
                </a:r>
              </a:p>
            </p:txBody>
          </p:sp>
          <p:sp>
            <p:nvSpPr>
              <p:cNvPr id="7212" name="Text Box 88"/>
              <p:cNvSpPr txBox="1">
                <a:spLocks noChangeArrowheads="1"/>
              </p:cNvSpPr>
              <p:nvPr/>
            </p:nvSpPr>
            <p:spPr bwMode="auto">
              <a:xfrm>
                <a:off x="2080" y="3193"/>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7213" name="AutoShape 89"/>
              <p:cNvSpPr>
                <a:spLocks noChangeArrowheads="1"/>
              </p:cNvSpPr>
              <p:nvPr/>
            </p:nvSpPr>
            <p:spPr bwMode="auto">
              <a:xfrm>
                <a:off x="2736" y="2097"/>
                <a:ext cx="231" cy="319"/>
              </a:xfrm>
              <a:prstGeom prst="downArrow">
                <a:avLst>
                  <a:gd name="adj1" fmla="val 50000"/>
                  <a:gd name="adj2" fmla="val 25000"/>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7214" name="Text Box 90"/>
              <p:cNvSpPr txBox="1">
                <a:spLocks noChangeArrowheads="1"/>
              </p:cNvSpPr>
              <p:nvPr/>
            </p:nvSpPr>
            <p:spPr bwMode="auto">
              <a:xfrm>
                <a:off x="4240" y="3120"/>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7215" name="Text Box 91"/>
              <p:cNvSpPr txBox="1">
                <a:spLocks noChangeArrowheads="1"/>
              </p:cNvSpPr>
              <p:nvPr/>
            </p:nvSpPr>
            <p:spPr bwMode="auto">
              <a:xfrm>
                <a:off x="3696" y="3481"/>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7216" name="Text Box 92"/>
              <p:cNvSpPr txBox="1">
                <a:spLocks noChangeArrowheads="1"/>
              </p:cNvSpPr>
              <p:nvPr/>
            </p:nvSpPr>
            <p:spPr bwMode="auto">
              <a:xfrm>
                <a:off x="3696" y="2768"/>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7217" name="Text Box 93"/>
              <p:cNvSpPr txBox="1">
                <a:spLocks noChangeArrowheads="1"/>
              </p:cNvSpPr>
              <p:nvPr/>
            </p:nvSpPr>
            <p:spPr bwMode="auto">
              <a:xfrm>
                <a:off x="2936" y="3481"/>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7218" name="Text Box 94"/>
              <p:cNvSpPr txBox="1">
                <a:spLocks noChangeArrowheads="1"/>
              </p:cNvSpPr>
              <p:nvPr/>
            </p:nvSpPr>
            <p:spPr bwMode="auto">
              <a:xfrm>
                <a:off x="2352" y="3113"/>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7219" name="Text Box 95"/>
              <p:cNvSpPr txBox="1">
                <a:spLocks noChangeArrowheads="1"/>
              </p:cNvSpPr>
              <p:nvPr/>
            </p:nvSpPr>
            <p:spPr bwMode="auto">
              <a:xfrm>
                <a:off x="1264" y="308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0</a:t>
                </a:r>
              </a:p>
            </p:txBody>
          </p:sp>
          <p:sp>
            <p:nvSpPr>
              <p:cNvPr id="7220" name="Text Box 96"/>
              <p:cNvSpPr txBox="1">
                <a:spLocks noChangeArrowheads="1"/>
              </p:cNvSpPr>
              <p:nvPr/>
            </p:nvSpPr>
            <p:spPr bwMode="auto">
              <a:xfrm>
                <a:off x="1792" y="272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4</a:t>
                </a:r>
              </a:p>
            </p:txBody>
          </p:sp>
          <p:sp>
            <p:nvSpPr>
              <p:cNvPr id="7221" name="Text Box 97"/>
              <p:cNvSpPr txBox="1">
                <a:spLocks noChangeArrowheads="1"/>
              </p:cNvSpPr>
              <p:nvPr/>
            </p:nvSpPr>
            <p:spPr bwMode="auto">
              <a:xfrm>
                <a:off x="1784" y="345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8</a:t>
                </a:r>
              </a:p>
            </p:txBody>
          </p:sp>
          <p:sp>
            <p:nvSpPr>
              <p:cNvPr id="7222" name="Text Box 98"/>
              <p:cNvSpPr txBox="1">
                <a:spLocks noChangeArrowheads="1"/>
              </p:cNvSpPr>
              <p:nvPr/>
            </p:nvSpPr>
            <p:spPr bwMode="auto">
              <a:xfrm>
                <a:off x="1704" y="2104"/>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latin typeface="Comic Sans MS" pitchFamily="66" charset="0"/>
                  </a:rPr>
                  <a:t>Relax</a:t>
                </a:r>
              </a:p>
            </p:txBody>
          </p:sp>
          <p:sp>
            <p:nvSpPr>
              <p:cNvPr id="7223" name="Text Box 103"/>
              <p:cNvSpPr txBox="1">
                <a:spLocks noChangeArrowheads="1"/>
              </p:cNvSpPr>
              <p:nvPr/>
            </p:nvSpPr>
            <p:spPr bwMode="auto">
              <a:xfrm>
                <a:off x="2944" y="2736"/>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12</a:t>
                </a:r>
              </a:p>
            </p:txBody>
          </p:sp>
        </p:grpSp>
        <p:sp>
          <p:nvSpPr>
            <p:cNvPr id="7174" name="Text Box 107"/>
            <p:cNvSpPr txBox="1">
              <a:spLocks noChangeArrowheads="1"/>
            </p:cNvSpPr>
            <p:nvPr/>
          </p:nvSpPr>
          <p:spPr bwMode="auto">
            <a:xfrm>
              <a:off x="1056" y="283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solidFill>
                    <a:srgbClr val="CC3300"/>
                  </a:solidFill>
                  <a:latin typeface="Comic Sans MS" pitchFamily="66" charset="0"/>
                </a:rPr>
                <a:t>s</a:t>
              </a:r>
            </a:p>
          </p:txBody>
        </p:sp>
      </p:grpSp>
      <p:sp>
        <p:nvSpPr>
          <p:cNvPr id="104" name="TextBox 103"/>
          <p:cNvSpPr txBox="1"/>
          <p:nvPr/>
        </p:nvSpPr>
        <p:spPr>
          <a:xfrm>
            <a:off x="8689831" y="3307382"/>
            <a:ext cx="3208955" cy="369332"/>
          </a:xfrm>
          <a:prstGeom prst="rect">
            <a:avLst/>
          </a:prstGeom>
          <a:noFill/>
        </p:spPr>
        <p:txBody>
          <a:bodyPr wrap="none" rtlCol="0">
            <a:spAutoFit/>
          </a:bodyPr>
          <a:lstStyle/>
          <a:p>
            <a:r>
              <a:rPr lang="en-US" dirty="0"/>
              <a:t>Distance Queue: </a:t>
            </a:r>
            <a:r>
              <a:rPr lang="en-US" dirty="0">
                <a:latin typeface="Times New Roman"/>
                <a:cs typeface="Times New Roman"/>
              </a:rPr>
              <a:t>8</a:t>
            </a:r>
            <a:r>
              <a:rPr lang="en-US" dirty="0"/>
              <a:t> </a:t>
            </a:r>
            <a:r>
              <a:rPr lang="en-US" dirty="0">
                <a:latin typeface="Times New Roman"/>
                <a:cs typeface="Times New Roman"/>
              </a:rPr>
              <a:t>∞</a:t>
            </a:r>
            <a:r>
              <a:rPr lang="en-US" dirty="0"/>
              <a:t> </a:t>
            </a:r>
            <a:r>
              <a:rPr lang="en-US" dirty="0">
                <a:latin typeface="Times New Roman"/>
                <a:cs typeface="Times New Roman"/>
              </a:rPr>
              <a:t>∞</a:t>
            </a:r>
            <a:r>
              <a:rPr lang="en-US" dirty="0"/>
              <a:t> </a:t>
            </a:r>
            <a:r>
              <a:rPr lang="en-US" dirty="0">
                <a:latin typeface="Times New Roman"/>
                <a:cs typeface="Times New Roman"/>
              </a:rPr>
              <a:t>∞</a:t>
            </a:r>
            <a:r>
              <a:rPr lang="en-US" dirty="0"/>
              <a:t> </a:t>
            </a:r>
            <a:r>
              <a:rPr lang="en-US" dirty="0">
                <a:latin typeface="Times New Roman"/>
                <a:cs typeface="Times New Roman"/>
              </a:rPr>
              <a:t>∞</a:t>
            </a:r>
            <a:r>
              <a:rPr lang="en-US" dirty="0"/>
              <a:t> </a:t>
            </a:r>
            <a:r>
              <a:rPr lang="en-US" dirty="0">
                <a:latin typeface="Times New Roman"/>
                <a:cs typeface="Times New Roman"/>
              </a:rPr>
              <a:t>∞</a:t>
            </a:r>
            <a:r>
              <a:rPr lang="en-US" dirty="0"/>
              <a:t> </a:t>
            </a:r>
            <a:r>
              <a:rPr lang="en-US" dirty="0">
                <a:latin typeface="Times New Roman"/>
                <a:cs typeface="Times New Roman"/>
              </a:rPr>
              <a:t>∞</a:t>
            </a:r>
            <a:endParaRPr lang="en-US" dirty="0"/>
          </a:p>
        </p:txBody>
      </p:sp>
      <p:sp>
        <p:nvSpPr>
          <p:cNvPr id="105" name="TextBox 104"/>
          <p:cNvSpPr txBox="1"/>
          <p:nvPr/>
        </p:nvSpPr>
        <p:spPr>
          <a:xfrm>
            <a:off x="8703566" y="6006524"/>
            <a:ext cx="3274679" cy="369332"/>
          </a:xfrm>
          <a:prstGeom prst="rect">
            <a:avLst/>
          </a:prstGeom>
          <a:noFill/>
        </p:spPr>
        <p:txBody>
          <a:bodyPr wrap="none" rtlCol="0">
            <a:spAutoFit/>
          </a:bodyPr>
          <a:lstStyle/>
          <a:p>
            <a:r>
              <a:rPr lang="en-US" dirty="0"/>
              <a:t>Distance Queue: </a:t>
            </a:r>
            <a:r>
              <a:rPr lang="en-US" dirty="0">
                <a:latin typeface="Times New Roman"/>
                <a:cs typeface="Times New Roman"/>
              </a:rPr>
              <a:t>8</a:t>
            </a:r>
            <a:r>
              <a:rPr lang="en-US" dirty="0"/>
              <a:t> </a:t>
            </a:r>
            <a:r>
              <a:rPr lang="en-US" dirty="0">
                <a:latin typeface="Times New Roman"/>
                <a:cs typeface="Times New Roman"/>
              </a:rPr>
              <a:t>12</a:t>
            </a:r>
            <a:r>
              <a:rPr lang="en-US" dirty="0"/>
              <a:t> </a:t>
            </a:r>
            <a:r>
              <a:rPr lang="en-US" dirty="0">
                <a:latin typeface="Times New Roman"/>
                <a:cs typeface="Times New Roman"/>
              </a:rPr>
              <a:t>∞</a:t>
            </a:r>
            <a:r>
              <a:rPr lang="en-US" dirty="0"/>
              <a:t> </a:t>
            </a:r>
            <a:r>
              <a:rPr lang="en-US" dirty="0">
                <a:latin typeface="Times New Roman"/>
                <a:cs typeface="Times New Roman"/>
              </a:rPr>
              <a:t>∞</a:t>
            </a:r>
            <a:r>
              <a:rPr lang="en-US" dirty="0"/>
              <a:t> </a:t>
            </a:r>
            <a:r>
              <a:rPr lang="en-US" dirty="0">
                <a:latin typeface="Times New Roman"/>
                <a:cs typeface="Times New Roman"/>
              </a:rPr>
              <a:t>∞</a:t>
            </a:r>
            <a:r>
              <a:rPr lang="en-US" dirty="0"/>
              <a:t> </a:t>
            </a:r>
            <a:r>
              <a:rPr lang="en-US" dirty="0">
                <a:latin typeface="Times New Roman"/>
                <a:cs typeface="Times New Roman"/>
              </a:rPr>
              <a:t>∞</a:t>
            </a:r>
            <a:r>
              <a:rPr lang="en-US" dirty="0"/>
              <a:t> </a:t>
            </a:r>
            <a:r>
              <a:rPr lang="en-US" dirty="0">
                <a:latin typeface="Times New Roman"/>
                <a:cs typeface="Times New Roman"/>
              </a:rPr>
              <a:t>∞</a:t>
            </a:r>
            <a:endParaRPr lang="en-US" dirty="0"/>
          </a:p>
        </p:txBody>
      </p:sp>
    </p:spTree>
    <p:extLst>
      <p:ext uri="{BB962C8B-B14F-4D97-AF65-F5344CB8AC3E}">
        <p14:creationId xmlns:p14="http://schemas.microsoft.com/office/powerpoint/2010/main" val="201921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a:xfrm>
            <a:off x="376945" y="4764"/>
            <a:ext cx="8686800" cy="844550"/>
          </a:xfrm>
          <a:noFill/>
        </p:spPr>
        <p:txBody>
          <a:bodyPr/>
          <a:lstStyle/>
          <a:p>
            <a:pPr eaLnBrk="1" hangingPunct="1"/>
            <a:r>
              <a:rPr lang="en-US" altLang="zh-TW" smtClean="0"/>
              <a:t>Example</a:t>
            </a:r>
          </a:p>
        </p:txBody>
      </p:sp>
      <p:grpSp>
        <p:nvGrpSpPr>
          <p:cNvPr id="2" name="Group 104"/>
          <p:cNvGrpSpPr>
            <a:grpSpLocks/>
          </p:cNvGrpSpPr>
          <p:nvPr/>
        </p:nvGrpSpPr>
        <p:grpSpPr bwMode="auto">
          <a:xfrm>
            <a:off x="2743199" y="1270001"/>
            <a:ext cx="7431241" cy="2058988"/>
            <a:chOff x="1024" y="800"/>
            <a:chExt cx="3552" cy="1297"/>
          </a:xfrm>
        </p:grpSpPr>
        <p:sp>
          <p:nvSpPr>
            <p:cNvPr id="8248" name="Freeform 3"/>
            <p:cNvSpPr>
              <a:spLocks/>
            </p:cNvSpPr>
            <p:nvPr/>
          </p:nvSpPr>
          <p:spPr bwMode="auto">
            <a:xfrm>
              <a:off x="1213" y="808"/>
              <a:ext cx="995" cy="1289"/>
            </a:xfrm>
            <a:custGeom>
              <a:avLst/>
              <a:gdLst>
                <a:gd name="T0" fmla="*/ 62 w 976"/>
                <a:gd name="T1" fmla="*/ 774 h 1203"/>
                <a:gd name="T2" fmla="*/ 62 w 976"/>
                <a:gd name="T3" fmla="*/ 443 h 1203"/>
                <a:gd name="T4" fmla="*/ 431 w 976"/>
                <a:gd name="T5" fmla="*/ 328 h 1203"/>
                <a:gd name="T6" fmla="*/ 730 w 976"/>
                <a:gd name="T7" fmla="*/ 29 h 1203"/>
                <a:gd name="T8" fmla="*/ 930 w 976"/>
                <a:gd name="T9" fmla="*/ 152 h 1203"/>
                <a:gd name="T10" fmla="*/ 922 w 976"/>
                <a:gd name="T11" fmla="*/ 412 h 1203"/>
                <a:gd name="T12" fmla="*/ 607 w 976"/>
                <a:gd name="T13" fmla="*/ 436 h 1203"/>
                <a:gd name="T14" fmla="*/ 431 w 976"/>
                <a:gd name="T15" fmla="*/ 551 h 1203"/>
                <a:gd name="T16" fmla="*/ 546 w 976"/>
                <a:gd name="T17" fmla="*/ 736 h 1203"/>
                <a:gd name="T18" fmla="*/ 853 w 976"/>
                <a:gd name="T19" fmla="*/ 820 h 1203"/>
                <a:gd name="T20" fmla="*/ 861 w 976"/>
                <a:gd name="T21" fmla="*/ 1158 h 1203"/>
                <a:gd name="T22" fmla="*/ 546 w 976"/>
                <a:gd name="T23" fmla="*/ 1089 h 1203"/>
                <a:gd name="T24" fmla="*/ 384 w 976"/>
                <a:gd name="T25" fmla="*/ 889 h 1203"/>
                <a:gd name="T26" fmla="*/ 62 w 976"/>
                <a:gd name="T27" fmla="*/ 774 h 12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76"/>
                <a:gd name="T43" fmla="*/ 0 h 1203"/>
                <a:gd name="T44" fmla="*/ 976 w 976"/>
                <a:gd name="T45" fmla="*/ 1203 h 12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76" h="1203">
                  <a:moveTo>
                    <a:pt x="62" y="774"/>
                  </a:moveTo>
                  <a:cubicBezTo>
                    <a:pt x="8" y="700"/>
                    <a:pt x="0" y="517"/>
                    <a:pt x="62" y="443"/>
                  </a:cubicBezTo>
                  <a:cubicBezTo>
                    <a:pt x="124" y="369"/>
                    <a:pt x="320" y="397"/>
                    <a:pt x="431" y="328"/>
                  </a:cubicBezTo>
                  <a:cubicBezTo>
                    <a:pt x="542" y="259"/>
                    <a:pt x="647" y="58"/>
                    <a:pt x="730" y="29"/>
                  </a:cubicBezTo>
                  <a:cubicBezTo>
                    <a:pt x="813" y="0"/>
                    <a:pt x="898" y="88"/>
                    <a:pt x="930" y="152"/>
                  </a:cubicBezTo>
                  <a:cubicBezTo>
                    <a:pt x="962" y="216"/>
                    <a:pt x="976" y="365"/>
                    <a:pt x="922" y="412"/>
                  </a:cubicBezTo>
                  <a:cubicBezTo>
                    <a:pt x="868" y="459"/>
                    <a:pt x="689" y="413"/>
                    <a:pt x="607" y="436"/>
                  </a:cubicBezTo>
                  <a:cubicBezTo>
                    <a:pt x="525" y="459"/>
                    <a:pt x="441" y="501"/>
                    <a:pt x="431" y="551"/>
                  </a:cubicBezTo>
                  <a:cubicBezTo>
                    <a:pt x="421" y="601"/>
                    <a:pt x="476" y="691"/>
                    <a:pt x="546" y="736"/>
                  </a:cubicBezTo>
                  <a:cubicBezTo>
                    <a:pt x="616" y="781"/>
                    <a:pt x="801" y="750"/>
                    <a:pt x="853" y="820"/>
                  </a:cubicBezTo>
                  <a:cubicBezTo>
                    <a:pt x="905" y="890"/>
                    <a:pt x="912" y="1113"/>
                    <a:pt x="861" y="1158"/>
                  </a:cubicBezTo>
                  <a:cubicBezTo>
                    <a:pt x="810" y="1203"/>
                    <a:pt x="625" y="1134"/>
                    <a:pt x="546" y="1089"/>
                  </a:cubicBezTo>
                  <a:cubicBezTo>
                    <a:pt x="467" y="1044"/>
                    <a:pt x="465" y="942"/>
                    <a:pt x="384" y="889"/>
                  </a:cubicBezTo>
                  <a:cubicBezTo>
                    <a:pt x="303" y="836"/>
                    <a:pt x="116" y="848"/>
                    <a:pt x="62" y="774"/>
                  </a:cubicBezTo>
                  <a:close/>
                </a:path>
              </a:pathLst>
            </a:custGeom>
            <a:solidFill>
              <a:schemeClr val="hlink"/>
            </a:solidFill>
            <a:ln w="38100" cap="flat" cmpd="sng">
              <a:solidFill>
                <a:schemeClr val="accent2"/>
              </a:solidFill>
              <a:prstDash val="dash"/>
              <a:round/>
              <a:headEnd/>
              <a:tailEnd/>
            </a:ln>
          </p:spPr>
          <p:txBody>
            <a:bodyPr wrap="square">
              <a:spAutoFit/>
            </a:bodyPr>
            <a:lstStyle/>
            <a:p>
              <a:endParaRPr lang="en-US"/>
            </a:p>
          </p:txBody>
        </p:sp>
        <p:sp>
          <p:nvSpPr>
            <p:cNvPr id="8249" name="Oval 5"/>
            <p:cNvSpPr>
              <a:spLocks noChangeArrowheads="1"/>
            </p:cNvSpPr>
            <p:nvPr/>
          </p:nvSpPr>
          <p:spPr bwMode="auto">
            <a:xfrm>
              <a:off x="1832" y="86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8250" name="Oval 6"/>
            <p:cNvSpPr>
              <a:spLocks noChangeArrowheads="1"/>
            </p:cNvSpPr>
            <p:nvPr/>
          </p:nvSpPr>
          <p:spPr bwMode="auto">
            <a:xfrm>
              <a:off x="2400" y="1212"/>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8251" name="Oval 7"/>
            <p:cNvSpPr>
              <a:spLocks noChangeArrowheads="1"/>
            </p:cNvSpPr>
            <p:nvPr/>
          </p:nvSpPr>
          <p:spPr bwMode="auto">
            <a:xfrm>
              <a:off x="1296" y="122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8252" name="AutoShape 8"/>
            <p:cNvCxnSpPr>
              <a:cxnSpLocks noChangeShapeType="1"/>
              <a:stCxn id="8251" idx="7"/>
              <a:endCxn id="8249" idx="2"/>
            </p:cNvCxnSpPr>
            <p:nvPr/>
          </p:nvCxnSpPr>
          <p:spPr bwMode="auto">
            <a:xfrm flipV="1">
              <a:off x="1501" y="1072"/>
              <a:ext cx="319"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8253" name="AutoShape 9"/>
            <p:cNvCxnSpPr>
              <a:cxnSpLocks noChangeShapeType="1"/>
              <a:stCxn id="8250" idx="7"/>
              <a:endCxn id="8257" idx="2"/>
            </p:cNvCxnSpPr>
            <p:nvPr/>
          </p:nvCxnSpPr>
          <p:spPr bwMode="auto">
            <a:xfrm flipV="1">
              <a:off x="2605" y="1072"/>
              <a:ext cx="367" cy="247"/>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8254" name="AutoShape 10"/>
            <p:cNvCxnSpPr>
              <a:cxnSpLocks noChangeShapeType="1"/>
              <a:stCxn id="8265" idx="6"/>
              <a:endCxn id="8250" idx="3"/>
            </p:cNvCxnSpPr>
            <p:nvPr/>
          </p:nvCxnSpPr>
          <p:spPr bwMode="auto">
            <a:xfrm flipV="1">
              <a:off x="2084" y="1513"/>
              <a:ext cx="351" cy="271"/>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sp>
          <p:nvSpPr>
            <p:cNvPr id="8255" name="Oval 11"/>
            <p:cNvSpPr>
              <a:spLocks noChangeArrowheads="1"/>
            </p:cNvSpPr>
            <p:nvPr/>
          </p:nvSpPr>
          <p:spPr bwMode="auto">
            <a:xfrm>
              <a:off x="2984" y="15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8256" name="AutoShape 12"/>
            <p:cNvCxnSpPr>
              <a:cxnSpLocks noChangeShapeType="1"/>
              <a:stCxn id="8250" idx="5"/>
              <a:endCxn id="8255" idx="2"/>
            </p:cNvCxnSpPr>
            <p:nvPr/>
          </p:nvCxnSpPr>
          <p:spPr bwMode="auto">
            <a:xfrm>
              <a:off x="2605" y="1513"/>
              <a:ext cx="367" cy="271"/>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8257" name="Oval 13"/>
            <p:cNvSpPr>
              <a:spLocks noChangeArrowheads="1"/>
            </p:cNvSpPr>
            <p:nvPr/>
          </p:nvSpPr>
          <p:spPr bwMode="auto">
            <a:xfrm>
              <a:off x="2984" y="86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8258" name="Oval 14"/>
            <p:cNvSpPr>
              <a:spLocks noChangeArrowheads="1"/>
            </p:cNvSpPr>
            <p:nvPr/>
          </p:nvSpPr>
          <p:spPr bwMode="auto">
            <a:xfrm>
              <a:off x="3744" y="15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8259" name="Oval 15"/>
            <p:cNvSpPr>
              <a:spLocks noChangeArrowheads="1"/>
            </p:cNvSpPr>
            <p:nvPr/>
          </p:nvSpPr>
          <p:spPr bwMode="auto">
            <a:xfrm>
              <a:off x="3744" y="86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8260" name="AutoShape 16"/>
            <p:cNvCxnSpPr>
              <a:cxnSpLocks noChangeShapeType="1"/>
              <a:stCxn id="8255" idx="6"/>
              <a:endCxn id="8258" idx="2"/>
            </p:cNvCxnSpPr>
            <p:nvPr/>
          </p:nvCxnSpPr>
          <p:spPr bwMode="auto">
            <a:xfrm>
              <a:off x="3236" y="1784"/>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8261" name="AutoShape 17"/>
            <p:cNvCxnSpPr>
              <a:cxnSpLocks noChangeShapeType="1"/>
              <a:stCxn id="8257" idx="6"/>
              <a:endCxn id="8259" idx="2"/>
            </p:cNvCxnSpPr>
            <p:nvPr/>
          </p:nvCxnSpPr>
          <p:spPr bwMode="auto">
            <a:xfrm>
              <a:off x="3236" y="1072"/>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8262" name="AutoShape 18"/>
            <p:cNvCxnSpPr>
              <a:cxnSpLocks noChangeShapeType="1"/>
              <a:stCxn id="8258" idx="0"/>
              <a:endCxn id="8259" idx="4"/>
            </p:cNvCxnSpPr>
            <p:nvPr/>
          </p:nvCxnSpPr>
          <p:spPr bwMode="auto">
            <a:xfrm flipV="1">
              <a:off x="3864" y="1204"/>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8263" name="AutoShape 19"/>
            <p:cNvCxnSpPr>
              <a:cxnSpLocks noChangeShapeType="1"/>
              <a:stCxn id="8255" idx="2"/>
              <a:endCxn id="8265" idx="6"/>
            </p:cNvCxnSpPr>
            <p:nvPr/>
          </p:nvCxnSpPr>
          <p:spPr bwMode="auto">
            <a:xfrm flipH="1">
              <a:off x="2084" y="1784"/>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8264" name="AutoShape 20"/>
            <p:cNvCxnSpPr>
              <a:cxnSpLocks noChangeShapeType="1"/>
              <a:stCxn id="8258" idx="1"/>
              <a:endCxn id="8257" idx="5"/>
            </p:cNvCxnSpPr>
            <p:nvPr/>
          </p:nvCxnSpPr>
          <p:spPr bwMode="auto">
            <a:xfrm flipH="1" flipV="1">
              <a:off x="3189" y="1169"/>
              <a:ext cx="590" cy="518"/>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8265" name="Oval 21"/>
            <p:cNvSpPr>
              <a:spLocks noChangeArrowheads="1"/>
            </p:cNvSpPr>
            <p:nvPr/>
          </p:nvSpPr>
          <p:spPr bwMode="auto">
            <a:xfrm>
              <a:off x="1832" y="15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8266" name="AutoShape 22"/>
            <p:cNvCxnSpPr>
              <a:cxnSpLocks noChangeShapeType="1"/>
              <a:stCxn id="8265" idx="0"/>
              <a:endCxn id="8249" idx="4"/>
            </p:cNvCxnSpPr>
            <p:nvPr/>
          </p:nvCxnSpPr>
          <p:spPr bwMode="auto">
            <a:xfrm flipV="1">
              <a:off x="1952" y="1204"/>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8267" name="AutoShape 23"/>
            <p:cNvCxnSpPr>
              <a:cxnSpLocks noChangeShapeType="1"/>
              <a:stCxn id="8265" idx="2"/>
              <a:endCxn id="8251" idx="5"/>
            </p:cNvCxnSpPr>
            <p:nvPr/>
          </p:nvCxnSpPr>
          <p:spPr bwMode="auto">
            <a:xfrm flipH="1" flipV="1">
              <a:off x="1501" y="1529"/>
              <a:ext cx="319"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8268" name="AutoShape 24"/>
            <p:cNvCxnSpPr>
              <a:cxnSpLocks noChangeShapeType="1"/>
              <a:stCxn id="8257" idx="2"/>
              <a:endCxn id="8249" idx="6"/>
            </p:cNvCxnSpPr>
            <p:nvPr/>
          </p:nvCxnSpPr>
          <p:spPr bwMode="auto">
            <a:xfrm flipH="1">
              <a:off x="2084" y="1072"/>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8269" name="Oval 25"/>
            <p:cNvSpPr>
              <a:spLocks noChangeArrowheads="1"/>
            </p:cNvSpPr>
            <p:nvPr/>
          </p:nvSpPr>
          <p:spPr bwMode="auto">
            <a:xfrm>
              <a:off x="4288" y="122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8270" name="AutoShape 26"/>
            <p:cNvCxnSpPr>
              <a:cxnSpLocks noChangeShapeType="1"/>
              <a:stCxn id="8258" idx="6"/>
              <a:endCxn id="8269" idx="3"/>
            </p:cNvCxnSpPr>
            <p:nvPr/>
          </p:nvCxnSpPr>
          <p:spPr bwMode="auto">
            <a:xfrm flipV="1">
              <a:off x="3996" y="1529"/>
              <a:ext cx="327"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8271" name="AutoShape 27"/>
            <p:cNvCxnSpPr>
              <a:cxnSpLocks noChangeShapeType="1"/>
              <a:stCxn id="8269" idx="1"/>
              <a:endCxn id="8259" idx="6"/>
            </p:cNvCxnSpPr>
            <p:nvPr/>
          </p:nvCxnSpPr>
          <p:spPr bwMode="auto">
            <a:xfrm flipH="1" flipV="1">
              <a:off x="3996" y="1072"/>
              <a:ext cx="327"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8272" name="Text Box 28"/>
            <p:cNvSpPr txBox="1">
              <a:spLocks noChangeArrowheads="1"/>
            </p:cNvSpPr>
            <p:nvPr/>
          </p:nvSpPr>
          <p:spPr bwMode="auto">
            <a:xfrm>
              <a:off x="1408" y="95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8273" name="Text Box 29"/>
            <p:cNvSpPr txBox="1">
              <a:spLocks noChangeArrowheads="1"/>
            </p:cNvSpPr>
            <p:nvPr/>
          </p:nvSpPr>
          <p:spPr bwMode="auto">
            <a:xfrm>
              <a:off x="1408" y="162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8274" name="Text Box 30"/>
            <p:cNvSpPr txBox="1">
              <a:spLocks noChangeArrowheads="1"/>
            </p:cNvSpPr>
            <p:nvPr/>
          </p:nvSpPr>
          <p:spPr bwMode="auto">
            <a:xfrm>
              <a:off x="1696" y="124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11</a:t>
              </a:r>
            </a:p>
          </p:txBody>
        </p:sp>
        <p:sp>
          <p:nvSpPr>
            <p:cNvPr id="8275" name="Text Box 31"/>
            <p:cNvSpPr txBox="1">
              <a:spLocks noChangeArrowheads="1"/>
            </p:cNvSpPr>
            <p:nvPr/>
          </p:nvSpPr>
          <p:spPr bwMode="auto">
            <a:xfrm>
              <a:off x="2320" y="8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8276" name="Text Box 32"/>
            <p:cNvSpPr txBox="1">
              <a:spLocks noChangeArrowheads="1"/>
            </p:cNvSpPr>
            <p:nvPr/>
          </p:nvSpPr>
          <p:spPr bwMode="auto">
            <a:xfrm>
              <a:off x="3328" y="8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8277" name="Text Box 33"/>
            <p:cNvSpPr txBox="1">
              <a:spLocks noChangeArrowheads="1"/>
            </p:cNvSpPr>
            <p:nvPr/>
          </p:nvSpPr>
          <p:spPr bwMode="auto">
            <a:xfrm>
              <a:off x="4088" y="99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9</a:t>
              </a:r>
            </a:p>
          </p:txBody>
        </p:sp>
        <p:sp>
          <p:nvSpPr>
            <p:cNvPr id="8278" name="Text Box 34"/>
            <p:cNvSpPr txBox="1">
              <a:spLocks noChangeArrowheads="1"/>
            </p:cNvSpPr>
            <p:nvPr/>
          </p:nvSpPr>
          <p:spPr bwMode="auto">
            <a:xfrm>
              <a:off x="4064" y="164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10</a:t>
              </a:r>
            </a:p>
          </p:txBody>
        </p:sp>
        <p:sp>
          <p:nvSpPr>
            <p:cNvPr id="8279" name="Text Box 35"/>
            <p:cNvSpPr txBox="1">
              <a:spLocks noChangeArrowheads="1"/>
            </p:cNvSpPr>
            <p:nvPr/>
          </p:nvSpPr>
          <p:spPr bwMode="auto">
            <a:xfrm>
              <a:off x="3800" y="129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14</a:t>
              </a:r>
            </a:p>
          </p:txBody>
        </p:sp>
        <p:sp>
          <p:nvSpPr>
            <p:cNvPr id="8280" name="Text Box 36"/>
            <p:cNvSpPr txBox="1">
              <a:spLocks noChangeArrowheads="1"/>
            </p:cNvSpPr>
            <p:nvPr/>
          </p:nvSpPr>
          <p:spPr bwMode="auto">
            <a:xfrm>
              <a:off x="3136" y="12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8281" name="Text Box 37"/>
            <p:cNvSpPr txBox="1">
              <a:spLocks noChangeArrowheads="1"/>
            </p:cNvSpPr>
            <p:nvPr/>
          </p:nvSpPr>
          <p:spPr bwMode="auto">
            <a:xfrm>
              <a:off x="3288" y="176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8282" name="Text Box 38"/>
            <p:cNvSpPr txBox="1">
              <a:spLocks noChangeArrowheads="1"/>
            </p:cNvSpPr>
            <p:nvPr/>
          </p:nvSpPr>
          <p:spPr bwMode="auto">
            <a:xfrm>
              <a:off x="2320" y="17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a:t>
              </a:r>
            </a:p>
          </p:txBody>
        </p:sp>
        <p:sp>
          <p:nvSpPr>
            <p:cNvPr id="8283" name="Text Box 39"/>
            <p:cNvSpPr txBox="1">
              <a:spLocks noChangeArrowheads="1"/>
            </p:cNvSpPr>
            <p:nvPr/>
          </p:nvSpPr>
          <p:spPr bwMode="auto">
            <a:xfrm>
              <a:off x="2664" y="11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8284" name="Text Box 40"/>
            <p:cNvSpPr txBox="1">
              <a:spLocks noChangeArrowheads="1"/>
            </p:cNvSpPr>
            <p:nvPr/>
          </p:nvSpPr>
          <p:spPr bwMode="auto">
            <a:xfrm>
              <a:off x="2656" y="144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6</a:t>
              </a:r>
            </a:p>
          </p:txBody>
        </p:sp>
        <p:sp>
          <p:nvSpPr>
            <p:cNvPr id="8285" name="Text Box 41"/>
            <p:cNvSpPr txBox="1">
              <a:spLocks noChangeArrowheads="1"/>
            </p:cNvSpPr>
            <p:nvPr/>
          </p:nvSpPr>
          <p:spPr bwMode="auto">
            <a:xfrm>
              <a:off x="2080" y="143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8286" name="Text Box 42"/>
            <p:cNvSpPr txBox="1">
              <a:spLocks noChangeArrowheads="1"/>
            </p:cNvSpPr>
            <p:nvPr/>
          </p:nvSpPr>
          <p:spPr bwMode="auto">
            <a:xfrm>
              <a:off x="1024" y="11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solidFill>
                    <a:srgbClr val="CC3300"/>
                  </a:solidFill>
                  <a:latin typeface="Comic Sans MS" pitchFamily="66" charset="0"/>
                </a:rPr>
                <a:t>s</a:t>
              </a:r>
            </a:p>
          </p:txBody>
        </p:sp>
        <p:sp>
          <p:nvSpPr>
            <p:cNvPr id="8287" name="Text Box 43"/>
            <p:cNvSpPr txBox="1">
              <a:spLocks noChangeArrowheads="1"/>
            </p:cNvSpPr>
            <p:nvPr/>
          </p:nvSpPr>
          <p:spPr bwMode="auto">
            <a:xfrm>
              <a:off x="4240" y="1360"/>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8288" name="Text Box 44"/>
            <p:cNvSpPr txBox="1">
              <a:spLocks noChangeArrowheads="1"/>
            </p:cNvSpPr>
            <p:nvPr/>
          </p:nvSpPr>
          <p:spPr bwMode="auto">
            <a:xfrm>
              <a:off x="3696" y="1721"/>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8289" name="Text Box 45"/>
            <p:cNvSpPr txBox="1">
              <a:spLocks noChangeArrowheads="1"/>
            </p:cNvSpPr>
            <p:nvPr/>
          </p:nvSpPr>
          <p:spPr bwMode="auto">
            <a:xfrm>
              <a:off x="3696" y="1008"/>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8290" name="Text Box 47"/>
            <p:cNvSpPr txBox="1">
              <a:spLocks noChangeArrowheads="1"/>
            </p:cNvSpPr>
            <p:nvPr/>
          </p:nvSpPr>
          <p:spPr bwMode="auto">
            <a:xfrm>
              <a:off x="2936" y="1721"/>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8291" name="Text Box 48"/>
            <p:cNvSpPr txBox="1">
              <a:spLocks noChangeArrowheads="1"/>
            </p:cNvSpPr>
            <p:nvPr/>
          </p:nvSpPr>
          <p:spPr bwMode="auto">
            <a:xfrm>
              <a:off x="2352" y="1353"/>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8292" name="Text Box 49"/>
            <p:cNvSpPr txBox="1">
              <a:spLocks noChangeArrowheads="1"/>
            </p:cNvSpPr>
            <p:nvPr/>
          </p:nvSpPr>
          <p:spPr bwMode="auto">
            <a:xfrm>
              <a:off x="1264" y="132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0</a:t>
              </a:r>
            </a:p>
          </p:txBody>
        </p:sp>
        <p:sp>
          <p:nvSpPr>
            <p:cNvPr id="8293" name="Text Box 50"/>
            <p:cNvSpPr txBox="1">
              <a:spLocks noChangeArrowheads="1"/>
            </p:cNvSpPr>
            <p:nvPr/>
          </p:nvSpPr>
          <p:spPr bwMode="auto">
            <a:xfrm>
              <a:off x="1784" y="97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8294" name="Text Box 98"/>
            <p:cNvSpPr txBox="1">
              <a:spLocks noChangeArrowheads="1"/>
            </p:cNvSpPr>
            <p:nvPr/>
          </p:nvSpPr>
          <p:spPr bwMode="auto">
            <a:xfrm>
              <a:off x="1792" y="1681"/>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8295" name="Text Box 100"/>
            <p:cNvSpPr txBox="1">
              <a:spLocks noChangeArrowheads="1"/>
            </p:cNvSpPr>
            <p:nvPr/>
          </p:nvSpPr>
          <p:spPr bwMode="auto">
            <a:xfrm>
              <a:off x="2944" y="96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12</a:t>
              </a:r>
            </a:p>
          </p:txBody>
        </p:sp>
      </p:grpSp>
      <p:grpSp>
        <p:nvGrpSpPr>
          <p:cNvPr id="3" name="Group 107"/>
          <p:cNvGrpSpPr>
            <a:grpSpLocks/>
          </p:cNvGrpSpPr>
          <p:nvPr/>
        </p:nvGrpSpPr>
        <p:grpSpPr bwMode="auto">
          <a:xfrm>
            <a:off x="2794000" y="3328990"/>
            <a:ext cx="7380440" cy="2714626"/>
            <a:chOff x="1056" y="2097"/>
            <a:chExt cx="3520" cy="1710"/>
          </a:xfrm>
        </p:grpSpPr>
        <p:grpSp>
          <p:nvGrpSpPr>
            <p:cNvPr id="8197" name="Group 105"/>
            <p:cNvGrpSpPr>
              <a:grpSpLocks/>
            </p:cNvGrpSpPr>
            <p:nvPr/>
          </p:nvGrpSpPr>
          <p:grpSpPr bwMode="auto">
            <a:xfrm>
              <a:off x="1232" y="2097"/>
              <a:ext cx="3344" cy="1710"/>
              <a:chOff x="1232" y="2097"/>
              <a:chExt cx="3344" cy="1710"/>
            </a:xfrm>
          </p:grpSpPr>
          <p:sp>
            <p:nvSpPr>
              <p:cNvPr id="8199" name="Freeform 103"/>
              <p:cNvSpPr>
                <a:spLocks/>
              </p:cNvSpPr>
              <p:nvPr/>
            </p:nvSpPr>
            <p:spPr bwMode="auto">
              <a:xfrm>
                <a:off x="1232" y="2581"/>
                <a:ext cx="956" cy="1226"/>
              </a:xfrm>
              <a:custGeom>
                <a:avLst/>
                <a:gdLst>
                  <a:gd name="T0" fmla="*/ 62 w 976"/>
                  <a:gd name="T1" fmla="*/ 774 h 1203"/>
                  <a:gd name="T2" fmla="*/ 62 w 976"/>
                  <a:gd name="T3" fmla="*/ 443 h 1203"/>
                  <a:gd name="T4" fmla="*/ 431 w 976"/>
                  <a:gd name="T5" fmla="*/ 328 h 1203"/>
                  <a:gd name="T6" fmla="*/ 730 w 976"/>
                  <a:gd name="T7" fmla="*/ 29 h 1203"/>
                  <a:gd name="T8" fmla="*/ 930 w 976"/>
                  <a:gd name="T9" fmla="*/ 152 h 1203"/>
                  <a:gd name="T10" fmla="*/ 922 w 976"/>
                  <a:gd name="T11" fmla="*/ 412 h 1203"/>
                  <a:gd name="T12" fmla="*/ 607 w 976"/>
                  <a:gd name="T13" fmla="*/ 436 h 1203"/>
                  <a:gd name="T14" fmla="*/ 431 w 976"/>
                  <a:gd name="T15" fmla="*/ 551 h 1203"/>
                  <a:gd name="T16" fmla="*/ 546 w 976"/>
                  <a:gd name="T17" fmla="*/ 736 h 1203"/>
                  <a:gd name="T18" fmla="*/ 853 w 976"/>
                  <a:gd name="T19" fmla="*/ 820 h 1203"/>
                  <a:gd name="T20" fmla="*/ 861 w 976"/>
                  <a:gd name="T21" fmla="*/ 1158 h 1203"/>
                  <a:gd name="T22" fmla="*/ 546 w 976"/>
                  <a:gd name="T23" fmla="*/ 1089 h 1203"/>
                  <a:gd name="T24" fmla="*/ 384 w 976"/>
                  <a:gd name="T25" fmla="*/ 889 h 1203"/>
                  <a:gd name="T26" fmla="*/ 62 w 976"/>
                  <a:gd name="T27" fmla="*/ 774 h 12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76"/>
                  <a:gd name="T43" fmla="*/ 0 h 1203"/>
                  <a:gd name="T44" fmla="*/ 976 w 976"/>
                  <a:gd name="T45" fmla="*/ 1203 h 12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76" h="1203">
                    <a:moveTo>
                      <a:pt x="62" y="774"/>
                    </a:moveTo>
                    <a:cubicBezTo>
                      <a:pt x="8" y="700"/>
                      <a:pt x="0" y="517"/>
                      <a:pt x="62" y="443"/>
                    </a:cubicBezTo>
                    <a:cubicBezTo>
                      <a:pt x="124" y="369"/>
                      <a:pt x="320" y="397"/>
                      <a:pt x="431" y="328"/>
                    </a:cubicBezTo>
                    <a:cubicBezTo>
                      <a:pt x="542" y="259"/>
                      <a:pt x="647" y="58"/>
                      <a:pt x="730" y="29"/>
                    </a:cubicBezTo>
                    <a:cubicBezTo>
                      <a:pt x="813" y="0"/>
                      <a:pt x="898" y="88"/>
                      <a:pt x="930" y="152"/>
                    </a:cubicBezTo>
                    <a:cubicBezTo>
                      <a:pt x="962" y="216"/>
                      <a:pt x="976" y="365"/>
                      <a:pt x="922" y="412"/>
                    </a:cubicBezTo>
                    <a:cubicBezTo>
                      <a:pt x="868" y="459"/>
                      <a:pt x="689" y="413"/>
                      <a:pt x="607" y="436"/>
                    </a:cubicBezTo>
                    <a:cubicBezTo>
                      <a:pt x="525" y="459"/>
                      <a:pt x="441" y="501"/>
                      <a:pt x="431" y="551"/>
                    </a:cubicBezTo>
                    <a:cubicBezTo>
                      <a:pt x="421" y="601"/>
                      <a:pt x="476" y="691"/>
                      <a:pt x="546" y="736"/>
                    </a:cubicBezTo>
                    <a:cubicBezTo>
                      <a:pt x="616" y="781"/>
                      <a:pt x="801" y="750"/>
                      <a:pt x="853" y="820"/>
                    </a:cubicBezTo>
                    <a:cubicBezTo>
                      <a:pt x="905" y="890"/>
                      <a:pt x="912" y="1113"/>
                      <a:pt x="861" y="1158"/>
                    </a:cubicBezTo>
                    <a:cubicBezTo>
                      <a:pt x="810" y="1203"/>
                      <a:pt x="625" y="1134"/>
                      <a:pt x="546" y="1089"/>
                    </a:cubicBezTo>
                    <a:cubicBezTo>
                      <a:pt x="467" y="1044"/>
                      <a:pt x="465" y="942"/>
                      <a:pt x="384" y="889"/>
                    </a:cubicBezTo>
                    <a:cubicBezTo>
                      <a:pt x="303" y="836"/>
                      <a:pt x="116" y="848"/>
                      <a:pt x="62" y="774"/>
                    </a:cubicBezTo>
                    <a:close/>
                  </a:path>
                </a:pathLst>
              </a:custGeom>
              <a:solidFill>
                <a:schemeClr val="hlink"/>
              </a:solidFill>
              <a:ln w="38100" cap="flat" cmpd="sng">
                <a:solidFill>
                  <a:schemeClr val="accent2"/>
                </a:solidFill>
                <a:prstDash val="dash"/>
                <a:round/>
                <a:headEnd/>
                <a:tailEnd/>
              </a:ln>
            </p:spPr>
            <p:txBody>
              <a:bodyPr wrap="square">
                <a:spAutoFit/>
              </a:bodyPr>
              <a:lstStyle/>
              <a:p>
                <a:endParaRPr lang="en-US"/>
              </a:p>
            </p:txBody>
          </p:sp>
          <p:sp>
            <p:nvSpPr>
              <p:cNvPr id="8200" name="Oval 51"/>
              <p:cNvSpPr>
                <a:spLocks noChangeArrowheads="1"/>
              </p:cNvSpPr>
              <p:nvPr/>
            </p:nvSpPr>
            <p:spPr bwMode="auto">
              <a:xfrm>
                <a:off x="1832" y="2629"/>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8201" name="Oval 52"/>
              <p:cNvSpPr>
                <a:spLocks noChangeArrowheads="1"/>
              </p:cNvSpPr>
              <p:nvPr/>
            </p:nvSpPr>
            <p:spPr bwMode="auto">
              <a:xfrm>
                <a:off x="2400" y="2973"/>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8202" name="Oval 53"/>
              <p:cNvSpPr>
                <a:spLocks noChangeArrowheads="1"/>
              </p:cNvSpPr>
              <p:nvPr/>
            </p:nvSpPr>
            <p:spPr bwMode="auto">
              <a:xfrm>
                <a:off x="1296" y="2989"/>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8203" name="AutoShape 54"/>
              <p:cNvCxnSpPr>
                <a:cxnSpLocks noChangeShapeType="1"/>
                <a:stCxn id="8202" idx="7"/>
                <a:endCxn id="8200" idx="2"/>
              </p:cNvCxnSpPr>
              <p:nvPr/>
            </p:nvCxnSpPr>
            <p:spPr bwMode="auto">
              <a:xfrm flipV="1">
                <a:off x="1501" y="2833"/>
                <a:ext cx="319"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8204" name="AutoShape 55"/>
              <p:cNvCxnSpPr>
                <a:cxnSpLocks noChangeShapeType="1"/>
                <a:stCxn id="8201" idx="7"/>
                <a:endCxn id="8208" idx="2"/>
              </p:cNvCxnSpPr>
              <p:nvPr/>
            </p:nvCxnSpPr>
            <p:spPr bwMode="auto">
              <a:xfrm flipV="1">
                <a:off x="2605" y="2833"/>
                <a:ext cx="367" cy="247"/>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8205" name="AutoShape 56"/>
              <p:cNvCxnSpPr>
                <a:cxnSpLocks noChangeShapeType="1"/>
                <a:stCxn id="8216" idx="6"/>
                <a:endCxn id="8201" idx="3"/>
              </p:cNvCxnSpPr>
              <p:nvPr/>
            </p:nvCxnSpPr>
            <p:spPr bwMode="auto">
              <a:xfrm flipV="1">
                <a:off x="2084" y="3274"/>
                <a:ext cx="351" cy="271"/>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sp>
            <p:nvSpPr>
              <p:cNvPr id="8206" name="Oval 57"/>
              <p:cNvSpPr>
                <a:spLocks noChangeArrowheads="1"/>
              </p:cNvSpPr>
              <p:nvPr/>
            </p:nvSpPr>
            <p:spPr bwMode="auto">
              <a:xfrm>
                <a:off x="2984" y="3341"/>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8207" name="AutoShape 58"/>
              <p:cNvCxnSpPr>
                <a:cxnSpLocks noChangeShapeType="1"/>
                <a:stCxn id="8201" idx="5"/>
                <a:endCxn id="8206" idx="2"/>
              </p:cNvCxnSpPr>
              <p:nvPr/>
            </p:nvCxnSpPr>
            <p:spPr bwMode="auto">
              <a:xfrm>
                <a:off x="2605" y="3274"/>
                <a:ext cx="367" cy="271"/>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8208" name="Oval 59"/>
              <p:cNvSpPr>
                <a:spLocks noChangeArrowheads="1"/>
              </p:cNvSpPr>
              <p:nvPr/>
            </p:nvSpPr>
            <p:spPr bwMode="auto">
              <a:xfrm>
                <a:off x="2984" y="2629"/>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8209" name="Oval 60"/>
              <p:cNvSpPr>
                <a:spLocks noChangeArrowheads="1"/>
              </p:cNvSpPr>
              <p:nvPr/>
            </p:nvSpPr>
            <p:spPr bwMode="auto">
              <a:xfrm>
                <a:off x="3744" y="3341"/>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8210" name="Oval 61"/>
              <p:cNvSpPr>
                <a:spLocks noChangeArrowheads="1"/>
              </p:cNvSpPr>
              <p:nvPr/>
            </p:nvSpPr>
            <p:spPr bwMode="auto">
              <a:xfrm>
                <a:off x="3744" y="2629"/>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8211" name="AutoShape 62"/>
              <p:cNvCxnSpPr>
                <a:cxnSpLocks noChangeShapeType="1"/>
                <a:stCxn id="8206" idx="6"/>
                <a:endCxn id="8209" idx="2"/>
              </p:cNvCxnSpPr>
              <p:nvPr/>
            </p:nvCxnSpPr>
            <p:spPr bwMode="auto">
              <a:xfrm>
                <a:off x="3236" y="3545"/>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8212" name="AutoShape 63"/>
              <p:cNvCxnSpPr>
                <a:cxnSpLocks noChangeShapeType="1"/>
                <a:stCxn id="8208" idx="6"/>
                <a:endCxn id="8210" idx="2"/>
              </p:cNvCxnSpPr>
              <p:nvPr/>
            </p:nvCxnSpPr>
            <p:spPr bwMode="auto">
              <a:xfrm>
                <a:off x="3236" y="2833"/>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8213" name="AutoShape 64"/>
              <p:cNvCxnSpPr>
                <a:cxnSpLocks noChangeShapeType="1"/>
                <a:stCxn id="8209" idx="0"/>
                <a:endCxn id="8210" idx="4"/>
              </p:cNvCxnSpPr>
              <p:nvPr/>
            </p:nvCxnSpPr>
            <p:spPr bwMode="auto">
              <a:xfrm flipV="1">
                <a:off x="3864" y="2965"/>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8214" name="AutoShape 65"/>
              <p:cNvCxnSpPr>
                <a:cxnSpLocks noChangeShapeType="1"/>
                <a:stCxn id="8206" idx="2"/>
                <a:endCxn id="8216" idx="6"/>
              </p:cNvCxnSpPr>
              <p:nvPr/>
            </p:nvCxnSpPr>
            <p:spPr bwMode="auto">
              <a:xfrm flipH="1">
                <a:off x="2084" y="3545"/>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8215" name="AutoShape 66"/>
              <p:cNvCxnSpPr>
                <a:cxnSpLocks noChangeShapeType="1"/>
                <a:stCxn id="8209" idx="1"/>
                <a:endCxn id="8208" idx="5"/>
              </p:cNvCxnSpPr>
              <p:nvPr/>
            </p:nvCxnSpPr>
            <p:spPr bwMode="auto">
              <a:xfrm flipH="1" flipV="1">
                <a:off x="3189" y="2930"/>
                <a:ext cx="590" cy="518"/>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8216" name="Oval 67"/>
              <p:cNvSpPr>
                <a:spLocks noChangeArrowheads="1"/>
              </p:cNvSpPr>
              <p:nvPr/>
            </p:nvSpPr>
            <p:spPr bwMode="auto">
              <a:xfrm>
                <a:off x="1832" y="3341"/>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8217" name="AutoShape 68"/>
              <p:cNvCxnSpPr>
                <a:cxnSpLocks noChangeShapeType="1"/>
                <a:stCxn id="8216" idx="0"/>
                <a:endCxn id="8200" idx="4"/>
              </p:cNvCxnSpPr>
              <p:nvPr/>
            </p:nvCxnSpPr>
            <p:spPr bwMode="auto">
              <a:xfrm flipV="1">
                <a:off x="1952" y="2965"/>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8218" name="AutoShape 69"/>
              <p:cNvCxnSpPr>
                <a:cxnSpLocks noChangeShapeType="1"/>
                <a:stCxn id="8216" idx="2"/>
                <a:endCxn id="8202" idx="5"/>
              </p:cNvCxnSpPr>
              <p:nvPr/>
            </p:nvCxnSpPr>
            <p:spPr bwMode="auto">
              <a:xfrm flipH="1" flipV="1">
                <a:off x="1501" y="3290"/>
                <a:ext cx="319"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8219" name="AutoShape 70"/>
              <p:cNvCxnSpPr>
                <a:cxnSpLocks noChangeShapeType="1"/>
                <a:stCxn id="8208" idx="2"/>
                <a:endCxn id="8200" idx="6"/>
              </p:cNvCxnSpPr>
              <p:nvPr/>
            </p:nvCxnSpPr>
            <p:spPr bwMode="auto">
              <a:xfrm flipH="1">
                <a:off x="2084" y="2833"/>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8220" name="Oval 71"/>
              <p:cNvSpPr>
                <a:spLocks noChangeArrowheads="1"/>
              </p:cNvSpPr>
              <p:nvPr/>
            </p:nvSpPr>
            <p:spPr bwMode="auto">
              <a:xfrm>
                <a:off x="4288" y="2989"/>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8221" name="AutoShape 72"/>
              <p:cNvCxnSpPr>
                <a:cxnSpLocks noChangeShapeType="1"/>
                <a:stCxn id="8209" idx="6"/>
                <a:endCxn id="8220" idx="3"/>
              </p:cNvCxnSpPr>
              <p:nvPr/>
            </p:nvCxnSpPr>
            <p:spPr bwMode="auto">
              <a:xfrm flipV="1">
                <a:off x="3996" y="3290"/>
                <a:ext cx="327"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8222" name="AutoShape 73"/>
              <p:cNvCxnSpPr>
                <a:cxnSpLocks noChangeShapeType="1"/>
                <a:stCxn id="8220" idx="1"/>
                <a:endCxn id="8210" idx="6"/>
              </p:cNvCxnSpPr>
              <p:nvPr/>
            </p:nvCxnSpPr>
            <p:spPr bwMode="auto">
              <a:xfrm flipH="1" flipV="1">
                <a:off x="3996" y="2833"/>
                <a:ext cx="327"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8223" name="Text Box 74"/>
              <p:cNvSpPr txBox="1">
                <a:spLocks noChangeArrowheads="1"/>
              </p:cNvSpPr>
              <p:nvPr/>
            </p:nvSpPr>
            <p:spPr bwMode="auto">
              <a:xfrm>
                <a:off x="1408" y="2713"/>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8224" name="Text Box 75"/>
              <p:cNvSpPr txBox="1">
                <a:spLocks noChangeArrowheads="1"/>
              </p:cNvSpPr>
              <p:nvPr/>
            </p:nvSpPr>
            <p:spPr bwMode="auto">
              <a:xfrm>
                <a:off x="1408" y="3385"/>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8225" name="Text Box 76"/>
              <p:cNvSpPr txBox="1">
                <a:spLocks noChangeArrowheads="1"/>
              </p:cNvSpPr>
              <p:nvPr/>
            </p:nvSpPr>
            <p:spPr bwMode="auto">
              <a:xfrm>
                <a:off x="1696" y="3001"/>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11</a:t>
                </a:r>
              </a:p>
            </p:txBody>
          </p:sp>
          <p:sp>
            <p:nvSpPr>
              <p:cNvPr id="8226" name="Text Box 77"/>
              <p:cNvSpPr txBox="1">
                <a:spLocks noChangeArrowheads="1"/>
              </p:cNvSpPr>
              <p:nvPr/>
            </p:nvSpPr>
            <p:spPr bwMode="auto">
              <a:xfrm>
                <a:off x="2320" y="256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8227" name="Text Box 78"/>
              <p:cNvSpPr txBox="1">
                <a:spLocks noChangeArrowheads="1"/>
              </p:cNvSpPr>
              <p:nvPr/>
            </p:nvSpPr>
            <p:spPr bwMode="auto">
              <a:xfrm>
                <a:off x="3328" y="256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8228" name="Text Box 79"/>
              <p:cNvSpPr txBox="1">
                <a:spLocks noChangeArrowheads="1"/>
              </p:cNvSpPr>
              <p:nvPr/>
            </p:nvSpPr>
            <p:spPr bwMode="auto">
              <a:xfrm>
                <a:off x="4088" y="275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9</a:t>
                </a:r>
              </a:p>
            </p:txBody>
          </p:sp>
          <p:sp>
            <p:nvSpPr>
              <p:cNvPr id="8229" name="Text Box 80"/>
              <p:cNvSpPr txBox="1">
                <a:spLocks noChangeArrowheads="1"/>
              </p:cNvSpPr>
              <p:nvPr/>
            </p:nvSpPr>
            <p:spPr bwMode="auto">
              <a:xfrm>
                <a:off x="4064" y="3401"/>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10</a:t>
                </a:r>
              </a:p>
            </p:txBody>
          </p:sp>
          <p:sp>
            <p:nvSpPr>
              <p:cNvPr id="8230" name="Text Box 81"/>
              <p:cNvSpPr txBox="1">
                <a:spLocks noChangeArrowheads="1"/>
              </p:cNvSpPr>
              <p:nvPr/>
            </p:nvSpPr>
            <p:spPr bwMode="auto">
              <a:xfrm>
                <a:off x="3800" y="3057"/>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14</a:t>
                </a:r>
              </a:p>
            </p:txBody>
          </p:sp>
          <p:sp>
            <p:nvSpPr>
              <p:cNvPr id="8231" name="Text Box 82"/>
              <p:cNvSpPr txBox="1">
                <a:spLocks noChangeArrowheads="1"/>
              </p:cNvSpPr>
              <p:nvPr/>
            </p:nvSpPr>
            <p:spPr bwMode="auto">
              <a:xfrm>
                <a:off x="3136" y="304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8232" name="Text Box 83"/>
              <p:cNvSpPr txBox="1">
                <a:spLocks noChangeArrowheads="1"/>
              </p:cNvSpPr>
              <p:nvPr/>
            </p:nvSpPr>
            <p:spPr bwMode="auto">
              <a:xfrm>
                <a:off x="3288" y="3521"/>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8233" name="Text Box 84"/>
              <p:cNvSpPr txBox="1">
                <a:spLocks noChangeArrowheads="1"/>
              </p:cNvSpPr>
              <p:nvPr/>
            </p:nvSpPr>
            <p:spPr bwMode="auto">
              <a:xfrm>
                <a:off x="2320" y="352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a:t>
                </a:r>
              </a:p>
            </p:txBody>
          </p:sp>
          <p:sp>
            <p:nvSpPr>
              <p:cNvPr id="8234" name="Text Box 85"/>
              <p:cNvSpPr txBox="1">
                <a:spLocks noChangeArrowheads="1"/>
              </p:cNvSpPr>
              <p:nvPr/>
            </p:nvSpPr>
            <p:spPr bwMode="auto">
              <a:xfrm>
                <a:off x="2664" y="292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8235" name="Text Box 86"/>
              <p:cNvSpPr txBox="1">
                <a:spLocks noChangeArrowheads="1"/>
              </p:cNvSpPr>
              <p:nvPr/>
            </p:nvSpPr>
            <p:spPr bwMode="auto">
              <a:xfrm>
                <a:off x="2656" y="320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6</a:t>
                </a:r>
              </a:p>
            </p:txBody>
          </p:sp>
          <p:sp>
            <p:nvSpPr>
              <p:cNvPr id="8236" name="Text Box 87"/>
              <p:cNvSpPr txBox="1">
                <a:spLocks noChangeArrowheads="1"/>
              </p:cNvSpPr>
              <p:nvPr/>
            </p:nvSpPr>
            <p:spPr bwMode="auto">
              <a:xfrm>
                <a:off x="2080" y="3193"/>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8237" name="AutoShape 88"/>
              <p:cNvSpPr>
                <a:spLocks noChangeArrowheads="1"/>
              </p:cNvSpPr>
              <p:nvPr/>
            </p:nvSpPr>
            <p:spPr bwMode="auto">
              <a:xfrm>
                <a:off x="2736" y="2097"/>
                <a:ext cx="231" cy="319"/>
              </a:xfrm>
              <a:prstGeom prst="downArrow">
                <a:avLst>
                  <a:gd name="adj1" fmla="val 50000"/>
                  <a:gd name="adj2" fmla="val 25000"/>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8238" name="Text Box 89"/>
              <p:cNvSpPr txBox="1">
                <a:spLocks noChangeArrowheads="1"/>
              </p:cNvSpPr>
              <p:nvPr/>
            </p:nvSpPr>
            <p:spPr bwMode="auto">
              <a:xfrm>
                <a:off x="4240" y="3120"/>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8239" name="Text Box 90"/>
              <p:cNvSpPr txBox="1">
                <a:spLocks noChangeArrowheads="1"/>
              </p:cNvSpPr>
              <p:nvPr/>
            </p:nvSpPr>
            <p:spPr bwMode="auto">
              <a:xfrm>
                <a:off x="3696" y="3481"/>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8240" name="Text Box 91"/>
              <p:cNvSpPr txBox="1">
                <a:spLocks noChangeArrowheads="1"/>
              </p:cNvSpPr>
              <p:nvPr/>
            </p:nvSpPr>
            <p:spPr bwMode="auto">
              <a:xfrm>
                <a:off x="3696" y="2768"/>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8241" name="Text Box 94"/>
              <p:cNvSpPr txBox="1">
                <a:spLocks noChangeArrowheads="1"/>
              </p:cNvSpPr>
              <p:nvPr/>
            </p:nvSpPr>
            <p:spPr bwMode="auto">
              <a:xfrm>
                <a:off x="1264" y="308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0</a:t>
                </a:r>
              </a:p>
            </p:txBody>
          </p:sp>
          <p:sp>
            <p:nvSpPr>
              <p:cNvPr id="8242" name="Text Box 95"/>
              <p:cNvSpPr txBox="1">
                <a:spLocks noChangeArrowheads="1"/>
              </p:cNvSpPr>
              <p:nvPr/>
            </p:nvSpPr>
            <p:spPr bwMode="auto">
              <a:xfrm>
                <a:off x="1792" y="272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4</a:t>
                </a:r>
              </a:p>
            </p:txBody>
          </p:sp>
          <p:sp>
            <p:nvSpPr>
              <p:cNvPr id="8243" name="Text Box 96"/>
              <p:cNvSpPr txBox="1">
                <a:spLocks noChangeArrowheads="1"/>
              </p:cNvSpPr>
              <p:nvPr/>
            </p:nvSpPr>
            <p:spPr bwMode="auto">
              <a:xfrm>
                <a:off x="1784" y="345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8</a:t>
                </a:r>
              </a:p>
            </p:txBody>
          </p:sp>
          <p:sp>
            <p:nvSpPr>
              <p:cNvPr id="8244" name="Text Box 97"/>
              <p:cNvSpPr txBox="1">
                <a:spLocks noChangeArrowheads="1"/>
              </p:cNvSpPr>
              <p:nvPr/>
            </p:nvSpPr>
            <p:spPr bwMode="auto">
              <a:xfrm>
                <a:off x="1704" y="2104"/>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latin typeface="Comic Sans MS" pitchFamily="66" charset="0"/>
                  </a:rPr>
                  <a:t>Relax</a:t>
                </a:r>
              </a:p>
            </p:txBody>
          </p:sp>
          <p:sp>
            <p:nvSpPr>
              <p:cNvPr id="8245" name="Text Box 99"/>
              <p:cNvSpPr txBox="1">
                <a:spLocks noChangeArrowheads="1"/>
              </p:cNvSpPr>
              <p:nvPr/>
            </p:nvSpPr>
            <p:spPr bwMode="auto">
              <a:xfrm>
                <a:off x="2944" y="2736"/>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12</a:t>
                </a:r>
              </a:p>
            </p:txBody>
          </p:sp>
          <p:sp>
            <p:nvSpPr>
              <p:cNvPr id="8246" name="Text Box 101"/>
              <p:cNvSpPr txBox="1">
                <a:spLocks noChangeArrowheads="1"/>
              </p:cNvSpPr>
              <p:nvPr/>
            </p:nvSpPr>
            <p:spPr bwMode="auto">
              <a:xfrm>
                <a:off x="2944" y="3444"/>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9</a:t>
                </a:r>
              </a:p>
            </p:txBody>
          </p:sp>
          <p:sp>
            <p:nvSpPr>
              <p:cNvPr id="8247" name="Text Box 102"/>
              <p:cNvSpPr txBox="1">
                <a:spLocks noChangeArrowheads="1"/>
              </p:cNvSpPr>
              <p:nvPr/>
            </p:nvSpPr>
            <p:spPr bwMode="auto">
              <a:xfrm>
                <a:off x="2360" y="307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15</a:t>
                </a:r>
              </a:p>
            </p:txBody>
          </p:sp>
        </p:grpSp>
        <p:sp>
          <p:nvSpPr>
            <p:cNvPr id="8198" name="Text Box 106"/>
            <p:cNvSpPr txBox="1">
              <a:spLocks noChangeArrowheads="1"/>
            </p:cNvSpPr>
            <p:nvPr/>
          </p:nvSpPr>
          <p:spPr bwMode="auto">
            <a:xfrm>
              <a:off x="1056" y="283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solidFill>
                    <a:srgbClr val="CC3300"/>
                  </a:solidFill>
                  <a:latin typeface="Comic Sans MS" pitchFamily="66" charset="0"/>
                </a:rPr>
                <a:t>s</a:t>
              </a:r>
            </a:p>
          </p:txBody>
        </p:sp>
      </p:grpSp>
      <p:sp>
        <p:nvSpPr>
          <p:cNvPr id="104" name="TextBox 103"/>
          <p:cNvSpPr txBox="1"/>
          <p:nvPr/>
        </p:nvSpPr>
        <p:spPr>
          <a:xfrm>
            <a:off x="8934826" y="6108704"/>
            <a:ext cx="3127203" cy="369332"/>
          </a:xfrm>
          <a:prstGeom prst="rect">
            <a:avLst/>
          </a:prstGeom>
          <a:noFill/>
        </p:spPr>
        <p:txBody>
          <a:bodyPr wrap="none" rtlCol="0">
            <a:spAutoFit/>
          </a:bodyPr>
          <a:lstStyle/>
          <a:p>
            <a:r>
              <a:rPr lang="en-US" dirty="0"/>
              <a:t>Distance Queue: </a:t>
            </a:r>
            <a:r>
              <a:rPr lang="en-US" dirty="0">
                <a:latin typeface="Times New Roman"/>
                <a:cs typeface="Times New Roman"/>
              </a:rPr>
              <a:t>9 12</a:t>
            </a:r>
            <a:r>
              <a:rPr lang="en-US" dirty="0"/>
              <a:t> </a:t>
            </a:r>
            <a:r>
              <a:rPr lang="en-US" dirty="0">
                <a:latin typeface="Times New Roman"/>
                <a:cs typeface="Times New Roman"/>
              </a:rPr>
              <a:t>15</a:t>
            </a:r>
            <a:r>
              <a:rPr lang="en-US" dirty="0"/>
              <a:t> </a:t>
            </a:r>
            <a:r>
              <a:rPr lang="en-US" dirty="0">
                <a:latin typeface="Times New Roman"/>
                <a:cs typeface="Times New Roman"/>
              </a:rPr>
              <a:t>∞</a:t>
            </a:r>
            <a:r>
              <a:rPr lang="en-US" dirty="0"/>
              <a:t> </a:t>
            </a:r>
            <a:r>
              <a:rPr lang="en-US" dirty="0">
                <a:latin typeface="Times New Roman"/>
                <a:cs typeface="Times New Roman"/>
              </a:rPr>
              <a:t>∞</a:t>
            </a:r>
            <a:r>
              <a:rPr lang="en-US" dirty="0"/>
              <a:t> </a:t>
            </a:r>
            <a:r>
              <a:rPr lang="en-US" dirty="0">
                <a:latin typeface="Times New Roman"/>
                <a:cs typeface="Times New Roman"/>
              </a:rPr>
              <a:t>∞</a:t>
            </a:r>
            <a:endParaRPr lang="en-US" dirty="0"/>
          </a:p>
        </p:txBody>
      </p:sp>
      <p:sp>
        <p:nvSpPr>
          <p:cNvPr id="105" name="TextBox 104"/>
          <p:cNvSpPr txBox="1"/>
          <p:nvPr/>
        </p:nvSpPr>
        <p:spPr>
          <a:xfrm>
            <a:off x="8951760" y="3188477"/>
            <a:ext cx="3106363" cy="369332"/>
          </a:xfrm>
          <a:prstGeom prst="rect">
            <a:avLst/>
          </a:prstGeom>
          <a:noFill/>
        </p:spPr>
        <p:txBody>
          <a:bodyPr wrap="none" rtlCol="0">
            <a:spAutoFit/>
          </a:bodyPr>
          <a:lstStyle/>
          <a:p>
            <a:r>
              <a:rPr lang="en-US" dirty="0"/>
              <a:t>Distance Queue: </a:t>
            </a:r>
            <a:r>
              <a:rPr lang="en-US" dirty="0">
                <a:latin typeface="Times New Roman"/>
                <a:cs typeface="Times New Roman"/>
              </a:rPr>
              <a:t>12</a:t>
            </a:r>
            <a:r>
              <a:rPr lang="en-US" dirty="0"/>
              <a:t> </a:t>
            </a:r>
            <a:r>
              <a:rPr lang="en-US" dirty="0">
                <a:latin typeface="Times New Roman"/>
                <a:cs typeface="Times New Roman"/>
              </a:rPr>
              <a:t>∞</a:t>
            </a:r>
            <a:r>
              <a:rPr lang="en-US" dirty="0"/>
              <a:t> </a:t>
            </a:r>
            <a:r>
              <a:rPr lang="en-US" dirty="0">
                <a:latin typeface="Times New Roman"/>
                <a:cs typeface="Times New Roman"/>
              </a:rPr>
              <a:t>∞</a:t>
            </a:r>
            <a:r>
              <a:rPr lang="en-US" dirty="0"/>
              <a:t> </a:t>
            </a:r>
            <a:r>
              <a:rPr lang="en-US" dirty="0">
                <a:latin typeface="Times New Roman"/>
                <a:cs typeface="Times New Roman"/>
              </a:rPr>
              <a:t>∞</a:t>
            </a:r>
            <a:r>
              <a:rPr lang="en-US" dirty="0"/>
              <a:t> </a:t>
            </a:r>
            <a:r>
              <a:rPr lang="en-US" dirty="0">
                <a:latin typeface="Times New Roman"/>
                <a:cs typeface="Times New Roman"/>
              </a:rPr>
              <a:t>∞</a:t>
            </a:r>
            <a:r>
              <a:rPr lang="en-US" dirty="0"/>
              <a:t> </a:t>
            </a:r>
            <a:r>
              <a:rPr lang="en-US" dirty="0">
                <a:latin typeface="Times New Roman"/>
                <a:cs typeface="Times New Roman"/>
              </a:rPr>
              <a:t>∞</a:t>
            </a:r>
            <a:endParaRPr lang="en-US" dirty="0"/>
          </a:p>
        </p:txBody>
      </p:sp>
    </p:spTree>
    <p:extLst>
      <p:ext uri="{BB962C8B-B14F-4D97-AF65-F5344CB8AC3E}">
        <p14:creationId xmlns:p14="http://schemas.microsoft.com/office/powerpoint/2010/main" val="184727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xfrm>
            <a:off x="477737" y="42821"/>
            <a:ext cx="8686800" cy="845405"/>
          </a:xfrm>
          <a:noFill/>
        </p:spPr>
        <p:txBody>
          <a:bodyPr/>
          <a:lstStyle/>
          <a:p>
            <a:pPr eaLnBrk="1" hangingPunct="1"/>
            <a:r>
              <a:rPr lang="en-US" altLang="zh-TW" dirty="0" smtClean="0"/>
              <a:t>Example</a:t>
            </a:r>
          </a:p>
        </p:txBody>
      </p:sp>
      <p:grpSp>
        <p:nvGrpSpPr>
          <p:cNvPr id="2" name="Group 104"/>
          <p:cNvGrpSpPr>
            <a:grpSpLocks/>
          </p:cNvGrpSpPr>
          <p:nvPr/>
        </p:nvGrpSpPr>
        <p:grpSpPr bwMode="auto">
          <a:xfrm>
            <a:off x="2107961" y="1247777"/>
            <a:ext cx="7876579" cy="1903413"/>
            <a:chOff x="1024" y="800"/>
            <a:chExt cx="3552" cy="1199"/>
          </a:xfrm>
        </p:grpSpPr>
        <p:sp>
          <p:nvSpPr>
            <p:cNvPr id="9272" name="Freeform 3"/>
            <p:cNvSpPr>
              <a:spLocks/>
            </p:cNvSpPr>
            <p:nvPr/>
          </p:nvSpPr>
          <p:spPr bwMode="auto">
            <a:xfrm>
              <a:off x="1213" y="808"/>
              <a:ext cx="2115" cy="1187"/>
            </a:xfrm>
            <a:custGeom>
              <a:avLst/>
              <a:gdLst>
                <a:gd name="T0" fmla="*/ 62 w 2119"/>
                <a:gd name="T1" fmla="*/ 774 h 1174"/>
                <a:gd name="T2" fmla="*/ 62 w 2119"/>
                <a:gd name="T3" fmla="*/ 443 h 1174"/>
                <a:gd name="T4" fmla="*/ 431 w 2119"/>
                <a:gd name="T5" fmla="*/ 328 h 1174"/>
                <a:gd name="T6" fmla="*/ 730 w 2119"/>
                <a:gd name="T7" fmla="*/ 29 h 1174"/>
                <a:gd name="T8" fmla="*/ 930 w 2119"/>
                <a:gd name="T9" fmla="*/ 152 h 1174"/>
                <a:gd name="T10" fmla="*/ 922 w 2119"/>
                <a:gd name="T11" fmla="*/ 412 h 1174"/>
                <a:gd name="T12" fmla="*/ 607 w 2119"/>
                <a:gd name="T13" fmla="*/ 436 h 1174"/>
                <a:gd name="T14" fmla="*/ 431 w 2119"/>
                <a:gd name="T15" fmla="*/ 551 h 1174"/>
                <a:gd name="T16" fmla="*/ 546 w 2119"/>
                <a:gd name="T17" fmla="*/ 736 h 1174"/>
                <a:gd name="T18" fmla="*/ 853 w 2119"/>
                <a:gd name="T19" fmla="*/ 820 h 1174"/>
                <a:gd name="T20" fmla="*/ 1360 w 2119"/>
                <a:gd name="T21" fmla="*/ 882 h 1174"/>
                <a:gd name="T22" fmla="*/ 1905 w 2119"/>
                <a:gd name="T23" fmla="*/ 797 h 1174"/>
                <a:gd name="T24" fmla="*/ 2089 w 2119"/>
                <a:gd name="T25" fmla="*/ 897 h 1174"/>
                <a:gd name="T26" fmla="*/ 2082 w 2119"/>
                <a:gd name="T27" fmla="*/ 1066 h 1174"/>
                <a:gd name="T28" fmla="*/ 1913 w 2119"/>
                <a:gd name="T29" fmla="*/ 1173 h 1174"/>
                <a:gd name="T30" fmla="*/ 1536 w 2119"/>
                <a:gd name="T31" fmla="*/ 1058 h 1174"/>
                <a:gd name="T32" fmla="*/ 1083 w 2119"/>
                <a:gd name="T33" fmla="*/ 1066 h 1174"/>
                <a:gd name="T34" fmla="*/ 861 w 2119"/>
                <a:gd name="T35" fmla="*/ 1158 h 1174"/>
                <a:gd name="T36" fmla="*/ 546 w 2119"/>
                <a:gd name="T37" fmla="*/ 1089 h 1174"/>
                <a:gd name="T38" fmla="*/ 384 w 2119"/>
                <a:gd name="T39" fmla="*/ 889 h 1174"/>
                <a:gd name="T40" fmla="*/ 62 w 2119"/>
                <a:gd name="T41" fmla="*/ 774 h 1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19"/>
                <a:gd name="T64" fmla="*/ 0 h 1174"/>
                <a:gd name="T65" fmla="*/ 2119 w 2119"/>
                <a:gd name="T66" fmla="*/ 1174 h 11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19" h="1174">
                  <a:moveTo>
                    <a:pt x="62" y="774"/>
                  </a:moveTo>
                  <a:cubicBezTo>
                    <a:pt x="8" y="700"/>
                    <a:pt x="0" y="517"/>
                    <a:pt x="62" y="443"/>
                  </a:cubicBezTo>
                  <a:cubicBezTo>
                    <a:pt x="124" y="369"/>
                    <a:pt x="320" y="397"/>
                    <a:pt x="431" y="328"/>
                  </a:cubicBezTo>
                  <a:cubicBezTo>
                    <a:pt x="542" y="259"/>
                    <a:pt x="647" y="58"/>
                    <a:pt x="730" y="29"/>
                  </a:cubicBezTo>
                  <a:cubicBezTo>
                    <a:pt x="813" y="0"/>
                    <a:pt x="898" y="88"/>
                    <a:pt x="930" y="152"/>
                  </a:cubicBezTo>
                  <a:cubicBezTo>
                    <a:pt x="962" y="216"/>
                    <a:pt x="976" y="365"/>
                    <a:pt x="922" y="412"/>
                  </a:cubicBezTo>
                  <a:cubicBezTo>
                    <a:pt x="868" y="459"/>
                    <a:pt x="689" y="413"/>
                    <a:pt x="607" y="436"/>
                  </a:cubicBezTo>
                  <a:cubicBezTo>
                    <a:pt x="525" y="459"/>
                    <a:pt x="441" y="501"/>
                    <a:pt x="431" y="551"/>
                  </a:cubicBezTo>
                  <a:cubicBezTo>
                    <a:pt x="421" y="601"/>
                    <a:pt x="476" y="691"/>
                    <a:pt x="546" y="736"/>
                  </a:cubicBezTo>
                  <a:cubicBezTo>
                    <a:pt x="616" y="781"/>
                    <a:pt x="717" y="796"/>
                    <a:pt x="853" y="820"/>
                  </a:cubicBezTo>
                  <a:cubicBezTo>
                    <a:pt x="989" y="844"/>
                    <a:pt x="1185" y="886"/>
                    <a:pt x="1360" y="882"/>
                  </a:cubicBezTo>
                  <a:cubicBezTo>
                    <a:pt x="1535" y="878"/>
                    <a:pt x="1784" y="795"/>
                    <a:pt x="1905" y="797"/>
                  </a:cubicBezTo>
                  <a:cubicBezTo>
                    <a:pt x="2026" y="799"/>
                    <a:pt x="2059" y="852"/>
                    <a:pt x="2089" y="897"/>
                  </a:cubicBezTo>
                  <a:cubicBezTo>
                    <a:pt x="2119" y="942"/>
                    <a:pt x="2111" y="1020"/>
                    <a:pt x="2082" y="1066"/>
                  </a:cubicBezTo>
                  <a:cubicBezTo>
                    <a:pt x="2053" y="1112"/>
                    <a:pt x="2004" y="1174"/>
                    <a:pt x="1913" y="1173"/>
                  </a:cubicBezTo>
                  <a:cubicBezTo>
                    <a:pt x="1822" y="1172"/>
                    <a:pt x="1674" y="1076"/>
                    <a:pt x="1536" y="1058"/>
                  </a:cubicBezTo>
                  <a:cubicBezTo>
                    <a:pt x="1398" y="1040"/>
                    <a:pt x="1195" y="1049"/>
                    <a:pt x="1083" y="1066"/>
                  </a:cubicBezTo>
                  <a:cubicBezTo>
                    <a:pt x="971" y="1083"/>
                    <a:pt x="950" y="1154"/>
                    <a:pt x="861" y="1158"/>
                  </a:cubicBezTo>
                  <a:cubicBezTo>
                    <a:pt x="772" y="1162"/>
                    <a:pt x="625" y="1134"/>
                    <a:pt x="546" y="1089"/>
                  </a:cubicBezTo>
                  <a:cubicBezTo>
                    <a:pt x="467" y="1044"/>
                    <a:pt x="465" y="942"/>
                    <a:pt x="384" y="889"/>
                  </a:cubicBezTo>
                  <a:cubicBezTo>
                    <a:pt x="303" y="836"/>
                    <a:pt x="116" y="848"/>
                    <a:pt x="62" y="774"/>
                  </a:cubicBezTo>
                  <a:close/>
                </a:path>
              </a:pathLst>
            </a:custGeom>
            <a:solidFill>
              <a:schemeClr val="hlink"/>
            </a:solidFill>
            <a:ln w="38100" cap="flat" cmpd="sng">
              <a:solidFill>
                <a:schemeClr val="accent2"/>
              </a:solidFill>
              <a:prstDash val="dash"/>
              <a:round/>
              <a:headEnd/>
              <a:tailEnd/>
            </a:ln>
          </p:spPr>
          <p:txBody>
            <a:bodyPr wrap="square">
              <a:spAutoFit/>
            </a:bodyPr>
            <a:lstStyle/>
            <a:p>
              <a:endParaRPr lang="en-US"/>
            </a:p>
          </p:txBody>
        </p:sp>
        <p:sp>
          <p:nvSpPr>
            <p:cNvPr id="9273" name="Oval 5"/>
            <p:cNvSpPr>
              <a:spLocks noChangeArrowheads="1"/>
            </p:cNvSpPr>
            <p:nvPr/>
          </p:nvSpPr>
          <p:spPr bwMode="auto">
            <a:xfrm>
              <a:off x="1832" y="86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9274" name="Oval 6"/>
            <p:cNvSpPr>
              <a:spLocks noChangeArrowheads="1"/>
            </p:cNvSpPr>
            <p:nvPr/>
          </p:nvSpPr>
          <p:spPr bwMode="auto">
            <a:xfrm>
              <a:off x="2400" y="1212"/>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9275" name="Oval 7"/>
            <p:cNvSpPr>
              <a:spLocks noChangeArrowheads="1"/>
            </p:cNvSpPr>
            <p:nvPr/>
          </p:nvSpPr>
          <p:spPr bwMode="auto">
            <a:xfrm>
              <a:off x="1296" y="122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9276" name="AutoShape 8"/>
            <p:cNvCxnSpPr>
              <a:cxnSpLocks noChangeShapeType="1"/>
              <a:stCxn id="9275" idx="7"/>
              <a:endCxn id="9273" idx="2"/>
            </p:cNvCxnSpPr>
            <p:nvPr/>
          </p:nvCxnSpPr>
          <p:spPr bwMode="auto">
            <a:xfrm flipV="1">
              <a:off x="1501" y="1072"/>
              <a:ext cx="319"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9277" name="AutoShape 9"/>
            <p:cNvCxnSpPr>
              <a:cxnSpLocks noChangeShapeType="1"/>
              <a:stCxn id="9274" idx="7"/>
              <a:endCxn id="9281" idx="2"/>
            </p:cNvCxnSpPr>
            <p:nvPr/>
          </p:nvCxnSpPr>
          <p:spPr bwMode="auto">
            <a:xfrm flipV="1">
              <a:off x="2605" y="1072"/>
              <a:ext cx="367" cy="247"/>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9278" name="AutoShape 10"/>
            <p:cNvCxnSpPr>
              <a:cxnSpLocks noChangeShapeType="1"/>
              <a:stCxn id="9289" idx="6"/>
              <a:endCxn id="9274" idx="3"/>
            </p:cNvCxnSpPr>
            <p:nvPr/>
          </p:nvCxnSpPr>
          <p:spPr bwMode="auto">
            <a:xfrm flipV="1">
              <a:off x="2084" y="1513"/>
              <a:ext cx="351" cy="271"/>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sp>
          <p:nvSpPr>
            <p:cNvPr id="9279" name="Oval 11"/>
            <p:cNvSpPr>
              <a:spLocks noChangeArrowheads="1"/>
            </p:cNvSpPr>
            <p:nvPr/>
          </p:nvSpPr>
          <p:spPr bwMode="auto">
            <a:xfrm>
              <a:off x="2984" y="15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9280" name="AutoShape 12"/>
            <p:cNvCxnSpPr>
              <a:cxnSpLocks noChangeShapeType="1"/>
              <a:stCxn id="9274" idx="5"/>
              <a:endCxn id="9279" idx="2"/>
            </p:cNvCxnSpPr>
            <p:nvPr/>
          </p:nvCxnSpPr>
          <p:spPr bwMode="auto">
            <a:xfrm>
              <a:off x="2605" y="1513"/>
              <a:ext cx="367" cy="271"/>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9281" name="Oval 13"/>
            <p:cNvSpPr>
              <a:spLocks noChangeArrowheads="1"/>
            </p:cNvSpPr>
            <p:nvPr/>
          </p:nvSpPr>
          <p:spPr bwMode="auto">
            <a:xfrm>
              <a:off x="2984" y="86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9282" name="Oval 14"/>
            <p:cNvSpPr>
              <a:spLocks noChangeArrowheads="1"/>
            </p:cNvSpPr>
            <p:nvPr/>
          </p:nvSpPr>
          <p:spPr bwMode="auto">
            <a:xfrm>
              <a:off x="3744" y="15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9283" name="Oval 15"/>
            <p:cNvSpPr>
              <a:spLocks noChangeArrowheads="1"/>
            </p:cNvSpPr>
            <p:nvPr/>
          </p:nvSpPr>
          <p:spPr bwMode="auto">
            <a:xfrm>
              <a:off x="3744" y="86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9284" name="AutoShape 16"/>
            <p:cNvCxnSpPr>
              <a:cxnSpLocks noChangeShapeType="1"/>
              <a:stCxn id="9279" idx="6"/>
              <a:endCxn id="9282" idx="2"/>
            </p:cNvCxnSpPr>
            <p:nvPr/>
          </p:nvCxnSpPr>
          <p:spPr bwMode="auto">
            <a:xfrm>
              <a:off x="3236" y="1784"/>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9285" name="AutoShape 17"/>
            <p:cNvCxnSpPr>
              <a:cxnSpLocks noChangeShapeType="1"/>
              <a:stCxn id="9281" idx="6"/>
              <a:endCxn id="9283" idx="2"/>
            </p:cNvCxnSpPr>
            <p:nvPr/>
          </p:nvCxnSpPr>
          <p:spPr bwMode="auto">
            <a:xfrm>
              <a:off x="3236" y="1072"/>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9286" name="AutoShape 18"/>
            <p:cNvCxnSpPr>
              <a:cxnSpLocks noChangeShapeType="1"/>
              <a:stCxn id="9282" idx="0"/>
              <a:endCxn id="9283" idx="4"/>
            </p:cNvCxnSpPr>
            <p:nvPr/>
          </p:nvCxnSpPr>
          <p:spPr bwMode="auto">
            <a:xfrm flipV="1">
              <a:off x="3864" y="1204"/>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9287" name="AutoShape 19"/>
            <p:cNvCxnSpPr>
              <a:cxnSpLocks noChangeShapeType="1"/>
              <a:stCxn id="9279" idx="2"/>
              <a:endCxn id="9289" idx="6"/>
            </p:cNvCxnSpPr>
            <p:nvPr/>
          </p:nvCxnSpPr>
          <p:spPr bwMode="auto">
            <a:xfrm flipH="1">
              <a:off x="2084" y="1784"/>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9288" name="AutoShape 20"/>
            <p:cNvCxnSpPr>
              <a:cxnSpLocks noChangeShapeType="1"/>
              <a:stCxn id="9282" idx="1"/>
              <a:endCxn id="9281" idx="5"/>
            </p:cNvCxnSpPr>
            <p:nvPr/>
          </p:nvCxnSpPr>
          <p:spPr bwMode="auto">
            <a:xfrm flipH="1" flipV="1">
              <a:off x="3189" y="1169"/>
              <a:ext cx="590" cy="518"/>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9289" name="Oval 21"/>
            <p:cNvSpPr>
              <a:spLocks noChangeArrowheads="1"/>
            </p:cNvSpPr>
            <p:nvPr/>
          </p:nvSpPr>
          <p:spPr bwMode="auto">
            <a:xfrm>
              <a:off x="1832" y="15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9290" name="AutoShape 22"/>
            <p:cNvCxnSpPr>
              <a:cxnSpLocks noChangeShapeType="1"/>
              <a:stCxn id="9289" idx="0"/>
              <a:endCxn id="9273" idx="4"/>
            </p:cNvCxnSpPr>
            <p:nvPr/>
          </p:nvCxnSpPr>
          <p:spPr bwMode="auto">
            <a:xfrm flipV="1">
              <a:off x="1952" y="1204"/>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9291" name="AutoShape 23"/>
            <p:cNvCxnSpPr>
              <a:cxnSpLocks noChangeShapeType="1"/>
              <a:stCxn id="9289" idx="2"/>
              <a:endCxn id="9275" idx="5"/>
            </p:cNvCxnSpPr>
            <p:nvPr/>
          </p:nvCxnSpPr>
          <p:spPr bwMode="auto">
            <a:xfrm flipH="1" flipV="1">
              <a:off x="1501" y="1529"/>
              <a:ext cx="319"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9292" name="AutoShape 24"/>
            <p:cNvCxnSpPr>
              <a:cxnSpLocks noChangeShapeType="1"/>
              <a:stCxn id="9281" idx="2"/>
              <a:endCxn id="9273" idx="6"/>
            </p:cNvCxnSpPr>
            <p:nvPr/>
          </p:nvCxnSpPr>
          <p:spPr bwMode="auto">
            <a:xfrm flipH="1">
              <a:off x="2084" y="1072"/>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9293" name="Oval 25"/>
            <p:cNvSpPr>
              <a:spLocks noChangeArrowheads="1"/>
            </p:cNvSpPr>
            <p:nvPr/>
          </p:nvSpPr>
          <p:spPr bwMode="auto">
            <a:xfrm>
              <a:off x="4288" y="122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9294" name="AutoShape 26"/>
            <p:cNvCxnSpPr>
              <a:cxnSpLocks noChangeShapeType="1"/>
              <a:stCxn id="9282" idx="6"/>
              <a:endCxn id="9293" idx="3"/>
            </p:cNvCxnSpPr>
            <p:nvPr/>
          </p:nvCxnSpPr>
          <p:spPr bwMode="auto">
            <a:xfrm flipV="1">
              <a:off x="3996" y="1529"/>
              <a:ext cx="327"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9295" name="AutoShape 27"/>
            <p:cNvCxnSpPr>
              <a:cxnSpLocks noChangeShapeType="1"/>
              <a:stCxn id="9293" idx="1"/>
              <a:endCxn id="9283" idx="6"/>
            </p:cNvCxnSpPr>
            <p:nvPr/>
          </p:nvCxnSpPr>
          <p:spPr bwMode="auto">
            <a:xfrm flipH="1" flipV="1">
              <a:off x="3996" y="1072"/>
              <a:ext cx="327"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9296" name="Text Box 28"/>
            <p:cNvSpPr txBox="1">
              <a:spLocks noChangeArrowheads="1"/>
            </p:cNvSpPr>
            <p:nvPr/>
          </p:nvSpPr>
          <p:spPr bwMode="auto">
            <a:xfrm>
              <a:off x="1408" y="95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9297" name="Text Box 29"/>
            <p:cNvSpPr txBox="1">
              <a:spLocks noChangeArrowheads="1"/>
            </p:cNvSpPr>
            <p:nvPr/>
          </p:nvSpPr>
          <p:spPr bwMode="auto">
            <a:xfrm>
              <a:off x="1408" y="162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9298" name="Text Box 30"/>
            <p:cNvSpPr txBox="1">
              <a:spLocks noChangeArrowheads="1"/>
            </p:cNvSpPr>
            <p:nvPr/>
          </p:nvSpPr>
          <p:spPr bwMode="auto">
            <a:xfrm>
              <a:off x="1696" y="124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11</a:t>
              </a:r>
            </a:p>
          </p:txBody>
        </p:sp>
        <p:sp>
          <p:nvSpPr>
            <p:cNvPr id="9299" name="Text Box 31"/>
            <p:cNvSpPr txBox="1">
              <a:spLocks noChangeArrowheads="1"/>
            </p:cNvSpPr>
            <p:nvPr/>
          </p:nvSpPr>
          <p:spPr bwMode="auto">
            <a:xfrm>
              <a:off x="2320" y="8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9300" name="Text Box 32"/>
            <p:cNvSpPr txBox="1">
              <a:spLocks noChangeArrowheads="1"/>
            </p:cNvSpPr>
            <p:nvPr/>
          </p:nvSpPr>
          <p:spPr bwMode="auto">
            <a:xfrm>
              <a:off x="3328" y="8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9301" name="Text Box 33"/>
            <p:cNvSpPr txBox="1">
              <a:spLocks noChangeArrowheads="1"/>
            </p:cNvSpPr>
            <p:nvPr/>
          </p:nvSpPr>
          <p:spPr bwMode="auto">
            <a:xfrm>
              <a:off x="4088" y="99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9</a:t>
              </a:r>
            </a:p>
          </p:txBody>
        </p:sp>
        <p:sp>
          <p:nvSpPr>
            <p:cNvPr id="9302" name="Text Box 34"/>
            <p:cNvSpPr txBox="1">
              <a:spLocks noChangeArrowheads="1"/>
            </p:cNvSpPr>
            <p:nvPr/>
          </p:nvSpPr>
          <p:spPr bwMode="auto">
            <a:xfrm>
              <a:off x="4064" y="164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10</a:t>
              </a:r>
            </a:p>
          </p:txBody>
        </p:sp>
        <p:sp>
          <p:nvSpPr>
            <p:cNvPr id="9303" name="Text Box 35"/>
            <p:cNvSpPr txBox="1">
              <a:spLocks noChangeArrowheads="1"/>
            </p:cNvSpPr>
            <p:nvPr/>
          </p:nvSpPr>
          <p:spPr bwMode="auto">
            <a:xfrm>
              <a:off x="3800" y="129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14</a:t>
              </a:r>
            </a:p>
          </p:txBody>
        </p:sp>
        <p:sp>
          <p:nvSpPr>
            <p:cNvPr id="9304" name="Text Box 36"/>
            <p:cNvSpPr txBox="1">
              <a:spLocks noChangeArrowheads="1"/>
            </p:cNvSpPr>
            <p:nvPr/>
          </p:nvSpPr>
          <p:spPr bwMode="auto">
            <a:xfrm>
              <a:off x="3136" y="12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9305" name="Text Box 37"/>
            <p:cNvSpPr txBox="1">
              <a:spLocks noChangeArrowheads="1"/>
            </p:cNvSpPr>
            <p:nvPr/>
          </p:nvSpPr>
          <p:spPr bwMode="auto">
            <a:xfrm>
              <a:off x="3288" y="176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9306" name="Text Box 38"/>
            <p:cNvSpPr txBox="1">
              <a:spLocks noChangeArrowheads="1"/>
            </p:cNvSpPr>
            <p:nvPr/>
          </p:nvSpPr>
          <p:spPr bwMode="auto">
            <a:xfrm>
              <a:off x="2320" y="17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a:t>
              </a:r>
            </a:p>
          </p:txBody>
        </p:sp>
        <p:sp>
          <p:nvSpPr>
            <p:cNvPr id="9307" name="Text Box 39"/>
            <p:cNvSpPr txBox="1">
              <a:spLocks noChangeArrowheads="1"/>
            </p:cNvSpPr>
            <p:nvPr/>
          </p:nvSpPr>
          <p:spPr bwMode="auto">
            <a:xfrm>
              <a:off x="2664" y="11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9308" name="Text Box 40"/>
            <p:cNvSpPr txBox="1">
              <a:spLocks noChangeArrowheads="1"/>
            </p:cNvSpPr>
            <p:nvPr/>
          </p:nvSpPr>
          <p:spPr bwMode="auto">
            <a:xfrm>
              <a:off x="2656" y="144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6</a:t>
              </a:r>
            </a:p>
          </p:txBody>
        </p:sp>
        <p:sp>
          <p:nvSpPr>
            <p:cNvPr id="9309" name="Text Box 41"/>
            <p:cNvSpPr txBox="1">
              <a:spLocks noChangeArrowheads="1"/>
            </p:cNvSpPr>
            <p:nvPr/>
          </p:nvSpPr>
          <p:spPr bwMode="auto">
            <a:xfrm>
              <a:off x="2080" y="143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9310" name="Text Box 42"/>
            <p:cNvSpPr txBox="1">
              <a:spLocks noChangeArrowheads="1"/>
            </p:cNvSpPr>
            <p:nvPr/>
          </p:nvSpPr>
          <p:spPr bwMode="auto">
            <a:xfrm>
              <a:off x="1024" y="11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solidFill>
                    <a:srgbClr val="CC3300"/>
                  </a:solidFill>
                  <a:latin typeface="Comic Sans MS" pitchFamily="66" charset="0"/>
                </a:rPr>
                <a:t>s</a:t>
              </a:r>
            </a:p>
          </p:txBody>
        </p:sp>
        <p:sp>
          <p:nvSpPr>
            <p:cNvPr id="9311" name="Text Box 43"/>
            <p:cNvSpPr txBox="1">
              <a:spLocks noChangeArrowheads="1"/>
            </p:cNvSpPr>
            <p:nvPr/>
          </p:nvSpPr>
          <p:spPr bwMode="auto">
            <a:xfrm>
              <a:off x="4240" y="1360"/>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9312" name="Text Box 44"/>
            <p:cNvSpPr txBox="1">
              <a:spLocks noChangeArrowheads="1"/>
            </p:cNvSpPr>
            <p:nvPr/>
          </p:nvSpPr>
          <p:spPr bwMode="auto">
            <a:xfrm>
              <a:off x="3696" y="1721"/>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9313" name="Text Box 45"/>
            <p:cNvSpPr txBox="1">
              <a:spLocks noChangeArrowheads="1"/>
            </p:cNvSpPr>
            <p:nvPr/>
          </p:nvSpPr>
          <p:spPr bwMode="auto">
            <a:xfrm>
              <a:off x="3696" y="1008"/>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9314" name="Text Box 48"/>
            <p:cNvSpPr txBox="1">
              <a:spLocks noChangeArrowheads="1"/>
            </p:cNvSpPr>
            <p:nvPr/>
          </p:nvSpPr>
          <p:spPr bwMode="auto">
            <a:xfrm>
              <a:off x="1264" y="132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0</a:t>
              </a:r>
            </a:p>
          </p:txBody>
        </p:sp>
        <p:sp>
          <p:nvSpPr>
            <p:cNvPr id="9315" name="Text Box 49"/>
            <p:cNvSpPr txBox="1">
              <a:spLocks noChangeArrowheads="1"/>
            </p:cNvSpPr>
            <p:nvPr/>
          </p:nvSpPr>
          <p:spPr bwMode="auto">
            <a:xfrm>
              <a:off x="1784" y="97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9316" name="Text Box 95"/>
            <p:cNvSpPr txBox="1">
              <a:spLocks noChangeArrowheads="1"/>
            </p:cNvSpPr>
            <p:nvPr/>
          </p:nvSpPr>
          <p:spPr bwMode="auto">
            <a:xfrm>
              <a:off x="1792" y="1681"/>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9317" name="Text Box 97"/>
            <p:cNvSpPr txBox="1">
              <a:spLocks noChangeArrowheads="1"/>
            </p:cNvSpPr>
            <p:nvPr/>
          </p:nvSpPr>
          <p:spPr bwMode="auto">
            <a:xfrm>
              <a:off x="2944" y="96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12</a:t>
              </a:r>
            </a:p>
          </p:txBody>
        </p:sp>
        <p:sp>
          <p:nvSpPr>
            <p:cNvPr id="9318" name="Text Box 100"/>
            <p:cNvSpPr txBox="1">
              <a:spLocks noChangeArrowheads="1"/>
            </p:cNvSpPr>
            <p:nvPr/>
          </p:nvSpPr>
          <p:spPr bwMode="auto">
            <a:xfrm>
              <a:off x="2944" y="168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9</a:t>
              </a:r>
            </a:p>
          </p:txBody>
        </p:sp>
        <p:sp>
          <p:nvSpPr>
            <p:cNvPr id="9319" name="Text Box 101"/>
            <p:cNvSpPr txBox="1">
              <a:spLocks noChangeArrowheads="1"/>
            </p:cNvSpPr>
            <p:nvPr/>
          </p:nvSpPr>
          <p:spPr bwMode="auto">
            <a:xfrm>
              <a:off x="2360" y="131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15</a:t>
              </a:r>
            </a:p>
          </p:txBody>
        </p:sp>
      </p:grpSp>
      <p:grpSp>
        <p:nvGrpSpPr>
          <p:cNvPr id="3" name="Group 107"/>
          <p:cNvGrpSpPr>
            <a:grpSpLocks/>
          </p:cNvGrpSpPr>
          <p:nvPr/>
        </p:nvGrpSpPr>
        <p:grpSpPr bwMode="auto">
          <a:xfrm>
            <a:off x="2106910" y="3328989"/>
            <a:ext cx="7839136" cy="2640013"/>
            <a:chOff x="1056" y="2097"/>
            <a:chExt cx="3520" cy="1663"/>
          </a:xfrm>
        </p:grpSpPr>
        <p:grpSp>
          <p:nvGrpSpPr>
            <p:cNvPr id="9221" name="Group 105"/>
            <p:cNvGrpSpPr>
              <a:grpSpLocks/>
            </p:cNvGrpSpPr>
            <p:nvPr/>
          </p:nvGrpSpPr>
          <p:grpSpPr bwMode="auto">
            <a:xfrm>
              <a:off x="1192" y="2097"/>
              <a:ext cx="3384" cy="1663"/>
              <a:chOff x="1192" y="2097"/>
              <a:chExt cx="3384" cy="1663"/>
            </a:xfrm>
          </p:grpSpPr>
          <p:sp>
            <p:nvSpPr>
              <p:cNvPr id="9223" name="Freeform 103"/>
              <p:cNvSpPr>
                <a:spLocks/>
              </p:cNvSpPr>
              <p:nvPr/>
            </p:nvSpPr>
            <p:spPr bwMode="auto">
              <a:xfrm>
                <a:off x="1192" y="2570"/>
                <a:ext cx="2136" cy="1180"/>
              </a:xfrm>
              <a:custGeom>
                <a:avLst/>
                <a:gdLst>
                  <a:gd name="T0" fmla="*/ 62 w 2119"/>
                  <a:gd name="T1" fmla="*/ 774 h 1174"/>
                  <a:gd name="T2" fmla="*/ 62 w 2119"/>
                  <a:gd name="T3" fmla="*/ 443 h 1174"/>
                  <a:gd name="T4" fmla="*/ 431 w 2119"/>
                  <a:gd name="T5" fmla="*/ 328 h 1174"/>
                  <a:gd name="T6" fmla="*/ 730 w 2119"/>
                  <a:gd name="T7" fmla="*/ 29 h 1174"/>
                  <a:gd name="T8" fmla="*/ 930 w 2119"/>
                  <a:gd name="T9" fmla="*/ 152 h 1174"/>
                  <a:gd name="T10" fmla="*/ 922 w 2119"/>
                  <a:gd name="T11" fmla="*/ 412 h 1174"/>
                  <a:gd name="T12" fmla="*/ 607 w 2119"/>
                  <a:gd name="T13" fmla="*/ 436 h 1174"/>
                  <a:gd name="T14" fmla="*/ 431 w 2119"/>
                  <a:gd name="T15" fmla="*/ 551 h 1174"/>
                  <a:gd name="T16" fmla="*/ 546 w 2119"/>
                  <a:gd name="T17" fmla="*/ 736 h 1174"/>
                  <a:gd name="T18" fmla="*/ 853 w 2119"/>
                  <a:gd name="T19" fmla="*/ 820 h 1174"/>
                  <a:gd name="T20" fmla="*/ 1360 w 2119"/>
                  <a:gd name="T21" fmla="*/ 882 h 1174"/>
                  <a:gd name="T22" fmla="*/ 1905 w 2119"/>
                  <a:gd name="T23" fmla="*/ 797 h 1174"/>
                  <a:gd name="T24" fmla="*/ 2089 w 2119"/>
                  <a:gd name="T25" fmla="*/ 897 h 1174"/>
                  <a:gd name="T26" fmla="*/ 2082 w 2119"/>
                  <a:gd name="T27" fmla="*/ 1066 h 1174"/>
                  <a:gd name="T28" fmla="*/ 1913 w 2119"/>
                  <a:gd name="T29" fmla="*/ 1173 h 1174"/>
                  <a:gd name="T30" fmla="*/ 1536 w 2119"/>
                  <a:gd name="T31" fmla="*/ 1058 h 1174"/>
                  <a:gd name="T32" fmla="*/ 1083 w 2119"/>
                  <a:gd name="T33" fmla="*/ 1066 h 1174"/>
                  <a:gd name="T34" fmla="*/ 861 w 2119"/>
                  <a:gd name="T35" fmla="*/ 1158 h 1174"/>
                  <a:gd name="T36" fmla="*/ 546 w 2119"/>
                  <a:gd name="T37" fmla="*/ 1089 h 1174"/>
                  <a:gd name="T38" fmla="*/ 384 w 2119"/>
                  <a:gd name="T39" fmla="*/ 889 h 1174"/>
                  <a:gd name="T40" fmla="*/ 62 w 2119"/>
                  <a:gd name="T41" fmla="*/ 774 h 1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19"/>
                  <a:gd name="T64" fmla="*/ 0 h 1174"/>
                  <a:gd name="T65" fmla="*/ 2119 w 2119"/>
                  <a:gd name="T66" fmla="*/ 1174 h 11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19" h="1174">
                    <a:moveTo>
                      <a:pt x="62" y="774"/>
                    </a:moveTo>
                    <a:cubicBezTo>
                      <a:pt x="8" y="700"/>
                      <a:pt x="0" y="517"/>
                      <a:pt x="62" y="443"/>
                    </a:cubicBezTo>
                    <a:cubicBezTo>
                      <a:pt x="124" y="369"/>
                      <a:pt x="320" y="397"/>
                      <a:pt x="431" y="328"/>
                    </a:cubicBezTo>
                    <a:cubicBezTo>
                      <a:pt x="542" y="259"/>
                      <a:pt x="647" y="58"/>
                      <a:pt x="730" y="29"/>
                    </a:cubicBezTo>
                    <a:cubicBezTo>
                      <a:pt x="813" y="0"/>
                      <a:pt x="898" y="88"/>
                      <a:pt x="930" y="152"/>
                    </a:cubicBezTo>
                    <a:cubicBezTo>
                      <a:pt x="962" y="216"/>
                      <a:pt x="976" y="365"/>
                      <a:pt x="922" y="412"/>
                    </a:cubicBezTo>
                    <a:cubicBezTo>
                      <a:pt x="868" y="459"/>
                      <a:pt x="689" y="413"/>
                      <a:pt x="607" y="436"/>
                    </a:cubicBezTo>
                    <a:cubicBezTo>
                      <a:pt x="525" y="459"/>
                      <a:pt x="441" y="501"/>
                      <a:pt x="431" y="551"/>
                    </a:cubicBezTo>
                    <a:cubicBezTo>
                      <a:pt x="421" y="601"/>
                      <a:pt x="476" y="691"/>
                      <a:pt x="546" y="736"/>
                    </a:cubicBezTo>
                    <a:cubicBezTo>
                      <a:pt x="616" y="781"/>
                      <a:pt x="717" y="796"/>
                      <a:pt x="853" y="820"/>
                    </a:cubicBezTo>
                    <a:cubicBezTo>
                      <a:pt x="989" y="844"/>
                      <a:pt x="1185" y="886"/>
                      <a:pt x="1360" y="882"/>
                    </a:cubicBezTo>
                    <a:cubicBezTo>
                      <a:pt x="1535" y="878"/>
                      <a:pt x="1784" y="795"/>
                      <a:pt x="1905" y="797"/>
                    </a:cubicBezTo>
                    <a:cubicBezTo>
                      <a:pt x="2026" y="799"/>
                      <a:pt x="2059" y="852"/>
                      <a:pt x="2089" y="897"/>
                    </a:cubicBezTo>
                    <a:cubicBezTo>
                      <a:pt x="2119" y="942"/>
                      <a:pt x="2111" y="1020"/>
                      <a:pt x="2082" y="1066"/>
                    </a:cubicBezTo>
                    <a:cubicBezTo>
                      <a:pt x="2053" y="1112"/>
                      <a:pt x="2004" y="1174"/>
                      <a:pt x="1913" y="1173"/>
                    </a:cubicBezTo>
                    <a:cubicBezTo>
                      <a:pt x="1822" y="1172"/>
                      <a:pt x="1674" y="1076"/>
                      <a:pt x="1536" y="1058"/>
                    </a:cubicBezTo>
                    <a:cubicBezTo>
                      <a:pt x="1398" y="1040"/>
                      <a:pt x="1195" y="1049"/>
                      <a:pt x="1083" y="1066"/>
                    </a:cubicBezTo>
                    <a:cubicBezTo>
                      <a:pt x="971" y="1083"/>
                      <a:pt x="950" y="1154"/>
                      <a:pt x="861" y="1158"/>
                    </a:cubicBezTo>
                    <a:cubicBezTo>
                      <a:pt x="772" y="1162"/>
                      <a:pt x="625" y="1134"/>
                      <a:pt x="546" y="1089"/>
                    </a:cubicBezTo>
                    <a:cubicBezTo>
                      <a:pt x="467" y="1044"/>
                      <a:pt x="465" y="942"/>
                      <a:pt x="384" y="889"/>
                    </a:cubicBezTo>
                    <a:cubicBezTo>
                      <a:pt x="303" y="836"/>
                      <a:pt x="116" y="848"/>
                      <a:pt x="62" y="774"/>
                    </a:cubicBezTo>
                    <a:close/>
                  </a:path>
                </a:pathLst>
              </a:custGeom>
              <a:solidFill>
                <a:schemeClr val="hlink"/>
              </a:solidFill>
              <a:ln w="38100" cap="flat" cmpd="sng">
                <a:solidFill>
                  <a:schemeClr val="accent2"/>
                </a:solidFill>
                <a:prstDash val="dash"/>
                <a:round/>
                <a:headEnd/>
                <a:tailEnd/>
              </a:ln>
            </p:spPr>
            <p:txBody>
              <a:bodyPr wrap="square">
                <a:spAutoFit/>
              </a:bodyPr>
              <a:lstStyle/>
              <a:p>
                <a:endParaRPr lang="en-US"/>
              </a:p>
            </p:txBody>
          </p:sp>
          <p:sp>
            <p:nvSpPr>
              <p:cNvPr id="9224" name="Oval 50"/>
              <p:cNvSpPr>
                <a:spLocks noChangeArrowheads="1"/>
              </p:cNvSpPr>
              <p:nvPr/>
            </p:nvSpPr>
            <p:spPr bwMode="auto">
              <a:xfrm>
                <a:off x="1832" y="2629"/>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9225" name="Oval 51"/>
              <p:cNvSpPr>
                <a:spLocks noChangeArrowheads="1"/>
              </p:cNvSpPr>
              <p:nvPr/>
            </p:nvSpPr>
            <p:spPr bwMode="auto">
              <a:xfrm>
                <a:off x="2400" y="2973"/>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9226" name="Oval 52"/>
              <p:cNvSpPr>
                <a:spLocks noChangeArrowheads="1"/>
              </p:cNvSpPr>
              <p:nvPr/>
            </p:nvSpPr>
            <p:spPr bwMode="auto">
              <a:xfrm>
                <a:off x="1296" y="2989"/>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9227" name="AutoShape 53"/>
              <p:cNvCxnSpPr>
                <a:cxnSpLocks noChangeShapeType="1"/>
                <a:stCxn id="9226" idx="7"/>
                <a:endCxn id="9224" idx="2"/>
              </p:cNvCxnSpPr>
              <p:nvPr/>
            </p:nvCxnSpPr>
            <p:spPr bwMode="auto">
              <a:xfrm flipV="1">
                <a:off x="1501" y="2833"/>
                <a:ext cx="319"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9228" name="AutoShape 54"/>
              <p:cNvCxnSpPr>
                <a:cxnSpLocks noChangeShapeType="1"/>
                <a:stCxn id="9225" idx="7"/>
                <a:endCxn id="9232" idx="2"/>
              </p:cNvCxnSpPr>
              <p:nvPr/>
            </p:nvCxnSpPr>
            <p:spPr bwMode="auto">
              <a:xfrm flipV="1">
                <a:off x="2605" y="2833"/>
                <a:ext cx="367" cy="247"/>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9229" name="AutoShape 55"/>
              <p:cNvCxnSpPr>
                <a:cxnSpLocks noChangeShapeType="1"/>
                <a:stCxn id="9240" idx="6"/>
                <a:endCxn id="9225" idx="3"/>
              </p:cNvCxnSpPr>
              <p:nvPr/>
            </p:nvCxnSpPr>
            <p:spPr bwMode="auto">
              <a:xfrm flipV="1">
                <a:off x="2084" y="3274"/>
                <a:ext cx="351" cy="271"/>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sp>
            <p:nvSpPr>
              <p:cNvPr id="9230" name="Oval 56"/>
              <p:cNvSpPr>
                <a:spLocks noChangeArrowheads="1"/>
              </p:cNvSpPr>
              <p:nvPr/>
            </p:nvSpPr>
            <p:spPr bwMode="auto">
              <a:xfrm>
                <a:off x="2984" y="3341"/>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9231" name="AutoShape 57"/>
              <p:cNvCxnSpPr>
                <a:cxnSpLocks noChangeShapeType="1"/>
                <a:stCxn id="9225" idx="5"/>
                <a:endCxn id="9230" idx="2"/>
              </p:cNvCxnSpPr>
              <p:nvPr/>
            </p:nvCxnSpPr>
            <p:spPr bwMode="auto">
              <a:xfrm>
                <a:off x="2605" y="3274"/>
                <a:ext cx="367" cy="271"/>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9232" name="Oval 58"/>
              <p:cNvSpPr>
                <a:spLocks noChangeArrowheads="1"/>
              </p:cNvSpPr>
              <p:nvPr/>
            </p:nvSpPr>
            <p:spPr bwMode="auto">
              <a:xfrm>
                <a:off x="2984" y="2629"/>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9233" name="Oval 59"/>
              <p:cNvSpPr>
                <a:spLocks noChangeArrowheads="1"/>
              </p:cNvSpPr>
              <p:nvPr/>
            </p:nvSpPr>
            <p:spPr bwMode="auto">
              <a:xfrm>
                <a:off x="3744" y="3341"/>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9234" name="Oval 60"/>
              <p:cNvSpPr>
                <a:spLocks noChangeArrowheads="1"/>
              </p:cNvSpPr>
              <p:nvPr/>
            </p:nvSpPr>
            <p:spPr bwMode="auto">
              <a:xfrm>
                <a:off x="3744" y="2629"/>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9235" name="AutoShape 61"/>
              <p:cNvCxnSpPr>
                <a:cxnSpLocks noChangeShapeType="1"/>
                <a:stCxn id="9230" idx="6"/>
                <a:endCxn id="9233" idx="2"/>
              </p:cNvCxnSpPr>
              <p:nvPr/>
            </p:nvCxnSpPr>
            <p:spPr bwMode="auto">
              <a:xfrm>
                <a:off x="3236" y="3545"/>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9236" name="AutoShape 62"/>
              <p:cNvCxnSpPr>
                <a:cxnSpLocks noChangeShapeType="1"/>
                <a:stCxn id="9232" idx="6"/>
                <a:endCxn id="9234" idx="2"/>
              </p:cNvCxnSpPr>
              <p:nvPr/>
            </p:nvCxnSpPr>
            <p:spPr bwMode="auto">
              <a:xfrm>
                <a:off x="3236" y="2833"/>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9237" name="AutoShape 63"/>
              <p:cNvCxnSpPr>
                <a:cxnSpLocks noChangeShapeType="1"/>
                <a:stCxn id="9233" idx="0"/>
                <a:endCxn id="9234" idx="4"/>
              </p:cNvCxnSpPr>
              <p:nvPr/>
            </p:nvCxnSpPr>
            <p:spPr bwMode="auto">
              <a:xfrm flipV="1">
                <a:off x="3864" y="2965"/>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9238" name="AutoShape 64"/>
              <p:cNvCxnSpPr>
                <a:cxnSpLocks noChangeShapeType="1"/>
                <a:stCxn id="9230" idx="2"/>
                <a:endCxn id="9240" idx="6"/>
              </p:cNvCxnSpPr>
              <p:nvPr/>
            </p:nvCxnSpPr>
            <p:spPr bwMode="auto">
              <a:xfrm flipH="1">
                <a:off x="2084" y="3545"/>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9239" name="AutoShape 65"/>
              <p:cNvCxnSpPr>
                <a:cxnSpLocks noChangeShapeType="1"/>
                <a:stCxn id="9233" idx="1"/>
                <a:endCxn id="9232" idx="5"/>
              </p:cNvCxnSpPr>
              <p:nvPr/>
            </p:nvCxnSpPr>
            <p:spPr bwMode="auto">
              <a:xfrm flipH="1" flipV="1">
                <a:off x="3189" y="2930"/>
                <a:ext cx="590" cy="518"/>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9240" name="Oval 66"/>
              <p:cNvSpPr>
                <a:spLocks noChangeArrowheads="1"/>
              </p:cNvSpPr>
              <p:nvPr/>
            </p:nvSpPr>
            <p:spPr bwMode="auto">
              <a:xfrm>
                <a:off x="1832" y="3341"/>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9241" name="AutoShape 67"/>
              <p:cNvCxnSpPr>
                <a:cxnSpLocks noChangeShapeType="1"/>
                <a:stCxn id="9240" idx="0"/>
                <a:endCxn id="9224" idx="4"/>
              </p:cNvCxnSpPr>
              <p:nvPr/>
            </p:nvCxnSpPr>
            <p:spPr bwMode="auto">
              <a:xfrm flipV="1">
                <a:off x="1952" y="2965"/>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9242" name="AutoShape 68"/>
              <p:cNvCxnSpPr>
                <a:cxnSpLocks noChangeShapeType="1"/>
                <a:stCxn id="9240" idx="2"/>
                <a:endCxn id="9226" idx="5"/>
              </p:cNvCxnSpPr>
              <p:nvPr/>
            </p:nvCxnSpPr>
            <p:spPr bwMode="auto">
              <a:xfrm flipH="1" flipV="1">
                <a:off x="1501" y="3290"/>
                <a:ext cx="319"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9243" name="AutoShape 69"/>
              <p:cNvCxnSpPr>
                <a:cxnSpLocks noChangeShapeType="1"/>
                <a:stCxn id="9232" idx="2"/>
                <a:endCxn id="9224" idx="6"/>
              </p:cNvCxnSpPr>
              <p:nvPr/>
            </p:nvCxnSpPr>
            <p:spPr bwMode="auto">
              <a:xfrm flipH="1">
                <a:off x="2084" y="2833"/>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9244" name="Oval 70"/>
              <p:cNvSpPr>
                <a:spLocks noChangeArrowheads="1"/>
              </p:cNvSpPr>
              <p:nvPr/>
            </p:nvSpPr>
            <p:spPr bwMode="auto">
              <a:xfrm>
                <a:off x="4288" y="2989"/>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9245" name="AutoShape 71"/>
              <p:cNvCxnSpPr>
                <a:cxnSpLocks noChangeShapeType="1"/>
                <a:stCxn id="9233" idx="6"/>
                <a:endCxn id="9244" idx="3"/>
              </p:cNvCxnSpPr>
              <p:nvPr/>
            </p:nvCxnSpPr>
            <p:spPr bwMode="auto">
              <a:xfrm flipV="1">
                <a:off x="3996" y="3290"/>
                <a:ext cx="327"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9246" name="AutoShape 72"/>
              <p:cNvCxnSpPr>
                <a:cxnSpLocks noChangeShapeType="1"/>
                <a:stCxn id="9244" idx="1"/>
                <a:endCxn id="9234" idx="6"/>
              </p:cNvCxnSpPr>
              <p:nvPr/>
            </p:nvCxnSpPr>
            <p:spPr bwMode="auto">
              <a:xfrm flipH="1" flipV="1">
                <a:off x="3996" y="2833"/>
                <a:ext cx="327"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9247" name="Text Box 73"/>
              <p:cNvSpPr txBox="1">
                <a:spLocks noChangeArrowheads="1"/>
              </p:cNvSpPr>
              <p:nvPr/>
            </p:nvSpPr>
            <p:spPr bwMode="auto">
              <a:xfrm>
                <a:off x="1408" y="2713"/>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9248" name="Text Box 74"/>
              <p:cNvSpPr txBox="1">
                <a:spLocks noChangeArrowheads="1"/>
              </p:cNvSpPr>
              <p:nvPr/>
            </p:nvSpPr>
            <p:spPr bwMode="auto">
              <a:xfrm>
                <a:off x="1408" y="3385"/>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9249" name="Text Box 75"/>
              <p:cNvSpPr txBox="1">
                <a:spLocks noChangeArrowheads="1"/>
              </p:cNvSpPr>
              <p:nvPr/>
            </p:nvSpPr>
            <p:spPr bwMode="auto">
              <a:xfrm>
                <a:off x="1696" y="3001"/>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11</a:t>
                </a:r>
              </a:p>
            </p:txBody>
          </p:sp>
          <p:sp>
            <p:nvSpPr>
              <p:cNvPr id="9250" name="Text Box 76"/>
              <p:cNvSpPr txBox="1">
                <a:spLocks noChangeArrowheads="1"/>
              </p:cNvSpPr>
              <p:nvPr/>
            </p:nvSpPr>
            <p:spPr bwMode="auto">
              <a:xfrm>
                <a:off x="2320" y="256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9251" name="Text Box 77"/>
              <p:cNvSpPr txBox="1">
                <a:spLocks noChangeArrowheads="1"/>
              </p:cNvSpPr>
              <p:nvPr/>
            </p:nvSpPr>
            <p:spPr bwMode="auto">
              <a:xfrm>
                <a:off x="3328" y="256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9252" name="Text Box 78"/>
              <p:cNvSpPr txBox="1">
                <a:spLocks noChangeArrowheads="1"/>
              </p:cNvSpPr>
              <p:nvPr/>
            </p:nvSpPr>
            <p:spPr bwMode="auto">
              <a:xfrm>
                <a:off x="4088" y="275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9</a:t>
                </a:r>
              </a:p>
            </p:txBody>
          </p:sp>
          <p:sp>
            <p:nvSpPr>
              <p:cNvPr id="9253" name="Text Box 79"/>
              <p:cNvSpPr txBox="1">
                <a:spLocks noChangeArrowheads="1"/>
              </p:cNvSpPr>
              <p:nvPr/>
            </p:nvSpPr>
            <p:spPr bwMode="auto">
              <a:xfrm>
                <a:off x="4064" y="3401"/>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10</a:t>
                </a:r>
              </a:p>
            </p:txBody>
          </p:sp>
          <p:sp>
            <p:nvSpPr>
              <p:cNvPr id="9254" name="Text Box 80"/>
              <p:cNvSpPr txBox="1">
                <a:spLocks noChangeArrowheads="1"/>
              </p:cNvSpPr>
              <p:nvPr/>
            </p:nvSpPr>
            <p:spPr bwMode="auto">
              <a:xfrm>
                <a:off x="3800" y="3057"/>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14</a:t>
                </a:r>
              </a:p>
            </p:txBody>
          </p:sp>
          <p:sp>
            <p:nvSpPr>
              <p:cNvPr id="9255" name="Text Box 81"/>
              <p:cNvSpPr txBox="1">
                <a:spLocks noChangeArrowheads="1"/>
              </p:cNvSpPr>
              <p:nvPr/>
            </p:nvSpPr>
            <p:spPr bwMode="auto">
              <a:xfrm>
                <a:off x="3136" y="304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9256" name="Text Box 82"/>
              <p:cNvSpPr txBox="1">
                <a:spLocks noChangeArrowheads="1"/>
              </p:cNvSpPr>
              <p:nvPr/>
            </p:nvSpPr>
            <p:spPr bwMode="auto">
              <a:xfrm>
                <a:off x="3288" y="3521"/>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9257" name="Text Box 83"/>
              <p:cNvSpPr txBox="1">
                <a:spLocks noChangeArrowheads="1"/>
              </p:cNvSpPr>
              <p:nvPr/>
            </p:nvSpPr>
            <p:spPr bwMode="auto">
              <a:xfrm>
                <a:off x="2320" y="352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a:t>
                </a:r>
              </a:p>
            </p:txBody>
          </p:sp>
          <p:sp>
            <p:nvSpPr>
              <p:cNvPr id="9258" name="Text Box 84"/>
              <p:cNvSpPr txBox="1">
                <a:spLocks noChangeArrowheads="1"/>
              </p:cNvSpPr>
              <p:nvPr/>
            </p:nvSpPr>
            <p:spPr bwMode="auto">
              <a:xfrm>
                <a:off x="2664" y="292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9259" name="Text Box 85"/>
              <p:cNvSpPr txBox="1">
                <a:spLocks noChangeArrowheads="1"/>
              </p:cNvSpPr>
              <p:nvPr/>
            </p:nvSpPr>
            <p:spPr bwMode="auto">
              <a:xfrm>
                <a:off x="2656" y="320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6</a:t>
                </a:r>
              </a:p>
            </p:txBody>
          </p:sp>
          <p:sp>
            <p:nvSpPr>
              <p:cNvPr id="9260" name="Text Box 86"/>
              <p:cNvSpPr txBox="1">
                <a:spLocks noChangeArrowheads="1"/>
              </p:cNvSpPr>
              <p:nvPr/>
            </p:nvSpPr>
            <p:spPr bwMode="auto">
              <a:xfrm>
                <a:off x="2080" y="3193"/>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9261" name="AutoShape 87"/>
              <p:cNvSpPr>
                <a:spLocks noChangeArrowheads="1"/>
              </p:cNvSpPr>
              <p:nvPr/>
            </p:nvSpPr>
            <p:spPr bwMode="auto">
              <a:xfrm>
                <a:off x="2736" y="2097"/>
                <a:ext cx="231" cy="319"/>
              </a:xfrm>
              <a:prstGeom prst="downArrow">
                <a:avLst>
                  <a:gd name="adj1" fmla="val 50000"/>
                  <a:gd name="adj2" fmla="val 25000"/>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9262" name="Text Box 88"/>
              <p:cNvSpPr txBox="1">
                <a:spLocks noChangeArrowheads="1"/>
              </p:cNvSpPr>
              <p:nvPr/>
            </p:nvSpPr>
            <p:spPr bwMode="auto">
              <a:xfrm>
                <a:off x="4240" y="3120"/>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9263" name="Text Box 90"/>
              <p:cNvSpPr txBox="1">
                <a:spLocks noChangeArrowheads="1"/>
              </p:cNvSpPr>
              <p:nvPr/>
            </p:nvSpPr>
            <p:spPr bwMode="auto">
              <a:xfrm>
                <a:off x="3696" y="2768"/>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9264" name="Text Box 91"/>
              <p:cNvSpPr txBox="1">
                <a:spLocks noChangeArrowheads="1"/>
              </p:cNvSpPr>
              <p:nvPr/>
            </p:nvSpPr>
            <p:spPr bwMode="auto">
              <a:xfrm>
                <a:off x="1264" y="308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dirty="0">
                    <a:latin typeface="Comic Sans MS" pitchFamily="66" charset="0"/>
                  </a:rPr>
                  <a:t>0</a:t>
                </a:r>
              </a:p>
            </p:txBody>
          </p:sp>
          <p:sp>
            <p:nvSpPr>
              <p:cNvPr id="9265" name="Text Box 92"/>
              <p:cNvSpPr txBox="1">
                <a:spLocks noChangeArrowheads="1"/>
              </p:cNvSpPr>
              <p:nvPr/>
            </p:nvSpPr>
            <p:spPr bwMode="auto">
              <a:xfrm>
                <a:off x="1792" y="272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4</a:t>
                </a:r>
              </a:p>
            </p:txBody>
          </p:sp>
          <p:sp>
            <p:nvSpPr>
              <p:cNvPr id="9266" name="Text Box 93"/>
              <p:cNvSpPr txBox="1">
                <a:spLocks noChangeArrowheads="1"/>
              </p:cNvSpPr>
              <p:nvPr/>
            </p:nvSpPr>
            <p:spPr bwMode="auto">
              <a:xfrm>
                <a:off x="1784" y="345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8</a:t>
                </a:r>
              </a:p>
            </p:txBody>
          </p:sp>
          <p:sp>
            <p:nvSpPr>
              <p:cNvPr id="9267" name="Text Box 94"/>
              <p:cNvSpPr txBox="1">
                <a:spLocks noChangeArrowheads="1"/>
              </p:cNvSpPr>
              <p:nvPr/>
            </p:nvSpPr>
            <p:spPr bwMode="auto">
              <a:xfrm>
                <a:off x="1704" y="2104"/>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latin typeface="Comic Sans MS" pitchFamily="66" charset="0"/>
                  </a:rPr>
                  <a:t>Relax</a:t>
                </a:r>
              </a:p>
            </p:txBody>
          </p:sp>
          <p:sp>
            <p:nvSpPr>
              <p:cNvPr id="9268" name="Text Box 96"/>
              <p:cNvSpPr txBox="1">
                <a:spLocks noChangeArrowheads="1"/>
              </p:cNvSpPr>
              <p:nvPr/>
            </p:nvSpPr>
            <p:spPr bwMode="auto">
              <a:xfrm>
                <a:off x="2944" y="2736"/>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12</a:t>
                </a:r>
              </a:p>
            </p:txBody>
          </p:sp>
          <p:sp>
            <p:nvSpPr>
              <p:cNvPr id="9269" name="Text Box 98"/>
              <p:cNvSpPr txBox="1">
                <a:spLocks noChangeArrowheads="1"/>
              </p:cNvSpPr>
              <p:nvPr/>
            </p:nvSpPr>
            <p:spPr bwMode="auto">
              <a:xfrm>
                <a:off x="2944" y="3444"/>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9</a:t>
                </a:r>
              </a:p>
            </p:txBody>
          </p:sp>
          <p:sp>
            <p:nvSpPr>
              <p:cNvPr id="9270" name="Text Box 99"/>
              <p:cNvSpPr txBox="1">
                <a:spLocks noChangeArrowheads="1"/>
              </p:cNvSpPr>
              <p:nvPr/>
            </p:nvSpPr>
            <p:spPr bwMode="auto">
              <a:xfrm>
                <a:off x="2360" y="307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15</a:t>
                </a:r>
              </a:p>
            </p:txBody>
          </p:sp>
          <p:sp>
            <p:nvSpPr>
              <p:cNvPr id="9271" name="Text Box 102"/>
              <p:cNvSpPr txBox="1">
                <a:spLocks noChangeArrowheads="1"/>
              </p:cNvSpPr>
              <p:nvPr/>
            </p:nvSpPr>
            <p:spPr bwMode="auto">
              <a:xfrm>
                <a:off x="3704" y="344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11</a:t>
                </a:r>
              </a:p>
            </p:txBody>
          </p:sp>
        </p:grpSp>
        <p:sp>
          <p:nvSpPr>
            <p:cNvPr id="9222" name="Text Box 106"/>
            <p:cNvSpPr txBox="1">
              <a:spLocks noChangeArrowheads="1"/>
            </p:cNvSpPr>
            <p:nvPr/>
          </p:nvSpPr>
          <p:spPr bwMode="auto">
            <a:xfrm>
              <a:off x="1056" y="283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solidFill>
                    <a:srgbClr val="CC3300"/>
                  </a:solidFill>
                  <a:latin typeface="Comic Sans MS" pitchFamily="66" charset="0"/>
                </a:rPr>
                <a:t>s</a:t>
              </a:r>
            </a:p>
          </p:txBody>
        </p:sp>
      </p:grpSp>
      <p:sp>
        <p:nvSpPr>
          <p:cNvPr id="104" name="TextBox 103"/>
          <p:cNvSpPr txBox="1"/>
          <p:nvPr/>
        </p:nvSpPr>
        <p:spPr>
          <a:xfrm>
            <a:off x="9007787" y="6277298"/>
            <a:ext cx="3016018" cy="369332"/>
          </a:xfrm>
          <a:prstGeom prst="rect">
            <a:avLst/>
          </a:prstGeom>
          <a:noFill/>
        </p:spPr>
        <p:txBody>
          <a:bodyPr wrap="none" rtlCol="0">
            <a:spAutoFit/>
          </a:bodyPr>
          <a:lstStyle/>
          <a:p>
            <a:r>
              <a:rPr lang="en-US" dirty="0"/>
              <a:t>Distance Queue: </a:t>
            </a:r>
            <a:r>
              <a:rPr lang="en-US" dirty="0">
                <a:latin typeface="Times New Roman"/>
                <a:cs typeface="Times New Roman"/>
              </a:rPr>
              <a:t>11 12</a:t>
            </a:r>
            <a:r>
              <a:rPr lang="en-US" dirty="0"/>
              <a:t> </a:t>
            </a:r>
            <a:r>
              <a:rPr lang="en-US" dirty="0">
                <a:latin typeface="Times New Roman"/>
                <a:cs typeface="Times New Roman"/>
              </a:rPr>
              <a:t>15</a:t>
            </a:r>
            <a:r>
              <a:rPr lang="en-US" dirty="0"/>
              <a:t> </a:t>
            </a:r>
            <a:r>
              <a:rPr lang="en-US" dirty="0">
                <a:latin typeface="Times New Roman"/>
                <a:cs typeface="Times New Roman"/>
              </a:rPr>
              <a:t>∞</a:t>
            </a:r>
            <a:r>
              <a:rPr lang="en-US" dirty="0"/>
              <a:t> </a:t>
            </a:r>
            <a:r>
              <a:rPr lang="en-US" dirty="0">
                <a:latin typeface="Times New Roman"/>
                <a:cs typeface="Times New Roman"/>
              </a:rPr>
              <a:t>∞</a:t>
            </a:r>
            <a:endParaRPr lang="en-US" dirty="0"/>
          </a:p>
        </p:txBody>
      </p:sp>
      <p:sp>
        <p:nvSpPr>
          <p:cNvPr id="105" name="TextBox 104"/>
          <p:cNvSpPr txBox="1"/>
          <p:nvPr/>
        </p:nvSpPr>
        <p:spPr>
          <a:xfrm>
            <a:off x="9007787" y="3220202"/>
            <a:ext cx="2954078" cy="369332"/>
          </a:xfrm>
          <a:prstGeom prst="rect">
            <a:avLst/>
          </a:prstGeom>
          <a:noFill/>
        </p:spPr>
        <p:txBody>
          <a:bodyPr wrap="none" rtlCol="0">
            <a:spAutoFit/>
          </a:bodyPr>
          <a:lstStyle/>
          <a:p>
            <a:r>
              <a:rPr lang="en-US" dirty="0"/>
              <a:t>Distance Queue: </a:t>
            </a:r>
            <a:r>
              <a:rPr lang="en-US" dirty="0">
                <a:latin typeface="Times New Roman"/>
                <a:cs typeface="Times New Roman"/>
              </a:rPr>
              <a:t>12</a:t>
            </a:r>
            <a:r>
              <a:rPr lang="en-US" dirty="0"/>
              <a:t> </a:t>
            </a:r>
            <a:r>
              <a:rPr lang="en-US" dirty="0">
                <a:latin typeface="Times New Roman"/>
                <a:cs typeface="Times New Roman"/>
              </a:rPr>
              <a:t>15</a:t>
            </a:r>
            <a:r>
              <a:rPr lang="en-US" dirty="0"/>
              <a:t> </a:t>
            </a:r>
            <a:r>
              <a:rPr lang="en-US" dirty="0">
                <a:latin typeface="Times New Roman"/>
                <a:cs typeface="Times New Roman"/>
              </a:rPr>
              <a:t>∞</a:t>
            </a:r>
            <a:r>
              <a:rPr lang="en-US" dirty="0"/>
              <a:t> </a:t>
            </a:r>
            <a:r>
              <a:rPr lang="en-US" dirty="0">
                <a:latin typeface="Times New Roman"/>
                <a:cs typeface="Times New Roman"/>
              </a:rPr>
              <a:t>∞</a:t>
            </a:r>
            <a:r>
              <a:rPr lang="en-US" dirty="0"/>
              <a:t> </a:t>
            </a:r>
            <a:r>
              <a:rPr lang="en-US" dirty="0">
                <a:latin typeface="Times New Roman"/>
                <a:cs typeface="Times New Roman"/>
              </a:rPr>
              <a:t>∞</a:t>
            </a:r>
            <a:endParaRPr lang="en-US" dirty="0"/>
          </a:p>
        </p:txBody>
      </p:sp>
    </p:spTree>
    <p:extLst>
      <p:ext uri="{BB962C8B-B14F-4D97-AF65-F5344CB8AC3E}">
        <p14:creationId xmlns:p14="http://schemas.microsoft.com/office/powerpoint/2010/main" val="2778190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a:xfrm>
            <a:off x="437356" y="38101"/>
            <a:ext cx="8686800" cy="827087"/>
          </a:xfrm>
          <a:noFill/>
        </p:spPr>
        <p:txBody>
          <a:bodyPr/>
          <a:lstStyle/>
          <a:p>
            <a:pPr eaLnBrk="1" hangingPunct="1"/>
            <a:r>
              <a:rPr lang="en-US" altLang="zh-TW" dirty="0" smtClean="0"/>
              <a:t>Example</a:t>
            </a:r>
          </a:p>
        </p:txBody>
      </p:sp>
      <p:grpSp>
        <p:nvGrpSpPr>
          <p:cNvPr id="2" name="Group 104"/>
          <p:cNvGrpSpPr>
            <a:grpSpLocks/>
          </p:cNvGrpSpPr>
          <p:nvPr/>
        </p:nvGrpSpPr>
        <p:grpSpPr bwMode="auto">
          <a:xfrm>
            <a:off x="1926274" y="1388794"/>
            <a:ext cx="8142570" cy="1903413"/>
            <a:chOff x="1024" y="800"/>
            <a:chExt cx="3552" cy="1199"/>
          </a:xfrm>
        </p:grpSpPr>
        <p:sp>
          <p:nvSpPr>
            <p:cNvPr id="10296" name="Freeform 3"/>
            <p:cNvSpPr>
              <a:spLocks/>
            </p:cNvSpPr>
            <p:nvPr/>
          </p:nvSpPr>
          <p:spPr bwMode="auto">
            <a:xfrm>
              <a:off x="1213" y="808"/>
              <a:ext cx="2899" cy="1185"/>
            </a:xfrm>
            <a:custGeom>
              <a:avLst/>
              <a:gdLst>
                <a:gd name="T0" fmla="*/ 62 w 2883"/>
                <a:gd name="T1" fmla="*/ 774 h 1174"/>
                <a:gd name="T2" fmla="*/ 62 w 2883"/>
                <a:gd name="T3" fmla="*/ 443 h 1174"/>
                <a:gd name="T4" fmla="*/ 431 w 2883"/>
                <a:gd name="T5" fmla="*/ 328 h 1174"/>
                <a:gd name="T6" fmla="*/ 730 w 2883"/>
                <a:gd name="T7" fmla="*/ 29 h 1174"/>
                <a:gd name="T8" fmla="*/ 930 w 2883"/>
                <a:gd name="T9" fmla="*/ 152 h 1174"/>
                <a:gd name="T10" fmla="*/ 922 w 2883"/>
                <a:gd name="T11" fmla="*/ 412 h 1174"/>
                <a:gd name="T12" fmla="*/ 607 w 2883"/>
                <a:gd name="T13" fmla="*/ 436 h 1174"/>
                <a:gd name="T14" fmla="*/ 431 w 2883"/>
                <a:gd name="T15" fmla="*/ 551 h 1174"/>
                <a:gd name="T16" fmla="*/ 546 w 2883"/>
                <a:gd name="T17" fmla="*/ 736 h 1174"/>
                <a:gd name="T18" fmla="*/ 853 w 2883"/>
                <a:gd name="T19" fmla="*/ 820 h 1174"/>
                <a:gd name="T20" fmla="*/ 1360 w 2883"/>
                <a:gd name="T21" fmla="*/ 882 h 1174"/>
                <a:gd name="T22" fmla="*/ 1905 w 2883"/>
                <a:gd name="T23" fmla="*/ 797 h 1174"/>
                <a:gd name="T24" fmla="*/ 2205 w 2883"/>
                <a:gd name="T25" fmla="*/ 874 h 1174"/>
                <a:gd name="T26" fmla="*/ 2427 w 2883"/>
                <a:gd name="T27" fmla="*/ 897 h 1174"/>
                <a:gd name="T28" fmla="*/ 2566 w 2883"/>
                <a:gd name="T29" fmla="*/ 812 h 1174"/>
                <a:gd name="T30" fmla="*/ 2773 w 2883"/>
                <a:gd name="T31" fmla="*/ 820 h 1174"/>
                <a:gd name="T32" fmla="*/ 2865 w 2883"/>
                <a:gd name="T33" fmla="*/ 1051 h 1174"/>
                <a:gd name="T34" fmla="*/ 2665 w 2883"/>
                <a:gd name="T35" fmla="*/ 1150 h 1174"/>
                <a:gd name="T36" fmla="*/ 2435 w 2883"/>
                <a:gd name="T37" fmla="*/ 1074 h 1174"/>
                <a:gd name="T38" fmla="*/ 2082 w 2883"/>
                <a:gd name="T39" fmla="*/ 1066 h 1174"/>
                <a:gd name="T40" fmla="*/ 1913 w 2883"/>
                <a:gd name="T41" fmla="*/ 1173 h 1174"/>
                <a:gd name="T42" fmla="*/ 1536 w 2883"/>
                <a:gd name="T43" fmla="*/ 1058 h 1174"/>
                <a:gd name="T44" fmla="*/ 1083 w 2883"/>
                <a:gd name="T45" fmla="*/ 1066 h 1174"/>
                <a:gd name="T46" fmla="*/ 861 w 2883"/>
                <a:gd name="T47" fmla="*/ 1158 h 1174"/>
                <a:gd name="T48" fmla="*/ 546 w 2883"/>
                <a:gd name="T49" fmla="*/ 1089 h 1174"/>
                <a:gd name="T50" fmla="*/ 384 w 2883"/>
                <a:gd name="T51" fmla="*/ 889 h 1174"/>
                <a:gd name="T52" fmla="*/ 62 w 2883"/>
                <a:gd name="T53" fmla="*/ 774 h 117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883"/>
                <a:gd name="T82" fmla="*/ 0 h 1174"/>
                <a:gd name="T83" fmla="*/ 2883 w 2883"/>
                <a:gd name="T84" fmla="*/ 1174 h 117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883" h="1174">
                  <a:moveTo>
                    <a:pt x="62" y="774"/>
                  </a:moveTo>
                  <a:cubicBezTo>
                    <a:pt x="8" y="700"/>
                    <a:pt x="0" y="517"/>
                    <a:pt x="62" y="443"/>
                  </a:cubicBezTo>
                  <a:cubicBezTo>
                    <a:pt x="124" y="369"/>
                    <a:pt x="320" y="397"/>
                    <a:pt x="431" y="328"/>
                  </a:cubicBezTo>
                  <a:cubicBezTo>
                    <a:pt x="542" y="259"/>
                    <a:pt x="647" y="58"/>
                    <a:pt x="730" y="29"/>
                  </a:cubicBezTo>
                  <a:cubicBezTo>
                    <a:pt x="813" y="0"/>
                    <a:pt x="898" y="88"/>
                    <a:pt x="930" y="152"/>
                  </a:cubicBezTo>
                  <a:cubicBezTo>
                    <a:pt x="962" y="216"/>
                    <a:pt x="976" y="365"/>
                    <a:pt x="922" y="412"/>
                  </a:cubicBezTo>
                  <a:cubicBezTo>
                    <a:pt x="868" y="459"/>
                    <a:pt x="689" y="413"/>
                    <a:pt x="607" y="436"/>
                  </a:cubicBezTo>
                  <a:cubicBezTo>
                    <a:pt x="525" y="459"/>
                    <a:pt x="441" y="501"/>
                    <a:pt x="431" y="551"/>
                  </a:cubicBezTo>
                  <a:cubicBezTo>
                    <a:pt x="421" y="601"/>
                    <a:pt x="476" y="691"/>
                    <a:pt x="546" y="736"/>
                  </a:cubicBezTo>
                  <a:cubicBezTo>
                    <a:pt x="616" y="781"/>
                    <a:pt x="717" y="796"/>
                    <a:pt x="853" y="820"/>
                  </a:cubicBezTo>
                  <a:cubicBezTo>
                    <a:pt x="989" y="844"/>
                    <a:pt x="1185" y="886"/>
                    <a:pt x="1360" y="882"/>
                  </a:cubicBezTo>
                  <a:cubicBezTo>
                    <a:pt x="1535" y="878"/>
                    <a:pt x="1764" y="798"/>
                    <a:pt x="1905" y="797"/>
                  </a:cubicBezTo>
                  <a:cubicBezTo>
                    <a:pt x="2046" y="796"/>
                    <a:pt x="2118" y="857"/>
                    <a:pt x="2205" y="874"/>
                  </a:cubicBezTo>
                  <a:cubicBezTo>
                    <a:pt x="2292" y="891"/>
                    <a:pt x="2367" y="907"/>
                    <a:pt x="2427" y="897"/>
                  </a:cubicBezTo>
                  <a:cubicBezTo>
                    <a:pt x="2487" y="887"/>
                    <a:pt x="2508" y="825"/>
                    <a:pt x="2566" y="812"/>
                  </a:cubicBezTo>
                  <a:cubicBezTo>
                    <a:pt x="2624" y="799"/>
                    <a:pt x="2723" y="780"/>
                    <a:pt x="2773" y="820"/>
                  </a:cubicBezTo>
                  <a:cubicBezTo>
                    <a:pt x="2823" y="860"/>
                    <a:pt x="2883" y="996"/>
                    <a:pt x="2865" y="1051"/>
                  </a:cubicBezTo>
                  <a:cubicBezTo>
                    <a:pt x="2847" y="1106"/>
                    <a:pt x="2737" y="1146"/>
                    <a:pt x="2665" y="1150"/>
                  </a:cubicBezTo>
                  <a:cubicBezTo>
                    <a:pt x="2593" y="1154"/>
                    <a:pt x="2532" y="1088"/>
                    <a:pt x="2435" y="1074"/>
                  </a:cubicBezTo>
                  <a:cubicBezTo>
                    <a:pt x="2338" y="1060"/>
                    <a:pt x="2169" y="1050"/>
                    <a:pt x="2082" y="1066"/>
                  </a:cubicBezTo>
                  <a:cubicBezTo>
                    <a:pt x="1995" y="1082"/>
                    <a:pt x="2004" y="1174"/>
                    <a:pt x="1913" y="1173"/>
                  </a:cubicBezTo>
                  <a:cubicBezTo>
                    <a:pt x="1822" y="1172"/>
                    <a:pt x="1674" y="1076"/>
                    <a:pt x="1536" y="1058"/>
                  </a:cubicBezTo>
                  <a:cubicBezTo>
                    <a:pt x="1398" y="1040"/>
                    <a:pt x="1195" y="1049"/>
                    <a:pt x="1083" y="1066"/>
                  </a:cubicBezTo>
                  <a:cubicBezTo>
                    <a:pt x="971" y="1083"/>
                    <a:pt x="950" y="1154"/>
                    <a:pt x="861" y="1158"/>
                  </a:cubicBezTo>
                  <a:cubicBezTo>
                    <a:pt x="772" y="1162"/>
                    <a:pt x="625" y="1134"/>
                    <a:pt x="546" y="1089"/>
                  </a:cubicBezTo>
                  <a:cubicBezTo>
                    <a:pt x="467" y="1044"/>
                    <a:pt x="465" y="942"/>
                    <a:pt x="384" y="889"/>
                  </a:cubicBezTo>
                  <a:cubicBezTo>
                    <a:pt x="303" y="836"/>
                    <a:pt x="116" y="848"/>
                    <a:pt x="62" y="774"/>
                  </a:cubicBezTo>
                  <a:close/>
                </a:path>
              </a:pathLst>
            </a:custGeom>
            <a:solidFill>
              <a:schemeClr val="hlink"/>
            </a:solidFill>
            <a:ln w="38100" cap="flat" cmpd="sng">
              <a:solidFill>
                <a:schemeClr val="accent2"/>
              </a:solidFill>
              <a:prstDash val="dash"/>
              <a:round/>
              <a:headEnd/>
              <a:tailEnd/>
            </a:ln>
          </p:spPr>
          <p:txBody>
            <a:bodyPr wrap="square">
              <a:spAutoFit/>
            </a:bodyPr>
            <a:lstStyle/>
            <a:p>
              <a:endParaRPr lang="en-US"/>
            </a:p>
          </p:txBody>
        </p:sp>
        <p:sp>
          <p:nvSpPr>
            <p:cNvPr id="10297" name="Oval 5"/>
            <p:cNvSpPr>
              <a:spLocks noChangeArrowheads="1"/>
            </p:cNvSpPr>
            <p:nvPr/>
          </p:nvSpPr>
          <p:spPr bwMode="auto">
            <a:xfrm>
              <a:off x="1832" y="86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0298" name="Oval 6"/>
            <p:cNvSpPr>
              <a:spLocks noChangeArrowheads="1"/>
            </p:cNvSpPr>
            <p:nvPr/>
          </p:nvSpPr>
          <p:spPr bwMode="auto">
            <a:xfrm>
              <a:off x="2400" y="1212"/>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0299" name="Oval 7"/>
            <p:cNvSpPr>
              <a:spLocks noChangeArrowheads="1"/>
            </p:cNvSpPr>
            <p:nvPr/>
          </p:nvSpPr>
          <p:spPr bwMode="auto">
            <a:xfrm>
              <a:off x="1296" y="122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0300" name="AutoShape 8"/>
            <p:cNvCxnSpPr>
              <a:cxnSpLocks noChangeShapeType="1"/>
              <a:stCxn id="10299" idx="7"/>
              <a:endCxn id="10297" idx="2"/>
            </p:cNvCxnSpPr>
            <p:nvPr/>
          </p:nvCxnSpPr>
          <p:spPr bwMode="auto">
            <a:xfrm flipV="1">
              <a:off x="1501" y="1072"/>
              <a:ext cx="319"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0301" name="AutoShape 9"/>
            <p:cNvCxnSpPr>
              <a:cxnSpLocks noChangeShapeType="1"/>
              <a:stCxn id="10298" idx="7"/>
              <a:endCxn id="10305" idx="2"/>
            </p:cNvCxnSpPr>
            <p:nvPr/>
          </p:nvCxnSpPr>
          <p:spPr bwMode="auto">
            <a:xfrm flipV="1">
              <a:off x="2605" y="1072"/>
              <a:ext cx="367" cy="247"/>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0302" name="AutoShape 10"/>
            <p:cNvCxnSpPr>
              <a:cxnSpLocks noChangeShapeType="1"/>
              <a:stCxn id="10313" idx="6"/>
              <a:endCxn id="10298" idx="3"/>
            </p:cNvCxnSpPr>
            <p:nvPr/>
          </p:nvCxnSpPr>
          <p:spPr bwMode="auto">
            <a:xfrm flipV="1">
              <a:off x="2084" y="1513"/>
              <a:ext cx="351" cy="271"/>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sp>
          <p:nvSpPr>
            <p:cNvPr id="10303" name="Oval 11"/>
            <p:cNvSpPr>
              <a:spLocks noChangeArrowheads="1"/>
            </p:cNvSpPr>
            <p:nvPr/>
          </p:nvSpPr>
          <p:spPr bwMode="auto">
            <a:xfrm>
              <a:off x="2984" y="15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0304" name="AutoShape 12"/>
            <p:cNvCxnSpPr>
              <a:cxnSpLocks noChangeShapeType="1"/>
              <a:stCxn id="10298" idx="5"/>
              <a:endCxn id="10303" idx="2"/>
            </p:cNvCxnSpPr>
            <p:nvPr/>
          </p:nvCxnSpPr>
          <p:spPr bwMode="auto">
            <a:xfrm>
              <a:off x="2605" y="1513"/>
              <a:ext cx="367" cy="271"/>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0305" name="Oval 13"/>
            <p:cNvSpPr>
              <a:spLocks noChangeArrowheads="1"/>
            </p:cNvSpPr>
            <p:nvPr/>
          </p:nvSpPr>
          <p:spPr bwMode="auto">
            <a:xfrm>
              <a:off x="2984" y="86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0306" name="Oval 14"/>
            <p:cNvSpPr>
              <a:spLocks noChangeArrowheads="1"/>
            </p:cNvSpPr>
            <p:nvPr/>
          </p:nvSpPr>
          <p:spPr bwMode="auto">
            <a:xfrm>
              <a:off x="3744" y="15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0307" name="Oval 15"/>
            <p:cNvSpPr>
              <a:spLocks noChangeArrowheads="1"/>
            </p:cNvSpPr>
            <p:nvPr/>
          </p:nvSpPr>
          <p:spPr bwMode="auto">
            <a:xfrm>
              <a:off x="3744" y="86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0308" name="AutoShape 16"/>
            <p:cNvCxnSpPr>
              <a:cxnSpLocks noChangeShapeType="1"/>
              <a:stCxn id="10303" idx="6"/>
              <a:endCxn id="10306" idx="2"/>
            </p:cNvCxnSpPr>
            <p:nvPr/>
          </p:nvCxnSpPr>
          <p:spPr bwMode="auto">
            <a:xfrm>
              <a:off x="3236" y="1784"/>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0309" name="AutoShape 17"/>
            <p:cNvCxnSpPr>
              <a:cxnSpLocks noChangeShapeType="1"/>
              <a:stCxn id="10305" idx="6"/>
              <a:endCxn id="10307" idx="2"/>
            </p:cNvCxnSpPr>
            <p:nvPr/>
          </p:nvCxnSpPr>
          <p:spPr bwMode="auto">
            <a:xfrm>
              <a:off x="3236" y="1072"/>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0310" name="AutoShape 18"/>
            <p:cNvCxnSpPr>
              <a:cxnSpLocks noChangeShapeType="1"/>
              <a:stCxn id="10306" idx="0"/>
              <a:endCxn id="10307" idx="4"/>
            </p:cNvCxnSpPr>
            <p:nvPr/>
          </p:nvCxnSpPr>
          <p:spPr bwMode="auto">
            <a:xfrm flipV="1">
              <a:off x="3864" y="1204"/>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0311" name="AutoShape 19"/>
            <p:cNvCxnSpPr>
              <a:cxnSpLocks noChangeShapeType="1"/>
              <a:stCxn id="10303" idx="2"/>
              <a:endCxn id="10313" idx="6"/>
            </p:cNvCxnSpPr>
            <p:nvPr/>
          </p:nvCxnSpPr>
          <p:spPr bwMode="auto">
            <a:xfrm flipH="1">
              <a:off x="2084" y="1784"/>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0312" name="AutoShape 20"/>
            <p:cNvCxnSpPr>
              <a:cxnSpLocks noChangeShapeType="1"/>
              <a:stCxn id="10306" idx="1"/>
              <a:endCxn id="10305" idx="5"/>
            </p:cNvCxnSpPr>
            <p:nvPr/>
          </p:nvCxnSpPr>
          <p:spPr bwMode="auto">
            <a:xfrm flipH="1" flipV="1">
              <a:off x="3189" y="1169"/>
              <a:ext cx="590" cy="518"/>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0313" name="Oval 21"/>
            <p:cNvSpPr>
              <a:spLocks noChangeArrowheads="1"/>
            </p:cNvSpPr>
            <p:nvPr/>
          </p:nvSpPr>
          <p:spPr bwMode="auto">
            <a:xfrm>
              <a:off x="1832" y="15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0314" name="AutoShape 22"/>
            <p:cNvCxnSpPr>
              <a:cxnSpLocks noChangeShapeType="1"/>
              <a:stCxn id="10313" idx="0"/>
              <a:endCxn id="10297" idx="4"/>
            </p:cNvCxnSpPr>
            <p:nvPr/>
          </p:nvCxnSpPr>
          <p:spPr bwMode="auto">
            <a:xfrm flipV="1">
              <a:off x="1952" y="1204"/>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0315" name="AutoShape 23"/>
            <p:cNvCxnSpPr>
              <a:cxnSpLocks noChangeShapeType="1"/>
              <a:stCxn id="10313" idx="2"/>
              <a:endCxn id="10299" idx="5"/>
            </p:cNvCxnSpPr>
            <p:nvPr/>
          </p:nvCxnSpPr>
          <p:spPr bwMode="auto">
            <a:xfrm flipH="1" flipV="1">
              <a:off x="1501" y="1529"/>
              <a:ext cx="319"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0316" name="AutoShape 24"/>
            <p:cNvCxnSpPr>
              <a:cxnSpLocks noChangeShapeType="1"/>
              <a:stCxn id="10305" idx="2"/>
              <a:endCxn id="10297" idx="6"/>
            </p:cNvCxnSpPr>
            <p:nvPr/>
          </p:nvCxnSpPr>
          <p:spPr bwMode="auto">
            <a:xfrm flipH="1">
              <a:off x="2084" y="1072"/>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0317" name="Oval 25"/>
            <p:cNvSpPr>
              <a:spLocks noChangeArrowheads="1"/>
            </p:cNvSpPr>
            <p:nvPr/>
          </p:nvSpPr>
          <p:spPr bwMode="auto">
            <a:xfrm>
              <a:off x="4288" y="122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0318" name="AutoShape 26"/>
            <p:cNvCxnSpPr>
              <a:cxnSpLocks noChangeShapeType="1"/>
              <a:stCxn id="10306" idx="6"/>
              <a:endCxn id="10317" idx="3"/>
            </p:cNvCxnSpPr>
            <p:nvPr/>
          </p:nvCxnSpPr>
          <p:spPr bwMode="auto">
            <a:xfrm flipV="1">
              <a:off x="3996" y="1529"/>
              <a:ext cx="327"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0319" name="AutoShape 27"/>
            <p:cNvCxnSpPr>
              <a:cxnSpLocks noChangeShapeType="1"/>
              <a:stCxn id="10317" idx="1"/>
              <a:endCxn id="10307" idx="6"/>
            </p:cNvCxnSpPr>
            <p:nvPr/>
          </p:nvCxnSpPr>
          <p:spPr bwMode="auto">
            <a:xfrm flipH="1" flipV="1">
              <a:off x="3996" y="1072"/>
              <a:ext cx="327"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0320" name="Text Box 28"/>
            <p:cNvSpPr txBox="1">
              <a:spLocks noChangeArrowheads="1"/>
            </p:cNvSpPr>
            <p:nvPr/>
          </p:nvSpPr>
          <p:spPr bwMode="auto">
            <a:xfrm>
              <a:off x="1408" y="95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0321" name="Text Box 29"/>
            <p:cNvSpPr txBox="1">
              <a:spLocks noChangeArrowheads="1"/>
            </p:cNvSpPr>
            <p:nvPr/>
          </p:nvSpPr>
          <p:spPr bwMode="auto">
            <a:xfrm>
              <a:off x="1408" y="162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0322" name="Text Box 30"/>
            <p:cNvSpPr txBox="1">
              <a:spLocks noChangeArrowheads="1"/>
            </p:cNvSpPr>
            <p:nvPr/>
          </p:nvSpPr>
          <p:spPr bwMode="auto">
            <a:xfrm>
              <a:off x="1696" y="124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11</a:t>
              </a:r>
            </a:p>
          </p:txBody>
        </p:sp>
        <p:sp>
          <p:nvSpPr>
            <p:cNvPr id="10323" name="Text Box 31"/>
            <p:cNvSpPr txBox="1">
              <a:spLocks noChangeArrowheads="1"/>
            </p:cNvSpPr>
            <p:nvPr/>
          </p:nvSpPr>
          <p:spPr bwMode="auto">
            <a:xfrm>
              <a:off x="2320" y="8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0324" name="Text Box 32"/>
            <p:cNvSpPr txBox="1">
              <a:spLocks noChangeArrowheads="1"/>
            </p:cNvSpPr>
            <p:nvPr/>
          </p:nvSpPr>
          <p:spPr bwMode="auto">
            <a:xfrm>
              <a:off x="3328" y="8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10325" name="Text Box 33"/>
            <p:cNvSpPr txBox="1">
              <a:spLocks noChangeArrowheads="1"/>
            </p:cNvSpPr>
            <p:nvPr/>
          </p:nvSpPr>
          <p:spPr bwMode="auto">
            <a:xfrm>
              <a:off x="4088" y="99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9</a:t>
              </a:r>
            </a:p>
          </p:txBody>
        </p:sp>
        <p:sp>
          <p:nvSpPr>
            <p:cNvPr id="10326" name="Text Box 34"/>
            <p:cNvSpPr txBox="1">
              <a:spLocks noChangeArrowheads="1"/>
            </p:cNvSpPr>
            <p:nvPr/>
          </p:nvSpPr>
          <p:spPr bwMode="auto">
            <a:xfrm>
              <a:off x="4064" y="164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10</a:t>
              </a:r>
            </a:p>
          </p:txBody>
        </p:sp>
        <p:sp>
          <p:nvSpPr>
            <p:cNvPr id="10327" name="Text Box 35"/>
            <p:cNvSpPr txBox="1">
              <a:spLocks noChangeArrowheads="1"/>
            </p:cNvSpPr>
            <p:nvPr/>
          </p:nvSpPr>
          <p:spPr bwMode="auto">
            <a:xfrm>
              <a:off x="3800" y="129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14</a:t>
              </a:r>
            </a:p>
          </p:txBody>
        </p:sp>
        <p:sp>
          <p:nvSpPr>
            <p:cNvPr id="10328" name="Text Box 36"/>
            <p:cNvSpPr txBox="1">
              <a:spLocks noChangeArrowheads="1"/>
            </p:cNvSpPr>
            <p:nvPr/>
          </p:nvSpPr>
          <p:spPr bwMode="auto">
            <a:xfrm>
              <a:off x="3136" y="12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0329" name="Text Box 37"/>
            <p:cNvSpPr txBox="1">
              <a:spLocks noChangeArrowheads="1"/>
            </p:cNvSpPr>
            <p:nvPr/>
          </p:nvSpPr>
          <p:spPr bwMode="auto">
            <a:xfrm>
              <a:off x="3288" y="176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10330" name="Text Box 38"/>
            <p:cNvSpPr txBox="1">
              <a:spLocks noChangeArrowheads="1"/>
            </p:cNvSpPr>
            <p:nvPr/>
          </p:nvSpPr>
          <p:spPr bwMode="auto">
            <a:xfrm>
              <a:off x="2320" y="17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a:t>
              </a:r>
            </a:p>
          </p:txBody>
        </p:sp>
        <p:sp>
          <p:nvSpPr>
            <p:cNvPr id="10331" name="Text Box 39"/>
            <p:cNvSpPr txBox="1">
              <a:spLocks noChangeArrowheads="1"/>
            </p:cNvSpPr>
            <p:nvPr/>
          </p:nvSpPr>
          <p:spPr bwMode="auto">
            <a:xfrm>
              <a:off x="2664" y="11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10332" name="Text Box 40"/>
            <p:cNvSpPr txBox="1">
              <a:spLocks noChangeArrowheads="1"/>
            </p:cNvSpPr>
            <p:nvPr/>
          </p:nvSpPr>
          <p:spPr bwMode="auto">
            <a:xfrm>
              <a:off x="2656" y="144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6</a:t>
              </a:r>
            </a:p>
          </p:txBody>
        </p:sp>
        <p:sp>
          <p:nvSpPr>
            <p:cNvPr id="10333" name="Text Box 41"/>
            <p:cNvSpPr txBox="1">
              <a:spLocks noChangeArrowheads="1"/>
            </p:cNvSpPr>
            <p:nvPr/>
          </p:nvSpPr>
          <p:spPr bwMode="auto">
            <a:xfrm>
              <a:off x="2080" y="143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10334" name="Text Box 42"/>
            <p:cNvSpPr txBox="1">
              <a:spLocks noChangeArrowheads="1"/>
            </p:cNvSpPr>
            <p:nvPr/>
          </p:nvSpPr>
          <p:spPr bwMode="auto">
            <a:xfrm>
              <a:off x="1024" y="11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solidFill>
                    <a:srgbClr val="CC3300"/>
                  </a:solidFill>
                  <a:latin typeface="Comic Sans MS" pitchFamily="66" charset="0"/>
                </a:rPr>
                <a:t>s</a:t>
              </a:r>
            </a:p>
          </p:txBody>
        </p:sp>
        <p:sp>
          <p:nvSpPr>
            <p:cNvPr id="10335" name="Text Box 43"/>
            <p:cNvSpPr txBox="1">
              <a:spLocks noChangeArrowheads="1"/>
            </p:cNvSpPr>
            <p:nvPr/>
          </p:nvSpPr>
          <p:spPr bwMode="auto">
            <a:xfrm>
              <a:off x="4240" y="1360"/>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10336" name="Text Box 45"/>
            <p:cNvSpPr txBox="1">
              <a:spLocks noChangeArrowheads="1"/>
            </p:cNvSpPr>
            <p:nvPr/>
          </p:nvSpPr>
          <p:spPr bwMode="auto">
            <a:xfrm>
              <a:off x="3696" y="1008"/>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solidFill>
                    <a:schemeClr val="accent2"/>
                  </a:solidFill>
                  <a:latin typeface="cmsy10" pitchFamily="34" charset="0"/>
                  <a:cs typeface="Times New Roman" pitchFamily="18" charset="0"/>
                  <a:sym typeface="Wingdings" pitchFamily="2" charset="2"/>
                </a:rPr>
                <a:t>∞</a:t>
              </a:r>
              <a:endParaRPr lang="en-US" altLang="zh-TW" sz="1800">
                <a:latin typeface="cmsy10" pitchFamily="34" charset="0"/>
              </a:endParaRPr>
            </a:p>
          </p:txBody>
        </p:sp>
        <p:sp>
          <p:nvSpPr>
            <p:cNvPr id="10337" name="Text Box 46"/>
            <p:cNvSpPr txBox="1">
              <a:spLocks noChangeArrowheads="1"/>
            </p:cNvSpPr>
            <p:nvPr/>
          </p:nvSpPr>
          <p:spPr bwMode="auto">
            <a:xfrm>
              <a:off x="1264" y="132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0</a:t>
              </a:r>
            </a:p>
          </p:txBody>
        </p:sp>
        <p:sp>
          <p:nvSpPr>
            <p:cNvPr id="10338" name="Text Box 47"/>
            <p:cNvSpPr txBox="1">
              <a:spLocks noChangeArrowheads="1"/>
            </p:cNvSpPr>
            <p:nvPr/>
          </p:nvSpPr>
          <p:spPr bwMode="auto">
            <a:xfrm>
              <a:off x="1784" y="97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0339" name="Text Box 92"/>
            <p:cNvSpPr txBox="1">
              <a:spLocks noChangeArrowheads="1"/>
            </p:cNvSpPr>
            <p:nvPr/>
          </p:nvSpPr>
          <p:spPr bwMode="auto">
            <a:xfrm>
              <a:off x="1792" y="1681"/>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0340" name="Text Box 94"/>
            <p:cNvSpPr txBox="1">
              <a:spLocks noChangeArrowheads="1"/>
            </p:cNvSpPr>
            <p:nvPr/>
          </p:nvSpPr>
          <p:spPr bwMode="auto">
            <a:xfrm>
              <a:off x="2944" y="96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12</a:t>
              </a:r>
            </a:p>
          </p:txBody>
        </p:sp>
        <p:sp>
          <p:nvSpPr>
            <p:cNvPr id="10341" name="Text Box 97"/>
            <p:cNvSpPr txBox="1">
              <a:spLocks noChangeArrowheads="1"/>
            </p:cNvSpPr>
            <p:nvPr/>
          </p:nvSpPr>
          <p:spPr bwMode="auto">
            <a:xfrm>
              <a:off x="2944" y="168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9</a:t>
              </a:r>
            </a:p>
          </p:txBody>
        </p:sp>
        <p:sp>
          <p:nvSpPr>
            <p:cNvPr id="10342" name="Text Box 98"/>
            <p:cNvSpPr txBox="1">
              <a:spLocks noChangeArrowheads="1"/>
            </p:cNvSpPr>
            <p:nvPr/>
          </p:nvSpPr>
          <p:spPr bwMode="auto">
            <a:xfrm>
              <a:off x="2360" y="131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15</a:t>
              </a:r>
            </a:p>
          </p:txBody>
        </p:sp>
        <p:sp>
          <p:nvSpPr>
            <p:cNvPr id="10343" name="Text Box 100"/>
            <p:cNvSpPr txBox="1">
              <a:spLocks noChangeArrowheads="1"/>
            </p:cNvSpPr>
            <p:nvPr/>
          </p:nvSpPr>
          <p:spPr bwMode="auto">
            <a:xfrm>
              <a:off x="3704" y="168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11</a:t>
              </a:r>
            </a:p>
          </p:txBody>
        </p:sp>
      </p:grpSp>
      <p:grpSp>
        <p:nvGrpSpPr>
          <p:cNvPr id="3" name="Group 107"/>
          <p:cNvGrpSpPr>
            <a:grpSpLocks/>
          </p:cNvGrpSpPr>
          <p:nvPr/>
        </p:nvGrpSpPr>
        <p:grpSpPr bwMode="auto">
          <a:xfrm>
            <a:off x="1926274" y="3447782"/>
            <a:ext cx="8155270" cy="2655888"/>
            <a:chOff x="1056" y="2097"/>
            <a:chExt cx="3528" cy="1673"/>
          </a:xfrm>
        </p:grpSpPr>
        <p:grpSp>
          <p:nvGrpSpPr>
            <p:cNvPr id="10245" name="Group 105"/>
            <p:cNvGrpSpPr>
              <a:grpSpLocks/>
            </p:cNvGrpSpPr>
            <p:nvPr/>
          </p:nvGrpSpPr>
          <p:grpSpPr bwMode="auto">
            <a:xfrm>
              <a:off x="1200" y="2097"/>
              <a:ext cx="3384" cy="1673"/>
              <a:chOff x="1200" y="2097"/>
              <a:chExt cx="3384" cy="1673"/>
            </a:xfrm>
          </p:grpSpPr>
          <p:sp>
            <p:nvSpPr>
              <p:cNvPr id="10247" name="Freeform 101"/>
              <p:cNvSpPr>
                <a:spLocks/>
              </p:cNvSpPr>
              <p:nvPr/>
            </p:nvSpPr>
            <p:spPr bwMode="auto">
              <a:xfrm>
                <a:off x="1200" y="2586"/>
                <a:ext cx="2920" cy="1184"/>
              </a:xfrm>
              <a:custGeom>
                <a:avLst/>
                <a:gdLst>
                  <a:gd name="T0" fmla="*/ 62 w 2883"/>
                  <a:gd name="T1" fmla="*/ 774 h 1174"/>
                  <a:gd name="T2" fmla="*/ 62 w 2883"/>
                  <a:gd name="T3" fmla="*/ 443 h 1174"/>
                  <a:gd name="T4" fmla="*/ 431 w 2883"/>
                  <a:gd name="T5" fmla="*/ 328 h 1174"/>
                  <a:gd name="T6" fmla="*/ 730 w 2883"/>
                  <a:gd name="T7" fmla="*/ 29 h 1174"/>
                  <a:gd name="T8" fmla="*/ 930 w 2883"/>
                  <a:gd name="T9" fmla="*/ 152 h 1174"/>
                  <a:gd name="T10" fmla="*/ 922 w 2883"/>
                  <a:gd name="T11" fmla="*/ 412 h 1174"/>
                  <a:gd name="T12" fmla="*/ 607 w 2883"/>
                  <a:gd name="T13" fmla="*/ 436 h 1174"/>
                  <a:gd name="T14" fmla="*/ 431 w 2883"/>
                  <a:gd name="T15" fmla="*/ 551 h 1174"/>
                  <a:gd name="T16" fmla="*/ 546 w 2883"/>
                  <a:gd name="T17" fmla="*/ 736 h 1174"/>
                  <a:gd name="T18" fmla="*/ 853 w 2883"/>
                  <a:gd name="T19" fmla="*/ 820 h 1174"/>
                  <a:gd name="T20" fmla="*/ 1360 w 2883"/>
                  <a:gd name="T21" fmla="*/ 882 h 1174"/>
                  <a:gd name="T22" fmla="*/ 1905 w 2883"/>
                  <a:gd name="T23" fmla="*/ 797 h 1174"/>
                  <a:gd name="T24" fmla="*/ 2205 w 2883"/>
                  <a:gd name="T25" fmla="*/ 874 h 1174"/>
                  <a:gd name="T26" fmla="*/ 2427 w 2883"/>
                  <a:gd name="T27" fmla="*/ 897 h 1174"/>
                  <a:gd name="T28" fmla="*/ 2566 w 2883"/>
                  <a:gd name="T29" fmla="*/ 812 h 1174"/>
                  <a:gd name="T30" fmla="*/ 2773 w 2883"/>
                  <a:gd name="T31" fmla="*/ 820 h 1174"/>
                  <a:gd name="T32" fmla="*/ 2865 w 2883"/>
                  <a:gd name="T33" fmla="*/ 1051 h 1174"/>
                  <a:gd name="T34" fmla="*/ 2665 w 2883"/>
                  <a:gd name="T35" fmla="*/ 1150 h 1174"/>
                  <a:gd name="T36" fmla="*/ 2435 w 2883"/>
                  <a:gd name="T37" fmla="*/ 1074 h 1174"/>
                  <a:gd name="T38" fmla="*/ 2082 w 2883"/>
                  <a:gd name="T39" fmla="*/ 1066 h 1174"/>
                  <a:gd name="T40" fmla="*/ 1913 w 2883"/>
                  <a:gd name="T41" fmla="*/ 1173 h 1174"/>
                  <a:gd name="T42" fmla="*/ 1536 w 2883"/>
                  <a:gd name="T43" fmla="*/ 1058 h 1174"/>
                  <a:gd name="T44" fmla="*/ 1083 w 2883"/>
                  <a:gd name="T45" fmla="*/ 1066 h 1174"/>
                  <a:gd name="T46" fmla="*/ 861 w 2883"/>
                  <a:gd name="T47" fmla="*/ 1158 h 1174"/>
                  <a:gd name="T48" fmla="*/ 546 w 2883"/>
                  <a:gd name="T49" fmla="*/ 1089 h 1174"/>
                  <a:gd name="T50" fmla="*/ 384 w 2883"/>
                  <a:gd name="T51" fmla="*/ 889 h 1174"/>
                  <a:gd name="T52" fmla="*/ 62 w 2883"/>
                  <a:gd name="T53" fmla="*/ 774 h 117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883"/>
                  <a:gd name="T82" fmla="*/ 0 h 1174"/>
                  <a:gd name="T83" fmla="*/ 2883 w 2883"/>
                  <a:gd name="T84" fmla="*/ 1174 h 117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883" h="1174">
                    <a:moveTo>
                      <a:pt x="62" y="774"/>
                    </a:moveTo>
                    <a:cubicBezTo>
                      <a:pt x="8" y="700"/>
                      <a:pt x="0" y="517"/>
                      <a:pt x="62" y="443"/>
                    </a:cubicBezTo>
                    <a:cubicBezTo>
                      <a:pt x="124" y="369"/>
                      <a:pt x="320" y="397"/>
                      <a:pt x="431" y="328"/>
                    </a:cubicBezTo>
                    <a:cubicBezTo>
                      <a:pt x="542" y="259"/>
                      <a:pt x="647" y="58"/>
                      <a:pt x="730" y="29"/>
                    </a:cubicBezTo>
                    <a:cubicBezTo>
                      <a:pt x="813" y="0"/>
                      <a:pt x="898" y="88"/>
                      <a:pt x="930" y="152"/>
                    </a:cubicBezTo>
                    <a:cubicBezTo>
                      <a:pt x="962" y="216"/>
                      <a:pt x="976" y="365"/>
                      <a:pt x="922" y="412"/>
                    </a:cubicBezTo>
                    <a:cubicBezTo>
                      <a:pt x="868" y="459"/>
                      <a:pt x="689" y="413"/>
                      <a:pt x="607" y="436"/>
                    </a:cubicBezTo>
                    <a:cubicBezTo>
                      <a:pt x="525" y="459"/>
                      <a:pt x="441" y="501"/>
                      <a:pt x="431" y="551"/>
                    </a:cubicBezTo>
                    <a:cubicBezTo>
                      <a:pt x="421" y="601"/>
                      <a:pt x="476" y="691"/>
                      <a:pt x="546" y="736"/>
                    </a:cubicBezTo>
                    <a:cubicBezTo>
                      <a:pt x="616" y="781"/>
                      <a:pt x="717" y="796"/>
                      <a:pt x="853" y="820"/>
                    </a:cubicBezTo>
                    <a:cubicBezTo>
                      <a:pt x="989" y="844"/>
                      <a:pt x="1185" y="886"/>
                      <a:pt x="1360" y="882"/>
                    </a:cubicBezTo>
                    <a:cubicBezTo>
                      <a:pt x="1535" y="878"/>
                      <a:pt x="1764" y="798"/>
                      <a:pt x="1905" y="797"/>
                    </a:cubicBezTo>
                    <a:cubicBezTo>
                      <a:pt x="2046" y="796"/>
                      <a:pt x="2118" y="857"/>
                      <a:pt x="2205" y="874"/>
                    </a:cubicBezTo>
                    <a:cubicBezTo>
                      <a:pt x="2292" y="891"/>
                      <a:pt x="2367" y="907"/>
                      <a:pt x="2427" y="897"/>
                    </a:cubicBezTo>
                    <a:cubicBezTo>
                      <a:pt x="2487" y="887"/>
                      <a:pt x="2508" y="825"/>
                      <a:pt x="2566" y="812"/>
                    </a:cubicBezTo>
                    <a:cubicBezTo>
                      <a:pt x="2624" y="799"/>
                      <a:pt x="2723" y="780"/>
                      <a:pt x="2773" y="820"/>
                    </a:cubicBezTo>
                    <a:cubicBezTo>
                      <a:pt x="2823" y="860"/>
                      <a:pt x="2883" y="996"/>
                      <a:pt x="2865" y="1051"/>
                    </a:cubicBezTo>
                    <a:cubicBezTo>
                      <a:pt x="2847" y="1106"/>
                      <a:pt x="2737" y="1146"/>
                      <a:pt x="2665" y="1150"/>
                    </a:cubicBezTo>
                    <a:cubicBezTo>
                      <a:pt x="2593" y="1154"/>
                      <a:pt x="2532" y="1088"/>
                      <a:pt x="2435" y="1074"/>
                    </a:cubicBezTo>
                    <a:cubicBezTo>
                      <a:pt x="2338" y="1060"/>
                      <a:pt x="2169" y="1050"/>
                      <a:pt x="2082" y="1066"/>
                    </a:cubicBezTo>
                    <a:cubicBezTo>
                      <a:pt x="1995" y="1082"/>
                      <a:pt x="2004" y="1174"/>
                      <a:pt x="1913" y="1173"/>
                    </a:cubicBezTo>
                    <a:cubicBezTo>
                      <a:pt x="1822" y="1172"/>
                      <a:pt x="1674" y="1076"/>
                      <a:pt x="1536" y="1058"/>
                    </a:cubicBezTo>
                    <a:cubicBezTo>
                      <a:pt x="1398" y="1040"/>
                      <a:pt x="1195" y="1049"/>
                      <a:pt x="1083" y="1066"/>
                    </a:cubicBezTo>
                    <a:cubicBezTo>
                      <a:pt x="971" y="1083"/>
                      <a:pt x="950" y="1154"/>
                      <a:pt x="861" y="1158"/>
                    </a:cubicBezTo>
                    <a:cubicBezTo>
                      <a:pt x="772" y="1162"/>
                      <a:pt x="625" y="1134"/>
                      <a:pt x="546" y="1089"/>
                    </a:cubicBezTo>
                    <a:cubicBezTo>
                      <a:pt x="467" y="1044"/>
                      <a:pt x="465" y="942"/>
                      <a:pt x="384" y="889"/>
                    </a:cubicBezTo>
                    <a:cubicBezTo>
                      <a:pt x="303" y="836"/>
                      <a:pt x="116" y="848"/>
                      <a:pt x="62" y="774"/>
                    </a:cubicBezTo>
                    <a:close/>
                  </a:path>
                </a:pathLst>
              </a:custGeom>
              <a:solidFill>
                <a:schemeClr val="hlink"/>
              </a:solidFill>
              <a:ln w="38100" cap="flat" cmpd="sng">
                <a:solidFill>
                  <a:schemeClr val="accent2"/>
                </a:solidFill>
                <a:prstDash val="dash"/>
                <a:round/>
                <a:headEnd/>
                <a:tailEnd/>
              </a:ln>
            </p:spPr>
            <p:txBody>
              <a:bodyPr wrap="square">
                <a:spAutoFit/>
              </a:bodyPr>
              <a:lstStyle/>
              <a:p>
                <a:endParaRPr lang="en-US"/>
              </a:p>
            </p:txBody>
          </p:sp>
          <p:sp>
            <p:nvSpPr>
              <p:cNvPr id="10248" name="Oval 48"/>
              <p:cNvSpPr>
                <a:spLocks noChangeArrowheads="1"/>
              </p:cNvSpPr>
              <p:nvPr/>
            </p:nvSpPr>
            <p:spPr bwMode="auto">
              <a:xfrm>
                <a:off x="1832" y="2629"/>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0249" name="Oval 49"/>
              <p:cNvSpPr>
                <a:spLocks noChangeArrowheads="1"/>
              </p:cNvSpPr>
              <p:nvPr/>
            </p:nvSpPr>
            <p:spPr bwMode="auto">
              <a:xfrm>
                <a:off x="2400" y="2973"/>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0250" name="Oval 50"/>
              <p:cNvSpPr>
                <a:spLocks noChangeArrowheads="1"/>
              </p:cNvSpPr>
              <p:nvPr/>
            </p:nvSpPr>
            <p:spPr bwMode="auto">
              <a:xfrm>
                <a:off x="1296" y="2989"/>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0251" name="AutoShape 51"/>
              <p:cNvCxnSpPr>
                <a:cxnSpLocks noChangeShapeType="1"/>
                <a:stCxn id="10250" idx="7"/>
                <a:endCxn id="10248" idx="2"/>
              </p:cNvCxnSpPr>
              <p:nvPr/>
            </p:nvCxnSpPr>
            <p:spPr bwMode="auto">
              <a:xfrm flipV="1">
                <a:off x="1501" y="2833"/>
                <a:ext cx="319"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0252" name="AutoShape 52"/>
              <p:cNvCxnSpPr>
                <a:cxnSpLocks noChangeShapeType="1"/>
                <a:stCxn id="10249" idx="7"/>
                <a:endCxn id="10256" idx="2"/>
              </p:cNvCxnSpPr>
              <p:nvPr/>
            </p:nvCxnSpPr>
            <p:spPr bwMode="auto">
              <a:xfrm flipV="1">
                <a:off x="2605" y="2833"/>
                <a:ext cx="367" cy="247"/>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0253" name="AutoShape 53"/>
              <p:cNvCxnSpPr>
                <a:cxnSpLocks noChangeShapeType="1"/>
                <a:stCxn id="10264" idx="6"/>
                <a:endCxn id="10249" idx="3"/>
              </p:cNvCxnSpPr>
              <p:nvPr/>
            </p:nvCxnSpPr>
            <p:spPr bwMode="auto">
              <a:xfrm flipV="1">
                <a:off x="2084" y="3274"/>
                <a:ext cx="351" cy="271"/>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sp>
            <p:nvSpPr>
              <p:cNvPr id="10254" name="Oval 54"/>
              <p:cNvSpPr>
                <a:spLocks noChangeArrowheads="1"/>
              </p:cNvSpPr>
              <p:nvPr/>
            </p:nvSpPr>
            <p:spPr bwMode="auto">
              <a:xfrm>
                <a:off x="2984" y="3341"/>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0255" name="AutoShape 55"/>
              <p:cNvCxnSpPr>
                <a:cxnSpLocks noChangeShapeType="1"/>
                <a:stCxn id="10249" idx="5"/>
                <a:endCxn id="10254" idx="2"/>
              </p:cNvCxnSpPr>
              <p:nvPr/>
            </p:nvCxnSpPr>
            <p:spPr bwMode="auto">
              <a:xfrm>
                <a:off x="2605" y="3274"/>
                <a:ext cx="367" cy="271"/>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0256" name="Oval 56"/>
              <p:cNvSpPr>
                <a:spLocks noChangeArrowheads="1"/>
              </p:cNvSpPr>
              <p:nvPr/>
            </p:nvSpPr>
            <p:spPr bwMode="auto">
              <a:xfrm>
                <a:off x="2984" y="2629"/>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0257" name="Oval 57"/>
              <p:cNvSpPr>
                <a:spLocks noChangeArrowheads="1"/>
              </p:cNvSpPr>
              <p:nvPr/>
            </p:nvSpPr>
            <p:spPr bwMode="auto">
              <a:xfrm>
                <a:off x="3744" y="3341"/>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0258" name="Oval 58"/>
              <p:cNvSpPr>
                <a:spLocks noChangeArrowheads="1"/>
              </p:cNvSpPr>
              <p:nvPr/>
            </p:nvSpPr>
            <p:spPr bwMode="auto">
              <a:xfrm>
                <a:off x="3744" y="2629"/>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0259" name="AutoShape 59"/>
              <p:cNvCxnSpPr>
                <a:cxnSpLocks noChangeShapeType="1"/>
                <a:stCxn id="10254" idx="6"/>
                <a:endCxn id="10257" idx="2"/>
              </p:cNvCxnSpPr>
              <p:nvPr/>
            </p:nvCxnSpPr>
            <p:spPr bwMode="auto">
              <a:xfrm>
                <a:off x="3236" y="3545"/>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0260" name="AutoShape 60"/>
              <p:cNvCxnSpPr>
                <a:cxnSpLocks noChangeShapeType="1"/>
                <a:stCxn id="10256" idx="6"/>
                <a:endCxn id="10258" idx="2"/>
              </p:cNvCxnSpPr>
              <p:nvPr/>
            </p:nvCxnSpPr>
            <p:spPr bwMode="auto">
              <a:xfrm>
                <a:off x="3236" y="2833"/>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0261" name="AutoShape 61"/>
              <p:cNvCxnSpPr>
                <a:cxnSpLocks noChangeShapeType="1"/>
                <a:stCxn id="10257" idx="0"/>
                <a:endCxn id="10258" idx="4"/>
              </p:cNvCxnSpPr>
              <p:nvPr/>
            </p:nvCxnSpPr>
            <p:spPr bwMode="auto">
              <a:xfrm flipV="1">
                <a:off x="3864" y="2965"/>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0262" name="AutoShape 62"/>
              <p:cNvCxnSpPr>
                <a:cxnSpLocks noChangeShapeType="1"/>
                <a:stCxn id="10254" idx="2"/>
                <a:endCxn id="10264" idx="6"/>
              </p:cNvCxnSpPr>
              <p:nvPr/>
            </p:nvCxnSpPr>
            <p:spPr bwMode="auto">
              <a:xfrm flipH="1">
                <a:off x="2084" y="3545"/>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0263" name="AutoShape 63"/>
              <p:cNvCxnSpPr>
                <a:cxnSpLocks noChangeShapeType="1"/>
                <a:stCxn id="10257" idx="1"/>
                <a:endCxn id="10256" idx="5"/>
              </p:cNvCxnSpPr>
              <p:nvPr/>
            </p:nvCxnSpPr>
            <p:spPr bwMode="auto">
              <a:xfrm flipH="1" flipV="1">
                <a:off x="3189" y="2930"/>
                <a:ext cx="590" cy="518"/>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0264" name="Oval 64"/>
              <p:cNvSpPr>
                <a:spLocks noChangeArrowheads="1"/>
              </p:cNvSpPr>
              <p:nvPr/>
            </p:nvSpPr>
            <p:spPr bwMode="auto">
              <a:xfrm>
                <a:off x="1832" y="3341"/>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0265" name="AutoShape 65"/>
              <p:cNvCxnSpPr>
                <a:cxnSpLocks noChangeShapeType="1"/>
                <a:stCxn id="10264" idx="0"/>
                <a:endCxn id="10248" idx="4"/>
              </p:cNvCxnSpPr>
              <p:nvPr/>
            </p:nvCxnSpPr>
            <p:spPr bwMode="auto">
              <a:xfrm flipV="1">
                <a:off x="1952" y="2965"/>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0266" name="AutoShape 66"/>
              <p:cNvCxnSpPr>
                <a:cxnSpLocks noChangeShapeType="1"/>
                <a:stCxn id="10264" idx="2"/>
                <a:endCxn id="10250" idx="5"/>
              </p:cNvCxnSpPr>
              <p:nvPr/>
            </p:nvCxnSpPr>
            <p:spPr bwMode="auto">
              <a:xfrm flipH="1" flipV="1">
                <a:off x="1501" y="3290"/>
                <a:ext cx="319"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0267" name="AutoShape 67"/>
              <p:cNvCxnSpPr>
                <a:cxnSpLocks noChangeShapeType="1"/>
                <a:stCxn id="10256" idx="2"/>
                <a:endCxn id="10248" idx="6"/>
              </p:cNvCxnSpPr>
              <p:nvPr/>
            </p:nvCxnSpPr>
            <p:spPr bwMode="auto">
              <a:xfrm flipH="1">
                <a:off x="2084" y="2833"/>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0268" name="Oval 68"/>
              <p:cNvSpPr>
                <a:spLocks noChangeArrowheads="1"/>
              </p:cNvSpPr>
              <p:nvPr/>
            </p:nvSpPr>
            <p:spPr bwMode="auto">
              <a:xfrm>
                <a:off x="4288" y="2989"/>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0269" name="AutoShape 69"/>
              <p:cNvCxnSpPr>
                <a:cxnSpLocks noChangeShapeType="1"/>
                <a:stCxn id="10257" idx="6"/>
                <a:endCxn id="10268" idx="3"/>
              </p:cNvCxnSpPr>
              <p:nvPr/>
            </p:nvCxnSpPr>
            <p:spPr bwMode="auto">
              <a:xfrm flipV="1">
                <a:off x="3996" y="3290"/>
                <a:ext cx="327"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0270" name="AutoShape 70"/>
              <p:cNvCxnSpPr>
                <a:cxnSpLocks noChangeShapeType="1"/>
                <a:stCxn id="10268" idx="1"/>
                <a:endCxn id="10258" idx="6"/>
              </p:cNvCxnSpPr>
              <p:nvPr/>
            </p:nvCxnSpPr>
            <p:spPr bwMode="auto">
              <a:xfrm flipH="1" flipV="1">
                <a:off x="3996" y="2833"/>
                <a:ext cx="327"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0271" name="Text Box 71"/>
              <p:cNvSpPr txBox="1">
                <a:spLocks noChangeArrowheads="1"/>
              </p:cNvSpPr>
              <p:nvPr/>
            </p:nvSpPr>
            <p:spPr bwMode="auto">
              <a:xfrm>
                <a:off x="1408" y="2713"/>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0272" name="Text Box 72"/>
              <p:cNvSpPr txBox="1">
                <a:spLocks noChangeArrowheads="1"/>
              </p:cNvSpPr>
              <p:nvPr/>
            </p:nvSpPr>
            <p:spPr bwMode="auto">
              <a:xfrm>
                <a:off x="1408" y="3385"/>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0273" name="Text Box 73"/>
              <p:cNvSpPr txBox="1">
                <a:spLocks noChangeArrowheads="1"/>
              </p:cNvSpPr>
              <p:nvPr/>
            </p:nvSpPr>
            <p:spPr bwMode="auto">
              <a:xfrm>
                <a:off x="1696" y="3001"/>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11</a:t>
                </a:r>
              </a:p>
            </p:txBody>
          </p:sp>
          <p:sp>
            <p:nvSpPr>
              <p:cNvPr id="10274" name="Text Box 74"/>
              <p:cNvSpPr txBox="1">
                <a:spLocks noChangeArrowheads="1"/>
              </p:cNvSpPr>
              <p:nvPr/>
            </p:nvSpPr>
            <p:spPr bwMode="auto">
              <a:xfrm>
                <a:off x="2320" y="256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latin typeface="Comic Sans MS" pitchFamily="66" charset="0"/>
                  </a:rPr>
                  <a:t>8</a:t>
                </a:r>
              </a:p>
            </p:txBody>
          </p:sp>
          <p:sp>
            <p:nvSpPr>
              <p:cNvPr id="10275" name="Text Box 75"/>
              <p:cNvSpPr txBox="1">
                <a:spLocks noChangeArrowheads="1"/>
              </p:cNvSpPr>
              <p:nvPr/>
            </p:nvSpPr>
            <p:spPr bwMode="auto">
              <a:xfrm>
                <a:off x="3328" y="256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10276" name="Text Box 76"/>
              <p:cNvSpPr txBox="1">
                <a:spLocks noChangeArrowheads="1"/>
              </p:cNvSpPr>
              <p:nvPr/>
            </p:nvSpPr>
            <p:spPr bwMode="auto">
              <a:xfrm>
                <a:off x="4088" y="275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9</a:t>
                </a:r>
              </a:p>
            </p:txBody>
          </p:sp>
          <p:sp>
            <p:nvSpPr>
              <p:cNvPr id="10277" name="Text Box 77"/>
              <p:cNvSpPr txBox="1">
                <a:spLocks noChangeArrowheads="1"/>
              </p:cNvSpPr>
              <p:nvPr/>
            </p:nvSpPr>
            <p:spPr bwMode="auto">
              <a:xfrm>
                <a:off x="4064" y="3401"/>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10</a:t>
                </a:r>
              </a:p>
            </p:txBody>
          </p:sp>
          <p:sp>
            <p:nvSpPr>
              <p:cNvPr id="10278" name="Text Box 78"/>
              <p:cNvSpPr txBox="1">
                <a:spLocks noChangeArrowheads="1"/>
              </p:cNvSpPr>
              <p:nvPr/>
            </p:nvSpPr>
            <p:spPr bwMode="auto">
              <a:xfrm>
                <a:off x="3800" y="3057"/>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14</a:t>
                </a:r>
              </a:p>
            </p:txBody>
          </p:sp>
          <p:sp>
            <p:nvSpPr>
              <p:cNvPr id="10279" name="Text Box 79"/>
              <p:cNvSpPr txBox="1">
                <a:spLocks noChangeArrowheads="1"/>
              </p:cNvSpPr>
              <p:nvPr/>
            </p:nvSpPr>
            <p:spPr bwMode="auto">
              <a:xfrm>
                <a:off x="3136" y="304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0280" name="Text Box 80"/>
              <p:cNvSpPr txBox="1">
                <a:spLocks noChangeArrowheads="1"/>
              </p:cNvSpPr>
              <p:nvPr/>
            </p:nvSpPr>
            <p:spPr bwMode="auto">
              <a:xfrm>
                <a:off x="3288" y="3521"/>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10281" name="Text Box 81"/>
              <p:cNvSpPr txBox="1">
                <a:spLocks noChangeArrowheads="1"/>
              </p:cNvSpPr>
              <p:nvPr/>
            </p:nvSpPr>
            <p:spPr bwMode="auto">
              <a:xfrm>
                <a:off x="2320" y="352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a:t>
                </a:r>
              </a:p>
            </p:txBody>
          </p:sp>
          <p:sp>
            <p:nvSpPr>
              <p:cNvPr id="10282" name="Text Box 82"/>
              <p:cNvSpPr txBox="1">
                <a:spLocks noChangeArrowheads="1"/>
              </p:cNvSpPr>
              <p:nvPr/>
            </p:nvSpPr>
            <p:spPr bwMode="auto">
              <a:xfrm>
                <a:off x="2664" y="292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10283" name="Text Box 83"/>
              <p:cNvSpPr txBox="1">
                <a:spLocks noChangeArrowheads="1"/>
              </p:cNvSpPr>
              <p:nvPr/>
            </p:nvSpPr>
            <p:spPr bwMode="auto">
              <a:xfrm>
                <a:off x="2656" y="320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6</a:t>
                </a:r>
              </a:p>
            </p:txBody>
          </p:sp>
          <p:sp>
            <p:nvSpPr>
              <p:cNvPr id="10284" name="Text Box 84"/>
              <p:cNvSpPr txBox="1">
                <a:spLocks noChangeArrowheads="1"/>
              </p:cNvSpPr>
              <p:nvPr/>
            </p:nvSpPr>
            <p:spPr bwMode="auto">
              <a:xfrm>
                <a:off x="2080" y="3193"/>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10285" name="AutoShape 85"/>
              <p:cNvSpPr>
                <a:spLocks noChangeArrowheads="1"/>
              </p:cNvSpPr>
              <p:nvPr/>
            </p:nvSpPr>
            <p:spPr bwMode="auto">
              <a:xfrm>
                <a:off x="2736" y="2097"/>
                <a:ext cx="231" cy="319"/>
              </a:xfrm>
              <a:prstGeom prst="downArrow">
                <a:avLst>
                  <a:gd name="adj1" fmla="val 50000"/>
                  <a:gd name="adj2" fmla="val 25000"/>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0286" name="Text Box 88"/>
              <p:cNvSpPr txBox="1">
                <a:spLocks noChangeArrowheads="1"/>
              </p:cNvSpPr>
              <p:nvPr/>
            </p:nvSpPr>
            <p:spPr bwMode="auto">
              <a:xfrm>
                <a:off x="1264" y="308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0</a:t>
                </a:r>
              </a:p>
            </p:txBody>
          </p:sp>
          <p:sp>
            <p:nvSpPr>
              <p:cNvPr id="10287" name="Text Box 89"/>
              <p:cNvSpPr txBox="1">
                <a:spLocks noChangeArrowheads="1"/>
              </p:cNvSpPr>
              <p:nvPr/>
            </p:nvSpPr>
            <p:spPr bwMode="auto">
              <a:xfrm>
                <a:off x="1792" y="272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4</a:t>
                </a:r>
              </a:p>
            </p:txBody>
          </p:sp>
          <p:sp>
            <p:nvSpPr>
              <p:cNvPr id="10288" name="Text Box 90"/>
              <p:cNvSpPr txBox="1">
                <a:spLocks noChangeArrowheads="1"/>
              </p:cNvSpPr>
              <p:nvPr/>
            </p:nvSpPr>
            <p:spPr bwMode="auto">
              <a:xfrm>
                <a:off x="1784" y="345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8</a:t>
                </a:r>
              </a:p>
            </p:txBody>
          </p:sp>
          <p:sp>
            <p:nvSpPr>
              <p:cNvPr id="10289" name="Text Box 91"/>
              <p:cNvSpPr txBox="1">
                <a:spLocks noChangeArrowheads="1"/>
              </p:cNvSpPr>
              <p:nvPr/>
            </p:nvSpPr>
            <p:spPr bwMode="auto">
              <a:xfrm>
                <a:off x="1704" y="2104"/>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latin typeface="Comic Sans MS" pitchFamily="66" charset="0"/>
                  </a:rPr>
                  <a:t>Relax</a:t>
                </a:r>
              </a:p>
            </p:txBody>
          </p:sp>
          <p:sp>
            <p:nvSpPr>
              <p:cNvPr id="10290" name="Text Box 93"/>
              <p:cNvSpPr txBox="1">
                <a:spLocks noChangeArrowheads="1"/>
              </p:cNvSpPr>
              <p:nvPr/>
            </p:nvSpPr>
            <p:spPr bwMode="auto">
              <a:xfrm>
                <a:off x="2944" y="2736"/>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12</a:t>
                </a:r>
              </a:p>
            </p:txBody>
          </p:sp>
          <p:sp>
            <p:nvSpPr>
              <p:cNvPr id="10291" name="Text Box 95"/>
              <p:cNvSpPr txBox="1">
                <a:spLocks noChangeArrowheads="1"/>
              </p:cNvSpPr>
              <p:nvPr/>
            </p:nvSpPr>
            <p:spPr bwMode="auto">
              <a:xfrm>
                <a:off x="2944" y="3444"/>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9</a:t>
                </a:r>
              </a:p>
            </p:txBody>
          </p:sp>
          <p:sp>
            <p:nvSpPr>
              <p:cNvPr id="10292" name="Text Box 96"/>
              <p:cNvSpPr txBox="1">
                <a:spLocks noChangeArrowheads="1"/>
              </p:cNvSpPr>
              <p:nvPr/>
            </p:nvSpPr>
            <p:spPr bwMode="auto">
              <a:xfrm>
                <a:off x="2360" y="307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15</a:t>
                </a:r>
              </a:p>
            </p:txBody>
          </p:sp>
          <p:sp>
            <p:nvSpPr>
              <p:cNvPr id="10293" name="Text Box 99"/>
              <p:cNvSpPr txBox="1">
                <a:spLocks noChangeArrowheads="1"/>
              </p:cNvSpPr>
              <p:nvPr/>
            </p:nvSpPr>
            <p:spPr bwMode="auto">
              <a:xfrm>
                <a:off x="3704" y="344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11</a:t>
                </a:r>
              </a:p>
            </p:txBody>
          </p:sp>
          <p:sp>
            <p:nvSpPr>
              <p:cNvPr id="10294" name="Text Box 102"/>
              <p:cNvSpPr txBox="1">
                <a:spLocks noChangeArrowheads="1"/>
              </p:cNvSpPr>
              <p:nvPr/>
            </p:nvSpPr>
            <p:spPr bwMode="auto">
              <a:xfrm>
                <a:off x="3704" y="2736"/>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25</a:t>
                </a:r>
              </a:p>
            </p:txBody>
          </p:sp>
          <p:sp>
            <p:nvSpPr>
              <p:cNvPr id="10295" name="Text Box 103"/>
              <p:cNvSpPr txBox="1">
                <a:spLocks noChangeArrowheads="1"/>
              </p:cNvSpPr>
              <p:nvPr/>
            </p:nvSpPr>
            <p:spPr bwMode="auto">
              <a:xfrm>
                <a:off x="4248" y="309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21</a:t>
                </a:r>
              </a:p>
            </p:txBody>
          </p:sp>
        </p:grpSp>
        <p:sp>
          <p:nvSpPr>
            <p:cNvPr id="10246" name="Text Box 106"/>
            <p:cNvSpPr txBox="1">
              <a:spLocks noChangeArrowheads="1"/>
            </p:cNvSpPr>
            <p:nvPr/>
          </p:nvSpPr>
          <p:spPr bwMode="auto">
            <a:xfrm>
              <a:off x="1056" y="283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solidFill>
                    <a:srgbClr val="CC3300"/>
                  </a:solidFill>
                  <a:latin typeface="Comic Sans MS" pitchFamily="66" charset="0"/>
                </a:rPr>
                <a:t>s</a:t>
              </a:r>
            </a:p>
          </p:txBody>
        </p:sp>
      </p:grpSp>
      <p:sp>
        <p:nvSpPr>
          <p:cNvPr id="104" name="TextBox 103"/>
          <p:cNvSpPr txBox="1"/>
          <p:nvPr/>
        </p:nvSpPr>
        <p:spPr>
          <a:xfrm>
            <a:off x="9184009" y="6341850"/>
            <a:ext cx="2867516" cy="369332"/>
          </a:xfrm>
          <a:prstGeom prst="rect">
            <a:avLst/>
          </a:prstGeom>
          <a:noFill/>
        </p:spPr>
        <p:txBody>
          <a:bodyPr wrap="none" rtlCol="0">
            <a:spAutoFit/>
          </a:bodyPr>
          <a:lstStyle/>
          <a:p>
            <a:r>
              <a:rPr lang="en-US" dirty="0"/>
              <a:t>Distance Queue: </a:t>
            </a:r>
            <a:r>
              <a:rPr lang="en-US" dirty="0">
                <a:latin typeface="Times New Roman"/>
                <a:cs typeface="Times New Roman"/>
              </a:rPr>
              <a:t>12</a:t>
            </a:r>
            <a:r>
              <a:rPr lang="en-US" dirty="0"/>
              <a:t> </a:t>
            </a:r>
            <a:r>
              <a:rPr lang="en-US" dirty="0">
                <a:latin typeface="Times New Roman"/>
                <a:cs typeface="Times New Roman"/>
              </a:rPr>
              <a:t>15</a:t>
            </a:r>
            <a:r>
              <a:rPr lang="en-US" dirty="0"/>
              <a:t> </a:t>
            </a:r>
            <a:r>
              <a:rPr lang="en-US" dirty="0">
                <a:latin typeface="Times New Roman"/>
                <a:cs typeface="Times New Roman"/>
              </a:rPr>
              <a:t>21</a:t>
            </a:r>
            <a:r>
              <a:rPr lang="en-US" dirty="0"/>
              <a:t> </a:t>
            </a:r>
            <a:r>
              <a:rPr lang="en-US" dirty="0">
                <a:latin typeface="Times New Roman"/>
                <a:cs typeface="Times New Roman"/>
              </a:rPr>
              <a:t>25</a:t>
            </a:r>
            <a:endParaRPr lang="en-US" dirty="0"/>
          </a:p>
        </p:txBody>
      </p:sp>
      <p:sp>
        <p:nvSpPr>
          <p:cNvPr id="105" name="TextBox 104"/>
          <p:cNvSpPr txBox="1"/>
          <p:nvPr/>
        </p:nvSpPr>
        <p:spPr>
          <a:xfrm>
            <a:off x="9249732" y="3292207"/>
            <a:ext cx="2736070" cy="369332"/>
          </a:xfrm>
          <a:prstGeom prst="rect">
            <a:avLst/>
          </a:prstGeom>
          <a:noFill/>
        </p:spPr>
        <p:txBody>
          <a:bodyPr wrap="none" rtlCol="0">
            <a:spAutoFit/>
          </a:bodyPr>
          <a:lstStyle/>
          <a:p>
            <a:r>
              <a:rPr lang="en-US" dirty="0"/>
              <a:t>Distance Queue: </a:t>
            </a:r>
            <a:r>
              <a:rPr lang="en-US" dirty="0">
                <a:latin typeface="Times New Roman"/>
                <a:cs typeface="Times New Roman"/>
              </a:rPr>
              <a:t>12</a:t>
            </a:r>
            <a:r>
              <a:rPr lang="en-US" dirty="0"/>
              <a:t> </a:t>
            </a:r>
            <a:r>
              <a:rPr lang="en-US" dirty="0">
                <a:latin typeface="Times New Roman"/>
                <a:cs typeface="Times New Roman"/>
              </a:rPr>
              <a:t>15</a:t>
            </a:r>
            <a:r>
              <a:rPr lang="en-US" dirty="0"/>
              <a:t> </a:t>
            </a:r>
            <a:r>
              <a:rPr lang="en-US" dirty="0">
                <a:latin typeface="Times New Roman"/>
                <a:cs typeface="Times New Roman"/>
              </a:rPr>
              <a:t>∞</a:t>
            </a:r>
            <a:r>
              <a:rPr lang="en-US" dirty="0"/>
              <a:t> </a:t>
            </a:r>
            <a:r>
              <a:rPr lang="en-US" dirty="0">
                <a:latin typeface="Times New Roman"/>
                <a:cs typeface="Times New Roman"/>
              </a:rPr>
              <a:t>∞</a:t>
            </a:r>
            <a:endParaRPr lang="en-US" dirty="0"/>
          </a:p>
        </p:txBody>
      </p:sp>
    </p:spTree>
    <p:extLst>
      <p:ext uri="{BB962C8B-B14F-4D97-AF65-F5344CB8AC3E}">
        <p14:creationId xmlns:p14="http://schemas.microsoft.com/office/powerpoint/2010/main" val="308232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533400" y="65089"/>
            <a:ext cx="8686800" cy="725487"/>
          </a:xfrm>
          <a:noFill/>
        </p:spPr>
        <p:txBody>
          <a:bodyPr>
            <a:normAutofit fontScale="90000"/>
          </a:bodyPr>
          <a:lstStyle/>
          <a:p>
            <a:pPr eaLnBrk="1" hangingPunct="1"/>
            <a:r>
              <a:rPr lang="en-US" altLang="zh-TW" dirty="0" smtClean="0"/>
              <a:t>Example</a:t>
            </a:r>
          </a:p>
        </p:txBody>
      </p:sp>
      <p:grpSp>
        <p:nvGrpSpPr>
          <p:cNvPr id="2" name="Group 103"/>
          <p:cNvGrpSpPr>
            <a:grpSpLocks/>
          </p:cNvGrpSpPr>
          <p:nvPr/>
        </p:nvGrpSpPr>
        <p:grpSpPr bwMode="auto">
          <a:xfrm>
            <a:off x="1865933" y="1177169"/>
            <a:ext cx="8053154" cy="1903413"/>
            <a:chOff x="1024" y="800"/>
            <a:chExt cx="3560" cy="1199"/>
          </a:xfrm>
        </p:grpSpPr>
        <p:sp>
          <p:nvSpPr>
            <p:cNvPr id="11320" name="Freeform 3"/>
            <p:cNvSpPr>
              <a:spLocks/>
            </p:cNvSpPr>
            <p:nvPr/>
          </p:nvSpPr>
          <p:spPr bwMode="auto">
            <a:xfrm>
              <a:off x="1213" y="829"/>
              <a:ext cx="2835" cy="1168"/>
            </a:xfrm>
            <a:custGeom>
              <a:avLst/>
              <a:gdLst>
                <a:gd name="T0" fmla="*/ 62 w 2883"/>
                <a:gd name="T1" fmla="*/ 753 h 1153"/>
                <a:gd name="T2" fmla="*/ 62 w 2883"/>
                <a:gd name="T3" fmla="*/ 422 h 1153"/>
                <a:gd name="T4" fmla="*/ 431 w 2883"/>
                <a:gd name="T5" fmla="*/ 307 h 1153"/>
                <a:gd name="T6" fmla="*/ 669 w 2883"/>
                <a:gd name="T7" fmla="*/ 31 h 1153"/>
                <a:gd name="T8" fmla="*/ 1014 w 2883"/>
                <a:gd name="T9" fmla="*/ 123 h 1153"/>
                <a:gd name="T10" fmla="*/ 1529 w 2883"/>
                <a:gd name="T11" fmla="*/ 154 h 1153"/>
                <a:gd name="T12" fmla="*/ 1959 w 2883"/>
                <a:gd name="T13" fmla="*/ 62 h 1153"/>
                <a:gd name="T14" fmla="*/ 2066 w 2883"/>
                <a:gd name="T15" fmla="*/ 323 h 1153"/>
                <a:gd name="T16" fmla="*/ 1790 w 2883"/>
                <a:gd name="T17" fmla="*/ 400 h 1153"/>
                <a:gd name="T18" fmla="*/ 1460 w 2883"/>
                <a:gd name="T19" fmla="*/ 308 h 1153"/>
                <a:gd name="T20" fmla="*/ 1160 w 2883"/>
                <a:gd name="T21" fmla="*/ 308 h 1153"/>
                <a:gd name="T22" fmla="*/ 922 w 2883"/>
                <a:gd name="T23" fmla="*/ 391 h 1153"/>
                <a:gd name="T24" fmla="*/ 607 w 2883"/>
                <a:gd name="T25" fmla="*/ 415 h 1153"/>
                <a:gd name="T26" fmla="*/ 431 w 2883"/>
                <a:gd name="T27" fmla="*/ 530 h 1153"/>
                <a:gd name="T28" fmla="*/ 546 w 2883"/>
                <a:gd name="T29" fmla="*/ 715 h 1153"/>
                <a:gd name="T30" fmla="*/ 853 w 2883"/>
                <a:gd name="T31" fmla="*/ 799 h 1153"/>
                <a:gd name="T32" fmla="*/ 1360 w 2883"/>
                <a:gd name="T33" fmla="*/ 861 h 1153"/>
                <a:gd name="T34" fmla="*/ 1905 w 2883"/>
                <a:gd name="T35" fmla="*/ 776 h 1153"/>
                <a:gd name="T36" fmla="*/ 2205 w 2883"/>
                <a:gd name="T37" fmla="*/ 853 h 1153"/>
                <a:gd name="T38" fmla="*/ 2427 w 2883"/>
                <a:gd name="T39" fmla="*/ 876 h 1153"/>
                <a:gd name="T40" fmla="*/ 2566 w 2883"/>
                <a:gd name="T41" fmla="*/ 791 h 1153"/>
                <a:gd name="T42" fmla="*/ 2773 w 2883"/>
                <a:gd name="T43" fmla="*/ 799 h 1153"/>
                <a:gd name="T44" fmla="*/ 2865 w 2883"/>
                <a:gd name="T45" fmla="*/ 1030 h 1153"/>
                <a:gd name="T46" fmla="*/ 2665 w 2883"/>
                <a:gd name="T47" fmla="*/ 1129 h 1153"/>
                <a:gd name="T48" fmla="*/ 2435 w 2883"/>
                <a:gd name="T49" fmla="*/ 1053 h 1153"/>
                <a:gd name="T50" fmla="*/ 2082 w 2883"/>
                <a:gd name="T51" fmla="*/ 1045 h 1153"/>
                <a:gd name="T52" fmla="*/ 1913 w 2883"/>
                <a:gd name="T53" fmla="*/ 1152 h 1153"/>
                <a:gd name="T54" fmla="*/ 1536 w 2883"/>
                <a:gd name="T55" fmla="*/ 1037 h 1153"/>
                <a:gd name="T56" fmla="*/ 1083 w 2883"/>
                <a:gd name="T57" fmla="*/ 1045 h 1153"/>
                <a:gd name="T58" fmla="*/ 861 w 2883"/>
                <a:gd name="T59" fmla="*/ 1137 h 1153"/>
                <a:gd name="T60" fmla="*/ 546 w 2883"/>
                <a:gd name="T61" fmla="*/ 1068 h 1153"/>
                <a:gd name="T62" fmla="*/ 384 w 2883"/>
                <a:gd name="T63" fmla="*/ 868 h 1153"/>
                <a:gd name="T64" fmla="*/ 62 w 2883"/>
                <a:gd name="T65" fmla="*/ 753 h 11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83"/>
                <a:gd name="T100" fmla="*/ 0 h 1153"/>
                <a:gd name="T101" fmla="*/ 2883 w 2883"/>
                <a:gd name="T102" fmla="*/ 1153 h 11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83" h="1153">
                  <a:moveTo>
                    <a:pt x="62" y="753"/>
                  </a:moveTo>
                  <a:cubicBezTo>
                    <a:pt x="8" y="679"/>
                    <a:pt x="0" y="496"/>
                    <a:pt x="62" y="422"/>
                  </a:cubicBezTo>
                  <a:cubicBezTo>
                    <a:pt x="124" y="348"/>
                    <a:pt x="330" y="372"/>
                    <a:pt x="431" y="307"/>
                  </a:cubicBezTo>
                  <a:cubicBezTo>
                    <a:pt x="532" y="242"/>
                    <a:pt x="572" y="62"/>
                    <a:pt x="669" y="31"/>
                  </a:cubicBezTo>
                  <a:cubicBezTo>
                    <a:pt x="766" y="0"/>
                    <a:pt x="871" y="103"/>
                    <a:pt x="1014" y="123"/>
                  </a:cubicBezTo>
                  <a:cubicBezTo>
                    <a:pt x="1157" y="143"/>
                    <a:pt x="1372" y="164"/>
                    <a:pt x="1529" y="154"/>
                  </a:cubicBezTo>
                  <a:cubicBezTo>
                    <a:pt x="1686" y="144"/>
                    <a:pt x="1869" y="34"/>
                    <a:pt x="1959" y="62"/>
                  </a:cubicBezTo>
                  <a:cubicBezTo>
                    <a:pt x="2049" y="90"/>
                    <a:pt x="2094" y="267"/>
                    <a:pt x="2066" y="323"/>
                  </a:cubicBezTo>
                  <a:cubicBezTo>
                    <a:pt x="2038" y="379"/>
                    <a:pt x="1891" y="403"/>
                    <a:pt x="1790" y="400"/>
                  </a:cubicBezTo>
                  <a:cubicBezTo>
                    <a:pt x="1689" y="397"/>
                    <a:pt x="1565" y="323"/>
                    <a:pt x="1460" y="308"/>
                  </a:cubicBezTo>
                  <a:cubicBezTo>
                    <a:pt x="1355" y="293"/>
                    <a:pt x="1250" y="294"/>
                    <a:pt x="1160" y="308"/>
                  </a:cubicBezTo>
                  <a:cubicBezTo>
                    <a:pt x="1070" y="322"/>
                    <a:pt x="1014" y="373"/>
                    <a:pt x="922" y="391"/>
                  </a:cubicBezTo>
                  <a:cubicBezTo>
                    <a:pt x="830" y="409"/>
                    <a:pt x="689" y="392"/>
                    <a:pt x="607" y="415"/>
                  </a:cubicBezTo>
                  <a:cubicBezTo>
                    <a:pt x="525" y="438"/>
                    <a:pt x="441" y="480"/>
                    <a:pt x="431" y="530"/>
                  </a:cubicBezTo>
                  <a:cubicBezTo>
                    <a:pt x="421" y="580"/>
                    <a:pt x="476" y="670"/>
                    <a:pt x="546" y="715"/>
                  </a:cubicBezTo>
                  <a:cubicBezTo>
                    <a:pt x="616" y="760"/>
                    <a:pt x="717" y="775"/>
                    <a:pt x="853" y="799"/>
                  </a:cubicBezTo>
                  <a:cubicBezTo>
                    <a:pt x="989" y="823"/>
                    <a:pt x="1185" y="865"/>
                    <a:pt x="1360" y="861"/>
                  </a:cubicBezTo>
                  <a:cubicBezTo>
                    <a:pt x="1535" y="857"/>
                    <a:pt x="1764" y="777"/>
                    <a:pt x="1905" y="776"/>
                  </a:cubicBezTo>
                  <a:cubicBezTo>
                    <a:pt x="2046" y="775"/>
                    <a:pt x="2118" y="836"/>
                    <a:pt x="2205" y="853"/>
                  </a:cubicBezTo>
                  <a:cubicBezTo>
                    <a:pt x="2292" y="870"/>
                    <a:pt x="2367" y="886"/>
                    <a:pt x="2427" y="876"/>
                  </a:cubicBezTo>
                  <a:cubicBezTo>
                    <a:pt x="2487" y="866"/>
                    <a:pt x="2508" y="804"/>
                    <a:pt x="2566" y="791"/>
                  </a:cubicBezTo>
                  <a:cubicBezTo>
                    <a:pt x="2624" y="778"/>
                    <a:pt x="2723" y="759"/>
                    <a:pt x="2773" y="799"/>
                  </a:cubicBezTo>
                  <a:cubicBezTo>
                    <a:pt x="2823" y="839"/>
                    <a:pt x="2883" y="975"/>
                    <a:pt x="2865" y="1030"/>
                  </a:cubicBezTo>
                  <a:cubicBezTo>
                    <a:pt x="2847" y="1085"/>
                    <a:pt x="2737" y="1125"/>
                    <a:pt x="2665" y="1129"/>
                  </a:cubicBezTo>
                  <a:cubicBezTo>
                    <a:pt x="2593" y="1133"/>
                    <a:pt x="2532" y="1067"/>
                    <a:pt x="2435" y="1053"/>
                  </a:cubicBezTo>
                  <a:cubicBezTo>
                    <a:pt x="2338" y="1039"/>
                    <a:pt x="2169" y="1029"/>
                    <a:pt x="2082" y="1045"/>
                  </a:cubicBezTo>
                  <a:cubicBezTo>
                    <a:pt x="1995" y="1061"/>
                    <a:pt x="2004" y="1153"/>
                    <a:pt x="1913" y="1152"/>
                  </a:cubicBezTo>
                  <a:cubicBezTo>
                    <a:pt x="1822" y="1151"/>
                    <a:pt x="1674" y="1055"/>
                    <a:pt x="1536" y="1037"/>
                  </a:cubicBezTo>
                  <a:cubicBezTo>
                    <a:pt x="1398" y="1019"/>
                    <a:pt x="1195" y="1028"/>
                    <a:pt x="1083" y="1045"/>
                  </a:cubicBezTo>
                  <a:cubicBezTo>
                    <a:pt x="971" y="1062"/>
                    <a:pt x="950" y="1133"/>
                    <a:pt x="861" y="1137"/>
                  </a:cubicBezTo>
                  <a:cubicBezTo>
                    <a:pt x="772" y="1141"/>
                    <a:pt x="625" y="1113"/>
                    <a:pt x="546" y="1068"/>
                  </a:cubicBezTo>
                  <a:cubicBezTo>
                    <a:pt x="467" y="1023"/>
                    <a:pt x="465" y="921"/>
                    <a:pt x="384" y="868"/>
                  </a:cubicBezTo>
                  <a:cubicBezTo>
                    <a:pt x="303" y="815"/>
                    <a:pt x="116" y="827"/>
                    <a:pt x="62" y="753"/>
                  </a:cubicBezTo>
                  <a:close/>
                </a:path>
              </a:pathLst>
            </a:custGeom>
            <a:solidFill>
              <a:schemeClr val="hlink"/>
            </a:solidFill>
            <a:ln w="38100" cap="flat" cmpd="sng">
              <a:solidFill>
                <a:schemeClr val="accent2"/>
              </a:solidFill>
              <a:prstDash val="dash"/>
              <a:round/>
              <a:headEnd/>
              <a:tailEnd/>
            </a:ln>
          </p:spPr>
          <p:txBody>
            <a:bodyPr wrap="square">
              <a:spAutoFit/>
            </a:bodyPr>
            <a:lstStyle/>
            <a:p>
              <a:endParaRPr lang="en-US"/>
            </a:p>
          </p:txBody>
        </p:sp>
        <p:sp>
          <p:nvSpPr>
            <p:cNvPr id="11321" name="Oval 5"/>
            <p:cNvSpPr>
              <a:spLocks noChangeArrowheads="1"/>
            </p:cNvSpPr>
            <p:nvPr/>
          </p:nvSpPr>
          <p:spPr bwMode="auto">
            <a:xfrm>
              <a:off x="1832" y="86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1322" name="Oval 6"/>
            <p:cNvSpPr>
              <a:spLocks noChangeArrowheads="1"/>
            </p:cNvSpPr>
            <p:nvPr/>
          </p:nvSpPr>
          <p:spPr bwMode="auto">
            <a:xfrm>
              <a:off x="2400" y="1212"/>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1323" name="Oval 7"/>
            <p:cNvSpPr>
              <a:spLocks noChangeArrowheads="1"/>
            </p:cNvSpPr>
            <p:nvPr/>
          </p:nvSpPr>
          <p:spPr bwMode="auto">
            <a:xfrm>
              <a:off x="1296" y="122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1324" name="AutoShape 8"/>
            <p:cNvCxnSpPr>
              <a:cxnSpLocks noChangeShapeType="1"/>
              <a:stCxn id="11323" idx="7"/>
              <a:endCxn id="11321" idx="2"/>
            </p:cNvCxnSpPr>
            <p:nvPr/>
          </p:nvCxnSpPr>
          <p:spPr bwMode="auto">
            <a:xfrm flipV="1">
              <a:off x="1501" y="1072"/>
              <a:ext cx="319"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1325" name="AutoShape 9"/>
            <p:cNvCxnSpPr>
              <a:cxnSpLocks noChangeShapeType="1"/>
              <a:stCxn id="11322" idx="7"/>
              <a:endCxn id="11329" idx="2"/>
            </p:cNvCxnSpPr>
            <p:nvPr/>
          </p:nvCxnSpPr>
          <p:spPr bwMode="auto">
            <a:xfrm flipV="1">
              <a:off x="2605" y="1072"/>
              <a:ext cx="367" cy="247"/>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1326" name="AutoShape 10"/>
            <p:cNvCxnSpPr>
              <a:cxnSpLocks noChangeShapeType="1"/>
              <a:stCxn id="11337" idx="6"/>
              <a:endCxn id="11322" idx="3"/>
            </p:cNvCxnSpPr>
            <p:nvPr/>
          </p:nvCxnSpPr>
          <p:spPr bwMode="auto">
            <a:xfrm flipV="1">
              <a:off x="2084" y="1513"/>
              <a:ext cx="351" cy="271"/>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sp>
          <p:nvSpPr>
            <p:cNvPr id="11327" name="Oval 11"/>
            <p:cNvSpPr>
              <a:spLocks noChangeArrowheads="1"/>
            </p:cNvSpPr>
            <p:nvPr/>
          </p:nvSpPr>
          <p:spPr bwMode="auto">
            <a:xfrm>
              <a:off x="2984" y="15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1328" name="AutoShape 12"/>
            <p:cNvCxnSpPr>
              <a:cxnSpLocks noChangeShapeType="1"/>
              <a:stCxn id="11322" idx="5"/>
              <a:endCxn id="11327" idx="2"/>
            </p:cNvCxnSpPr>
            <p:nvPr/>
          </p:nvCxnSpPr>
          <p:spPr bwMode="auto">
            <a:xfrm>
              <a:off x="2605" y="1513"/>
              <a:ext cx="367" cy="271"/>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1329" name="Oval 13"/>
            <p:cNvSpPr>
              <a:spLocks noChangeArrowheads="1"/>
            </p:cNvSpPr>
            <p:nvPr/>
          </p:nvSpPr>
          <p:spPr bwMode="auto">
            <a:xfrm>
              <a:off x="2984" y="86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1330" name="Oval 14"/>
            <p:cNvSpPr>
              <a:spLocks noChangeArrowheads="1"/>
            </p:cNvSpPr>
            <p:nvPr/>
          </p:nvSpPr>
          <p:spPr bwMode="auto">
            <a:xfrm>
              <a:off x="3744" y="15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1331" name="Oval 15"/>
            <p:cNvSpPr>
              <a:spLocks noChangeArrowheads="1"/>
            </p:cNvSpPr>
            <p:nvPr/>
          </p:nvSpPr>
          <p:spPr bwMode="auto">
            <a:xfrm>
              <a:off x="3744" y="86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1332" name="AutoShape 16"/>
            <p:cNvCxnSpPr>
              <a:cxnSpLocks noChangeShapeType="1"/>
              <a:stCxn id="11327" idx="6"/>
              <a:endCxn id="11330" idx="2"/>
            </p:cNvCxnSpPr>
            <p:nvPr/>
          </p:nvCxnSpPr>
          <p:spPr bwMode="auto">
            <a:xfrm>
              <a:off x="3236" y="1784"/>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1333" name="AutoShape 17"/>
            <p:cNvCxnSpPr>
              <a:cxnSpLocks noChangeShapeType="1"/>
              <a:stCxn id="11329" idx="6"/>
              <a:endCxn id="11331" idx="2"/>
            </p:cNvCxnSpPr>
            <p:nvPr/>
          </p:nvCxnSpPr>
          <p:spPr bwMode="auto">
            <a:xfrm>
              <a:off x="3236" y="1072"/>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1334" name="AutoShape 18"/>
            <p:cNvCxnSpPr>
              <a:cxnSpLocks noChangeShapeType="1"/>
              <a:stCxn id="11330" idx="0"/>
              <a:endCxn id="11331" idx="4"/>
            </p:cNvCxnSpPr>
            <p:nvPr/>
          </p:nvCxnSpPr>
          <p:spPr bwMode="auto">
            <a:xfrm flipV="1">
              <a:off x="3864" y="1204"/>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1335" name="AutoShape 19"/>
            <p:cNvCxnSpPr>
              <a:cxnSpLocks noChangeShapeType="1"/>
              <a:stCxn id="11327" idx="2"/>
              <a:endCxn id="11337" idx="6"/>
            </p:cNvCxnSpPr>
            <p:nvPr/>
          </p:nvCxnSpPr>
          <p:spPr bwMode="auto">
            <a:xfrm flipH="1">
              <a:off x="2084" y="1784"/>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1336" name="AutoShape 20"/>
            <p:cNvCxnSpPr>
              <a:cxnSpLocks noChangeShapeType="1"/>
              <a:stCxn id="11330" idx="1"/>
              <a:endCxn id="11329" idx="5"/>
            </p:cNvCxnSpPr>
            <p:nvPr/>
          </p:nvCxnSpPr>
          <p:spPr bwMode="auto">
            <a:xfrm flipH="1" flipV="1">
              <a:off x="3189" y="1169"/>
              <a:ext cx="590" cy="518"/>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1337" name="Oval 21"/>
            <p:cNvSpPr>
              <a:spLocks noChangeArrowheads="1"/>
            </p:cNvSpPr>
            <p:nvPr/>
          </p:nvSpPr>
          <p:spPr bwMode="auto">
            <a:xfrm>
              <a:off x="1832" y="15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1338" name="AutoShape 22"/>
            <p:cNvCxnSpPr>
              <a:cxnSpLocks noChangeShapeType="1"/>
              <a:stCxn id="11337" idx="0"/>
              <a:endCxn id="11321" idx="4"/>
            </p:cNvCxnSpPr>
            <p:nvPr/>
          </p:nvCxnSpPr>
          <p:spPr bwMode="auto">
            <a:xfrm flipV="1">
              <a:off x="1952" y="1204"/>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1339" name="AutoShape 23"/>
            <p:cNvCxnSpPr>
              <a:cxnSpLocks noChangeShapeType="1"/>
              <a:stCxn id="11337" idx="2"/>
              <a:endCxn id="11323" idx="5"/>
            </p:cNvCxnSpPr>
            <p:nvPr/>
          </p:nvCxnSpPr>
          <p:spPr bwMode="auto">
            <a:xfrm flipH="1" flipV="1">
              <a:off x="1501" y="1529"/>
              <a:ext cx="319"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1340" name="AutoShape 24"/>
            <p:cNvCxnSpPr>
              <a:cxnSpLocks noChangeShapeType="1"/>
              <a:stCxn id="11329" idx="2"/>
              <a:endCxn id="11321" idx="6"/>
            </p:cNvCxnSpPr>
            <p:nvPr/>
          </p:nvCxnSpPr>
          <p:spPr bwMode="auto">
            <a:xfrm flipH="1">
              <a:off x="2084" y="1072"/>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1341" name="Oval 25"/>
            <p:cNvSpPr>
              <a:spLocks noChangeArrowheads="1"/>
            </p:cNvSpPr>
            <p:nvPr/>
          </p:nvSpPr>
          <p:spPr bwMode="auto">
            <a:xfrm>
              <a:off x="4288" y="122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1342" name="AutoShape 26"/>
            <p:cNvCxnSpPr>
              <a:cxnSpLocks noChangeShapeType="1"/>
              <a:stCxn id="11330" idx="6"/>
              <a:endCxn id="11341" idx="3"/>
            </p:cNvCxnSpPr>
            <p:nvPr/>
          </p:nvCxnSpPr>
          <p:spPr bwMode="auto">
            <a:xfrm flipV="1">
              <a:off x="3996" y="1529"/>
              <a:ext cx="327"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1343" name="AutoShape 27"/>
            <p:cNvCxnSpPr>
              <a:cxnSpLocks noChangeShapeType="1"/>
              <a:stCxn id="11341" idx="1"/>
              <a:endCxn id="11331" idx="6"/>
            </p:cNvCxnSpPr>
            <p:nvPr/>
          </p:nvCxnSpPr>
          <p:spPr bwMode="auto">
            <a:xfrm flipH="1" flipV="1">
              <a:off x="3996" y="1072"/>
              <a:ext cx="327"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1344" name="Text Box 28"/>
            <p:cNvSpPr txBox="1">
              <a:spLocks noChangeArrowheads="1"/>
            </p:cNvSpPr>
            <p:nvPr/>
          </p:nvSpPr>
          <p:spPr bwMode="auto">
            <a:xfrm>
              <a:off x="1408" y="95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1345" name="Text Box 29"/>
            <p:cNvSpPr txBox="1">
              <a:spLocks noChangeArrowheads="1"/>
            </p:cNvSpPr>
            <p:nvPr/>
          </p:nvSpPr>
          <p:spPr bwMode="auto">
            <a:xfrm>
              <a:off x="1408" y="162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1346" name="Text Box 30"/>
            <p:cNvSpPr txBox="1">
              <a:spLocks noChangeArrowheads="1"/>
            </p:cNvSpPr>
            <p:nvPr/>
          </p:nvSpPr>
          <p:spPr bwMode="auto">
            <a:xfrm>
              <a:off x="1696" y="124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11</a:t>
              </a:r>
            </a:p>
          </p:txBody>
        </p:sp>
        <p:sp>
          <p:nvSpPr>
            <p:cNvPr id="11347" name="Text Box 31"/>
            <p:cNvSpPr txBox="1">
              <a:spLocks noChangeArrowheads="1"/>
            </p:cNvSpPr>
            <p:nvPr/>
          </p:nvSpPr>
          <p:spPr bwMode="auto">
            <a:xfrm>
              <a:off x="2320" y="8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dirty="0">
                  <a:latin typeface="Comic Sans MS" pitchFamily="66" charset="0"/>
                </a:rPr>
                <a:t>8</a:t>
              </a:r>
            </a:p>
          </p:txBody>
        </p:sp>
        <p:sp>
          <p:nvSpPr>
            <p:cNvPr id="11348" name="Text Box 32"/>
            <p:cNvSpPr txBox="1">
              <a:spLocks noChangeArrowheads="1"/>
            </p:cNvSpPr>
            <p:nvPr/>
          </p:nvSpPr>
          <p:spPr bwMode="auto">
            <a:xfrm>
              <a:off x="3328" y="8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11349" name="Text Box 33"/>
            <p:cNvSpPr txBox="1">
              <a:spLocks noChangeArrowheads="1"/>
            </p:cNvSpPr>
            <p:nvPr/>
          </p:nvSpPr>
          <p:spPr bwMode="auto">
            <a:xfrm>
              <a:off x="4088" y="99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9</a:t>
              </a:r>
            </a:p>
          </p:txBody>
        </p:sp>
        <p:sp>
          <p:nvSpPr>
            <p:cNvPr id="11350" name="Text Box 34"/>
            <p:cNvSpPr txBox="1">
              <a:spLocks noChangeArrowheads="1"/>
            </p:cNvSpPr>
            <p:nvPr/>
          </p:nvSpPr>
          <p:spPr bwMode="auto">
            <a:xfrm>
              <a:off x="4064" y="164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10</a:t>
              </a:r>
            </a:p>
          </p:txBody>
        </p:sp>
        <p:sp>
          <p:nvSpPr>
            <p:cNvPr id="11351" name="Text Box 35"/>
            <p:cNvSpPr txBox="1">
              <a:spLocks noChangeArrowheads="1"/>
            </p:cNvSpPr>
            <p:nvPr/>
          </p:nvSpPr>
          <p:spPr bwMode="auto">
            <a:xfrm>
              <a:off x="3800" y="129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14</a:t>
              </a:r>
            </a:p>
          </p:txBody>
        </p:sp>
        <p:sp>
          <p:nvSpPr>
            <p:cNvPr id="11352" name="Text Box 36"/>
            <p:cNvSpPr txBox="1">
              <a:spLocks noChangeArrowheads="1"/>
            </p:cNvSpPr>
            <p:nvPr/>
          </p:nvSpPr>
          <p:spPr bwMode="auto">
            <a:xfrm>
              <a:off x="3136" y="12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1353" name="Text Box 37"/>
            <p:cNvSpPr txBox="1">
              <a:spLocks noChangeArrowheads="1"/>
            </p:cNvSpPr>
            <p:nvPr/>
          </p:nvSpPr>
          <p:spPr bwMode="auto">
            <a:xfrm>
              <a:off x="3288" y="176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11354" name="Text Box 38"/>
            <p:cNvSpPr txBox="1">
              <a:spLocks noChangeArrowheads="1"/>
            </p:cNvSpPr>
            <p:nvPr/>
          </p:nvSpPr>
          <p:spPr bwMode="auto">
            <a:xfrm>
              <a:off x="2320" y="17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a:t>
              </a:r>
            </a:p>
          </p:txBody>
        </p:sp>
        <p:sp>
          <p:nvSpPr>
            <p:cNvPr id="11355" name="Text Box 39"/>
            <p:cNvSpPr txBox="1">
              <a:spLocks noChangeArrowheads="1"/>
            </p:cNvSpPr>
            <p:nvPr/>
          </p:nvSpPr>
          <p:spPr bwMode="auto">
            <a:xfrm>
              <a:off x="2664" y="11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11356" name="Text Box 40"/>
            <p:cNvSpPr txBox="1">
              <a:spLocks noChangeArrowheads="1"/>
            </p:cNvSpPr>
            <p:nvPr/>
          </p:nvSpPr>
          <p:spPr bwMode="auto">
            <a:xfrm>
              <a:off x="2656" y="144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6</a:t>
              </a:r>
            </a:p>
          </p:txBody>
        </p:sp>
        <p:sp>
          <p:nvSpPr>
            <p:cNvPr id="11357" name="Text Box 41"/>
            <p:cNvSpPr txBox="1">
              <a:spLocks noChangeArrowheads="1"/>
            </p:cNvSpPr>
            <p:nvPr/>
          </p:nvSpPr>
          <p:spPr bwMode="auto">
            <a:xfrm>
              <a:off x="2080" y="143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11358" name="Text Box 42"/>
            <p:cNvSpPr txBox="1">
              <a:spLocks noChangeArrowheads="1"/>
            </p:cNvSpPr>
            <p:nvPr/>
          </p:nvSpPr>
          <p:spPr bwMode="auto">
            <a:xfrm>
              <a:off x="1024" y="11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solidFill>
                    <a:srgbClr val="CC3300"/>
                  </a:solidFill>
                  <a:latin typeface="Comic Sans MS" pitchFamily="66" charset="0"/>
                </a:rPr>
                <a:t>s</a:t>
              </a:r>
            </a:p>
          </p:txBody>
        </p:sp>
        <p:sp>
          <p:nvSpPr>
            <p:cNvPr id="11359" name="Text Box 45"/>
            <p:cNvSpPr txBox="1">
              <a:spLocks noChangeArrowheads="1"/>
            </p:cNvSpPr>
            <p:nvPr/>
          </p:nvSpPr>
          <p:spPr bwMode="auto">
            <a:xfrm>
              <a:off x="1264" y="132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0</a:t>
              </a:r>
            </a:p>
          </p:txBody>
        </p:sp>
        <p:sp>
          <p:nvSpPr>
            <p:cNvPr id="11360" name="Text Box 46"/>
            <p:cNvSpPr txBox="1">
              <a:spLocks noChangeArrowheads="1"/>
            </p:cNvSpPr>
            <p:nvPr/>
          </p:nvSpPr>
          <p:spPr bwMode="auto">
            <a:xfrm>
              <a:off x="1784" y="97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1361" name="Text Box 89"/>
            <p:cNvSpPr txBox="1">
              <a:spLocks noChangeArrowheads="1"/>
            </p:cNvSpPr>
            <p:nvPr/>
          </p:nvSpPr>
          <p:spPr bwMode="auto">
            <a:xfrm>
              <a:off x="1792" y="1681"/>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1362" name="Text Box 91"/>
            <p:cNvSpPr txBox="1">
              <a:spLocks noChangeArrowheads="1"/>
            </p:cNvSpPr>
            <p:nvPr/>
          </p:nvSpPr>
          <p:spPr bwMode="auto">
            <a:xfrm>
              <a:off x="2944" y="96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12</a:t>
              </a:r>
            </a:p>
          </p:txBody>
        </p:sp>
        <p:sp>
          <p:nvSpPr>
            <p:cNvPr id="11363" name="Text Box 94"/>
            <p:cNvSpPr txBox="1">
              <a:spLocks noChangeArrowheads="1"/>
            </p:cNvSpPr>
            <p:nvPr/>
          </p:nvSpPr>
          <p:spPr bwMode="auto">
            <a:xfrm>
              <a:off x="2944" y="168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9</a:t>
              </a:r>
            </a:p>
          </p:txBody>
        </p:sp>
        <p:sp>
          <p:nvSpPr>
            <p:cNvPr id="11364" name="Text Box 95"/>
            <p:cNvSpPr txBox="1">
              <a:spLocks noChangeArrowheads="1"/>
            </p:cNvSpPr>
            <p:nvPr/>
          </p:nvSpPr>
          <p:spPr bwMode="auto">
            <a:xfrm>
              <a:off x="2360" y="131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15</a:t>
              </a:r>
            </a:p>
          </p:txBody>
        </p:sp>
        <p:sp>
          <p:nvSpPr>
            <p:cNvPr id="11365" name="Text Box 97"/>
            <p:cNvSpPr txBox="1">
              <a:spLocks noChangeArrowheads="1"/>
            </p:cNvSpPr>
            <p:nvPr/>
          </p:nvSpPr>
          <p:spPr bwMode="auto">
            <a:xfrm>
              <a:off x="3704" y="168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11</a:t>
              </a:r>
            </a:p>
          </p:txBody>
        </p:sp>
        <p:sp>
          <p:nvSpPr>
            <p:cNvPr id="11366" name="Text Box 100"/>
            <p:cNvSpPr txBox="1">
              <a:spLocks noChangeArrowheads="1"/>
            </p:cNvSpPr>
            <p:nvPr/>
          </p:nvSpPr>
          <p:spPr bwMode="auto">
            <a:xfrm>
              <a:off x="3704" y="976"/>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25</a:t>
              </a:r>
            </a:p>
          </p:txBody>
        </p:sp>
        <p:sp>
          <p:nvSpPr>
            <p:cNvPr id="11367" name="Text Box 101"/>
            <p:cNvSpPr txBox="1">
              <a:spLocks noChangeArrowheads="1"/>
            </p:cNvSpPr>
            <p:nvPr/>
          </p:nvSpPr>
          <p:spPr bwMode="auto">
            <a:xfrm>
              <a:off x="4248" y="132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21</a:t>
              </a:r>
            </a:p>
          </p:txBody>
        </p:sp>
      </p:grpSp>
      <p:grpSp>
        <p:nvGrpSpPr>
          <p:cNvPr id="3" name="Group 106"/>
          <p:cNvGrpSpPr>
            <a:grpSpLocks/>
          </p:cNvGrpSpPr>
          <p:nvPr/>
        </p:nvGrpSpPr>
        <p:grpSpPr bwMode="auto">
          <a:xfrm>
            <a:off x="1865933" y="3236157"/>
            <a:ext cx="8053154" cy="2640013"/>
            <a:chOff x="1056" y="2097"/>
            <a:chExt cx="3528" cy="1663"/>
          </a:xfrm>
        </p:grpSpPr>
        <p:grpSp>
          <p:nvGrpSpPr>
            <p:cNvPr id="11269" name="Group 104"/>
            <p:cNvGrpSpPr>
              <a:grpSpLocks/>
            </p:cNvGrpSpPr>
            <p:nvPr/>
          </p:nvGrpSpPr>
          <p:grpSpPr bwMode="auto">
            <a:xfrm>
              <a:off x="1200" y="2097"/>
              <a:ext cx="3384" cy="1663"/>
              <a:chOff x="1200" y="2097"/>
              <a:chExt cx="3384" cy="1663"/>
            </a:xfrm>
          </p:grpSpPr>
          <p:sp>
            <p:nvSpPr>
              <p:cNvPr id="11271" name="Freeform 102"/>
              <p:cNvSpPr>
                <a:spLocks/>
              </p:cNvSpPr>
              <p:nvPr/>
            </p:nvSpPr>
            <p:spPr bwMode="auto">
              <a:xfrm>
                <a:off x="1200" y="2592"/>
                <a:ext cx="2864" cy="1168"/>
              </a:xfrm>
              <a:custGeom>
                <a:avLst/>
                <a:gdLst>
                  <a:gd name="T0" fmla="*/ 62 w 2883"/>
                  <a:gd name="T1" fmla="*/ 753 h 1153"/>
                  <a:gd name="T2" fmla="*/ 62 w 2883"/>
                  <a:gd name="T3" fmla="*/ 422 h 1153"/>
                  <a:gd name="T4" fmla="*/ 431 w 2883"/>
                  <a:gd name="T5" fmla="*/ 307 h 1153"/>
                  <a:gd name="T6" fmla="*/ 669 w 2883"/>
                  <a:gd name="T7" fmla="*/ 31 h 1153"/>
                  <a:gd name="T8" fmla="*/ 1014 w 2883"/>
                  <a:gd name="T9" fmla="*/ 123 h 1153"/>
                  <a:gd name="T10" fmla="*/ 1529 w 2883"/>
                  <a:gd name="T11" fmla="*/ 154 h 1153"/>
                  <a:gd name="T12" fmla="*/ 1959 w 2883"/>
                  <a:gd name="T13" fmla="*/ 62 h 1153"/>
                  <a:gd name="T14" fmla="*/ 2066 w 2883"/>
                  <a:gd name="T15" fmla="*/ 323 h 1153"/>
                  <a:gd name="T16" fmla="*/ 1790 w 2883"/>
                  <a:gd name="T17" fmla="*/ 400 h 1153"/>
                  <a:gd name="T18" fmla="*/ 1460 w 2883"/>
                  <a:gd name="T19" fmla="*/ 308 h 1153"/>
                  <a:gd name="T20" fmla="*/ 1160 w 2883"/>
                  <a:gd name="T21" fmla="*/ 308 h 1153"/>
                  <a:gd name="T22" fmla="*/ 922 w 2883"/>
                  <a:gd name="T23" fmla="*/ 391 h 1153"/>
                  <a:gd name="T24" fmla="*/ 607 w 2883"/>
                  <a:gd name="T25" fmla="*/ 415 h 1153"/>
                  <a:gd name="T26" fmla="*/ 431 w 2883"/>
                  <a:gd name="T27" fmla="*/ 530 h 1153"/>
                  <a:gd name="T28" fmla="*/ 546 w 2883"/>
                  <a:gd name="T29" fmla="*/ 715 h 1153"/>
                  <a:gd name="T30" fmla="*/ 853 w 2883"/>
                  <a:gd name="T31" fmla="*/ 799 h 1153"/>
                  <a:gd name="T32" fmla="*/ 1360 w 2883"/>
                  <a:gd name="T33" fmla="*/ 861 h 1153"/>
                  <a:gd name="T34" fmla="*/ 1905 w 2883"/>
                  <a:gd name="T35" fmla="*/ 776 h 1153"/>
                  <a:gd name="T36" fmla="*/ 2205 w 2883"/>
                  <a:gd name="T37" fmla="*/ 853 h 1153"/>
                  <a:gd name="T38" fmla="*/ 2427 w 2883"/>
                  <a:gd name="T39" fmla="*/ 876 h 1153"/>
                  <a:gd name="T40" fmla="*/ 2566 w 2883"/>
                  <a:gd name="T41" fmla="*/ 791 h 1153"/>
                  <a:gd name="T42" fmla="*/ 2773 w 2883"/>
                  <a:gd name="T43" fmla="*/ 799 h 1153"/>
                  <a:gd name="T44" fmla="*/ 2865 w 2883"/>
                  <a:gd name="T45" fmla="*/ 1030 h 1153"/>
                  <a:gd name="T46" fmla="*/ 2665 w 2883"/>
                  <a:gd name="T47" fmla="*/ 1129 h 1153"/>
                  <a:gd name="T48" fmla="*/ 2435 w 2883"/>
                  <a:gd name="T49" fmla="*/ 1053 h 1153"/>
                  <a:gd name="T50" fmla="*/ 2082 w 2883"/>
                  <a:gd name="T51" fmla="*/ 1045 h 1153"/>
                  <a:gd name="T52" fmla="*/ 1913 w 2883"/>
                  <a:gd name="T53" fmla="*/ 1152 h 1153"/>
                  <a:gd name="T54" fmla="*/ 1536 w 2883"/>
                  <a:gd name="T55" fmla="*/ 1037 h 1153"/>
                  <a:gd name="T56" fmla="*/ 1083 w 2883"/>
                  <a:gd name="T57" fmla="*/ 1045 h 1153"/>
                  <a:gd name="T58" fmla="*/ 861 w 2883"/>
                  <a:gd name="T59" fmla="*/ 1137 h 1153"/>
                  <a:gd name="T60" fmla="*/ 546 w 2883"/>
                  <a:gd name="T61" fmla="*/ 1068 h 1153"/>
                  <a:gd name="T62" fmla="*/ 384 w 2883"/>
                  <a:gd name="T63" fmla="*/ 868 h 1153"/>
                  <a:gd name="T64" fmla="*/ 62 w 2883"/>
                  <a:gd name="T65" fmla="*/ 753 h 11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83"/>
                  <a:gd name="T100" fmla="*/ 0 h 1153"/>
                  <a:gd name="T101" fmla="*/ 2883 w 2883"/>
                  <a:gd name="T102" fmla="*/ 1153 h 11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83" h="1153">
                    <a:moveTo>
                      <a:pt x="62" y="753"/>
                    </a:moveTo>
                    <a:cubicBezTo>
                      <a:pt x="8" y="679"/>
                      <a:pt x="0" y="496"/>
                      <a:pt x="62" y="422"/>
                    </a:cubicBezTo>
                    <a:cubicBezTo>
                      <a:pt x="124" y="348"/>
                      <a:pt x="330" y="372"/>
                      <a:pt x="431" y="307"/>
                    </a:cubicBezTo>
                    <a:cubicBezTo>
                      <a:pt x="532" y="242"/>
                      <a:pt x="572" y="62"/>
                      <a:pt x="669" y="31"/>
                    </a:cubicBezTo>
                    <a:cubicBezTo>
                      <a:pt x="766" y="0"/>
                      <a:pt x="871" y="103"/>
                      <a:pt x="1014" y="123"/>
                    </a:cubicBezTo>
                    <a:cubicBezTo>
                      <a:pt x="1157" y="143"/>
                      <a:pt x="1372" y="164"/>
                      <a:pt x="1529" y="154"/>
                    </a:cubicBezTo>
                    <a:cubicBezTo>
                      <a:pt x="1686" y="144"/>
                      <a:pt x="1869" y="34"/>
                      <a:pt x="1959" y="62"/>
                    </a:cubicBezTo>
                    <a:cubicBezTo>
                      <a:pt x="2049" y="90"/>
                      <a:pt x="2094" y="267"/>
                      <a:pt x="2066" y="323"/>
                    </a:cubicBezTo>
                    <a:cubicBezTo>
                      <a:pt x="2038" y="379"/>
                      <a:pt x="1891" y="403"/>
                      <a:pt x="1790" y="400"/>
                    </a:cubicBezTo>
                    <a:cubicBezTo>
                      <a:pt x="1689" y="397"/>
                      <a:pt x="1565" y="323"/>
                      <a:pt x="1460" y="308"/>
                    </a:cubicBezTo>
                    <a:cubicBezTo>
                      <a:pt x="1355" y="293"/>
                      <a:pt x="1250" y="294"/>
                      <a:pt x="1160" y="308"/>
                    </a:cubicBezTo>
                    <a:cubicBezTo>
                      <a:pt x="1070" y="322"/>
                      <a:pt x="1014" y="373"/>
                      <a:pt x="922" y="391"/>
                    </a:cubicBezTo>
                    <a:cubicBezTo>
                      <a:pt x="830" y="409"/>
                      <a:pt x="689" y="392"/>
                      <a:pt x="607" y="415"/>
                    </a:cubicBezTo>
                    <a:cubicBezTo>
                      <a:pt x="525" y="438"/>
                      <a:pt x="441" y="480"/>
                      <a:pt x="431" y="530"/>
                    </a:cubicBezTo>
                    <a:cubicBezTo>
                      <a:pt x="421" y="580"/>
                      <a:pt x="476" y="670"/>
                      <a:pt x="546" y="715"/>
                    </a:cubicBezTo>
                    <a:cubicBezTo>
                      <a:pt x="616" y="760"/>
                      <a:pt x="717" y="775"/>
                      <a:pt x="853" y="799"/>
                    </a:cubicBezTo>
                    <a:cubicBezTo>
                      <a:pt x="989" y="823"/>
                      <a:pt x="1185" y="865"/>
                      <a:pt x="1360" y="861"/>
                    </a:cubicBezTo>
                    <a:cubicBezTo>
                      <a:pt x="1535" y="857"/>
                      <a:pt x="1764" y="777"/>
                      <a:pt x="1905" y="776"/>
                    </a:cubicBezTo>
                    <a:cubicBezTo>
                      <a:pt x="2046" y="775"/>
                      <a:pt x="2118" y="836"/>
                      <a:pt x="2205" y="853"/>
                    </a:cubicBezTo>
                    <a:cubicBezTo>
                      <a:pt x="2292" y="870"/>
                      <a:pt x="2367" y="886"/>
                      <a:pt x="2427" y="876"/>
                    </a:cubicBezTo>
                    <a:cubicBezTo>
                      <a:pt x="2487" y="866"/>
                      <a:pt x="2508" y="804"/>
                      <a:pt x="2566" y="791"/>
                    </a:cubicBezTo>
                    <a:cubicBezTo>
                      <a:pt x="2624" y="778"/>
                      <a:pt x="2723" y="759"/>
                      <a:pt x="2773" y="799"/>
                    </a:cubicBezTo>
                    <a:cubicBezTo>
                      <a:pt x="2823" y="839"/>
                      <a:pt x="2883" y="975"/>
                      <a:pt x="2865" y="1030"/>
                    </a:cubicBezTo>
                    <a:cubicBezTo>
                      <a:pt x="2847" y="1085"/>
                      <a:pt x="2737" y="1125"/>
                      <a:pt x="2665" y="1129"/>
                    </a:cubicBezTo>
                    <a:cubicBezTo>
                      <a:pt x="2593" y="1133"/>
                      <a:pt x="2532" y="1067"/>
                      <a:pt x="2435" y="1053"/>
                    </a:cubicBezTo>
                    <a:cubicBezTo>
                      <a:pt x="2338" y="1039"/>
                      <a:pt x="2169" y="1029"/>
                      <a:pt x="2082" y="1045"/>
                    </a:cubicBezTo>
                    <a:cubicBezTo>
                      <a:pt x="1995" y="1061"/>
                      <a:pt x="2004" y="1153"/>
                      <a:pt x="1913" y="1152"/>
                    </a:cubicBezTo>
                    <a:cubicBezTo>
                      <a:pt x="1822" y="1151"/>
                      <a:pt x="1674" y="1055"/>
                      <a:pt x="1536" y="1037"/>
                    </a:cubicBezTo>
                    <a:cubicBezTo>
                      <a:pt x="1398" y="1019"/>
                      <a:pt x="1195" y="1028"/>
                      <a:pt x="1083" y="1045"/>
                    </a:cubicBezTo>
                    <a:cubicBezTo>
                      <a:pt x="971" y="1062"/>
                      <a:pt x="950" y="1133"/>
                      <a:pt x="861" y="1137"/>
                    </a:cubicBezTo>
                    <a:cubicBezTo>
                      <a:pt x="772" y="1141"/>
                      <a:pt x="625" y="1113"/>
                      <a:pt x="546" y="1068"/>
                    </a:cubicBezTo>
                    <a:cubicBezTo>
                      <a:pt x="467" y="1023"/>
                      <a:pt x="465" y="921"/>
                      <a:pt x="384" y="868"/>
                    </a:cubicBezTo>
                    <a:cubicBezTo>
                      <a:pt x="303" y="815"/>
                      <a:pt x="116" y="827"/>
                      <a:pt x="62" y="753"/>
                    </a:cubicBezTo>
                    <a:close/>
                  </a:path>
                </a:pathLst>
              </a:custGeom>
              <a:solidFill>
                <a:schemeClr val="hlink"/>
              </a:solidFill>
              <a:ln w="38100" cap="flat" cmpd="sng">
                <a:solidFill>
                  <a:schemeClr val="accent2"/>
                </a:solidFill>
                <a:prstDash val="dash"/>
                <a:round/>
                <a:headEnd/>
                <a:tailEnd/>
              </a:ln>
            </p:spPr>
            <p:txBody>
              <a:bodyPr wrap="square">
                <a:spAutoFit/>
              </a:bodyPr>
              <a:lstStyle/>
              <a:p>
                <a:endParaRPr lang="en-US"/>
              </a:p>
            </p:txBody>
          </p:sp>
          <p:sp>
            <p:nvSpPr>
              <p:cNvPr id="11272" name="Oval 47"/>
              <p:cNvSpPr>
                <a:spLocks noChangeArrowheads="1"/>
              </p:cNvSpPr>
              <p:nvPr/>
            </p:nvSpPr>
            <p:spPr bwMode="auto">
              <a:xfrm>
                <a:off x="1832" y="2629"/>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1273" name="Oval 48"/>
              <p:cNvSpPr>
                <a:spLocks noChangeArrowheads="1"/>
              </p:cNvSpPr>
              <p:nvPr/>
            </p:nvSpPr>
            <p:spPr bwMode="auto">
              <a:xfrm>
                <a:off x="2400" y="2973"/>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1274" name="Oval 49"/>
              <p:cNvSpPr>
                <a:spLocks noChangeArrowheads="1"/>
              </p:cNvSpPr>
              <p:nvPr/>
            </p:nvSpPr>
            <p:spPr bwMode="auto">
              <a:xfrm>
                <a:off x="1296" y="2989"/>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1275" name="AutoShape 50"/>
              <p:cNvCxnSpPr>
                <a:cxnSpLocks noChangeShapeType="1"/>
                <a:stCxn id="11274" idx="7"/>
                <a:endCxn id="11272" idx="2"/>
              </p:cNvCxnSpPr>
              <p:nvPr/>
            </p:nvCxnSpPr>
            <p:spPr bwMode="auto">
              <a:xfrm flipV="1">
                <a:off x="1501" y="2833"/>
                <a:ext cx="319"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1276" name="AutoShape 51"/>
              <p:cNvCxnSpPr>
                <a:cxnSpLocks noChangeShapeType="1"/>
                <a:stCxn id="11273" idx="7"/>
                <a:endCxn id="11280" idx="2"/>
              </p:cNvCxnSpPr>
              <p:nvPr/>
            </p:nvCxnSpPr>
            <p:spPr bwMode="auto">
              <a:xfrm flipV="1">
                <a:off x="2605" y="2833"/>
                <a:ext cx="367" cy="247"/>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1277" name="AutoShape 52"/>
              <p:cNvCxnSpPr>
                <a:cxnSpLocks noChangeShapeType="1"/>
                <a:stCxn id="11288" idx="6"/>
                <a:endCxn id="11273" idx="3"/>
              </p:cNvCxnSpPr>
              <p:nvPr/>
            </p:nvCxnSpPr>
            <p:spPr bwMode="auto">
              <a:xfrm flipV="1">
                <a:off x="2084" y="3274"/>
                <a:ext cx="351" cy="271"/>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sp>
            <p:nvSpPr>
              <p:cNvPr id="11278" name="Oval 53"/>
              <p:cNvSpPr>
                <a:spLocks noChangeArrowheads="1"/>
              </p:cNvSpPr>
              <p:nvPr/>
            </p:nvSpPr>
            <p:spPr bwMode="auto">
              <a:xfrm>
                <a:off x="2984" y="3341"/>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1279" name="AutoShape 54"/>
              <p:cNvCxnSpPr>
                <a:cxnSpLocks noChangeShapeType="1"/>
                <a:stCxn id="11273" idx="5"/>
                <a:endCxn id="11278" idx="2"/>
              </p:cNvCxnSpPr>
              <p:nvPr/>
            </p:nvCxnSpPr>
            <p:spPr bwMode="auto">
              <a:xfrm>
                <a:off x="2605" y="3274"/>
                <a:ext cx="367" cy="271"/>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1280" name="Oval 55"/>
              <p:cNvSpPr>
                <a:spLocks noChangeArrowheads="1"/>
              </p:cNvSpPr>
              <p:nvPr/>
            </p:nvSpPr>
            <p:spPr bwMode="auto">
              <a:xfrm>
                <a:off x="2984" y="2629"/>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1281" name="Oval 56"/>
              <p:cNvSpPr>
                <a:spLocks noChangeArrowheads="1"/>
              </p:cNvSpPr>
              <p:nvPr/>
            </p:nvSpPr>
            <p:spPr bwMode="auto">
              <a:xfrm>
                <a:off x="3744" y="3341"/>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1282" name="Oval 57"/>
              <p:cNvSpPr>
                <a:spLocks noChangeArrowheads="1"/>
              </p:cNvSpPr>
              <p:nvPr/>
            </p:nvSpPr>
            <p:spPr bwMode="auto">
              <a:xfrm>
                <a:off x="3744" y="2629"/>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1283" name="AutoShape 58"/>
              <p:cNvCxnSpPr>
                <a:cxnSpLocks noChangeShapeType="1"/>
                <a:stCxn id="11278" idx="6"/>
                <a:endCxn id="11281" idx="2"/>
              </p:cNvCxnSpPr>
              <p:nvPr/>
            </p:nvCxnSpPr>
            <p:spPr bwMode="auto">
              <a:xfrm>
                <a:off x="3236" y="3545"/>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1284" name="AutoShape 59"/>
              <p:cNvCxnSpPr>
                <a:cxnSpLocks noChangeShapeType="1"/>
                <a:stCxn id="11280" idx="6"/>
                <a:endCxn id="11282" idx="2"/>
              </p:cNvCxnSpPr>
              <p:nvPr/>
            </p:nvCxnSpPr>
            <p:spPr bwMode="auto">
              <a:xfrm>
                <a:off x="3236" y="2833"/>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1285" name="AutoShape 60"/>
              <p:cNvCxnSpPr>
                <a:cxnSpLocks noChangeShapeType="1"/>
                <a:stCxn id="11281" idx="0"/>
                <a:endCxn id="11282" idx="4"/>
              </p:cNvCxnSpPr>
              <p:nvPr/>
            </p:nvCxnSpPr>
            <p:spPr bwMode="auto">
              <a:xfrm flipV="1">
                <a:off x="3864" y="2965"/>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1286" name="AutoShape 61"/>
              <p:cNvCxnSpPr>
                <a:cxnSpLocks noChangeShapeType="1"/>
                <a:stCxn id="11278" idx="2"/>
                <a:endCxn id="11288" idx="6"/>
              </p:cNvCxnSpPr>
              <p:nvPr/>
            </p:nvCxnSpPr>
            <p:spPr bwMode="auto">
              <a:xfrm flipH="1">
                <a:off x="2084" y="3545"/>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1287" name="AutoShape 62"/>
              <p:cNvCxnSpPr>
                <a:cxnSpLocks noChangeShapeType="1"/>
                <a:stCxn id="11281" idx="1"/>
                <a:endCxn id="11280" idx="5"/>
              </p:cNvCxnSpPr>
              <p:nvPr/>
            </p:nvCxnSpPr>
            <p:spPr bwMode="auto">
              <a:xfrm flipH="1" flipV="1">
                <a:off x="3189" y="2930"/>
                <a:ext cx="590" cy="518"/>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1288" name="Oval 63"/>
              <p:cNvSpPr>
                <a:spLocks noChangeArrowheads="1"/>
              </p:cNvSpPr>
              <p:nvPr/>
            </p:nvSpPr>
            <p:spPr bwMode="auto">
              <a:xfrm>
                <a:off x="1832" y="3341"/>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1289" name="AutoShape 64"/>
              <p:cNvCxnSpPr>
                <a:cxnSpLocks noChangeShapeType="1"/>
                <a:stCxn id="11288" idx="0"/>
                <a:endCxn id="11272" idx="4"/>
              </p:cNvCxnSpPr>
              <p:nvPr/>
            </p:nvCxnSpPr>
            <p:spPr bwMode="auto">
              <a:xfrm flipV="1">
                <a:off x="1952" y="2965"/>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1290" name="AutoShape 65"/>
              <p:cNvCxnSpPr>
                <a:cxnSpLocks noChangeShapeType="1"/>
                <a:stCxn id="11288" idx="2"/>
                <a:endCxn id="11274" idx="5"/>
              </p:cNvCxnSpPr>
              <p:nvPr/>
            </p:nvCxnSpPr>
            <p:spPr bwMode="auto">
              <a:xfrm flipH="1" flipV="1">
                <a:off x="1501" y="3290"/>
                <a:ext cx="319"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1291" name="AutoShape 66"/>
              <p:cNvCxnSpPr>
                <a:cxnSpLocks noChangeShapeType="1"/>
                <a:stCxn id="11280" idx="2"/>
                <a:endCxn id="11272" idx="6"/>
              </p:cNvCxnSpPr>
              <p:nvPr/>
            </p:nvCxnSpPr>
            <p:spPr bwMode="auto">
              <a:xfrm flipH="1">
                <a:off x="2084" y="2833"/>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1292" name="Oval 67"/>
              <p:cNvSpPr>
                <a:spLocks noChangeArrowheads="1"/>
              </p:cNvSpPr>
              <p:nvPr/>
            </p:nvSpPr>
            <p:spPr bwMode="auto">
              <a:xfrm>
                <a:off x="4288" y="2989"/>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1293" name="AutoShape 68"/>
              <p:cNvCxnSpPr>
                <a:cxnSpLocks noChangeShapeType="1"/>
                <a:stCxn id="11281" idx="6"/>
                <a:endCxn id="11292" idx="3"/>
              </p:cNvCxnSpPr>
              <p:nvPr/>
            </p:nvCxnSpPr>
            <p:spPr bwMode="auto">
              <a:xfrm flipV="1">
                <a:off x="3996" y="3290"/>
                <a:ext cx="327"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1294" name="AutoShape 69"/>
              <p:cNvCxnSpPr>
                <a:cxnSpLocks noChangeShapeType="1"/>
                <a:stCxn id="11292" idx="1"/>
                <a:endCxn id="11282" idx="6"/>
              </p:cNvCxnSpPr>
              <p:nvPr/>
            </p:nvCxnSpPr>
            <p:spPr bwMode="auto">
              <a:xfrm flipH="1" flipV="1">
                <a:off x="3996" y="2833"/>
                <a:ext cx="327"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1295" name="Text Box 70"/>
              <p:cNvSpPr txBox="1">
                <a:spLocks noChangeArrowheads="1"/>
              </p:cNvSpPr>
              <p:nvPr/>
            </p:nvSpPr>
            <p:spPr bwMode="auto">
              <a:xfrm>
                <a:off x="1408" y="2713"/>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1296" name="Text Box 71"/>
              <p:cNvSpPr txBox="1">
                <a:spLocks noChangeArrowheads="1"/>
              </p:cNvSpPr>
              <p:nvPr/>
            </p:nvSpPr>
            <p:spPr bwMode="auto">
              <a:xfrm>
                <a:off x="1408" y="3385"/>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1297" name="Text Box 72"/>
              <p:cNvSpPr txBox="1">
                <a:spLocks noChangeArrowheads="1"/>
              </p:cNvSpPr>
              <p:nvPr/>
            </p:nvSpPr>
            <p:spPr bwMode="auto">
              <a:xfrm>
                <a:off x="1696" y="3001"/>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11</a:t>
                </a:r>
              </a:p>
            </p:txBody>
          </p:sp>
          <p:sp>
            <p:nvSpPr>
              <p:cNvPr id="11298" name="Text Box 73"/>
              <p:cNvSpPr txBox="1">
                <a:spLocks noChangeArrowheads="1"/>
              </p:cNvSpPr>
              <p:nvPr/>
            </p:nvSpPr>
            <p:spPr bwMode="auto">
              <a:xfrm>
                <a:off x="2320" y="256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1299" name="Text Box 74"/>
              <p:cNvSpPr txBox="1">
                <a:spLocks noChangeArrowheads="1"/>
              </p:cNvSpPr>
              <p:nvPr/>
            </p:nvSpPr>
            <p:spPr bwMode="auto">
              <a:xfrm>
                <a:off x="3328" y="256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11300" name="Text Box 75"/>
              <p:cNvSpPr txBox="1">
                <a:spLocks noChangeArrowheads="1"/>
              </p:cNvSpPr>
              <p:nvPr/>
            </p:nvSpPr>
            <p:spPr bwMode="auto">
              <a:xfrm>
                <a:off x="4088" y="275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9</a:t>
                </a:r>
              </a:p>
            </p:txBody>
          </p:sp>
          <p:sp>
            <p:nvSpPr>
              <p:cNvPr id="11301" name="Text Box 76"/>
              <p:cNvSpPr txBox="1">
                <a:spLocks noChangeArrowheads="1"/>
              </p:cNvSpPr>
              <p:nvPr/>
            </p:nvSpPr>
            <p:spPr bwMode="auto">
              <a:xfrm>
                <a:off x="4064" y="3401"/>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10</a:t>
                </a:r>
              </a:p>
            </p:txBody>
          </p:sp>
          <p:sp>
            <p:nvSpPr>
              <p:cNvPr id="11302" name="Text Box 77"/>
              <p:cNvSpPr txBox="1">
                <a:spLocks noChangeArrowheads="1"/>
              </p:cNvSpPr>
              <p:nvPr/>
            </p:nvSpPr>
            <p:spPr bwMode="auto">
              <a:xfrm>
                <a:off x="3800" y="3057"/>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14</a:t>
                </a:r>
              </a:p>
            </p:txBody>
          </p:sp>
          <p:sp>
            <p:nvSpPr>
              <p:cNvPr id="11303" name="Text Box 78"/>
              <p:cNvSpPr txBox="1">
                <a:spLocks noChangeArrowheads="1"/>
              </p:cNvSpPr>
              <p:nvPr/>
            </p:nvSpPr>
            <p:spPr bwMode="auto">
              <a:xfrm>
                <a:off x="3136" y="304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1304" name="Text Box 79"/>
              <p:cNvSpPr txBox="1">
                <a:spLocks noChangeArrowheads="1"/>
              </p:cNvSpPr>
              <p:nvPr/>
            </p:nvSpPr>
            <p:spPr bwMode="auto">
              <a:xfrm>
                <a:off x="3288" y="3521"/>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11305" name="Text Box 80"/>
              <p:cNvSpPr txBox="1">
                <a:spLocks noChangeArrowheads="1"/>
              </p:cNvSpPr>
              <p:nvPr/>
            </p:nvSpPr>
            <p:spPr bwMode="auto">
              <a:xfrm>
                <a:off x="2320" y="352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a:t>
                </a:r>
              </a:p>
            </p:txBody>
          </p:sp>
          <p:sp>
            <p:nvSpPr>
              <p:cNvPr id="11306" name="Text Box 81"/>
              <p:cNvSpPr txBox="1">
                <a:spLocks noChangeArrowheads="1"/>
              </p:cNvSpPr>
              <p:nvPr/>
            </p:nvSpPr>
            <p:spPr bwMode="auto">
              <a:xfrm>
                <a:off x="2664" y="292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11307" name="Text Box 82"/>
              <p:cNvSpPr txBox="1">
                <a:spLocks noChangeArrowheads="1"/>
              </p:cNvSpPr>
              <p:nvPr/>
            </p:nvSpPr>
            <p:spPr bwMode="auto">
              <a:xfrm>
                <a:off x="2656" y="3209"/>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6</a:t>
                </a:r>
              </a:p>
            </p:txBody>
          </p:sp>
          <p:sp>
            <p:nvSpPr>
              <p:cNvPr id="11308" name="Text Box 83"/>
              <p:cNvSpPr txBox="1">
                <a:spLocks noChangeArrowheads="1"/>
              </p:cNvSpPr>
              <p:nvPr/>
            </p:nvSpPr>
            <p:spPr bwMode="auto">
              <a:xfrm>
                <a:off x="2080" y="3193"/>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11309" name="AutoShape 84"/>
              <p:cNvSpPr>
                <a:spLocks noChangeArrowheads="1"/>
              </p:cNvSpPr>
              <p:nvPr/>
            </p:nvSpPr>
            <p:spPr bwMode="auto">
              <a:xfrm>
                <a:off x="2736" y="2097"/>
                <a:ext cx="231" cy="319"/>
              </a:xfrm>
              <a:prstGeom prst="downArrow">
                <a:avLst>
                  <a:gd name="adj1" fmla="val 50000"/>
                  <a:gd name="adj2" fmla="val 25000"/>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1310" name="Text Box 85"/>
              <p:cNvSpPr txBox="1">
                <a:spLocks noChangeArrowheads="1"/>
              </p:cNvSpPr>
              <p:nvPr/>
            </p:nvSpPr>
            <p:spPr bwMode="auto">
              <a:xfrm>
                <a:off x="1264" y="308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0</a:t>
                </a:r>
              </a:p>
            </p:txBody>
          </p:sp>
          <p:sp>
            <p:nvSpPr>
              <p:cNvPr id="11311" name="Text Box 86"/>
              <p:cNvSpPr txBox="1">
                <a:spLocks noChangeArrowheads="1"/>
              </p:cNvSpPr>
              <p:nvPr/>
            </p:nvSpPr>
            <p:spPr bwMode="auto">
              <a:xfrm>
                <a:off x="1792" y="272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4</a:t>
                </a:r>
              </a:p>
            </p:txBody>
          </p:sp>
          <p:sp>
            <p:nvSpPr>
              <p:cNvPr id="11312" name="Text Box 87"/>
              <p:cNvSpPr txBox="1">
                <a:spLocks noChangeArrowheads="1"/>
              </p:cNvSpPr>
              <p:nvPr/>
            </p:nvSpPr>
            <p:spPr bwMode="auto">
              <a:xfrm>
                <a:off x="1784" y="345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8</a:t>
                </a:r>
              </a:p>
            </p:txBody>
          </p:sp>
          <p:sp>
            <p:nvSpPr>
              <p:cNvPr id="11313" name="Text Box 88"/>
              <p:cNvSpPr txBox="1">
                <a:spLocks noChangeArrowheads="1"/>
              </p:cNvSpPr>
              <p:nvPr/>
            </p:nvSpPr>
            <p:spPr bwMode="auto">
              <a:xfrm>
                <a:off x="1704" y="2104"/>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latin typeface="Comic Sans MS" pitchFamily="66" charset="0"/>
                  </a:rPr>
                  <a:t>Relax</a:t>
                </a:r>
              </a:p>
            </p:txBody>
          </p:sp>
          <p:sp>
            <p:nvSpPr>
              <p:cNvPr id="11314" name="Text Box 90"/>
              <p:cNvSpPr txBox="1">
                <a:spLocks noChangeArrowheads="1"/>
              </p:cNvSpPr>
              <p:nvPr/>
            </p:nvSpPr>
            <p:spPr bwMode="auto">
              <a:xfrm>
                <a:off x="2944" y="2736"/>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12</a:t>
                </a:r>
              </a:p>
            </p:txBody>
          </p:sp>
          <p:sp>
            <p:nvSpPr>
              <p:cNvPr id="11315" name="Text Box 92"/>
              <p:cNvSpPr txBox="1">
                <a:spLocks noChangeArrowheads="1"/>
              </p:cNvSpPr>
              <p:nvPr/>
            </p:nvSpPr>
            <p:spPr bwMode="auto">
              <a:xfrm>
                <a:off x="2944" y="3444"/>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9</a:t>
                </a:r>
              </a:p>
            </p:txBody>
          </p:sp>
          <p:sp>
            <p:nvSpPr>
              <p:cNvPr id="11316" name="Text Box 93"/>
              <p:cNvSpPr txBox="1">
                <a:spLocks noChangeArrowheads="1"/>
              </p:cNvSpPr>
              <p:nvPr/>
            </p:nvSpPr>
            <p:spPr bwMode="auto">
              <a:xfrm>
                <a:off x="2360" y="307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14</a:t>
                </a:r>
              </a:p>
            </p:txBody>
          </p:sp>
          <p:sp>
            <p:nvSpPr>
              <p:cNvPr id="11317" name="Text Box 96"/>
              <p:cNvSpPr txBox="1">
                <a:spLocks noChangeArrowheads="1"/>
              </p:cNvSpPr>
              <p:nvPr/>
            </p:nvSpPr>
            <p:spPr bwMode="auto">
              <a:xfrm>
                <a:off x="3704" y="344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11</a:t>
                </a:r>
              </a:p>
            </p:txBody>
          </p:sp>
          <p:sp>
            <p:nvSpPr>
              <p:cNvPr id="11318" name="Text Box 98"/>
              <p:cNvSpPr txBox="1">
                <a:spLocks noChangeArrowheads="1"/>
              </p:cNvSpPr>
              <p:nvPr/>
            </p:nvSpPr>
            <p:spPr bwMode="auto">
              <a:xfrm>
                <a:off x="3704" y="2736"/>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19</a:t>
                </a:r>
              </a:p>
            </p:txBody>
          </p:sp>
          <p:sp>
            <p:nvSpPr>
              <p:cNvPr id="11319" name="Text Box 99"/>
              <p:cNvSpPr txBox="1">
                <a:spLocks noChangeArrowheads="1"/>
              </p:cNvSpPr>
              <p:nvPr/>
            </p:nvSpPr>
            <p:spPr bwMode="auto">
              <a:xfrm>
                <a:off x="4248" y="309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21</a:t>
                </a:r>
              </a:p>
            </p:txBody>
          </p:sp>
        </p:grpSp>
        <p:sp>
          <p:nvSpPr>
            <p:cNvPr id="11270" name="Text Box 105"/>
            <p:cNvSpPr txBox="1">
              <a:spLocks noChangeArrowheads="1"/>
            </p:cNvSpPr>
            <p:nvPr/>
          </p:nvSpPr>
          <p:spPr bwMode="auto">
            <a:xfrm>
              <a:off x="1056" y="283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solidFill>
                    <a:srgbClr val="CC3300"/>
                  </a:solidFill>
                  <a:latin typeface="Comic Sans MS" pitchFamily="66" charset="0"/>
                </a:rPr>
                <a:t>s</a:t>
              </a:r>
            </a:p>
          </p:txBody>
        </p:sp>
      </p:grpSp>
      <p:sp>
        <p:nvSpPr>
          <p:cNvPr id="104" name="TextBox 103"/>
          <p:cNvSpPr txBox="1"/>
          <p:nvPr/>
        </p:nvSpPr>
        <p:spPr>
          <a:xfrm>
            <a:off x="9323318" y="6302691"/>
            <a:ext cx="2588594" cy="369332"/>
          </a:xfrm>
          <a:prstGeom prst="rect">
            <a:avLst/>
          </a:prstGeom>
          <a:noFill/>
        </p:spPr>
        <p:txBody>
          <a:bodyPr wrap="none" rtlCol="0">
            <a:spAutoFit/>
          </a:bodyPr>
          <a:lstStyle/>
          <a:p>
            <a:r>
              <a:rPr lang="en-US" dirty="0"/>
              <a:t>Distance Queue: </a:t>
            </a:r>
            <a:r>
              <a:rPr lang="en-US" dirty="0">
                <a:latin typeface="Times New Roman"/>
                <a:cs typeface="Times New Roman"/>
              </a:rPr>
              <a:t>14 19</a:t>
            </a:r>
            <a:r>
              <a:rPr lang="en-US" dirty="0"/>
              <a:t> </a:t>
            </a:r>
            <a:r>
              <a:rPr lang="en-US" dirty="0">
                <a:latin typeface="Times New Roman"/>
                <a:cs typeface="Times New Roman"/>
              </a:rPr>
              <a:t>21</a:t>
            </a:r>
            <a:endParaRPr lang="en-US" dirty="0"/>
          </a:p>
        </p:txBody>
      </p:sp>
      <p:sp>
        <p:nvSpPr>
          <p:cNvPr id="105" name="TextBox 104"/>
          <p:cNvSpPr txBox="1"/>
          <p:nvPr/>
        </p:nvSpPr>
        <p:spPr>
          <a:xfrm>
            <a:off x="9220200" y="3347027"/>
            <a:ext cx="2593402" cy="369332"/>
          </a:xfrm>
          <a:prstGeom prst="rect">
            <a:avLst/>
          </a:prstGeom>
          <a:noFill/>
        </p:spPr>
        <p:txBody>
          <a:bodyPr wrap="none" rtlCol="0">
            <a:spAutoFit/>
          </a:bodyPr>
          <a:lstStyle/>
          <a:p>
            <a:r>
              <a:rPr lang="en-US" dirty="0"/>
              <a:t>Distance Queue: </a:t>
            </a:r>
            <a:r>
              <a:rPr lang="en-US" dirty="0">
                <a:latin typeface="Times New Roman"/>
                <a:cs typeface="Times New Roman"/>
              </a:rPr>
              <a:t>15 21 25</a:t>
            </a:r>
            <a:endParaRPr lang="en-US" dirty="0"/>
          </a:p>
        </p:txBody>
      </p:sp>
    </p:spTree>
    <p:extLst>
      <p:ext uri="{BB962C8B-B14F-4D97-AF65-F5344CB8AC3E}">
        <p14:creationId xmlns:p14="http://schemas.microsoft.com/office/powerpoint/2010/main" val="58424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a:xfrm>
            <a:off x="485437" y="-14470"/>
            <a:ext cx="8686800" cy="708209"/>
          </a:xfrm>
          <a:noFill/>
        </p:spPr>
        <p:txBody>
          <a:bodyPr>
            <a:normAutofit fontScale="90000"/>
          </a:bodyPr>
          <a:lstStyle/>
          <a:p>
            <a:pPr eaLnBrk="1" hangingPunct="1"/>
            <a:r>
              <a:rPr lang="en-US" altLang="zh-TW" dirty="0" smtClean="0"/>
              <a:t>Example</a:t>
            </a:r>
          </a:p>
        </p:txBody>
      </p:sp>
      <p:grpSp>
        <p:nvGrpSpPr>
          <p:cNvPr id="2" name="Group 148"/>
          <p:cNvGrpSpPr>
            <a:grpSpLocks/>
          </p:cNvGrpSpPr>
          <p:nvPr/>
        </p:nvGrpSpPr>
        <p:grpSpPr bwMode="auto">
          <a:xfrm>
            <a:off x="1708117" y="1042562"/>
            <a:ext cx="8200461" cy="1903413"/>
            <a:chOff x="1024" y="800"/>
            <a:chExt cx="3560" cy="1199"/>
          </a:xfrm>
        </p:grpSpPr>
        <p:sp>
          <p:nvSpPr>
            <p:cNvPr id="12343" name="Freeform 3"/>
            <p:cNvSpPr>
              <a:spLocks/>
            </p:cNvSpPr>
            <p:nvPr/>
          </p:nvSpPr>
          <p:spPr bwMode="auto">
            <a:xfrm>
              <a:off x="1213" y="829"/>
              <a:ext cx="2867" cy="1140"/>
            </a:xfrm>
            <a:custGeom>
              <a:avLst/>
              <a:gdLst>
                <a:gd name="T0" fmla="*/ 62 w 2883"/>
                <a:gd name="T1" fmla="*/ 753 h 1153"/>
                <a:gd name="T2" fmla="*/ 62 w 2883"/>
                <a:gd name="T3" fmla="*/ 422 h 1153"/>
                <a:gd name="T4" fmla="*/ 431 w 2883"/>
                <a:gd name="T5" fmla="*/ 307 h 1153"/>
                <a:gd name="T6" fmla="*/ 669 w 2883"/>
                <a:gd name="T7" fmla="*/ 31 h 1153"/>
                <a:gd name="T8" fmla="*/ 1014 w 2883"/>
                <a:gd name="T9" fmla="*/ 123 h 1153"/>
                <a:gd name="T10" fmla="*/ 1529 w 2883"/>
                <a:gd name="T11" fmla="*/ 154 h 1153"/>
                <a:gd name="T12" fmla="*/ 1959 w 2883"/>
                <a:gd name="T13" fmla="*/ 62 h 1153"/>
                <a:gd name="T14" fmla="*/ 2066 w 2883"/>
                <a:gd name="T15" fmla="*/ 323 h 1153"/>
                <a:gd name="T16" fmla="*/ 1790 w 2883"/>
                <a:gd name="T17" fmla="*/ 400 h 1153"/>
                <a:gd name="T18" fmla="*/ 1575 w 2883"/>
                <a:gd name="T19" fmla="*/ 515 h 1153"/>
                <a:gd name="T20" fmla="*/ 1437 w 2883"/>
                <a:gd name="T21" fmla="*/ 715 h 1153"/>
                <a:gd name="T22" fmla="*/ 1191 w 2883"/>
                <a:gd name="T23" fmla="*/ 730 h 1153"/>
                <a:gd name="T24" fmla="*/ 1137 w 2883"/>
                <a:gd name="T25" fmla="*/ 569 h 1153"/>
                <a:gd name="T26" fmla="*/ 1175 w 2883"/>
                <a:gd name="T27" fmla="*/ 454 h 1153"/>
                <a:gd name="T28" fmla="*/ 1429 w 2883"/>
                <a:gd name="T29" fmla="*/ 308 h 1153"/>
                <a:gd name="T30" fmla="*/ 1160 w 2883"/>
                <a:gd name="T31" fmla="*/ 308 h 1153"/>
                <a:gd name="T32" fmla="*/ 922 w 2883"/>
                <a:gd name="T33" fmla="*/ 391 h 1153"/>
                <a:gd name="T34" fmla="*/ 607 w 2883"/>
                <a:gd name="T35" fmla="*/ 415 h 1153"/>
                <a:gd name="T36" fmla="*/ 431 w 2883"/>
                <a:gd name="T37" fmla="*/ 530 h 1153"/>
                <a:gd name="T38" fmla="*/ 546 w 2883"/>
                <a:gd name="T39" fmla="*/ 715 h 1153"/>
                <a:gd name="T40" fmla="*/ 853 w 2883"/>
                <a:gd name="T41" fmla="*/ 799 h 1153"/>
                <a:gd name="T42" fmla="*/ 1360 w 2883"/>
                <a:gd name="T43" fmla="*/ 861 h 1153"/>
                <a:gd name="T44" fmla="*/ 1905 w 2883"/>
                <a:gd name="T45" fmla="*/ 776 h 1153"/>
                <a:gd name="T46" fmla="*/ 2205 w 2883"/>
                <a:gd name="T47" fmla="*/ 853 h 1153"/>
                <a:gd name="T48" fmla="*/ 2427 w 2883"/>
                <a:gd name="T49" fmla="*/ 876 h 1153"/>
                <a:gd name="T50" fmla="*/ 2566 w 2883"/>
                <a:gd name="T51" fmla="*/ 791 h 1153"/>
                <a:gd name="T52" fmla="*/ 2773 w 2883"/>
                <a:gd name="T53" fmla="*/ 799 h 1153"/>
                <a:gd name="T54" fmla="*/ 2865 w 2883"/>
                <a:gd name="T55" fmla="*/ 1030 h 1153"/>
                <a:gd name="T56" fmla="*/ 2665 w 2883"/>
                <a:gd name="T57" fmla="*/ 1129 h 1153"/>
                <a:gd name="T58" fmla="*/ 2435 w 2883"/>
                <a:gd name="T59" fmla="*/ 1053 h 1153"/>
                <a:gd name="T60" fmla="*/ 2082 w 2883"/>
                <a:gd name="T61" fmla="*/ 1045 h 1153"/>
                <a:gd name="T62" fmla="*/ 1913 w 2883"/>
                <a:gd name="T63" fmla="*/ 1152 h 1153"/>
                <a:gd name="T64" fmla="*/ 1536 w 2883"/>
                <a:gd name="T65" fmla="*/ 1037 h 1153"/>
                <a:gd name="T66" fmla="*/ 1083 w 2883"/>
                <a:gd name="T67" fmla="*/ 1045 h 1153"/>
                <a:gd name="T68" fmla="*/ 861 w 2883"/>
                <a:gd name="T69" fmla="*/ 1137 h 1153"/>
                <a:gd name="T70" fmla="*/ 546 w 2883"/>
                <a:gd name="T71" fmla="*/ 1068 h 1153"/>
                <a:gd name="T72" fmla="*/ 384 w 2883"/>
                <a:gd name="T73" fmla="*/ 868 h 1153"/>
                <a:gd name="T74" fmla="*/ 62 w 2883"/>
                <a:gd name="T75" fmla="*/ 753 h 11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883"/>
                <a:gd name="T115" fmla="*/ 0 h 1153"/>
                <a:gd name="T116" fmla="*/ 2883 w 2883"/>
                <a:gd name="T117" fmla="*/ 1153 h 11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883" h="1153">
                  <a:moveTo>
                    <a:pt x="62" y="753"/>
                  </a:moveTo>
                  <a:cubicBezTo>
                    <a:pt x="8" y="679"/>
                    <a:pt x="0" y="496"/>
                    <a:pt x="62" y="422"/>
                  </a:cubicBezTo>
                  <a:cubicBezTo>
                    <a:pt x="124" y="348"/>
                    <a:pt x="330" y="372"/>
                    <a:pt x="431" y="307"/>
                  </a:cubicBezTo>
                  <a:cubicBezTo>
                    <a:pt x="532" y="242"/>
                    <a:pt x="572" y="62"/>
                    <a:pt x="669" y="31"/>
                  </a:cubicBezTo>
                  <a:cubicBezTo>
                    <a:pt x="766" y="0"/>
                    <a:pt x="871" y="103"/>
                    <a:pt x="1014" y="123"/>
                  </a:cubicBezTo>
                  <a:cubicBezTo>
                    <a:pt x="1157" y="143"/>
                    <a:pt x="1372" y="164"/>
                    <a:pt x="1529" y="154"/>
                  </a:cubicBezTo>
                  <a:cubicBezTo>
                    <a:pt x="1686" y="144"/>
                    <a:pt x="1869" y="34"/>
                    <a:pt x="1959" y="62"/>
                  </a:cubicBezTo>
                  <a:cubicBezTo>
                    <a:pt x="2049" y="90"/>
                    <a:pt x="2094" y="267"/>
                    <a:pt x="2066" y="323"/>
                  </a:cubicBezTo>
                  <a:cubicBezTo>
                    <a:pt x="2038" y="379"/>
                    <a:pt x="1872" y="368"/>
                    <a:pt x="1790" y="400"/>
                  </a:cubicBezTo>
                  <a:cubicBezTo>
                    <a:pt x="1708" y="432"/>
                    <a:pt x="1634" y="463"/>
                    <a:pt x="1575" y="515"/>
                  </a:cubicBezTo>
                  <a:cubicBezTo>
                    <a:pt x="1516" y="567"/>
                    <a:pt x="1501" y="679"/>
                    <a:pt x="1437" y="715"/>
                  </a:cubicBezTo>
                  <a:cubicBezTo>
                    <a:pt x="1373" y="751"/>
                    <a:pt x="1241" y="754"/>
                    <a:pt x="1191" y="730"/>
                  </a:cubicBezTo>
                  <a:cubicBezTo>
                    <a:pt x="1141" y="706"/>
                    <a:pt x="1140" y="615"/>
                    <a:pt x="1137" y="569"/>
                  </a:cubicBezTo>
                  <a:cubicBezTo>
                    <a:pt x="1134" y="523"/>
                    <a:pt x="1126" y="497"/>
                    <a:pt x="1175" y="454"/>
                  </a:cubicBezTo>
                  <a:cubicBezTo>
                    <a:pt x="1224" y="411"/>
                    <a:pt x="1431" y="332"/>
                    <a:pt x="1429" y="308"/>
                  </a:cubicBezTo>
                  <a:cubicBezTo>
                    <a:pt x="1427" y="284"/>
                    <a:pt x="1244" y="294"/>
                    <a:pt x="1160" y="308"/>
                  </a:cubicBezTo>
                  <a:cubicBezTo>
                    <a:pt x="1076" y="322"/>
                    <a:pt x="1014" y="373"/>
                    <a:pt x="922" y="391"/>
                  </a:cubicBezTo>
                  <a:cubicBezTo>
                    <a:pt x="830" y="409"/>
                    <a:pt x="689" y="392"/>
                    <a:pt x="607" y="415"/>
                  </a:cubicBezTo>
                  <a:cubicBezTo>
                    <a:pt x="525" y="438"/>
                    <a:pt x="441" y="480"/>
                    <a:pt x="431" y="530"/>
                  </a:cubicBezTo>
                  <a:cubicBezTo>
                    <a:pt x="421" y="580"/>
                    <a:pt x="476" y="670"/>
                    <a:pt x="546" y="715"/>
                  </a:cubicBezTo>
                  <a:cubicBezTo>
                    <a:pt x="616" y="760"/>
                    <a:pt x="717" y="775"/>
                    <a:pt x="853" y="799"/>
                  </a:cubicBezTo>
                  <a:cubicBezTo>
                    <a:pt x="989" y="823"/>
                    <a:pt x="1185" y="865"/>
                    <a:pt x="1360" y="861"/>
                  </a:cubicBezTo>
                  <a:cubicBezTo>
                    <a:pt x="1535" y="857"/>
                    <a:pt x="1764" y="777"/>
                    <a:pt x="1905" y="776"/>
                  </a:cubicBezTo>
                  <a:cubicBezTo>
                    <a:pt x="2046" y="775"/>
                    <a:pt x="2118" y="836"/>
                    <a:pt x="2205" y="853"/>
                  </a:cubicBezTo>
                  <a:cubicBezTo>
                    <a:pt x="2292" y="870"/>
                    <a:pt x="2367" y="886"/>
                    <a:pt x="2427" y="876"/>
                  </a:cubicBezTo>
                  <a:cubicBezTo>
                    <a:pt x="2487" y="866"/>
                    <a:pt x="2508" y="804"/>
                    <a:pt x="2566" y="791"/>
                  </a:cubicBezTo>
                  <a:cubicBezTo>
                    <a:pt x="2624" y="778"/>
                    <a:pt x="2723" y="759"/>
                    <a:pt x="2773" y="799"/>
                  </a:cubicBezTo>
                  <a:cubicBezTo>
                    <a:pt x="2823" y="839"/>
                    <a:pt x="2883" y="975"/>
                    <a:pt x="2865" y="1030"/>
                  </a:cubicBezTo>
                  <a:cubicBezTo>
                    <a:pt x="2847" y="1085"/>
                    <a:pt x="2737" y="1125"/>
                    <a:pt x="2665" y="1129"/>
                  </a:cubicBezTo>
                  <a:cubicBezTo>
                    <a:pt x="2593" y="1133"/>
                    <a:pt x="2532" y="1067"/>
                    <a:pt x="2435" y="1053"/>
                  </a:cubicBezTo>
                  <a:cubicBezTo>
                    <a:pt x="2338" y="1039"/>
                    <a:pt x="2169" y="1029"/>
                    <a:pt x="2082" y="1045"/>
                  </a:cubicBezTo>
                  <a:cubicBezTo>
                    <a:pt x="1995" y="1061"/>
                    <a:pt x="2004" y="1153"/>
                    <a:pt x="1913" y="1152"/>
                  </a:cubicBezTo>
                  <a:cubicBezTo>
                    <a:pt x="1822" y="1151"/>
                    <a:pt x="1674" y="1055"/>
                    <a:pt x="1536" y="1037"/>
                  </a:cubicBezTo>
                  <a:cubicBezTo>
                    <a:pt x="1398" y="1019"/>
                    <a:pt x="1195" y="1028"/>
                    <a:pt x="1083" y="1045"/>
                  </a:cubicBezTo>
                  <a:cubicBezTo>
                    <a:pt x="971" y="1062"/>
                    <a:pt x="950" y="1133"/>
                    <a:pt x="861" y="1137"/>
                  </a:cubicBezTo>
                  <a:cubicBezTo>
                    <a:pt x="772" y="1141"/>
                    <a:pt x="625" y="1113"/>
                    <a:pt x="546" y="1068"/>
                  </a:cubicBezTo>
                  <a:cubicBezTo>
                    <a:pt x="467" y="1023"/>
                    <a:pt x="465" y="921"/>
                    <a:pt x="384" y="868"/>
                  </a:cubicBezTo>
                  <a:cubicBezTo>
                    <a:pt x="303" y="815"/>
                    <a:pt x="116" y="827"/>
                    <a:pt x="62" y="753"/>
                  </a:cubicBezTo>
                  <a:close/>
                </a:path>
              </a:pathLst>
            </a:custGeom>
            <a:solidFill>
              <a:schemeClr val="hlink"/>
            </a:solidFill>
            <a:ln w="38100" cap="flat" cmpd="sng">
              <a:solidFill>
                <a:schemeClr val="accent2"/>
              </a:solidFill>
              <a:prstDash val="dash"/>
              <a:round/>
              <a:headEnd/>
              <a:tailEnd/>
            </a:ln>
          </p:spPr>
          <p:txBody>
            <a:bodyPr wrap="square">
              <a:spAutoFit/>
            </a:bodyPr>
            <a:lstStyle/>
            <a:p>
              <a:endParaRPr lang="en-US"/>
            </a:p>
          </p:txBody>
        </p:sp>
        <p:sp>
          <p:nvSpPr>
            <p:cNvPr id="12344" name="Oval 5"/>
            <p:cNvSpPr>
              <a:spLocks noChangeArrowheads="1"/>
            </p:cNvSpPr>
            <p:nvPr/>
          </p:nvSpPr>
          <p:spPr bwMode="auto">
            <a:xfrm>
              <a:off x="1832" y="86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2345" name="Oval 6"/>
            <p:cNvSpPr>
              <a:spLocks noChangeArrowheads="1"/>
            </p:cNvSpPr>
            <p:nvPr/>
          </p:nvSpPr>
          <p:spPr bwMode="auto">
            <a:xfrm>
              <a:off x="2400" y="1212"/>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2346" name="Oval 7"/>
            <p:cNvSpPr>
              <a:spLocks noChangeArrowheads="1"/>
            </p:cNvSpPr>
            <p:nvPr/>
          </p:nvSpPr>
          <p:spPr bwMode="auto">
            <a:xfrm>
              <a:off x="1296" y="122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2347" name="AutoShape 8"/>
            <p:cNvCxnSpPr>
              <a:cxnSpLocks noChangeShapeType="1"/>
              <a:stCxn id="12346" idx="7"/>
              <a:endCxn id="12344" idx="2"/>
            </p:cNvCxnSpPr>
            <p:nvPr/>
          </p:nvCxnSpPr>
          <p:spPr bwMode="auto">
            <a:xfrm flipV="1">
              <a:off x="1501" y="1072"/>
              <a:ext cx="319"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2348" name="AutoShape 9"/>
            <p:cNvCxnSpPr>
              <a:cxnSpLocks noChangeShapeType="1"/>
              <a:stCxn id="12345" idx="7"/>
              <a:endCxn id="12352" idx="2"/>
            </p:cNvCxnSpPr>
            <p:nvPr/>
          </p:nvCxnSpPr>
          <p:spPr bwMode="auto">
            <a:xfrm flipV="1">
              <a:off x="2605" y="1072"/>
              <a:ext cx="367" cy="247"/>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2349" name="AutoShape 10"/>
            <p:cNvCxnSpPr>
              <a:cxnSpLocks noChangeShapeType="1"/>
              <a:stCxn id="12360" idx="6"/>
              <a:endCxn id="12345" idx="3"/>
            </p:cNvCxnSpPr>
            <p:nvPr/>
          </p:nvCxnSpPr>
          <p:spPr bwMode="auto">
            <a:xfrm flipV="1">
              <a:off x="2084" y="1513"/>
              <a:ext cx="351" cy="271"/>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sp>
          <p:nvSpPr>
            <p:cNvPr id="12350" name="Oval 11"/>
            <p:cNvSpPr>
              <a:spLocks noChangeArrowheads="1"/>
            </p:cNvSpPr>
            <p:nvPr/>
          </p:nvSpPr>
          <p:spPr bwMode="auto">
            <a:xfrm>
              <a:off x="2984" y="15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2351" name="AutoShape 12"/>
            <p:cNvCxnSpPr>
              <a:cxnSpLocks noChangeShapeType="1"/>
              <a:stCxn id="12345" idx="5"/>
              <a:endCxn id="12350" idx="2"/>
            </p:cNvCxnSpPr>
            <p:nvPr/>
          </p:nvCxnSpPr>
          <p:spPr bwMode="auto">
            <a:xfrm>
              <a:off x="2605" y="1513"/>
              <a:ext cx="367" cy="271"/>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2352" name="Oval 13"/>
            <p:cNvSpPr>
              <a:spLocks noChangeArrowheads="1"/>
            </p:cNvSpPr>
            <p:nvPr/>
          </p:nvSpPr>
          <p:spPr bwMode="auto">
            <a:xfrm>
              <a:off x="2984" y="86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2353" name="Oval 14"/>
            <p:cNvSpPr>
              <a:spLocks noChangeArrowheads="1"/>
            </p:cNvSpPr>
            <p:nvPr/>
          </p:nvSpPr>
          <p:spPr bwMode="auto">
            <a:xfrm>
              <a:off x="3744" y="15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2354" name="Oval 15"/>
            <p:cNvSpPr>
              <a:spLocks noChangeArrowheads="1"/>
            </p:cNvSpPr>
            <p:nvPr/>
          </p:nvSpPr>
          <p:spPr bwMode="auto">
            <a:xfrm>
              <a:off x="3744" y="86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2355" name="AutoShape 16"/>
            <p:cNvCxnSpPr>
              <a:cxnSpLocks noChangeShapeType="1"/>
              <a:stCxn id="12350" idx="6"/>
              <a:endCxn id="12353" idx="2"/>
            </p:cNvCxnSpPr>
            <p:nvPr/>
          </p:nvCxnSpPr>
          <p:spPr bwMode="auto">
            <a:xfrm>
              <a:off x="3236" y="1784"/>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2356" name="AutoShape 17"/>
            <p:cNvCxnSpPr>
              <a:cxnSpLocks noChangeShapeType="1"/>
              <a:stCxn id="12352" idx="6"/>
              <a:endCxn id="12354" idx="2"/>
            </p:cNvCxnSpPr>
            <p:nvPr/>
          </p:nvCxnSpPr>
          <p:spPr bwMode="auto">
            <a:xfrm>
              <a:off x="3236" y="1072"/>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2357" name="AutoShape 18"/>
            <p:cNvCxnSpPr>
              <a:cxnSpLocks noChangeShapeType="1"/>
              <a:stCxn id="12353" idx="0"/>
              <a:endCxn id="12354" idx="4"/>
            </p:cNvCxnSpPr>
            <p:nvPr/>
          </p:nvCxnSpPr>
          <p:spPr bwMode="auto">
            <a:xfrm flipV="1">
              <a:off x="3864" y="1204"/>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2358" name="AutoShape 19"/>
            <p:cNvCxnSpPr>
              <a:cxnSpLocks noChangeShapeType="1"/>
              <a:stCxn id="12350" idx="2"/>
              <a:endCxn id="12360" idx="6"/>
            </p:cNvCxnSpPr>
            <p:nvPr/>
          </p:nvCxnSpPr>
          <p:spPr bwMode="auto">
            <a:xfrm flipH="1">
              <a:off x="2084" y="1784"/>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2359" name="AutoShape 20"/>
            <p:cNvCxnSpPr>
              <a:cxnSpLocks noChangeShapeType="1"/>
              <a:stCxn id="12353" idx="1"/>
              <a:endCxn id="12352" idx="5"/>
            </p:cNvCxnSpPr>
            <p:nvPr/>
          </p:nvCxnSpPr>
          <p:spPr bwMode="auto">
            <a:xfrm flipH="1" flipV="1">
              <a:off x="3189" y="1169"/>
              <a:ext cx="590" cy="518"/>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2360" name="Oval 21"/>
            <p:cNvSpPr>
              <a:spLocks noChangeArrowheads="1"/>
            </p:cNvSpPr>
            <p:nvPr/>
          </p:nvSpPr>
          <p:spPr bwMode="auto">
            <a:xfrm>
              <a:off x="1832" y="15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2361" name="AutoShape 22"/>
            <p:cNvCxnSpPr>
              <a:cxnSpLocks noChangeShapeType="1"/>
              <a:stCxn id="12360" idx="0"/>
              <a:endCxn id="12344" idx="4"/>
            </p:cNvCxnSpPr>
            <p:nvPr/>
          </p:nvCxnSpPr>
          <p:spPr bwMode="auto">
            <a:xfrm flipV="1">
              <a:off x="1952" y="1204"/>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2362" name="AutoShape 23"/>
            <p:cNvCxnSpPr>
              <a:cxnSpLocks noChangeShapeType="1"/>
              <a:stCxn id="12360" idx="2"/>
              <a:endCxn id="12346" idx="5"/>
            </p:cNvCxnSpPr>
            <p:nvPr/>
          </p:nvCxnSpPr>
          <p:spPr bwMode="auto">
            <a:xfrm flipH="1" flipV="1">
              <a:off x="1501" y="1529"/>
              <a:ext cx="319"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2363" name="AutoShape 24"/>
            <p:cNvCxnSpPr>
              <a:cxnSpLocks noChangeShapeType="1"/>
              <a:stCxn id="12352" idx="2"/>
              <a:endCxn id="12344" idx="6"/>
            </p:cNvCxnSpPr>
            <p:nvPr/>
          </p:nvCxnSpPr>
          <p:spPr bwMode="auto">
            <a:xfrm flipH="1">
              <a:off x="2084" y="1072"/>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2364" name="Oval 25"/>
            <p:cNvSpPr>
              <a:spLocks noChangeArrowheads="1"/>
            </p:cNvSpPr>
            <p:nvPr/>
          </p:nvSpPr>
          <p:spPr bwMode="auto">
            <a:xfrm>
              <a:off x="4288" y="122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2365" name="AutoShape 26"/>
            <p:cNvCxnSpPr>
              <a:cxnSpLocks noChangeShapeType="1"/>
              <a:stCxn id="12353" idx="6"/>
              <a:endCxn id="12364" idx="3"/>
            </p:cNvCxnSpPr>
            <p:nvPr/>
          </p:nvCxnSpPr>
          <p:spPr bwMode="auto">
            <a:xfrm flipV="1">
              <a:off x="3996" y="1529"/>
              <a:ext cx="327"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2366" name="AutoShape 27"/>
            <p:cNvCxnSpPr>
              <a:cxnSpLocks noChangeShapeType="1"/>
              <a:stCxn id="12364" idx="1"/>
              <a:endCxn id="12354" idx="6"/>
            </p:cNvCxnSpPr>
            <p:nvPr/>
          </p:nvCxnSpPr>
          <p:spPr bwMode="auto">
            <a:xfrm flipH="1" flipV="1">
              <a:off x="3996" y="1072"/>
              <a:ext cx="327"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2367" name="Text Box 28"/>
            <p:cNvSpPr txBox="1">
              <a:spLocks noChangeArrowheads="1"/>
            </p:cNvSpPr>
            <p:nvPr/>
          </p:nvSpPr>
          <p:spPr bwMode="auto">
            <a:xfrm>
              <a:off x="1408" y="95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2368" name="Text Box 29"/>
            <p:cNvSpPr txBox="1">
              <a:spLocks noChangeArrowheads="1"/>
            </p:cNvSpPr>
            <p:nvPr/>
          </p:nvSpPr>
          <p:spPr bwMode="auto">
            <a:xfrm>
              <a:off x="1408" y="162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2369" name="Text Box 30"/>
            <p:cNvSpPr txBox="1">
              <a:spLocks noChangeArrowheads="1"/>
            </p:cNvSpPr>
            <p:nvPr/>
          </p:nvSpPr>
          <p:spPr bwMode="auto">
            <a:xfrm>
              <a:off x="1696" y="124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11</a:t>
              </a:r>
            </a:p>
          </p:txBody>
        </p:sp>
        <p:sp>
          <p:nvSpPr>
            <p:cNvPr id="12370" name="Text Box 31"/>
            <p:cNvSpPr txBox="1">
              <a:spLocks noChangeArrowheads="1"/>
            </p:cNvSpPr>
            <p:nvPr/>
          </p:nvSpPr>
          <p:spPr bwMode="auto">
            <a:xfrm>
              <a:off x="2320" y="8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2371" name="Text Box 32"/>
            <p:cNvSpPr txBox="1">
              <a:spLocks noChangeArrowheads="1"/>
            </p:cNvSpPr>
            <p:nvPr/>
          </p:nvSpPr>
          <p:spPr bwMode="auto">
            <a:xfrm>
              <a:off x="3328" y="8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12372" name="Text Box 33"/>
            <p:cNvSpPr txBox="1">
              <a:spLocks noChangeArrowheads="1"/>
            </p:cNvSpPr>
            <p:nvPr/>
          </p:nvSpPr>
          <p:spPr bwMode="auto">
            <a:xfrm>
              <a:off x="4088" y="99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9</a:t>
              </a:r>
            </a:p>
          </p:txBody>
        </p:sp>
        <p:sp>
          <p:nvSpPr>
            <p:cNvPr id="12373" name="Text Box 34"/>
            <p:cNvSpPr txBox="1">
              <a:spLocks noChangeArrowheads="1"/>
            </p:cNvSpPr>
            <p:nvPr/>
          </p:nvSpPr>
          <p:spPr bwMode="auto">
            <a:xfrm>
              <a:off x="4064" y="164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10</a:t>
              </a:r>
            </a:p>
          </p:txBody>
        </p:sp>
        <p:sp>
          <p:nvSpPr>
            <p:cNvPr id="12374" name="Text Box 35"/>
            <p:cNvSpPr txBox="1">
              <a:spLocks noChangeArrowheads="1"/>
            </p:cNvSpPr>
            <p:nvPr/>
          </p:nvSpPr>
          <p:spPr bwMode="auto">
            <a:xfrm>
              <a:off x="3800" y="129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14</a:t>
              </a:r>
            </a:p>
          </p:txBody>
        </p:sp>
        <p:sp>
          <p:nvSpPr>
            <p:cNvPr id="12375" name="Text Box 36"/>
            <p:cNvSpPr txBox="1">
              <a:spLocks noChangeArrowheads="1"/>
            </p:cNvSpPr>
            <p:nvPr/>
          </p:nvSpPr>
          <p:spPr bwMode="auto">
            <a:xfrm>
              <a:off x="3136" y="12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2376" name="Text Box 37"/>
            <p:cNvSpPr txBox="1">
              <a:spLocks noChangeArrowheads="1"/>
            </p:cNvSpPr>
            <p:nvPr/>
          </p:nvSpPr>
          <p:spPr bwMode="auto">
            <a:xfrm>
              <a:off x="3288" y="176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12377" name="Text Box 38"/>
            <p:cNvSpPr txBox="1">
              <a:spLocks noChangeArrowheads="1"/>
            </p:cNvSpPr>
            <p:nvPr/>
          </p:nvSpPr>
          <p:spPr bwMode="auto">
            <a:xfrm>
              <a:off x="2320" y="17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a:t>
              </a:r>
            </a:p>
          </p:txBody>
        </p:sp>
        <p:sp>
          <p:nvSpPr>
            <p:cNvPr id="12378" name="Text Box 39"/>
            <p:cNvSpPr txBox="1">
              <a:spLocks noChangeArrowheads="1"/>
            </p:cNvSpPr>
            <p:nvPr/>
          </p:nvSpPr>
          <p:spPr bwMode="auto">
            <a:xfrm>
              <a:off x="2664" y="11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12379" name="Text Box 40"/>
            <p:cNvSpPr txBox="1">
              <a:spLocks noChangeArrowheads="1"/>
            </p:cNvSpPr>
            <p:nvPr/>
          </p:nvSpPr>
          <p:spPr bwMode="auto">
            <a:xfrm>
              <a:off x="2656" y="144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6</a:t>
              </a:r>
            </a:p>
          </p:txBody>
        </p:sp>
        <p:sp>
          <p:nvSpPr>
            <p:cNvPr id="12380" name="Text Box 41"/>
            <p:cNvSpPr txBox="1">
              <a:spLocks noChangeArrowheads="1"/>
            </p:cNvSpPr>
            <p:nvPr/>
          </p:nvSpPr>
          <p:spPr bwMode="auto">
            <a:xfrm>
              <a:off x="2080" y="143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12381" name="Text Box 42"/>
            <p:cNvSpPr txBox="1">
              <a:spLocks noChangeArrowheads="1"/>
            </p:cNvSpPr>
            <p:nvPr/>
          </p:nvSpPr>
          <p:spPr bwMode="auto">
            <a:xfrm>
              <a:off x="1024" y="11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solidFill>
                    <a:srgbClr val="CC3300"/>
                  </a:solidFill>
                  <a:latin typeface="Comic Sans MS" pitchFamily="66" charset="0"/>
                </a:rPr>
                <a:t>s</a:t>
              </a:r>
            </a:p>
          </p:txBody>
        </p:sp>
        <p:sp>
          <p:nvSpPr>
            <p:cNvPr id="12382" name="Text Box 43"/>
            <p:cNvSpPr txBox="1">
              <a:spLocks noChangeArrowheads="1"/>
            </p:cNvSpPr>
            <p:nvPr/>
          </p:nvSpPr>
          <p:spPr bwMode="auto">
            <a:xfrm>
              <a:off x="1264" y="132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0</a:t>
              </a:r>
            </a:p>
          </p:txBody>
        </p:sp>
        <p:sp>
          <p:nvSpPr>
            <p:cNvPr id="12383" name="Text Box 44"/>
            <p:cNvSpPr txBox="1">
              <a:spLocks noChangeArrowheads="1"/>
            </p:cNvSpPr>
            <p:nvPr/>
          </p:nvSpPr>
          <p:spPr bwMode="auto">
            <a:xfrm>
              <a:off x="1784" y="97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2384" name="Text Box 87"/>
            <p:cNvSpPr txBox="1">
              <a:spLocks noChangeArrowheads="1"/>
            </p:cNvSpPr>
            <p:nvPr/>
          </p:nvSpPr>
          <p:spPr bwMode="auto">
            <a:xfrm>
              <a:off x="1792" y="1681"/>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2385" name="Text Box 89"/>
            <p:cNvSpPr txBox="1">
              <a:spLocks noChangeArrowheads="1"/>
            </p:cNvSpPr>
            <p:nvPr/>
          </p:nvSpPr>
          <p:spPr bwMode="auto">
            <a:xfrm>
              <a:off x="2944" y="96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12</a:t>
              </a:r>
            </a:p>
          </p:txBody>
        </p:sp>
        <p:sp>
          <p:nvSpPr>
            <p:cNvPr id="12386" name="Text Box 92"/>
            <p:cNvSpPr txBox="1">
              <a:spLocks noChangeArrowheads="1"/>
            </p:cNvSpPr>
            <p:nvPr/>
          </p:nvSpPr>
          <p:spPr bwMode="auto">
            <a:xfrm>
              <a:off x="2944" y="168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9</a:t>
              </a:r>
            </a:p>
          </p:txBody>
        </p:sp>
        <p:sp>
          <p:nvSpPr>
            <p:cNvPr id="12387" name="Text Box 93"/>
            <p:cNvSpPr txBox="1">
              <a:spLocks noChangeArrowheads="1"/>
            </p:cNvSpPr>
            <p:nvPr/>
          </p:nvSpPr>
          <p:spPr bwMode="auto">
            <a:xfrm>
              <a:off x="2360" y="131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14</a:t>
              </a:r>
            </a:p>
          </p:txBody>
        </p:sp>
        <p:sp>
          <p:nvSpPr>
            <p:cNvPr id="12388" name="Text Box 95"/>
            <p:cNvSpPr txBox="1">
              <a:spLocks noChangeArrowheads="1"/>
            </p:cNvSpPr>
            <p:nvPr/>
          </p:nvSpPr>
          <p:spPr bwMode="auto">
            <a:xfrm>
              <a:off x="3704" y="168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11</a:t>
              </a:r>
            </a:p>
          </p:txBody>
        </p:sp>
        <p:sp>
          <p:nvSpPr>
            <p:cNvPr id="12389" name="Text Box 98"/>
            <p:cNvSpPr txBox="1">
              <a:spLocks noChangeArrowheads="1"/>
            </p:cNvSpPr>
            <p:nvPr/>
          </p:nvSpPr>
          <p:spPr bwMode="auto">
            <a:xfrm>
              <a:off x="3704" y="976"/>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19</a:t>
              </a:r>
            </a:p>
          </p:txBody>
        </p:sp>
        <p:sp>
          <p:nvSpPr>
            <p:cNvPr id="12390" name="Text Box 99"/>
            <p:cNvSpPr txBox="1">
              <a:spLocks noChangeArrowheads="1"/>
            </p:cNvSpPr>
            <p:nvPr/>
          </p:nvSpPr>
          <p:spPr bwMode="auto">
            <a:xfrm>
              <a:off x="4248" y="132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21</a:t>
              </a:r>
            </a:p>
          </p:txBody>
        </p:sp>
      </p:grpSp>
      <p:grpSp>
        <p:nvGrpSpPr>
          <p:cNvPr id="3" name="Group 149"/>
          <p:cNvGrpSpPr>
            <a:grpSpLocks/>
          </p:cNvGrpSpPr>
          <p:nvPr/>
        </p:nvGrpSpPr>
        <p:grpSpPr bwMode="auto">
          <a:xfrm>
            <a:off x="1708117" y="3101549"/>
            <a:ext cx="8187761" cy="2625725"/>
            <a:chOff x="1016" y="2097"/>
            <a:chExt cx="3560" cy="1654"/>
          </a:xfrm>
        </p:grpSpPr>
        <p:sp>
          <p:nvSpPr>
            <p:cNvPr id="12293" name="AutoShape 82"/>
            <p:cNvSpPr>
              <a:spLocks noChangeArrowheads="1"/>
            </p:cNvSpPr>
            <p:nvPr/>
          </p:nvSpPr>
          <p:spPr bwMode="auto">
            <a:xfrm>
              <a:off x="2736" y="2097"/>
              <a:ext cx="231" cy="319"/>
            </a:xfrm>
            <a:prstGeom prst="downArrow">
              <a:avLst>
                <a:gd name="adj1" fmla="val 50000"/>
                <a:gd name="adj2" fmla="val 25000"/>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2294" name="Text Box 86"/>
            <p:cNvSpPr txBox="1">
              <a:spLocks noChangeArrowheads="1"/>
            </p:cNvSpPr>
            <p:nvPr/>
          </p:nvSpPr>
          <p:spPr bwMode="auto">
            <a:xfrm>
              <a:off x="1704" y="2104"/>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latin typeface="Comic Sans MS" pitchFamily="66" charset="0"/>
                </a:rPr>
                <a:t>Relax</a:t>
              </a:r>
            </a:p>
          </p:txBody>
        </p:sp>
        <p:sp>
          <p:nvSpPr>
            <p:cNvPr id="12295" name="Freeform 100"/>
            <p:cNvSpPr>
              <a:spLocks/>
            </p:cNvSpPr>
            <p:nvPr/>
          </p:nvSpPr>
          <p:spPr bwMode="auto">
            <a:xfrm>
              <a:off x="1205" y="2581"/>
              <a:ext cx="2923" cy="1170"/>
            </a:xfrm>
            <a:custGeom>
              <a:avLst/>
              <a:gdLst>
                <a:gd name="T0" fmla="*/ 62 w 2883"/>
                <a:gd name="T1" fmla="*/ 753 h 1153"/>
                <a:gd name="T2" fmla="*/ 62 w 2883"/>
                <a:gd name="T3" fmla="*/ 422 h 1153"/>
                <a:gd name="T4" fmla="*/ 431 w 2883"/>
                <a:gd name="T5" fmla="*/ 307 h 1153"/>
                <a:gd name="T6" fmla="*/ 669 w 2883"/>
                <a:gd name="T7" fmla="*/ 31 h 1153"/>
                <a:gd name="T8" fmla="*/ 1014 w 2883"/>
                <a:gd name="T9" fmla="*/ 123 h 1153"/>
                <a:gd name="T10" fmla="*/ 1529 w 2883"/>
                <a:gd name="T11" fmla="*/ 154 h 1153"/>
                <a:gd name="T12" fmla="*/ 1959 w 2883"/>
                <a:gd name="T13" fmla="*/ 62 h 1153"/>
                <a:gd name="T14" fmla="*/ 2066 w 2883"/>
                <a:gd name="T15" fmla="*/ 323 h 1153"/>
                <a:gd name="T16" fmla="*/ 1790 w 2883"/>
                <a:gd name="T17" fmla="*/ 400 h 1153"/>
                <a:gd name="T18" fmla="*/ 1575 w 2883"/>
                <a:gd name="T19" fmla="*/ 515 h 1153"/>
                <a:gd name="T20" fmla="*/ 1437 w 2883"/>
                <a:gd name="T21" fmla="*/ 715 h 1153"/>
                <a:gd name="T22" fmla="*/ 1191 w 2883"/>
                <a:gd name="T23" fmla="*/ 730 h 1153"/>
                <a:gd name="T24" fmla="*/ 1137 w 2883"/>
                <a:gd name="T25" fmla="*/ 569 h 1153"/>
                <a:gd name="T26" fmla="*/ 1175 w 2883"/>
                <a:gd name="T27" fmla="*/ 454 h 1153"/>
                <a:gd name="T28" fmla="*/ 1429 w 2883"/>
                <a:gd name="T29" fmla="*/ 308 h 1153"/>
                <a:gd name="T30" fmla="*/ 1160 w 2883"/>
                <a:gd name="T31" fmla="*/ 308 h 1153"/>
                <a:gd name="T32" fmla="*/ 922 w 2883"/>
                <a:gd name="T33" fmla="*/ 391 h 1153"/>
                <a:gd name="T34" fmla="*/ 607 w 2883"/>
                <a:gd name="T35" fmla="*/ 415 h 1153"/>
                <a:gd name="T36" fmla="*/ 431 w 2883"/>
                <a:gd name="T37" fmla="*/ 530 h 1153"/>
                <a:gd name="T38" fmla="*/ 546 w 2883"/>
                <a:gd name="T39" fmla="*/ 715 h 1153"/>
                <a:gd name="T40" fmla="*/ 853 w 2883"/>
                <a:gd name="T41" fmla="*/ 799 h 1153"/>
                <a:gd name="T42" fmla="*/ 1360 w 2883"/>
                <a:gd name="T43" fmla="*/ 861 h 1153"/>
                <a:gd name="T44" fmla="*/ 1905 w 2883"/>
                <a:gd name="T45" fmla="*/ 776 h 1153"/>
                <a:gd name="T46" fmla="*/ 2205 w 2883"/>
                <a:gd name="T47" fmla="*/ 853 h 1153"/>
                <a:gd name="T48" fmla="*/ 2427 w 2883"/>
                <a:gd name="T49" fmla="*/ 876 h 1153"/>
                <a:gd name="T50" fmla="*/ 2566 w 2883"/>
                <a:gd name="T51" fmla="*/ 791 h 1153"/>
                <a:gd name="T52" fmla="*/ 2773 w 2883"/>
                <a:gd name="T53" fmla="*/ 799 h 1153"/>
                <a:gd name="T54" fmla="*/ 2865 w 2883"/>
                <a:gd name="T55" fmla="*/ 1030 h 1153"/>
                <a:gd name="T56" fmla="*/ 2665 w 2883"/>
                <a:gd name="T57" fmla="*/ 1129 h 1153"/>
                <a:gd name="T58" fmla="*/ 2435 w 2883"/>
                <a:gd name="T59" fmla="*/ 1053 h 1153"/>
                <a:gd name="T60" fmla="*/ 2082 w 2883"/>
                <a:gd name="T61" fmla="*/ 1045 h 1153"/>
                <a:gd name="T62" fmla="*/ 1913 w 2883"/>
                <a:gd name="T63" fmla="*/ 1152 h 1153"/>
                <a:gd name="T64" fmla="*/ 1536 w 2883"/>
                <a:gd name="T65" fmla="*/ 1037 h 1153"/>
                <a:gd name="T66" fmla="*/ 1083 w 2883"/>
                <a:gd name="T67" fmla="*/ 1045 h 1153"/>
                <a:gd name="T68" fmla="*/ 861 w 2883"/>
                <a:gd name="T69" fmla="*/ 1137 h 1153"/>
                <a:gd name="T70" fmla="*/ 546 w 2883"/>
                <a:gd name="T71" fmla="*/ 1068 h 1153"/>
                <a:gd name="T72" fmla="*/ 384 w 2883"/>
                <a:gd name="T73" fmla="*/ 868 h 1153"/>
                <a:gd name="T74" fmla="*/ 62 w 2883"/>
                <a:gd name="T75" fmla="*/ 753 h 11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883"/>
                <a:gd name="T115" fmla="*/ 0 h 1153"/>
                <a:gd name="T116" fmla="*/ 2883 w 2883"/>
                <a:gd name="T117" fmla="*/ 1153 h 11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883" h="1153">
                  <a:moveTo>
                    <a:pt x="62" y="753"/>
                  </a:moveTo>
                  <a:cubicBezTo>
                    <a:pt x="8" y="679"/>
                    <a:pt x="0" y="496"/>
                    <a:pt x="62" y="422"/>
                  </a:cubicBezTo>
                  <a:cubicBezTo>
                    <a:pt x="124" y="348"/>
                    <a:pt x="330" y="372"/>
                    <a:pt x="431" y="307"/>
                  </a:cubicBezTo>
                  <a:cubicBezTo>
                    <a:pt x="532" y="242"/>
                    <a:pt x="572" y="62"/>
                    <a:pt x="669" y="31"/>
                  </a:cubicBezTo>
                  <a:cubicBezTo>
                    <a:pt x="766" y="0"/>
                    <a:pt x="871" y="103"/>
                    <a:pt x="1014" y="123"/>
                  </a:cubicBezTo>
                  <a:cubicBezTo>
                    <a:pt x="1157" y="143"/>
                    <a:pt x="1372" y="164"/>
                    <a:pt x="1529" y="154"/>
                  </a:cubicBezTo>
                  <a:cubicBezTo>
                    <a:pt x="1686" y="144"/>
                    <a:pt x="1869" y="34"/>
                    <a:pt x="1959" y="62"/>
                  </a:cubicBezTo>
                  <a:cubicBezTo>
                    <a:pt x="2049" y="90"/>
                    <a:pt x="2094" y="267"/>
                    <a:pt x="2066" y="323"/>
                  </a:cubicBezTo>
                  <a:cubicBezTo>
                    <a:pt x="2038" y="379"/>
                    <a:pt x="1872" y="368"/>
                    <a:pt x="1790" y="400"/>
                  </a:cubicBezTo>
                  <a:cubicBezTo>
                    <a:pt x="1708" y="432"/>
                    <a:pt x="1634" y="463"/>
                    <a:pt x="1575" y="515"/>
                  </a:cubicBezTo>
                  <a:cubicBezTo>
                    <a:pt x="1516" y="567"/>
                    <a:pt x="1501" y="679"/>
                    <a:pt x="1437" y="715"/>
                  </a:cubicBezTo>
                  <a:cubicBezTo>
                    <a:pt x="1373" y="751"/>
                    <a:pt x="1241" y="754"/>
                    <a:pt x="1191" y="730"/>
                  </a:cubicBezTo>
                  <a:cubicBezTo>
                    <a:pt x="1141" y="706"/>
                    <a:pt x="1140" y="615"/>
                    <a:pt x="1137" y="569"/>
                  </a:cubicBezTo>
                  <a:cubicBezTo>
                    <a:pt x="1134" y="523"/>
                    <a:pt x="1126" y="497"/>
                    <a:pt x="1175" y="454"/>
                  </a:cubicBezTo>
                  <a:cubicBezTo>
                    <a:pt x="1224" y="411"/>
                    <a:pt x="1431" y="332"/>
                    <a:pt x="1429" y="308"/>
                  </a:cubicBezTo>
                  <a:cubicBezTo>
                    <a:pt x="1427" y="284"/>
                    <a:pt x="1244" y="294"/>
                    <a:pt x="1160" y="308"/>
                  </a:cubicBezTo>
                  <a:cubicBezTo>
                    <a:pt x="1076" y="322"/>
                    <a:pt x="1014" y="373"/>
                    <a:pt x="922" y="391"/>
                  </a:cubicBezTo>
                  <a:cubicBezTo>
                    <a:pt x="830" y="409"/>
                    <a:pt x="689" y="392"/>
                    <a:pt x="607" y="415"/>
                  </a:cubicBezTo>
                  <a:cubicBezTo>
                    <a:pt x="525" y="438"/>
                    <a:pt x="441" y="480"/>
                    <a:pt x="431" y="530"/>
                  </a:cubicBezTo>
                  <a:cubicBezTo>
                    <a:pt x="421" y="580"/>
                    <a:pt x="476" y="670"/>
                    <a:pt x="546" y="715"/>
                  </a:cubicBezTo>
                  <a:cubicBezTo>
                    <a:pt x="616" y="760"/>
                    <a:pt x="717" y="775"/>
                    <a:pt x="853" y="799"/>
                  </a:cubicBezTo>
                  <a:cubicBezTo>
                    <a:pt x="989" y="823"/>
                    <a:pt x="1185" y="865"/>
                    <a:pt x="1360" y="861"/>
                  </a:cubicBezTo>
                  <a:cubicBezTo>
                    <a:pt x="1535" y="857"/>
                    <a:pt x="1764" y="777"/>
                    <a:pt x="1905" y="776"/>
                  </a:cubicBezTo>
                  <a:cubicBezTo>
                    <a:pt x="2046" y="775"/>
                    <a:pt x="2118" y="836"/>
                    <a:pt x="2205" y="853"/>
                  </a:cubicBezTo>
                  <a:cubicBezTo>
                    <a:pt x="2292" y="870"/>
                    <a:pt x="2367" y="886"/>
                    <a:pt x="2427" y="876"/>
                  </a:cubicBezTo>
                  <a:cubicBezTo>
                    <a:pt x="2487" y="866"/>
                    <a:pt x="2508" y="804"/>
                    <a:pt x="2566" y="791"/>
                  </a:cubicBezTo>
                  <a:cubicBezTo>
                    <a:pt x="2624" y="778"/>
                    <a:pt x="2723" y="759"/>
                    <a:pt x="2773" y="799"/>
                  </a:cubicBezTo>
                  <a:cubicBezTo>
                    <a:pt x="2823" y="839"/>
                    <a:pt x="2883" y="975"/>
                    <a:pt x="2865" y="1030"/>
                  </a:cubicBezTo>
                  <a:cubicBezTo>
                    <a:pt x="2847" y="1085"/>
                    <a:pt x="2737" y="1125"/>
                    <a:pt x="2665" y="1129"/>
                  </a:cubicBezTo>
                  <a:cubicBezTo>
                    <a:pt x="2593" y="1133"/>
                    <a:pt x="2532" y="1067"/>
                    <a:pt x="2435" y="1053"/>
                  </a:cubicBezTo>
                  <a:cubicBezTo>
                    <a:pt x="2338" y="1039"/>
                    <a:pt x="2169" y="1029"/>
                    <a:pt x="2082" y="1045"/>
                  </a:cubicBezTo>
                  <a:cubicBezTo>
                    <a:pt x="1995" y="1061"/>
                    <a:pt x="2004" y="1153"/>
                    <a:pt x="1913" y="1152"/>
                  </a:cubicBezTo>
                  <a:cubicBezTo>
                    <a:pt x="1822" y="1151"/>
                    <a:pt x="1674" y="1055"/>
                    <a:pt x="1536" y="1037"/>
                  </a:cubicBezTo>
                  <a:cubicBezTo>
                    <a:pt x="1398" y="1019"/>
                    <a:pt x="1195" y="1028"/>
                    <a:pt x="1083" y="1045"/>
                  </a:cubicBezTo>
                  <a:cubicBezTo>
                    <a:pt x="971" y="1062"/>
                    <a:pt x="950" y="1133"/>
                    <a:pt x="861" y="1137"/>
                  </a:cubicBezTo>
                  <a:cubicBezTo>
                    <a:pt x="772" y="1141"/>
                    <a:pt x="625" y="1113"/>
                    <a:pt x="546" y="1068"/>
                  </a:cubicBezTo>
                  <a:cubicBezTo>
                    <a:pt x="467" y="1023"/>
                    <a:pt x="465" y="921"/>
                    <a:pt x="384" y="868"/>
                  </a:cubicBezTo>
                  <a:cubicBezTo>
                    <a:pt x="303" y="815"/>
                    <a:pt x="116" y="827"/>
                    <a:pt x="62" y="753"/>
                  </a:cubicBezTo>
                  <a:close/>
                </a:path>
              </a:pathLst>
            </a:custGeom>
            <a:solidFill>
              <a:schemeClr val="hlink"/>
            </a:solidFill>
            <a:ln w="38100" cap="flat" cmpd="sng">
              <a:solidFill>
                <a:schemeClr val="accent2"/>
              </a:solidFill>
              <a:prstDash val="dash"/>
              <a:round/>
              <a:headEnd/>
              <a:tailEnd/>
            </a:ln>
          </p:spPr>
          <p:txBody>
            <a:bodyPr wrap="square">
              <a:spAutoFit/>
            </a:bodyPr>
            <a:lstStyle/>
            <a:p>
              <a:endParaRPr lang="en-US"/>
            </a:p>
          </p:txBody>
        </p:sp>
        <p:sp>
          <p:nvSpPr>
            <p:cNvPr id="12296" name="Oval 101"/>
            <p:cNvSpPr>
              <a:spLocks noChangeArrowheads="1"/>
            </p:cNvSpPr>
            <p:nvPr/>
          </p:nvSpPr>
          <p:spPr bwMode="auto">
            <a:xfrm>
              <a:off x="1824" y="262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2297" name="Oval 102"/>
            <p:cNvSpPr>
              <a:spLocks noChangeArrowheads="1"/>
            </p:cNvSpPr>
            <p:nvPr/>
          </p:nvSpPr>
          <p:spPr bwMode="auto">
            <a:xfrm>
              <a:off x="2392" y="2964"/>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2298" name="Oval 103"/>
            <p:cNvSpPr>
              <a:spLocks noChangeArrowheads="1"/>
            </p:cNvSpPr>
            <p:nvPr/>
          </p:nvSpPr>
          <p:spPr bwMode="auto">
            <a:xfrm>
              <a:off x="1288" y="29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2299" name="AutoShape 104"/>
            <p:cNvCxnSpPr>
              <a:cxnSpLocks noChangeShapeType="1"/>
              <a:stCxn id="12298" idx="7"/>
              <a:endCxn id="12296" idx="2"/>
            </p:cNvCxnSpPr>
            <p:nvPr/>
          </p:nvCxnSpPr>
          <p:spPr bwMode="auto">
            <a:xfrm flipV="1">
              <a:off x="1493" y="2824"/>
              <a:ext cx="319"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2300" name="AutoShape 105"/>
            <p:cNvCxnSpPr>
              <a:cxnSpLocks noChangeShapeType="1"/>
              <a:stCxn id="12297" idx="7"/>
              <a:endCxn id="12304" idx="2"/>
            </p:cNvCxnSpPr>
            <p:nvPr/>
          </p:nvCxnSpPr>
          <p:spPr bwMode="auto">
            <a:xfrm flipV="1">
              <a:off x="2597" y="2824"/>
              <a:ext cx="367" cy="247"/>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2301" name="AutoShape 106"/>
            <p:cNvCxnSpPr>
              <a:cxnSpLocks noChangeShapeType="1"/>
              <a:stCxn id="12312" idx="6"/>
              <a:endCxn id="12297" idx="3"/>
            </p:cNvCxnSpPr>
            <p:nvPr/>
          </p:nvCxnSpPr>
          <p:spPr bwMode="auto">
            <a:xfrm flipV="1">
              <a:off x="2076" y="3265"/>
              <a:ext cx="351" cy="271"/>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sp>
          <p:nvSpPr>
            <p:cNvPr id="12302" name="Oval 107"/>
            <p:cNvSpPr>
              <a:spLocks noChangeArrowheads="1"/>
            </p:cNvSpPr>
            <p:nvPr/>
          </p:nvSpPr>
          <p:spPr bwMode="auto">
            <a:xfrm>
              <a:off x="2976" y="3332"/>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2303" name="AutoShape 108"/>
            <p:cNvCxnSpPr>
              <a:cxnSpLocks noChangeShapeType="1"/>
              <a:stCxn id="12297" idx="5"/>
              <a:endCxn id="12302" idx="2"/>
            </p:cNvCxnSpPr>
            <p:nvPr/>
          </p:nvCxnSpPr>
          <p:spPr bwMode="auto">
            <a:xfrm>
              <a:off x="2597" y="3265"/>
              <a:ext cx="367" cy="271"/>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2304" name="Oval 109"/>
            <p:cNvSpPr>
              <a:spLocks noChangeArrowheads="1"/>
            </p:cNvSpPr>
            <p:nvPr/>
          </p:nvSpPr>
          <p:spPr bwMode="auto">
            <a:xfrm>
              <a:off x="2976" y="262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2305" name="Oval 110"/>
            <p:cNvSpPr>
              <a:spLocks noChangeArrowheads="1"/>
            </p:cNvSpPr>
            <p:nvPr/>
          </p:nvSpPr>
          <p:spPr bwMode="auto">
            <a:xfrm>
              <a:off x="3736" y="3332"/>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2306" name="Oval 111"/>
            <p:cNvSpPr>
              <a:spLocks noChangeArrowheads="1"/>
            </p:cNvSpPr>
            <p:nvPr/>
          </p:nvSpPr>
          <p:spPr bwMode="auto">
            <a:xfrm>
              <a:off x="3736" y="262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2307" name="AutoShape 112"/>
            <p:cNvCxnSpPr>
              <a:cxnSpLocks noChangeShapeType="1"/>
              <a:stCxn id="12302" idx="6"/>
              <a:endCxn id="12305" idx="2"/>
            </p:cNvCxnSpPr>
            <p:nvPr/>
          </p:nvCxnSpPr>
          <p:spPr bwMode="auto">
            <a:xfrm>
              <a:off x="3228" y="3536"/>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2308" name="AutoShape 113"/>
            <p:cNvCxnSpPr>
              <a:cxnSpLocks noChangeShapeType="1"/>
              <a:stCxn id="12304" idx="6"/>
              <a:endCxn id="12306" idx="2"/>
            </p:cNvCxnSpPr>
            <p:nvPr/>
          </p:nvCxnSpPr>
          <p:spPr bwMode="auto">
            <a:xfrm>
              <a:off x="3228" y="2824"/>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2309" name="AutoShape 114"/>
            <p:cNvCxnSpPr>
              <a:cxnSpLocks noChangeShapeType="1"/>
              <a:stCxn id="12305" idx="0"/>
              <a:endCxn id="12306" idx="4"/>
            </p:cNvCxnSpPr>
            <p:nvPr/>
          </p:nvCxnSpPr>
          <p:spPr bwMode="auto">
            <a:xfrm flipV="1">
              <a:off x="3856" y="2956"/>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2310" name="AutoShape 115"/>
            <p:cNvCxnSpPr>
              <a:cxnSpLocks noChangeShapeType="1"/>
              <a:stCxn id="12302" idx="2"/>
              <a:endCxn id="12312" idx="6"/>
            </p:cNvCxnSpPr>
            <p:nvPr/>
          </p:nvCxnSpPr>
          <p:spPr bwMode="auto">
            <a:xfrm flipH="1">
              <a:off x="2076" y="3536"/>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2311" name="AutoShape 116"/>
            <p:cNvCxnSpPr>
              <a:cxnSpLocks noChangeShapeType="1"/>
              <a:stCxn id="12305" idx="1"/>
              <a:endCxn id="12304" idx="5"/>
            </p:cNvCxnSpPr>
            <p:nvPr/>
          </p:nvCxnSpPr>
          <p:spPr bwMode="auto">
            <a:xfrm flipH="1" flipV="1">
              <a:off x="3181" y="2921"/>
              <a:ext cx="590" cy="518"/>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2312" name="Oval 117"/>
            <p:cNvSpPr>
              <a:spLocks noChangeArrowheads="1"/>
            </p:cNvSpPr>
            <p:nvPr/>
          </p:nvSpPr>
          <p:spPr bwMode="auto">
            <a:xfrm>
              <a:off x="1824" y="3332"/>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2313" name="AutoShape 118"/>
            <p:cNvCxnSpPr>
              <a:cxnSpLocks noChangeShapeType="1"/>
              <a:stCxn id="12312" idx="0"/>
              <a:endCxn id="12296" idx="4"/>
            </p:cNvCxnSpPr>
            <p:nvPr/>
          </p:nvCxnSpPr>
          <p:spPr bwMode="auto">
            <a:xfrm flipV="1">
              <a:off x="1944" y="2956"/>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2314" name="AutoShape 119"/>
            <p:cNvCxnSpPr>
              <a:cxnSpLocks noChangeShapeType="1"/>
              <a:stCxn id="12312" idx="2"/>
              <a:endCxn id="12298" idx="5"/>
            </p:cNvCxnSpPr>
            <p:nvPr/>
          </p:nvCxnSpPr>
          <p:spPr bwMode="auto">
            <a:xfrm flipH="1" flipV="1">
              <a:off x="1493" y="3281"/>
              <a:ext cx="319"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2315" name="AutoShape 120"/>
            <p:cNvCxnSpPr>
              <a:cxnSpLocks noChangeShapeType="1"/>
              <a:stCxn id="12304" idx="2"/>
              <a:endCxn id="12296" idx="6"/>
            </p:cNvCxnSpPr>
            <p:nvPr/>
          </p:nvCxnSpPr>
          <p:spPr bwMode="auto">
            <a:xfrm flipH="1">
              <a:off x="2076" y="2824"/>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2316" name="Oval 121"/>
            <p:cNvSpPr>
              <a:spLocks noChangeArrowheads="1"/>
            </p:cNvSpPr>
            <p:nvPr/>
          </p:nvSpPr>
          <p:spPr bwMode="auto">
            <a:xfrm>
              <a:off x="4280" y="29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2317" name="AutoShape 122"/>
            <p:cNvCxnSpPr>
              <a:cxnSpLocks noChangeShapeType="1"/>
              <a:stCxn id="12305" idx="6"/>
              <a:endCxn id="12316" idx="3"/>
            </p:cNvCxnSpPr>
            <p:nvPr/>
          </p:nvCxnSpPr>
          <p:spPr bwMode="auto">
            <a:xfrm flipV="1">
              <a:off x="3988" y="3281"/>
              <a:ext cx="327"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2318" name="AutoShape 123"/>
            <p:cNvCxnSpPr>
              <a:cxnSpLocks noChangeShapeType="1"/>
              <a:stCxn id="12316" idx="1"/>
              <a:endCxn id="12306" idx="6"/>
            </p:cNvCxnSpPr>
            <p:nvPr/>
          </p:nvCxnSpPr>
          <p:spPr bwMode="auto">
            <a:xfrm flipH="1" flipV="1">
              <a:off x="3988" y="2824"/>
              <a:ext cx="327"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2319" name="Text Box 124"/>
            <p:cNvSpPr txBox="1">
              <a:spLocks noChangeArrowheads="1"/>
            </p:cNvSpPr>
            <p:nvPr/>
          </p:nvSpPr>
          <p:spPr bwMode="auto">
            <a:xfrm>
              <a:off x="1400" y="270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2320" name="Text Box 125"/>
            <p:cNvSpPr txBox="1">
              <a:spLocks noChangeArrowheads="1"/>
            </p:cNvSpPr>
            <p:nvPr/>
          </p:nvSpPr>
          <p:spPr bwMode="auto">
            <a:xfrm>
              <a:off x="1400" y="337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2321" name="Text Box 126"/>
            <p:cNvSpPr txBox="1">
              <a:spLocks noChangeArrowheads="1"/>
            </p:cNvSpPr>
            <p:nvPr/>
          </p:nvSpPr>
          <p:spPr bwMode="auto">
            <a:xfrm>
              <a:off x="1688" y="299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11</a:t>
              </a:r>
            </a:p>
          </p:txBody>
        </p:sp>
        <p:sp>
          <p:nvSpPr>
            <p:cNvPr id="12322" name="Text Box 127"/>
            <p:cNvSpPr txBox="1">
              <a:spLocks noChangeArrowheads="1"/>
            </p:cNvSpPr>
            <p:nvPr/>
          </p:nvSpPr>
          <p:spPr bwMode="auto">
            <a:xfrm>
              <a:off x="2312" y="255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2323" name="Text Box 128"/>
            <p:cNvSpPr txBox="1">
              <a:spLocks noChangeArrowheads="1"/>
            </p:cNvSpPr>
            <p:nvPr/>
          </p:nvSpPr>
          <p:spPr bwMode="auto">
            <a:xfrm>
              <a:off x="3320" y="255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12324" name="Text Box 129"/>
            <p:cNvSpPr txBox="1">
              <a:spLocks noChangeArrowheads="1"/>
            </p:cNvSpPr>
            <p:nvPr/>
          </p:nvSpPr>
          <p:spPr bwMode="auto">
            <a:xfrm>
              <a:off x="4080" y="275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9</a:t>
              </a:r>
            </a:p>
          </p:txBody>
        </p:sp>
        <p:sp>
          <p:nvSpPr>
            <p:cNvPr id="12325" name="Text Box 130"/>
            <p:cNvSpPr txBox="1">
              <a:spLocks noChangeArrowheads="1"/>
            </p:cNvSpPr>
            <p:nvPr/>
          </p:nvSpPr>
          <p:spPr bwMode="auto">
            <a:xfrm>
              <a:off x="4056" y="339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10</a:t>
              </a:r>
            </a:p>
          </p:txBody>
        </p:sp>
        <p:sp>
          <p:nvSpPr>
            <p:cNvPr id="12326" name="Text Box 131"/>
            <p:cNvSpPr txBox="1">
              <a:spLocks noChangeArrowheads="1"/>
            </p:cNvSpPr>
            <p:nvPr/>
          </p:nvSpPr>
          <p:spPr bwMode="auto">
            <a:xfrm>
              <a:off x="3792" y="304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14</a:t>
              </a:r>
            </a:p>
          </p:txBody>
        </p:sp>
        <p:sp>
          <p:nvSpPr>
            <p:cNvPr id="12327" name="Text Box 132"/>
            <p:cNvSpPr txBox="1">
              <a:spLocks noChangeArrowheads="1"/>
            </p:cNvSpPr>
            <p:nvPr/>
          </p:nvSpPr>
          <p:spPr bwMode="auto">
            <a:xfrm>
              <a:off x="3128" y="304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2328" name="Text Box 133"/>
            <p:cNvSpPr txBox="1">
              <a:spLocks noChangeArrowheads="1"/>
            </p:cNvSpPr>
            <p:nvPr/>
          </p:nvSpPr>
          <p:spPr bwMode="auto">
            <a:xfrm>
              <a:off x="3280" y="351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12329" name="Text Box 134"/>
            <p:cNvSpPr txBox="1">
              <a:spLocks noChangeArrowheads="1"/>
            </p:cNvSpPr>
            <p:nvPr/>
          </p:nvSpPr>
          <p:spPr bwMode="auto">
            <a:xfrm>
              <a:off x="2312" y="352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a:t>
              </a:r>
            </a:p>
          </p:txBody>
        </p:sp>
        <p:sp>
          <p:nvSpPr>
            <p:cNvPr id="12330" name="Text Box 135"/>
            <p:cNvSpPr txBox="1">
              <a:spLocks noChangeArrowheads="1"/>
            </p:cNvSpPr>
            <p:nvPr/>
          </p:nvSpPr>
          <p:spPr bwMode="auto">
            <a:xfrm>
              <a:off x="2656" y="292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12331" name="Text Box 136"/>
            <p:cNvSpPr txBox="1">
              <a:spLocks noChangeArrowheads="1"/>
            </p:cNvSpPr>
            <p:nvPr/>
          </p:nvSpPr>
          <p:spPr bwMode="auto">
            <a:xfrm>
              <a:off x="2648" y="32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6</a:t>
              </a:r>
            </a:p>
          </p:txBody>
        </p:sp>
        <p:sp>
          <p:nvSpPr>
            <p:cNvPr id="12332" name="Text Box 137"/>
            <p:cNvSpPr txBox="1">
              <a:spLocks noChangeArrowheads="1"/>
            </p:cNvSpPr>
            <p:nvPr/>
          </p:nvSpPr>
          <p:spPr bwMode="auto">
            <a:xfrm>
              <a:off x="2072" y="318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12333" name="Text Box 138"/>
            <p:cNvSpPr txBox="1">
              <a:spLocks noChangeArrowheads="1"/>
            </p:cNvSpPr>
            <p:nvPr/>
          </p:nvSpPr>
          <p:spPr bwMode="auto">
            <a:xfrm>
              <a:off x="1016" y="289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solidFill>
                    <a:srgbClr val="CC3300"/>
                  </a:solidFill>
                  <a:latin typeface="Comic Sans MS" pitchFamily="66" charset="0"/>
                </a:rPr>
                <a:t>s</a:t>
              </a:r>
            </a:p>
          </p:txBody>
        </p:sp>
        <p:sp>
          <p:nvSpPr>
            <p:cNvPr id="12334" name="Text Box 139"/>
            <p:cNvSpPr txBox="1">
              <a:spLocks noChangeArrowheads="1"/>
            </p:cNvSpPr>
            <p:nvPr/>
          </p:nvSpPr>
          <p:spPr bwMode="auto">
            <a:xfrm>
              <a:off x="1256" y="308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0</a:t>
              </a:r>
            </a:p>
          </p:txBody>
        </p:sp>
        <p:sp>
          <p:nvSpPr>
            <p:cNvPr id="12335" name="Text Box 140"/>
            <p:cNvSpPr txBox="1">
              <a:spLocks noChangeArrowheads="1"/>
            </p:cNvSpPr>
            <p:nvPr/>
          </p:nvSpPr>
          <p:spPr bwMode="auto">
            <a:xfrm>
              <a:off x="1784" y="272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2336" name="Text Box 141"/>
            <p:cNvSpPr txBox="1">
              <a:spLocks noChangeArrowheads="1"/>
            </p:cNvSpPr>
            <p:nvPr/>
          </p:nvSpPr>
          <p:spPr bwMode="auto">
            <a:xfrm>
              <a:off x="1784" y="3433"/>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2337" name="Text Box 142"/>
            <p:cNvSpPr txBox="1">
              <a:spLocks noChangeArrowheads="1"/>
            </p:cNvSpPr>
            <p:nvPr/>
          </p:nvSpPr>
          <p:spPr bwMode="auto">
            <a:xfrm>
              <a:off x="2936" y="272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12</a:t>
              </a:r>
            </a:p>
          </p:txBody>
        </p:sp>
        <p:sp>
          <p:nvSpPr>
            <p:cNvPr id="12338" name="Text Box 143"/>
            <p:cNvSpPr txBox="1">
              <a:spLocks noChangeArrowheads="1"/>
            </p:cNvSpPr>
            <p:nvPr/>
          </p:nvSpPr>
          <p:spPr bwMode="auto">
            <a:xfrm>
              <a:off x="2936" y="343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9</a:t>
              </a:r>
            </a:p>
          </p:txBody>
        </p:sp>
        <p:sp>
          <p:nvSpPr>
            <p:cNvPr id="12339" name="Text Box 144"/>
            <p:cNvSpPr txBox="1">
              <a:spLocks noChangeArrowheads="1"/>
            </p:cNvSpPr>
            <p:nvPr/>
          </p:nvSpPr>
          <p:spPr bwMode="auto">
            <a:xfrm>
              <a:off x="2352" y="3064"/>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14</a:t>
              </a:r>
            </a:p>
          </p:txBody>
        </p:sp>
        <p:sp>
          <p:nvSpPr>
            <p:cNvPr id="12340" name="Text Box 145"/>
            <p:cNvSpPr txBox="1">
              <a:spLocks noChangeArrowheads="1"/>
            </p:cNvSpPr>
            <p:nvPr/>
          </p:nvSpPr>
          <p:spPr bwMode="auto">
            <a:xfrm>
              <a:off x="3696" y="343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11</a:t>
              </a:r>
            </a:p>
          </p:txBody>
        </p:sp>
        <p:sp>
          <p:nvSpPr>
            <p:cNvPr id="12341" name="Text Box 146"/>
            <p:cNvSpPr txBox="1">
              <a:spLocks noChangeArrowheads="1"/>
            </p:cNvSpPr>
            <p:nvPr/>
          </p:nvSpPr>
          <p:spPr bwMode="auto">
            <a:xfrm>
              <a:off x="3696" y="272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19</a:t>
              </a:r>
            </a:p>
          </p:txBody>
        </p:sp>
        <p:sp>
          <p:nvSpPr>
            <p:cNvPr id="12342" name="Text Box 147"/>
            <p:cNvSpPr txBox="1">
              <a:spLocks noChangeArrowheads="1"/>
            </p:cNvSpPr>
            <p:nvPr/>
          </p:nvSpPr>
          <p:spPr bwMode="auto">
            <a:xfrm>
              <a:off x="4240" y="308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21</a:t>
              </a:r>
            </a:p>
          </p:txBody>
        </p:sp>
      </p:grpSp>
      <p:sp>
        <p:nvSpPr>
          <p:cNvPr id="103" name="TextBox 102"/>
          <p:cNvSpPr txBox="1"/>
          <p:nvPr/>
        </p:nvSpPr>
        <p:spPr>
          <a:xfrm>
            <a:off x="9690166" y="6225809"/>
            <a:ext cx="2300053" cy="369332"/>
          </a:xfrm>
          <a:prstGeom prst="rect">
            <a:avLst/>
          </a:prstGeom>
          <a:noFill/>
        </p:spPr>
        <p:txBody>
          <a:bodyPr wrap="none" rtlCol="0">
            <a:spAutoFit/>
          </a:bodyPr>
          <a:lstStyle/>
          <a:p>
            <a:r>
              <a:rPr lang="en-US" dirty="0"/>
              <a:t>Distance Queue: </a:t>
            </a:r>
            <a:r>
              <a:rPr lang="en-US" dirty="0">
                <a:latin typeface="Times New Roman"/>
                <a:cs typeface="Times New Roman"/>
              </a:rPr>
              <a:t>19</a:t>
            </a:r>
            <a:r>
              <a:rPr lang="en-US" dirty="0"/>
              <a:t> </a:t>
            </a:r>
            <a:r>
              <a:rPr lang="en-US" dirty="0">
                <a:latin typeface="Times New Roman"/>
                <a:cs typeface="Times New Roman"/>
              </a:rPr>
              <a:t>21</a:t>
            </a:r>
            <a:endParaRPr lang="en-US" dirty="0"/>
          </a:p>
        </p:txBody>
      </p:sp>
      <p:sp>
        <p:nvSpPr>
          <p:cNvPr id="104" name="TextBox 103"/>
          <p:cNvSpPr txBox="1"/>
          <p:nvPr/>
        </p:nvSpPr>
        <p:spPr>
          <a:xfrm>
            <a:off x="9690166" y="3108019"/>
            <a:ext cx="2300053" cy="369332"/>
          </a:xfrm>
          <a:prstGeom prst="rect">
            <a:avLst/>
          </a:prstGeom>
          <a:noFill/>
        </p:spPr>
        <p:txBody>
          <a:bodyPr wrap="none" rtlCol="0">
            <a:spAutoFit/>
          </a:bodyPr>
          <a:lstStyle/>
          <a:p>
            <a:r>
              <a:rPr lang="en-US" dirty="0"/>
              <a:t>Distance Queue: </a:t>
            </a:r>
            <a:r>
              <a:rPr lang="en-US" dirty="0">
                <a:latin typeface="Times New Roman"/>
                <a:cs typeface="Times New Roman"/>
              </a:rPr>
              <a:t>19</a:t>
            </a:r>
            <a:r>
              <a:rPr lang="en-US" dirty="0"/>
              <a:t> </a:t>
            </a:r>
            <a:r>
              <a:rPr lang="en-US" dirty="0">
                <a:latin typeface="Times New Roman"/>
                <a:cs typeface="Times New Roman"/>
              </a:rPr>
              <a:t>21</a:t>
            </a:r>
            <a:endParaRPr lang="en-US" dirty="0"/>
          </a:p>
        </p:txBody>
      </p:sp>
    </p:spTree>
    <p:extLst>
      <p:ext uri="{BB962C8B-B14F-4D97-AF65-F5344CB8AC3E}">
        <p14:creationId xmlns:p14="http://schemas.microsoft.com/office/powerpoint/2010/main" val="386430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a:xfrm>
            <a:off x="373856" y="45543"/>
            <a:ext cx="8686800" cy="824409"/>
          </a:xfrm>
          <a:noFill/>
        </p:spPr>
        <p:txBody>
          <a:bodyPr/>
          <a:lstStyle/>
          <a:p>
            <a:pPr eaLnBrk="1" hangingPunct="1"/>
            <a:r>
              <a:rPr lang="en-US" altLang="zh-TW" dirty="0" smtClean="0"/>
              <a:t>Example</a:t>
            </a:r>
          </a:p>
        </p:txBody>
      </p:sp>
      <p:grpSp>
        <p:nvGrpSpPr>
          <p:cNvPr id="2" name="Group 102"/>
          <p:cNvGrpSpPr>
            <a:grpSpLocks/>
          </p:cNvGrpSpPr>
          <p:nvPr/>
        </p:nvGrpSpPr>
        <p:grpSpPr bwMode="auto">
          <a:xfrm>
            <a:off x="1762593" y="1270001"/>
            <a:ext cx="8394700" cy="1911351"/>
            <a:chOff x="1024" y="800"/>
            <a:chExt cx="3560" cy="1204"/>
          </a:xfrm>
        </p:grpSpPr>
        <p:sp>
          <p:nvSpPr>
            <p:cNvPr id="13367" name="Freeform 2"/>
            <p:cNvSpPr>
              <a:spLocks/>
            </p:cNvSpPr>
            <p:nvPr/>
          </p:nvSpPr>
          <p:spPr bwMode="auto">
            <a:xfrm>
              <a:off x="1213" y="829"/>
              <a:ext cx="2867" cy="1175"/>
            </a:xfrm>
            <a:custGeom>
              <a:avLst/>
              <a:gdLst>
                <a:gd name="T0" fmla="*/ 62 w 2883"/>
                <a:gd name="T1" fmla="*/ 753 h 1153"/>
                <a:gd name="T2" fmla="*/ 62 w 2883"/>
                <a:gd name="T3" fmla="*/ 422 h 1153"/>
                <a:gd name="T4" fmla="*/ 431 w 2883"/>
                <a:gd name="T5" fmla="*/ 307 h 1153"/>
                <a:gd name="T6" fmla="*/ 669 w 2883"/>
                <a:gd name="T7" fmla="*/ 31 h 1153"/>
                <a:gd name="T8" fmla="*/ 1014 w 2883"/>
                <a:gd name="T9" fmla="*/ 123 h 1153"/>
                <a:gd name="T10" fmla="*/ 1529 w 2883"/>
                <a:gd name="T11" fmla="*/ 154 h 1153"/>
                <a:gd name="T12" fmla="*/ 1959 w 2883"/>
                <a:gd name="T13" fmla="*/ 62 h 1153"/>
                <a:gd name="T14" fmla="*/ 2174 w 2883"/>
                <a:gd name="T15" fmla="*/ 146 h 1153"/>
                <a:gd name="T16" fmla="*/ 2427 w 2883"/>
                <a:gd name="T17" fmla="*/ 108 h 1153"/>
                <a:gd name="T18" fmla="*/ 2781 w 2883"/>
                <a:gd name="T19" fmla="*/ 93 h 1153"/>
                <a:gd name="T20" fmla="*/ 2834 w 2883"/>
                <a:gd name="T21" fmla="*/ 323 h 1153"/>
                <a:gd name="T22" fmla="*/ 2665 w 2883"/>
                <a:gd name="T23" fmla="*/ 407 h 1153"/>
                <a:gd name="T24" fmla="*/ 2435 w 2883"/>
                <a:gd name="T25" fmla="*/ 346 h 1153"/>
                <a:gd name="T26" fmla="*/ 2066 w 2883"/>
                <a:gd name="T27" fmla="*/ 323 h 1153"/>
                <a:gd name="T28" fmla="*/ 1790 w 2883"/>
                <a:gd name="T29" fmla="*/ 400 h 1153"/>
                <a:gd name="T30" fmla="*/ 1575 w 2883"/>
                <a:gd name="T31" fmla="*/ 515 h 1153"/>
                <a:gd name="T32" fmla="*/ 1437 w 2883"/>
                <a:gd name="T33" fmla="*/ 715 h 1153"/>
                <a:gd name="T34" fmla="*/ 1191 w 2883"/>
                <a:gd name="T35" fmla="*/ 730 h 1153"/>
                <a:gd name="T36" fmla="*/ 1137 w 2883"/>
                <a:gd name="T37" fmla="*/ 569 h 1153"/>
                <a:gd name="T38" fmla="*/ 1175 w 2883"/>
                <a:gd name="T39" fmla="*/ 454 h 1153"/>
                <a:gd name="T40" fmla="*/ 1429 w 2883"/>
                <a:gd name="T41" fmla="*/ 308 h 1153"/>
                <a:gd name="T42" fmla="*/ 1160 w 2883"/>
                <a:gd name="T43" fmla="*/ 308 h 1153"/>
                <a:gd name="T44" fmla="*/ 922 w 2883"/>
                <a:gd name="T45" fmla="*/ 391 h 1153"/>
                <a:gd name="T46" fmla="*/ 607 w 2883"/>
                <a:gd name="T47" fmla="*/ 415 h 1153"/>
                <a:gd name="T48" fmla="*/ 431 w 2883"/>
                <a:gd name="T49" fmla="*/ 530 h 1153"/>
                <a:gd name="T50" fmla="*/ 546 w 2883"/>
                <a:gd name="T51" fmla="*/ 715 h 1153"/>
                <a:gd name="T52" fmla="*/ 853 w 2883"/>
                <a:gd name="T53" fmla="*/ 799 h 1153"/>
                <a:gd name="T54" fmla="*/ 1360 w 2883"/>
                <a:gd name="T55" fmla="*/ 861 h 1153"/>
                <a:gd name="T56" fmla="*/ 1905 w 2883"/>
                <a:gd name="T57" fmla="*/ 776 h 1153"/>
                <a:gd name="T58" fmla="*/ 2205 w 2883"/>
                <a:gd name="T59" fmla="*/ 853 h 1153"/>
                <a:gd name="T60" fmla="*/ 2427 w 2883"/>
                <a:gd name="T61" fmla="*/ 876 h 1153"/>
                <a:gd name="T62" fmla="*/ 2566 w 2883"/>
                <a:gd name="T63" fmla="*/ 791 h 1153"/>
                <a:gd name="T64" fmla="*/ 2773 w 2883"/>
                <a:gd name="T65" fmla="*/ 799 h 1153"/>
                <a:gd name="T66" fmla="*/ 2865 w 2883"/>
                <a:gd name="T67" fmla="*/ 1030 h 1153"/>
                <a:gd name="T68" fmla="*/ 2665 w 2883"/>
                <a:gd name="T69" fmla="*/ 1129 h 1153"/>
                <a:gd name="T70" fmla="*/ 2435 w 2883"/>
                <a:gd name="T71" fmla="*/ 1053 h 1153"/>
                <a:gd name="T72" fmla="*/ 2082 w 2883"/>
                <a:gd name="T73" fmla="*/ 1045 h 1153"/>
                <a:gd name="T74" fmla="*/ 1913 w 2883"/>
                <a:gd name="T75" fmla="*/ 1152 h 1153"/>
                <a:gd name="T76" fmla="*/ 1536 w 2883"/>
                <a:gd name="T77" fmla="*/ 1037 h 1153"/>
                <a:gd name="T78" fmla="*/ 1083 w 2883"/>
                <a:gd name="T79" fmla="*/ 1045 h 1153"/>
                <a:gd name="T80" fmla="*/ 861 w 2883"/>
                <a:gd name="T81" fmla="*/ 1137 h 1153"/>
                <a:gd name="T82" fmla="*/ 546 w 2883"/>
                <a:gd name="T83" fmla="*/ 1068 h 1153"/>
                <a:gd name="T84" fmla="*/ 384 w 2883"/>
                <a:gd name="T85" fmla="*/ 868 h 1153"/>
                <a:gd name="T86" fmla="*/ 62 w 2883"/>
                <a:gd name="T87" fmla="*/ 753 h 115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83"/>
                <a:gd name="T133" fmla="*/ 0 h 1153"/>
                <a:gd name="T134" fmla="*/ 2883 w 2883"/>
                <a:gd name="T135" fmla="*/ 1153 h 115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83" h="1153">
                  <a:moveTo>
                    <a:pt x="62" y="753"/>
                  </a:moveTo>
                  <a:cubicBezTo>
                    <a:pt x="8" y="679"/>
                    <a:pt x="0" y="496"/>
                    <a:pt x="62" y="422"/>
                  </a:cubicBezTo>
                  <a:cubicBezTo>
                    <a:pt x="124" y="348"/>
                    <a:pt x="330" y="372"/>
                    <a:pt x="431" y="307"/>
                  </a:cubicBezTo>
                  <a:cubicBezTo>
                    <a:pt x="532" y="242"/>
                    <a:pt x="572" y="62"/>
                    <a:pt x="669" y="31"/>
                  </a:cubicBezTo>
                  <a:cubicBezTo>
                    <a:pt x="766" y="0"/>
                    <a:pt x="871" y="103"/>
                    <a:pt x="1014" y="123"/>
                  </a:cubicBezTo>
                  <a:cubicBezTo>
                    <a:pt x="1157" y="143"/>
                    <a:pt x="1372" y="164"/>
                    <a:pt x="1529" y="154"/>
                  </a:cubicBezTo>
                  <a:cubicBezTo>
                    <a:pt x="1686" y="144"/>
                    <a:pt x="1852" y="63"/>
                    <a:pt x="1959" y="62"/>
                  </a:cubicBezTo>
                  <a:cubicBezTo>
                    <a:pt x="2066" y="61"/>
                    <a:pt x="2096" y="138"/>
                    <a:pt x="2174" y="146"/>
                  </a:cubicBezTo>
                  <a:cubicBezTo>
                    <a:pt x="2252" y="154"/>
                    <a:pt x="2326" y="117"/>
                    <a:pt x="2427" y="108"/>
                  </a:cubicBezTo>
                  <a:cubicBezTo>
                    <a:pt x="2528" y="99"/>
                    <a:pt x="2713" y="57"/>
                    <a:pt x="2781" y="93"/>
                  </a:cubicBezTo>
                  <a:cubicBezTo>
                    <a:pt x="2849" y="129"/>
                    <a:pt x="2853" y="271"/>
                    <a:pt x="2834" y="323"/>
                  </a:cubicBezTo>
                  <a:cubicBezTo>
                    <a:pt x="2815" y="375"/>
                    <a:pt x="2731" y="403"/>
                    <a:pt x="2665" y="407"/>
                  </a:cubicBezTo>
                  <a:cubicBezTo>
                    <a:pt x="2599" y="411"/>
                    <a:pt x="2535" y="360"/>
                    <a:pt x="2435" y="346"/>
                  </a:cubicBezTo>
                  <a:cubicBezTo>
                    <a:pt x="2335" y="332"/>
                    <a:pt x="2173" y="314"/>
                    <a:pt x="2066" y="323"/>
                  </a:cubicBezTo>
                  <a:cubicBezTo>
                    <a:pt x="1959" y="332"/>
                    <a:pt x="1872" y="368"/>
                    <a:pt x="1790" y="400"/>
                  </a:cubicBezTo>
                  <a:cubicBezTo>
                    <a:pt x="1708" y="432"/>
                    <a:pt x="1634" y="463"/>
                    <a:pt x="1575" y="515"/>
                  </a:cubicBezTo>
                  <a:cubicBezTo>
                    <a:pt x="1516" y="567"/>
                    <a:pt x="1501" y="679"/>
                    <a:pt x="1437" y="715"/>
                  </a:cubicBezTo>
                  <a:cubicBezTo>
                    <a:pt x="1373" y="751"/>
                    <a:pt x="1241" y="754"/>
                    <a:pt x="1191" y="730"/>
                  </a:cubicBezTo>
                  <a:cubicBezTo>
                    <a:pt x="1141" y="706"/>
                    <a:pt x="1140" y="615"/>
                    <a:pt x="1137" y="569"/>
                  </a:cubicBezTo>
                  <a:cubicBezTo>
                    <a:pt x="1134" y="523"/>
                    <a:pt x="1126" y="497"/>
                    <a:pt x="1175" y="454"/>
                  </a:cubicBezTo>
                  <a:cubicBezTo>
                    <a:pt x="1224" y="411"/>
                    <a:pt x="1431" y="332"/>
                    <a:pt x="1429" y="308"/>
                  </a:cubicBezTo>
                  <a:cubicBezTo>
                    <a:pt x="1427" y="284"/>
                    <a:pt x="1244" y="294"/>
                    <a:pt x="1160" y="308"/>
                  </a:cubicBezTo>
                  <a:cubicBezTo>
                    <a:pt x="1076" y="322"/>
                    <a:pt x="1014" y="373"/>
                    <a:pt x="922" y="391"/>
                  </a:cubicBezTo>
                  <a:cubicBezTo>
                    <a:pt x="830" y="409"/>
                    <a:pt x="689" y="392"/>
                    <a:pt x="607" y="415"/>
                  </a:cubicBezTo>
                  <a:cubicBezTo>
                    <a:pt x="525" y="438"/>
                    <a:pt x="441" y="480"/>
                    <a:pt x="431" y="530"/>
                  </a:cubicBezTo>
                  <a:cubicBezTo>
                    <a:pt x="421" y="580"/>
                    <a:pt x="476" y="670"/>
                    <a:pt x="546" y="715"/>
                  </a:cubicBezTo>
                  <a:cubicBezTo>
                    <a:pt x="616" y="760"/>
                    <a:pt x="717" y="775"/>
                    <a:pt x="853" y="799"/>
                  </a:cubicBezTo>
                  <a:cubicBezTo>
                    <a:pt x="989" y="823"/>
                    <a:pt x="1185" y="865"/>
                    <a:pt x="1360" y="861"/>
                  </a:cubicBezTo>
                  <a:cubicBezTo>
                    <a:pt x="1535" y="857"/>
                    <a:pt x="1764" y="777"/>
                    <a:pt x="1905" y="776"/>
                  </a:cubicBezTo>
                  <a:cubicBezTo>
                    <a:pt x="2046" y="775"/>
                    <a:pt x="2118" y="836"/>
                    <a:pt x="2205" y="853"/>
                  </a:cubicBezTo>
                  <a:cubicBezTo>
                    <a:pt x="2292" y="870"/>
                    <a:pt x="2367" y="886"/>
                    <a:pt x="2427" y="876"/>
                  </a:cubicBezTo>
                  <a:cubicBezTo>
                    <a:pt x="2487" y="866"/>
                    <a:pt x="2508" y="804"/>
                    <a:pt x="2566" y="791"/>
                  </a:cubicBezTo>
                  <a:cubicBezTo>
                    <a:pt x="2624" y="778"/>
                    <a:pt x="2723" y="759"/>
                    <a:pt x="2773" y="799"/>
                  </a:cubicBezTo>
                  <a:cubicBezTo>
                    <a:pt x="2823" y="839"/>
                    <a:pt x="2883" y="975"/>
                    <a:pt x="2865" y="1030"/>
                  </a:cubicBezTo>
                  <a:cubicBezTo>
                    <a:pt x="2847" y="1085"/>
                    <a:pt x="2737" y="1125"/>
                    <a:pt x="2665" y="1129"/>
                  </a:cubicBezTo>
                  <a:cubicBezTo>
                    <a:pt x="2593" y="1133"/>
                    <a:pt x="2532" y="1067"/>
                    <a:pt x="2435" y="1053"/>
                  </a:cubicBezTo>
                  <a:cubicBezTo>
                    <a:pt x="2338" y="1039"/>
                    <a:pt x="2169" y="1029"/>
                    <a:pt x="2082" y="1045"/>
                  </a:cubicBezTo>
                  <a:cubicBezTo>
                    <a:pt x="1995" y="1061"/>
                    <a:pt x="2004" y="1153"/>
                    <a:pt x="1913" y="1152"/>
                  </a:cubicBezTo>
                  <a:cubicBezTo>
                    <a:pt x="1822" y="1151"/>
                    <a:pt x="1674" y="1055"/>
                    <a:pt x="1536" y="1037"/>
                  </a:cubicBezTo>
                  <a:cubicBezTo>
                    <a:pt x="1398" y="1019"/>
                    <a:pt x="1195" y="1028"/>
                    <a:pt x="1083" y="1045"/>
                  </a:cubicBezTo>
                  <a:cubicBezTo>
                    <a:pt x="971" y="1062"/>
                    <a:pt x="950" y="1133"/>
                    <a:pt x="861" y="1137"/>
                  </a:cubicBezTo>
                  <a:cubicBezTo>
                    <a:pt x="772" y="1141"/>
                    <a:pt x="625" y="1113"/>
                    <a:pt x="546" y="1068"/>
                  </a:cubicBezTo>
                  <a:cubicBezTo>
                    <a:pt x="467" y="1023"/>
                    <a:pt x="465" y="921"/>
                    <a:pt x="384" y="868"/>
                  </a:cubicBezTo>
                  <a:cubicBezTo>
                    <a:pt x="303" y="815"/>
                    <a:pt x="116" y="827"/>
                    <a:pt x="62" y="753"/>
                  </a:cubicBezTo>
                  <a:close/>
                </a:path>
              </a:pathLst>
            </a:custGeom>
            <a:solidFill>
              <a:schemeClr val="hlink"/>
            </a:solidFill>
            <a:ln w="38100" cap="flat" cmpd="sng">
              <a:solidFill>
                <a:schemeClr val="accent2"/>
              </a:solidFill>
              <a:prstDash val="dash"/>
              <a:round/>
              <a:headEnd/>
              <a:tailEnd/>
            </a:ln>
          </p:spPr>
          <p:txBody>
            <a:bodyPr wrap="square">
              <a:spAutoFit/>
            </a:bodyPr>
            <a:lstStyle/>
            <a:p>
              <a:endParaRPr lang="en-US"/>
            </a:p>
          </p:txBody>
        </p:sp>
        <p:sp>
          <p:nvSpPr>
            <p:cNvPr id="13368" name="Oval 4"/>
            <p:cNvSpPr>
              <a:spLocks noChangeArrowheads="1"/>
            </p:cNvSpPr>
            <p:nvPr/>
          </p:nvSpPr>
          <p:spPr bwMode="auto">
            <a:xfrm>
              <a:off x="1832" y="86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3369" name="Oval 5"/>
            <p:cNvSpPr>
              <a:spLocks noChangeArrowheads="1"/>
            </p:cNvSpPr>
            <p:nvPr/>
          </p:nvSpPr>
          <p:spPr bwMode="auto">
            <a:xfrm>
              <a:off x="2400" y="1212"/>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3370" name="Oval 6"/>
            <p:cNvSpPr>
              <a:spLocks noChangeArrowheads="1"/>
            </p:cNvSpPr>
            <p:nvPr/>
          </p:nvSpPr>
          <p:spPr bwMode="auto">
            <a:xfrm>
              <a:off x="1296" y="122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3371" name="AutoShape 7"/>
            <p:cNvCxnSpPr>
              <a:cxnSpLocks noChangeShapeType="1"/>
              <a:stCxn id="13370" idx="7"/>
              <a:endCxn id="13368" idx="2"/>
            </p:cNvCxnSpPr>
            <p:nvPr/>
          </p:nvCxnSpPr>
          <p:spPr bwMode="auto">
            <a:xfrm flipV="1">
              <a:off x="1501" y="1072"/>
              <a:ext cx="319"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3372" name="AutoShape 8"/>
            <p:cNvCxnSpPr>
              <a:cxnSpLocks noChangeShapeType="1"/>
              <a:stCxn id="13369" idx="7"/>
              <a:endCxn id="13376" idx="2"/>
            </p:cNvCxnSpPr>
            <p:nvPr/>
          </p:nvCxnSpPr>
          <p:spPr bwMode="auto">
            <a:xfrm flipV="1">
              <a:off x="2605" y="1072"/>
              <a:ext cx="367" cy="247"/>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3373" name="AutoShape 9"/>
            <p:cNvCxnSpPr>
              <a:cxnSpLocks noChangeShapeType="1"/>
              <a:stCxn id="13384" idx="6"/>
              <a:endCxn id="13369" idx="3"/>
            </p:cNvCxnSpPr>
            <p:nvPr/>
          </p:nvCxnSpPr>
          <p:spPr bwMode="auto">
            <a:xfrm flipV="1">
              <a:off x="2084" y="1513"/>
              <a:ext cx="351" cy="271"/>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sp>
          <p:nvSpPr>
            <p:cNvPr id="13374" name="Oval 10"/>
            <p:cNvSpPr>
              <a:spLocks noChangeArrowheads="1"/>
            </p:cNvSpPr>
            <p:nvPr/>
          </p:nvSpPr>
          <p:spPr bwMode="auto">
            <a:xfrm>
              <a:off x="2984" y="15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3375" name="AutoShape 11"/>
            <p:cNvCxnSpPr>
              <a:cxnSpLocks noChangeShapeType="1"/>
              <a:stCxn id="13369" idx="5"/>
              <a:endCxn id="13374" idx="2"/>
            </p:cNvCxnSpPr>
            <p:nvPr/>
          </p:nvCxnSpPr>
          <p:spPr bwMode="auto">
            <a:xfrm>
              <a:off x="2605" y="1513"/>
              <a:ext cx="367" cy="271"/>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3376" name="Oval 12"/>
            <p:cNvSpPr>
              <a:spLocks noChangeArrowheads="1"/>
            </p:cNvSpPr>
            <p:nvPr/>
          </p:nvSpPr>
          <p:spPr bwMode="auto">
            <a:xfrm>
              <a:off x="2984" y="86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3377" name="Oval 13"/>
            <p:cNvSpPr>
              <a:spLocks noChangeArrowheads="1"/>
            </p:cNvSpPr>
            <p:nvPr/>
          </p:nvSpPr>
          <p:spPr bwMode="auto">
            <a:xfrm>
              <a:off x="3744" y="15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3378" name="Oval 14"/>
            <p:cNvSpPr>
              <a:spLocks noChangeArrowheads="1"/>
            </p:cNvSpPr>
            <p:nvPr/>
          </p:nvSpPr>
          <p:spPr bwMode="auto">
            <a:xfrm>
              <a:off x="3744" y="86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3379" name="AutoShape 15"/>
            <p:cNvCxnSpPr>
              <a:cxnSpLocks noChangeShapeType="1"/>
              <a:stCxn id="13374" idx="6"/>
              <a:endCxn id="13377" idx="2"/>
            </p:cNvCxnSpPr>
            <p:nvPr/>
          </p:nvCxnSpPr>
          <p:spPr bwMode="auto">
            <a:xfrm>
              <a:off x="3236" y="1784"/>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3380" name="AutoShape 16"/>
            <p:cNvCxnSpPr>
              <a:cxnSpLocks noChangeShapeType="1"/>
              <a:stCxn id="13376" idx="6"/>
              <a:endCxn id="13378" idx="2"/>
            </p:cNvCxnSpPr>
            <p:nvPr/>
          </p:nvCxnSpPr>
          <p:spPr bwMode="auto">
            <a:xfrm>
              <a:off x="3236" y="1072"/>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3381" name="AutoShape 17"/>
            <p:cNvCxnSpPr>
              <a:cxnSpLocks noChangeShapeType="1"/>
              <a:stCxn id="13377" idx="0"/>
              <a:endCxn id="13378" idx="4"/>
            </p:cNvCxnSpPr>
            <p:nvPr/>
          </p:nvCxnSpPr>
          <p:spPr bwMode="auto">
            <a:xfrm flipV="1">
              <a:off x="3864" y="1204"/>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3382" name="AutoShape 18"/>
            <p:cNvCxnSpPr>
              <a:cxnSpLocks noChangeShapeType="1"/>
              <a:stCxn id="13374" idx="2"/>
              <a:endCxn id="13384" idx="6"/>
            </p:cNvCxnSpPr>
            <p:nvPr/>
          </p:nvCxnSpPr>
          <p:spPr bwMode="auto">
            <a:xfrm flipH="1">
              <a:off x="2084" y="1784"/>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3383" name="AutoShape 19"/>
            <p:cNvCxnSpPr>
              <a:cxnSpLocks noChangeShapeType="1"/>
              <a:stCxn id="13377" idx="1"/>
              <a:endCxn id="13376" idx="5"/>
            </p:cNvCxnSpPr>
            <p:nvPr/>
          </p:nvCxnSpPr>
          <p:spPr bwMode="auto">
            <a:xfrm flipH="1" flipV="1">
              <a:off x="3189" y="1169"/>
              <a:ext cx="590" cy="518"/>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3384" name="Oval 20"/>
            <p:cNvSpPr>
              <a:spLocks noChangeArrowheads="1"/>
            </p:cNvSpPr>
            <p:nvPr/>
          </p:nvSpPr>
          <p:spPr bwMode="auto">
            <a:xfrm>
              <a:off x="1832" y="15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3385" name="AutoShape 21"/>
            <p:cNvCxnSpPr>
              <a:cxnSpLocks noChangeShapeType="1"/>
              <a:stCxn id="13384" idx="0"/>
              <a:endCxn id="13368" idx="4"/>
            </p:cNvCxnSpPr>
            <p:nvPr/>
          </p:nvCxnSpPr>
          <p:spPr bwMode="auto">
            <a:xfrm flipV="1">
              <a:off x="1952" y="1204"/>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3386" name="AutoShape 22"/>
            <p:cNvCxnSpPr>
              <a:cxnSpLocks noChangeShapeType="1"/>
              <a:stCxn id="13384" idx="2"/>
              <a:endCxn id="13370" idx="5"/>
            </p:cNvCxnSpPr>
            <p:nvPr/>
          </p:nvCxnSpPr>
          <p:spPr bwMode="auto">
            <a:xfrm flipH="1" flipV="1">
              <a:off x="1501" y="1529"/>
              <a:ext cx="319"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3387" name="AutoShape 23"/>
            <p:cNvCxnSpPr>
              <a:cxnSpLocks noChangeShapeType="1"/>
              <a:stCxn id="13376" idx="2"/>
              <a:endCxn id="13368" idx="6"/>
            </p:cNvCxnSpPr>
            <p:nvPr/>
          </p:nvCxnSpPr>
          <p:spPr bwMode="auto">
            <a:xfrm flipH="1">
              <a:off x="2084" y="1072"/>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3388" name="Oval 24"/>
            <p:cNvSpPr>
              <a:spLocks noChangeArrowheads="1"/>
            </p:cNvSpPr>
            <p:nvPr/>
          </p:nvSpPr>
          <p:spPr bwMode="auto">
            <a:xfrm>
              <a:off x="4288" y="122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3389" name="AutoShape 25"/>
            <p:cNvCxnSpPr>
              <a:cxnSpLocks noChangeShapeType="1"/>
              <a:stCxn id="13377" idx="6"/>
              <a:endCxn id="13388" idx="3"/>
            </p:cNvCxnSpPr>
            <p:nvPr/>
          </p:nvCxnSpPr>
          <p:spPr bwMode="auto">
            <a:xfrm flipV="1">
              <a:off x="3996" y="1529"/>
              <a:ext cx="327"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3390" name="AutoShape 26"/>
            <p:cNvCxnSpPr>
              <a:cxnSpLocks noChangeShapeType="1"/>
              <a:stCxn id="13388" idx="1"/>
              <a:endCxn id="13378" idx="6"/>
            </p:cNvCxnSpPr>
            <p:nvPr/>
          </p:nvCxnSpPr>
          <p:spPr bwMode="auto">
            <a:xfrm flipH="1" flipV="1">
              <a:off x="3996" y="1072"/>
              <a:ext cx="327"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3391" name="Text Box 27"/>
            <p:cNvSpPr txBox="1">
              <a:spLocks noChangeArrowheads="1"/>
            </p:cNvSpPr>
            <p:nvPr/>
          </p:nvSpPr>
          <p:spPr bwMode="auto">
            <a:xfrm>
              <a:off x="1408" y="95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3392" name="Text Box 28"/>
            <p:cNvSpPr txBox="1">
              <a:spLocks noChangeArrowheads="1"/>
            </p:cNvSpPr>
            <p:nvPr/>
          </p:nvSpPr>
          <p:spPr bwMode="auto">
            <a:xfrm>
              <a:off x="1408" y="162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3393" name="Text Box 29"/>
            <p:cNvSpPr txBox="1">
              <a:spLocks noChangeArrowheads="1"/>
            </p:cNvSpPr>
            <p:nvPr/>
          </p:nvSpPr>
          <p:spPr bwMode="auto">
            <a:xfrm>
              <a:off x="1696" y="124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11</a:t>
              </a:r>
            </a:p>
          </p:txBody>
        </p:sp>
        <p:sp>
          <p:nvSpPr>
            <p:cNvPr id="13394" name="Text Box 30"/>
            <p:cNvSpPr txBox="1">
              <a:spLocks noChangeArrowheads="1"/>
            </p:cNvSpPr>
            <p:nvPr/>
          </p:nvSpPr>
          <p:spPr bwMode="auto">
            <a:xfrm>
              <a:off x="2320" y="8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3395" name="Text Box 31"/>
            <p:cNvSpPr txBox="1">
              <a:spLocks noChangeArrowheads="1"/>
            </p:cNvSpPr>
            <p:nvPr/>
          </p:nvSpPr>
          <p:spPr bwMode="auto">
            <a:xfrm>
              <a:off x="3328" y="8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13396" name="Text Box 32"/>
            <p:cNvSpPr txBox="1">
              <a:spLocks noChangeArrowheads="1"/>
            </p:cNvSpPr>
            <p:nvPr/>
          </p:nvSpPr>
          <p:spPr bwMode="auto">
            <a:xfrm>
              <a:off x="4088" y="99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9</a:t>
              </a:r>
            </a:p>
          </p:txBody>
        </p:sp>
        <p:sp>
          <p:nvSpPr>
            <p:cNvPr id="13397" name="Text Box 33"/>
            <p:cNvSpPr txBox="1">
              <a:spLocks noChangeArrowheads="1"/>
            </p:cNvSpPr>
            <p:nvPr/>
          </p:nvSpPr>
          <p:spPr bwMode="auto">
            <a:xfrm>
              <a:off x="4064" y="164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10</a:t>
              </a:r>
            </a:p>
          </p:txBody>
        </p:sp>
        <p:sp>
          <p:nvSpPr>
            <p:cNvPr id="13398" name="Text Box 34"/>
            <p:cNvSpPr txBox="1">
              <a:spLocks noChangeArrowheads="1"/>
            </p:cNvSpPr>
            <p:nvPr/>
          </p:nvSpPr>
          <p:spPr bwMode="auto">
            <a:xfrm>
              <a:off x="3800" y="129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14</a:t>
              </a:r>
            </a:p>
          </p:txBody>
        </p:sp>
        <p:sp>
          <p:nvSpPr>
            <p:cNvPr id="13399" name="Text Box 35"/>
            <p:cNvSpPr txBox="1">
              <a:spLocks noChangeArrowheads="1"/>
            </p:cNvSpPr>
            <p:nvPr/>
          </p:nvSpPr>
          <p:spPr bwMode="auto">
            <a:xfrm>
              <a:off x="3136" y="12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3400" name="Text Box 36"/>
            <p:cNvSpPr txBox="1">
              <a:spLocks noChangeArrowheads="1"/>
            </p:cNvSpPr>
            <p:nvPr/>
          </p:nvSpPr>
          <p:spPr bwMode="auto">
            <a:xfrm>
              <a:off x="3288" y="176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13401" name="Text Box 37"/>
            <p:cNvSpPr txBox="1">
              <a:spLocks noChangeArrowheads="1"/>
            </p:cNvSpPr>
            <p:nvPr/>
          </p:nvSpPr>
          <p:spPr bwMode="auto">
            <a:xfrm>
              <a:off x="2320" y="17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a:t>
              </a:r>
            </a:p>
          </p:txBody>
        </p:sp>
        <p:sp>
          <p:nvSpPr>
            <p:cNvPr id="13402" name="Text Box 38"/>
            <p:cNvSpPr txBox="1">
              <a:spLocks noChangeArrowheads="1"/>
            </p:cNvSpPr>
            <p:nvPr/>
          </p:nvSpPr>
          <p:spPr bwMode="auto">
            <a:xfrm>
              <a:off x="2664" y="11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13403" name="Text Box 39"/>
            <p:cNvSpPr txBox="1">
              <a:spLocks noChangeArrowheads="1"/>
            </p:cNvSpPr>
            <p:nvPr/>
          </p:nvSpPr>
          <p:spPr bwMode="auto">
            <a:xfrm>
              <a:off x="2656" y="144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6</a:t>
              </a:r>
            </a:p>
          </p:txBody>
        </p:sp>
        <p:sp>
          <p:nvSpPr>
            <p:cNvPr id="13404" name="Text Box 40"/>
            <p:cNvSpPr txBox="1">
              <a:spLocks noChangeArrowheads="1"/>
            </p:cNvSpPr>
            <p:nvPr/>
          </p:nvSpPr>
          <p:spPr bwMode="auto">
            <a:xfrm>
              <a:off x="2080" y="143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13405" name="Text Box 41"/>
            <p:cNvSpPr txBox="1">
              <a:spLocks noChangeArrowheads="1"/>
            </p:cNvSpPr>
            <p:nvPr/>
          </p:nvSpPr>
          <p:spPr bwMode="auto">
            <a:xfrm>
              <a:off x="1024" y="11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solidFill>
                    <a:srgbClr val="CC3300"/>
                  </a:solidFill>
                  <a:latin typeface="Comic Sans MS" pitchFamily="66" charset="0"/>
                </a:rPr>
                <a:t>s</a:t>
              </a:r>
            </a:p>
          </p:txBody>
        </p:sp>
        <p:sp>
          <p:nvSpPr>
            <p:cNvPr id="13406" name="Text Box 42"/>
            <p:cNvSpPr txBox="1">
              <a:spLocks noChangeArrowheads="1"/>
            </p:cNvSpPr>
            <p:nvPr/>
          </p:nvSpPr>
          <p:spPr bwMode="auto">
            <a:xfrm>
              <a:off x="1264" y="132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0</a:t>
              </a:r>
            </a:p>
          </p:txBody>
        </p:sp>
        <p:sp>
          <p:nvSpPr>
            <p:cNvPr id="13407" name="Text Box 43"/>
            <p:cNvSpPr txBox="1">
              <a:spLocks noChangeArrowheads="1"/>
            </p:cNvSpPr>
            <p:nvPr/>
          </p:nvSpPr>
          <p:spPr bwMode="auto">
            <a:xfrm>
              <a:off x="1784" y="97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3408" name="Text Box 46"/>
            <p:cNvSpPr txBox="1">
              <a:spLocks noChangeArrowheads="1"/>
            </p:cNvSpPr>
            <p:nvPr/>
          </p:nvSpPr>
          <p:spPr bwMode="auto">
            <a:xfrm>
              <a:off x="1792" y="1681"/>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3409" name="Text Box 47"/>
            <p:cNvSpPr txBox="1">
              <a:spLocks noChangeArrowheads="1"/>
            </p:cNvSpPr>
            <p:nvPr/>
          </p:nvSpPr>
          <p:spPr bwMode="auto">
            <a:xfrm>
              <a:off x="2944" y="96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12</a:t>
              </a:r>
            </a:p>
          </p:txBody>
        </p:sp>
        <p:sp>
          <p:nvSpPr>
            <p:cNvPr id="13410" name="Text Box 48"/>
            <p:cNvSpPr txBox="1">
              <a:spLocks noChangeArrowheads="1"/>
            </p:cNvSpPr>
            <p:nvPr/>
          </p:nvSpPr>
          <p:spPr bwMode="auto">
            <a:xfrm>
              <a:off x="2944" y="168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9</a:t>
              </a:r>
            </a:p>
          </p:txBody>
        </p:sp>
        <p:sp>
          <p:nvSpPr>
            <p:cNvPr id="13411" name="Text Box 49"/>
            <p:cNvSpPr txBox="1">
              <a:spLocks noChangeArrowheads="1"/>
            </p:cNvSpPr>
            <p:nvPr/>
          </p:nvSpPr>
          <p:spPr bwMode="auto">
            <a:xfrm>
              <a:off x="2360" y="131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14</a:t>
              </a:r>
            </a:p>
          </p:txBody>
        </p:sp>
        <p:sp>
          <p:nvSpPr>
            <p:cNvPr id="13412" name="Text Box 50"/>
            <p:cNvSpPr txBox="1">
              <a:spLocks noChangeArrowheads="1"/>
            </p:cNvSpPr>
            <p:nvPr/>
          </p:nvSpPr>
          <p:spPr bwMode="auto">
            <a:xfrm>
              <a:off x="3704" y="168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11</a:t>
              </a:r>
            </a:p>
          </p:txBody>
        </p:sp>
        <p:sp>
          <p:nvSpPr>
            <p:cNvPr id="13413" name="Text Box 51"/>
            <p:cNvSpPr txBox="1">
              <a:spLocks noChangeArrowheads="1"/>
            </p:cNvSpPr>
            <p:nvPr/>
          </p:nvSpPr>
          <p:spPr bwMode="auto">
            <a:xfrm>
              <a:off x="3704" y="976"/>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19</a:t>
              </a:r>
            </a:p>
          </p:txBody>
        </p:sp>
        <p:sp>
          <p:nvSpPr>
            <p:cNvPr id="13414" name="Text Box 52"/>
            <p:cNvSpPr txBox="1">
              <a:spLocks noChangeArrowheads="1"/>
            </p:cNvSpPr>
            <p:nvPr/>
          </p:nvSpPr>
          <p:spPr bwMode="auto">
            <a:xfrm>
              <a:off x="4248" y="132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21</a:t>
              </a:r>
            </a:p>
          </p:txBody>
        </p:sp>
      </p:grpSp>
      <p:grpSp>
        <p:nvGrpSpPr>
          <p:cNvPr id="3" name="Group 103"/>
          <p:cNvGrpSpPr>
            <a:grpSpLocks/>
          </p:cNvGrpSpPr>
          <p:nvPr/>
        </p:nvGrpSpPr>
        <p:grpSpPr bwMode="auto">
          <a:xfrm>
            <a:off x="1749893" y="3328988"/>
            <a:ext cx="8394700" cy="2625725"/>
            <a:chOff x="1016" y="2097"/>
            <a:chExt cx="3560" cy="1654"/>
          </a:xfrm>
        </p:grpSpPr>
        <p:sp>
          <p:nvSpPr>
            <p:cNvPr id="13317" name="Freeform 101"/>
            <p:cNvSpPr>
              <a:spLocks/>
            </p:cNvSpPr>
            <p:nvPr/>
          </p:nvSpPr>
          <p:spPr bwMode="auto">
            <a:xfrm>
              <a:off x="1208" y="2592"/>
              <a:ext cx="2848" cy="1149"/>
            </a:xfrm>
            <a:custGeom>
              <a:avLst/>
              <a:gdLst>
                <a:gd name="T0" fmla="*/ 62 w 2883"/>
                <a:gd name="T1" fmla="*/ 753 h 1153"/>
                <a:gd name="T2" fmla="*/ 62 w 2883"/>
                <a:gd name="T3" fmla="*/ 422 h 1153"/>
                <a:gd name="T4" fmla="*/ 431 w 2883"/>
                <a:gd name="T5" fmla="*/ 307 h 1153"/>
                <a:gd name="T6" fmla="*/ 669 w 2883"/>
                <a:gd name="T7" fmla="*/ 31 h 1153"/>
                <a:gd name="T8" fmla="*/ 1014 w 2883"/>
                <a:gd name="T9" fmla="*/ 123 h 1153"/>
                <a:gd name="T10" fmla="*/ 1529 w 2883"/>
                <a:gd name="T11" fmla="*/ 154 h 1153"/>
                <a:gd name="T12" fmla="*/ 1959 w 2883"/>
                <a:gd name="T13" fmla="*/ 62 h 1153"/>
                <a:gd name="T14" fmla="*/ 2174 w 2883"/>
                <a:gd name="T15" fmla="*/ 146 h 1153"/>
                <a:gd name="T16" fmla="*/ 2427 w 2883"/>
                <a:gd name="T17" fmla="*/ 108 h 1153"/>
                <a:gd name="T18" fmla="*/ 2781 w 2883"/>
                <a:gd name="T19" fmla="*/ 93 h 1153"/>
                <a:gd name="T20" fmla="*/ 2834 w 2883"/>
                <a:gd name="T21" fmla="*/ 323 h 1153"/>
                <a:gd name="T22" fmla="*/ 2665 w 2883"/>
                <a:gd name="T23" fmla="*/ 407 h 1153"/>
                <a:gd name="T24" fmla="*/ 2435 w 2883"/>
                <a:gd name="T25" fmla="*/ 346 h 1153"/>
                <a:gd name="T26" fmla="*/ 2066 w 2883"/>
                <a:gd name="T27" fmla="*/ 323 h 1153"/>
                <a:gd name="T28" fmla="*/ 1790 w 2883"/>
                <a:gd name="T29" fmla="*/ 400 h 1153"/>
                <a:gd name="T30" fmla="*/ 1575 w 2883"/>
                <a:gd name="T31" fmla="*/ 515 h 1153"/>
                <a:gd name="T32" fmla="*/ 1437 w 2883"/>
                <a:gd name="T33" fmla="*/ 715 h 1153"/>
                <a:gd name="T34" fmla="*/ 1191 w 2883"/>
                <a:gd name="T35" fmla="*/ 730 h 1153"/>
                <a:gd name="T36" fmla="*/ 1137 w 2883"/>
                <a:gd name="T37" fmla="*/ 569 h 1153"/>
                <a:gd name="T38" fmla="*/ 1175 w 2883"/>
                <a:gd name="T39" fmla="*/ 454 h 1153"/>
                <a:gd name="T40" fmla="*/ 1429 w 2883"/>
                <a:gd name="T41" fmla="*/ 308 h 1153"/>
                <a:gd name="T42" fmla="*/ 1160 w 2883"/>
                <a:gd name="T43" fmla="*/ 308 h 1153"/>
                <a:gd name="T44" fmla="*/ 922 w 2883"/>
                <a:gd name="T45" fmla="*/ 391 h 1153"/>
                <a:gd name="T46" fmla="*/ 607 w 2883"/>
                <a:gd name="T47" fmla="*/ 415 h 1153"/>
                <a:gd name="T48" fmla="*/ 431 w 2883"/>
                <a:gd name="T49" fmla="*/ 530 h 1153"/>
                <a:gd name="T50" fmla="*/ 546 w 2883"/>
                <a:gd name="T51" fmla="*/ 715 h 1153"/>
                <a:gd name="T52" fmla="*/ 853 w 2883"/>
                <a:gd name="T53" fmla="*/ 799 h 1153"/>
                <a:gd name="T54" fmla="*/ 1360 w 2883"/>
                <a:gd name="T55" fmla="*/ 861 h 1153"/>
                <a:gd name="T56" fmla="*/ 1905 w 2883"/>
                <a:gd name="T57" fmla="*/ 776 h 1153"/>
                <a:gd name="T58" fmla="*/ 2205 w 2883"/>
                <a:gd name="T59" fmla="*/ 853 h 1153"/>
                <a:gd name="T60" fmla="*/ 2427 w 2883"/>
                <a:gd name="T61" fmla="*/ 876 h 1153"/>
                <a:gd name="T62" fmla="*/ 2566 w 2883"/>
                <a:gd name="T63" fmla="*/ 791 h 1153"/>
                <a:gd name="T64" fmla="*/ 2773 w 2883"/>
                <a:gd name="T65" fmla="*/ 799 h 1153"/>
                <a:gd name="T66" fmla="*/ 2865 w 2883"/>
                <a:gd name="T67" fmla="*/ 1030 h 1153"/>
                <a:gd name="T68" fmla="*/ 2665 w 2883"/>
                <a:gd name="T69" fmla="*/ 1129 h 1153"/>
                <a:gd name="T70" fmla="*/ 2435 w 2883"/>
                <a:gd name="T71" fmla="*/ 1053 h 1153"/>
                <a:gd name="T72" fmla="*/ 2082 w 2883"/>
                <a:gd name="T73" fmla="*/ 1045 h 1153"/>
                <a:gd name="T74" fmla="*/ 1913 w 2883"/>
                <a:gd name="T75" fmla="*/ 1152 h 1153"/>
                <a:gd name="T76" fmla="*/ 1536 w 2883"/>
                <a:gd name="T77" fmla="*/ 1037 h 1153"/>
                <a:gd name="T78" fmla="*/ 1083 w 2883"/>
                <a:gd name="T79" fmla="*/ 1045 h 1153"/>
                <a:gd name="T80" fmla="*/ 861 w 2883"/>
                <a:gd name="T81" fmla="*/ 1137 h 1153"/>
                <a:gd name="T82" fmla="*/ 546 w 2883"/>
                <a:gd name="T83" fmla="*/ 1068 h 1153"/>
                <a:gd name="T84" fmla="*/ 384 w 2883"/>
                <a:gd name="T85" fmla="*/ 868 h 1153"/>
                <a:gd name="T86" fmla="*/ 62 w 2883"/>
                <a:gd name="T87" fmla="*/ 753 h 115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83"/>
                <a:gd name="T133" fmla="*/ 0 h 1153"/>
                <a:gd name="T134" fmla="*/ 2883 w 2883"/>
                <a:gd name="T135" fmla="*/ 1153 h 115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83" h="1153">
                  <a:moveTo>
                    <a:pt x="62" y="753"/>
                  </a:moveTo>
                  <a:cubicBezTo>
                    <a:pt x="8" y="679"/>
                    <a:pt x="0" y="496"/>
                    <a:pt x="62" y="422"/>
                  </a:cubicBezTo>
                  <a:cubicBezTo>
                    <a:pt x="124" y="348"/>
                    <a:pt x="330" y="372"/>
                    <a:pt x="431" y="307"/>
                  </a:cubicBezTo>
                  <a:cubicBezTo>
                    <a:pt x="532" y="242"/>
                    <a:pt x="572" y="62"/>
                    <a:pt x="669" y="31"/>
                  </a:cubicBezTo>
                  <a:cubicBezTo>
                    <a:pt x="766" y="0"/>
                    <a:pt x="871" y="103"/>
                    <a:pt x="1014" y="123"/>
                  </a:cubicBezTo>
                  <a:cubicBezTo>
                    <a:pt x="1157" y="143"/>
                    <a:pt x="1372" y="164"/>
                    <a:pt x="1529" y="154"/>
                  </a:cubicBezTo>
                  <a:cubicBezTo>
                    <a:pt x="1686" y="144"/>
                    <a:pt x="1852" y="63"/>
                    <a:pt x="1959" y="62"/>
                  </a:cubicBezTo>
                  <a:cubicBezTo>
                    <a:pt x="2066" y="61"/>
                    <a:pt x="2096" y="138"/>
                    <a:pt x="2174" y="146"/>
                  </a:cubicBezTo>
                  <a:cubicBezTo>
                    <a:pt x="2252" y="154"/>
                    <a:pt x="2326" y="117"/>
                    <a:pt x="2427" y="108"/>
                  </a:cubicBezTo>
                  <a:cubicBezTo>
                    <a:pt x="2528" y="99"/>
                    <a:pt x="2713" y="57"/>
                    <a:pt x="2781" y="93"/>
                  </a:cubicBezTo>
                  <a:cubicBezTo>
                    <a:pt x="2849" y="129"/>
                    <a:pt x="2853" y="271"/>
                    <a:pt x="2834" y="323"/>
                  </a:cubicBezTo>
                  <a:cubicBezTo>
                    <a:pt x="2815" y="375"/>
                    <a:pt x="2731" y="403"/>
                    <a:pt x="2665" y="407"/>
                  </a:cubicBezTo>
                  <a:cubicBezTo>
                    <a:pt x="2599" y="411"/>
                    <a:pt x="2535" y="360"/>
                    <a:pt x="2435" y="346"/>
                  </a:cubicBezTo>
                  <a:cubicBezTo>
                    <a:pt x="2335" y="332"/>
                    <a:pt x="2173" y="314"/>
                    <a:pt x="2066" y="323"/>
                  </a:cubicBezTo>
                  <a:cubicBezTo>
                    <a:pt x="1959" y="332"/>
                    <a:pt x="1872" y="368"/>
                    <a:pt x="1790" y="400"/>
                  </a:cubicBezTo>
                  <a:cubicBezTo>
                    <a:pt x="1708" y="432"/>
                    <a:pt x="1634" y="463"/>
                    <a:pt x="1575" y="515"/>
                  </a:cubicBezTo>
                  <a:cubicBezTo>
                    <a:pt x="1516" y="567"/>
                    <a:pt x="1501" y="679"/>
                    <a:pt x="1437" y="715"/>
                  </a:cubicBezTo>
                  <a:cubicBezTo>
                    <a:pt x="1373" y="751"/>
                    <a:pt x="1241" y="754"/>
                    <a:pt x="1191" y="730"/>
                  </a:cubicBezTo>
                  <a:cubicBezTo>
                    <a:pt x="1141" y="706"/>
                    <a:pt x="1140" y="615"/>
                    <a:pt x="1137" y="569"/>
                  </a:cubicBezTo>
                  <a:cubicBezTo>
                    <a:pt x="1134" y="523"/>
                    <a:pt x="1126" y="497"/>
                    <a:pt x="1175" y="454"/>
                  </a:cubicBezTo>
                  <a:cubicBezTo>
                    <a:pt x="1224" y="411"/>
                    <a:pt x="1431" y="332"/>
                    <a:pt x="1429" y="308"/>
                  </a:cubicBezTo>
                  <a:cubicBezTo>
                    <a:pt x="1427" y="284"/>
                    <a:pt x="1244" y="294"/>
                    <a:pt x="1160" y="308"/>
                  </a:cubicBezTo>
                  <a:cubicBezTo>
                    <a:pt x="1076" y="322"/>
                    <a:pt x="1014" y="373"/>
                    <a:pt x="922" y="391"/>
                  </a:cubicBezTo>
                  <a:cubicBezTo>
                    <a:pt x="830" y="409"/>
                    <a:pt x="689" y="392"/>
                    <a:pt x="607" y="415"/>
                  </a:cubicBezTo>
                  <a:cubicBezTo>
                    <a:pt x="525" y="438"/>
                    <a:pt x="441" y="480"/>
                    <a:pt x="431" y="530"/>
                  </a:cubicBezTo>
                  <a:cubicBezTo>
                    <a:pt x="421" y="580"/>
                    <a:pt x="476" y="670"/>
                    <a:pt x="546" y="715"/>
                  </a:cubicBezTo>
                  <a:cubicBezTo>
                    <a:pt x="616" y="760"/>
                    <a:pt x="717" y="775"/>
                    <a:pt x="853" y="799"/>
                  </a:cubicBezTo>
                  <a:cubicBezTo>
                    <a:pt x="989" y="823"/>
                    <a:pt x="1185" y="865"/>
                    <a:pt x="1360" y="861"/>
                  </a:cubicBezTo>
                  <a:cubicBezTo>
                    <a:pt x="1535" y="857"/>
                    <a:pt x="1764" y="777"/>
                    <a:pt x="1905" y="776"/>
                  </a:cubicBezTo>
                  <a:cubicBezTo>
                    <a:pt x="2046" y="775"/>
                    <a:pt x="2118" y="836"/>
                    <a:pt x="2205" y="853"/>
                  </a:cubicBezTo>
                  <a:cubicBezTo>
                    <a:pt x="2292" y="870"/>
                    <a:pt x="2367" y="886"/>
                    <a:pt x="2427" y="876"/>
                  </a:cubicBezTo>
                  <a:cubicBezTo>
                    <a:pt x="2487" y="866"/>
                    <a:pt x="2508" y="804"/>
                    <a:pt x="2566" y="791"/>
                  </a:cubicBezTo>
                  <a:cubicBezTo>
                    <a:pt x="2624" y="778"/>
                    <a:pt x="2723" y="759"/>
                    <a:pt x="2773" y="799"/>
                  </a:cubicBezTo>
                  <a:cubicBezTo>
                    <a:pt x="2823" y="839"/>
                    <a:pt x="2883" y="975"/>
                    <a:pt x="2865" y="1030"/>
                  </a:cubicBezTo>
                  <a:cubicBezTo>
                    <a:pt x="2847" y="1085"/>
                    <a:pt x="2737" y="1125"/>
                    <a:pt x="2665" y="1129"/>
                  </a:cubicBezTo>
                  <a:cubicBezTo>
                    <a:pt x="2593" y="1133"/>
                    <a:pt x="2532" y="1067"/>
                    <a:pt x="2435" y="1053"/>
                  </a:cubicBezTo>
                  <a:cubicBezTo>
                    <a:pt x="2338" y="1039"/>
                    <a:pt x="2169" y="1029"/>
                    <a:pt x="2082" y="1045"/>
                  </a:cubicBezTo>
                  <a:cubicBezTo>
                    <a:pt x="1995" y="1061"/>
                    <a:pt x="2004" y="1153"/>
                    <a:pt x="1913" y="1152"/>
                  </a:cubicBezTo>
                  <a:cubicBezTo>
                    <a:pt x="1822" y="1151"/>
                    <a:pt x="1674" y="1055"/>
                    <a:pt x="1536" y="1037"/>
                  </a:cubicBezTo>
                  <a:cubicBezTo>
                    <a:pt x="1398" y="1019"/>
                    <a:pt x="1195" y="1028"/>
                    <a:pt x="1083" y="1045"/>
                  </a:cubicBezTo>
                  <a:cubicBezTo>
                    <a:pt x="971" y="1062"/>
                    <a:pt x="950" y="1133"/>
                    <a:pt x="861" y="1137"/>
                  </a:cubicBezTo>
                  <a:cubicBezTo>
                    <a:pt x="772" y="1141"/>
                    <a:pt x="625" y="1113"/>
                    <a:pt x="546" y="1068"/>
                  </a:cubicBezTo>
                  <a:cubicBezTo>
                    <a:pt x="467" y="1023"/>
                    <a:pt x="465" y="921"/>
                    <a:pt x="384" y="868"/>
                  </a:cubicBezTo>
                  <a:cubicBezTo>
                    <a:pt x="303" y="815"/>
                    <a:pt x="116" y="827"/>
                    <a:pt x="62" y="753"/>
                  </a:cubicBezTo>
                  <a:close/>
                </a:path>
              </a:pathLst>
            </a:custGeom>
            <a:solidFill>
              <a:schemeClr val="hlink"/>
            </a:solidFill>
            <a:ln w="38100" cap="flat" cmpd="sng">
              <a:solidFill>
                <a:schemeClr val="accent2"/>
              </a:solidFill>
              <a:prstDash val="dash"/>
              <a:round/>
              <a:headEnd/>
              <a:tailEnd/>
            </a:ln>
          </p:spPr>
          <p:txBody>
            <a:bodyPr wrap="square">
              <a:spAutoFit/>
            </a:bodyPr>
            <a:lstStyle/>
            <a:p>
              <a:endParaRPr lang="en-US"/>
            </a:p>
          </p:txBody>
        </p:sp>
        <p:sp>
          <p:nvSpPr>
            <p:cNvPr id="13318" name="AutoShape 44"/>
            <p:cNvSpPr>
              <a:spLocks noChangeArrowheads="1"/>
            </p:cNvSpPr>
            <p:nvPr/>
          </p:nvSpPr>
          <p:spPr bwMode="auto">
            <a:xfrm>
              <a:off x="2736" y="2097"/>
              <a:ext cx="231" cy="319"/>
            </a:xfrm>
            <a:prstGeom prst="downArrow">
              <a:avLst>
                <a:gd name="adj1" fmla="val 50000"/>
                <a:gd name="adj2" fmla="val 25000"/>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3319" name="Text Box 45"/>
            <p:cNvSpPr txBox="1">
              <a:spLocks noChangeArrowheads="1"/>
            </p:cNvSpPr>
            <p:nvPr/>
          </p:nvSpPr>
          <p:spPr bwMode="auto">
            <a:xfrm>
              <a:off x="1704" y="2104"/>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latin typeface="Comic Sans MS" pitchFamily="66" charset="0"/>
                </a:rPr>
                <a:t>Relax</a:t>
              </a:r>
            </a:p>
          </p:txBody>
        </p:sp>
        <p:sp>
          <p:nvSpPr>
            <p:cNvPr id="13320" name="Oval 54"/>
            <p:cNvSpPr>
              <a:spLocks noChangeArrowheads="1"/>
            </p:cNvSpPr>
            <p:nvPr/>
          </p:nvSpPr>
          <p:spPr bwMode="auto">
            <a:xfrm>
              <a:off x="1824" y="262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3321" name="Oval 55"/>
            <p:cNvSpPr>
              <a:spLocks noChangeArrowheads="1"/>
            </p:cNvSpPr>
            <p:nvPr/>
          </p:nvSpPr>
          <p:spPr bwMode="auto">
            <a:xfrm>
              <a:off x="2392" y="2964"/>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3322" name="Oval 56"/>
            <p:cNvSpPr>
              <a:spLocks noChangeArrowheads="1"/>
            </p:cNvSpPr>
            <p:nvPr/>
          </p:nvSpPr>
          <p:spPr bwMode="auto">
            <a:xfrm>
              <a:off x="1288" y="29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3323" name="AutoShape 57"/>
            <p:cNvCxnSpPr>
              <a:cxnSpLocks noChangeShapeType="1"/>
              <a:stCxn id="13322" idx="7"/>
              <a:endCxn id="13320" idx="2"/>
            </p:cNvCxnSpPr>
            <p:nvPr/>
          </p:nvCxnSpPr>
          <p:spPr bwMode="auto">
            <a:xfrm flipV="1">
              <a:off x="1493" y="2824"/>
              <a:ext cx="319"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3324" name="AutoShape 58"/>
            <p:cNvCxnSpPr>
              <a:cxnSpLocks noChangeShapeType="1"/>
              <a:stCxn id="13321" idx="7"/>
              <a:endCxn id="13328" idx="2"/>
            </p:cNvCxnSpPr>
            <p:nvPr/>
          </p:nvCxnSpPr>
          <p:spPr bwMode="auto">
            <a:xfrm flipV="1">
              <a:off x="2597" y="2824"/>
              <a:ext cx="367" cy="247"/>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3325" name="AutoShape 59"/>
            <p:cNvCxnSpPr>
              <a:cxnSpLocks noChangeShapeType="1"/>
              <a:stCxn id="13336" idx="6"/>
              <a:endCxn id="13321" idx="3"/>
            </p:cNvCxnSpPr>
            <p:nvPr/>
          </p:nvCxnSpPr>
          <p:spPr bwMode="auto">
            <a:xfrm flipV="1">
              <a:off x="2076" y="3265"/>
              <a:ext cx="351" cy="271"/>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sp>
          <p:nvSpPr>
            <p:cNvPr id="13326" name="Oval 60"/>
            <p:cNvSpPr>
              <a:spLocks noChangeArrowheads="1"/>
            </p:cNvSpPr>
            <p:nvPr/>
          </p:nvSpPr>
          <p:spPr bwMode="auto">
            <a:xfrm>
              <a:off x="2976" y="3332"/>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3327" name="AutoShape 61"/>
            <p:cNvCxnSpPr>
              <a:cxnSpLocks noChangeShapeType="1"/>
              <a:stCxn id="13321" idx="5"/>
              <a:endCxn id="13326" idx="2"/>
            </p:cNvCxnSpPr>
            <p:nvPr/>
          </p:nvCxnSpPr>
          <p:spPr bwMode="auto">
            <a:xfrm>
              <a:off x="2597" y="3265"/>
              <a:ext cx="367" cy="271"/>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3328" name="Oval 62"/>
            <p:cNvSpPr>
              <a:spLocks noChangeArrowheads="1"/>
            </p:cNvSpPr>
            <p:nvPr/>
          </p:nvSpPr>
          <p:spPr bwMode="auto">
            <a:xfrm>
              <a:off x="2976" y="262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3329" name="Oval 63"/>
            <p:cNvSpPr>
              <a:spLocks noChangeArrowheads="1"/>
            </p:cNvSpPr>
            <p:nvPr/>
          </p:nvSpPr>
          <p:spPr bwMode="auto">
            <a:xfrm>
              <a:off x="3736" y="3332"/>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3330" name="Oval 64"/>
            <p:cNvSpPr>
              <a:spLocks noChangeArrowheads="1"/>
            </p:cNvSpPr>
            <p:nvPr/>
          </p:nvSpPr>
          <p:spPr bwMode="auto">
            <a:xfrm>
              <a:off x="3736" y="262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3331" name="AutoShape 65"/>
            <p:cNvCxnSpPr>
              <a:cxnSpLocks noChangeShapeType="1"/>
              <a:stCxn id="13326" idx="6"/>
              <a:endCxn id="13329" idx="2"/>
            </p:cNvCxnSpPr>
            <p:nvPr/>
          </p:nvCxnSpPr>
          <p:spPr bwMode="auto">
            <a:xfrm>
              <a:off x="3228" y="3536"/>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3332" name="AutoShape 66"/>
            <p:cNvCxnSpPr>
              <a:cxnSpLocks noChangeShapeType="1"/>
              <a:stCxn id="13328" idx="6"/>
              <a:endCxn id="13330" idx="2"/>
            </p:cNvCxnSpPr>
            <p:nvPr/>
          </p:nvCxnSpPr>
          <p:spPr bwMode="auto">
            <a:xfrm>
              <a:off x="3228" y="2824"/>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3333" name="AutoShape 67"/>
            <p:cNvCxnSpPr>
              <a:cxnSpLocks noChangeShapeType="1"/>
              <a:stCxn id="13329" idx="0"/>
              <a:endCxn id="13330" idx="4"/>
            </p:cNvCxnSpPr>
            <p:nvPr/>
          </p:nvCxnSpPr>
          <p:spPr bwMode="auto">
            <a:xfrm flipV="1">
              <a:off x="3856" y="2956"/>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3334" name="AutoShape 68"/>
            <p:cNvCxnSpPr>
              <a:cxnSpLocks noChangeShapeType="1"/>
              <a:stCxn id="13326" idx="2"/>
              <a:endCxn id="13336" idx="6"/>
            </p:cNvCxnSpPr>
            <p:nvPr/>
          </p:nvCxnSpPr>
          <p:spPr bwMode="auto">
            <a:xfrm flipH="1">
              <a:off x="2076" y="3536"/>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3335" name="AutoShape 69"/>
            <p:cNvCxnSpPr>
              <a:cxnSpLocks noChangeShapeType="1"/>
              <a:stCxn id="13329" idx="1"/>
              <a:endCxn id="13328" idx="5"/>
            </p:cNvCxnSpPr>
            <p:nvPr/>
          </p:nvCxnSpPr>
          <p:spPr bwMode="auto">
            <a:xfrm flipH="1" flipV="1">
              <a:off x="3181" y="2921"/>
              <a:ext cx="590" cy="518"/>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3336" name="Oval 70"/>
            <p:cNvSpPr>
              <a:spLocks noChangeArrowheads="1"/>
            </p:cNvSpPr>
            <p:nvPr/>
          </p:nvSpPr>
          <p:spPr bwMode="auto">
            <a:xfrm>
              <a:off x="1824" y="3332"/>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3337" name="AutoShape 71"/>
            <p:cNvCxnSpPr>
              <a:cxnSpLocks noChangeShapeType="1"/>
              <a:stCxn id="13336" idx="0"/>
              <a:endCxn id="13320" idx="4"/>
            </p:cNvCxnSpPr>
            <p:nvPr/>
          </p:nvCxnSpPr>
          <p:spPr bwMode="auto">
            <a:xfrm flipV="1">
              <a:off x="1944" y="2956"/>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3338" name="AutoShape 72"/>
            <p:cNvCxnSpPr>
              <a:cxnSpLocks noChangeShapeType="1"/>
              <a:stCxn id="13336" idx="2"/>
              <a:endCxn id="13322" idx="5"/>
            </p:cNvCxnSpPr>
            <p:nvPr/>
          </p:nvCxnSpPr>
          <p:spPr bwMode="auto">
            <a:xfrm flipH="1" flipV="1">
              <a:off x="1493" y="3281"/>
              <a:ext cx="319"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3339" name="AutoShape 73"/>
            <p:cNvCxnSpPr>
              <a:cxnSpLocks noChangeShapeType="1"/>
              <a:stCxn id="13328" idx="2"/>
              <a:endCxn id="13320" idx="6"/>
            </p:cNvCxnSpPr>
            <p:nvPr/>
          </p:nvCxnSpPr>
          <p:spPr bwMode="auto">
            <a:xfrm flipH="1">
              <a:off x="2076" y="2824"/>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3340" name="Oval 74"/>
            <p:cNvSpPr>
              <a:spLocks noChangeArrowheads="1"/>
            </p:cNvSpPr>
            <p:nvPr/>
          </p:nvSpPr>
          <p:spPr bwMode="auto">
            <a:xfrm>
              <a:off x="4280" y="29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3341" name="AutoShape 75"/>
            <p:cNvCxnSpPr>
              <a:cxnSpLocks noChangeShapeType="1"/>
              <a:stCxn id="13329" idx="6"/>
              <a:endCxn id="13340" idx="3"/>
            </p:cNvCxnSpPr>
            <p:nvPr/>
          </p:nvCxnSpPr>
          <p:spPr bwMode="auto">
            <a:xfrm flipV="1">
              <a:off x="3988" y="3281"/>
              <a:ext cx="327"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3342" name="AutoShape 76"/>
            <p:cNvCxnSpPr>
              <a:cxnSpLocks noChangeShapeType="1"/>
              <a:stCxn id="13340" idx="1"/>
              <a:endCxn id="13330" idx="6"/>
            </p:cNvCxnSpPr>
            <p:nvPr/>
          </p:nvCxnSpPr>
          <p:spPr bwMode="auto">
            <a:xfrm flipH="1" flipV="1">
              <a:off x="3988" y="2824"/>
              <a:ext cx="327"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3343" name="Text Box 77"/>
            <p:cNvSpPr txBox="1">
              <a:spLocks noChangeArrowheads="1"/>
            </p:cNvSpPr>
            <p:nvPr/>
          </p:nvSpPr>
          <p:spPr bwMode="auto">
            <a:xfrm>
              <a:off x="1400" y="270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3344" name="Text Box 78"/>
            <p:cNvSpPr txBox="1">
              <a:spLocks noChangeArrowheads="1"/>
            </p:cNvSpPr>
            <p:nvPr/>
          </p:nvSpPr>
          <p:spPr bwMode="auto">
            <a:xfrm>
              <a:off x="1400" y="337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3345" name="Text Box 79"/>
            <p:cNvSpPr txBox="1">
              <a:spLocks noChangeArrowheads="1"/>
            </p:cNvSpPr>
            <p:nvPr/>
          </p:nvSpPr>
          <p:spPr bwMode="auto">
            <a:xfrm>
              <a:off x="1688" y="299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11</a:t>
              </a:r>
            </a:p>
          </p:txBody>
        </p:sp>
        <p:sp>
          <p:nvSpPr>
            <p:cNvPr id="13346" name="Text Box 80"/>
            <p:cNvSpPr txBox="1">
              <a:spLocks noChangeArrowheads="1"/>
            </p:cNvSpPr>
            <p:nvPr/>
          </p:nvSpPr>
          <p:spPr bwMode="auto">
            <a:xfrm>
              <a:off x="2312" y="255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3347" name="Text Box 81"/>
            <p:cNvSpPr txBox="1">
              <a:spLocks noChangeArrowheads="1"/>
            </p:cNvSpPr>
            <p:nvPr/>
          </p:nvSpPr>
          <p:spPr bwMode="auto">
            <a:xfrm>
              <a:off x="3320" y="255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13348" name="Text Box 82"/>
            <p:cNvSpPr txBox="1">
              <a:spLocks noChangeArrowheads="1"/>
            </p:cNvSpPr>
            <p:nvPr/>
          </p:nvSpPr>
          <p:spPr bwMode="auto">
            <a:xfrm>
              <a:off x="4080" y="275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9</a:t>
              </a:r>
            </a:p>
          </p:txBody>
        </p:sp>
        <p:sp>
          <p:nvSpPr>
            <p:cNvPr id="13349" name="Text Box 83"/>
            <p:cNvSpPr txBox="1">
              <a:spLocks noChangeArrowheads="1"/>
            </p:cNvSpPr>
            <p:nvPr/>
          </p:nvSpPr>
          <p:spPr bwMode="auto">
            <a:xfrm>
              <a:off x="4056" y="339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10</a:t>
              </a:r>
            </a:p>
          </p:txBody>
        </p:sp>
        <p:sp>
          <p:nvSpPr>
            <p:cNvPr id="13350" name="Text Box 84"/>
            <p:cNvSpPr txBox="1">
              <a:spLocks noChangeArrowheads="1"/>
            </p:cNvSpPr>
            <p:nvPr/>
          </p:nvSpPr>
          <p:spPr bwMode="auto">
            <a:xfrm>
              <a:off x="3792" y="304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14</a:t>
              </a:r>
            </a:p>
          </p:txBody>
        </p:sp>
        <p:sp>
          <p:nvSpPr>
            <p:cNvPr id="13351" name="Text Box 85"/>
            <p:cNvSpPr txBox="1">
              <a:spLocks noChangeArrowheads="1"/>
            </p:cNvSpPr>
            <p:nvPr/>
          </p:nvSpPr>
          <p:spPr bwMode="auto">
            <a:xfrm>
              <a:off x="3128" y="304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3352" name="Text Box 86"/>
            <p:cNvSpPr txBox="1">
              <a:spLocks noChangeArrowheads="1"/>
            </p:cNvSpPr>
            <p:nvPr/>
          </p:nvSpPr>
          <p:spPr bwMode="auto">
            <a:xfrm>
              <a:off x="3280" y="351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13353" name="Text Box 87"/>
            <p:cNvSpPr txBox="1">
              <a:spLocks noChangeArrowheads="1"/>
            </p:cNvSpPr>
            <p:nvPr/>
          </p:nvSpPr>
          <p:spPr bwMode="auto">
            <a:xfrm>
              <a:off x="2312" y="352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a:t>
              </a:r>
            </a:p>
          </p:txBody>
        </p:sp>
        <p:sp>
          <p:nvSpPr>
            <p:cNvPr id="13354" name="Text Box 88"/>
            <p:cNvSpPr txBox="1">
              <a:spLocks noChangeArrowheads="1"/>
            </p:cNvSpPr>
            <p:nvPr/>
          </p:nvSpPr>
          <p:spPr bwMode="auto">
            <a:xfrm>
              <a:off x="2656" y="292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13355" name="Text Box 89"/>
            <p:cNvSpPr txBox="1">
              <a:spLocks noChangeArrowheads="1"/>
            </p:cNvSpPr>
            <p:nvPr/>
          </p:nvSpPr>
          <p:spPr bwMode="auto">
            <a:xfrm>
              <a:off x="2648" y="32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6</a:t>
              </a:r>
            </a:p>
          </p:txBody>
        </p:sp>
        <p:sp>
          <p:nvSpPr>
            <p:cNvPr id="13356" name="Text Box 90"/>
            <p:cNvSpPr txBox="1">
              <a:spLocks noChangeArrowheads="1"/>
            </p:cNvSpPr>
            <p:nvPr/>
          </p:nvSpPr>
          <p:spPr bwMode="auto">
            <a:xfrm>
              <a:off x="2072" y="318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13357" name="Text Box 91"/>
            <p:cNvSpPr txBox="1">
              <a:spLocks noChangeArrowheads="1"/>
            </p:cNvSpPr>
            <p:nvPr/>
          </p:nvSpPr>
          <p:spPr bwMode="auto">
            <a:xfrm>
              <a:off x="1016" y="289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solidFill>
                    <a:srgbClr val="CC3300"/>
                  </a:solidFill>
                  <a:latin typeface="Comic Sans MS" pitchFamily="66" charset="0"/>
                </a:rPr>
                <a:t>s</a:t>
              </a:r>
            </a:p>
          </p:txBody>
        </p:sp>
        <p:sp>
          <p:nvSpPr>
            <p:cNvPr id="13358" name="Text Box 92"/>
            <p:cNvSpPr txBox="1">
              <a:spLocks noChangeArrowheads="1"/>
            </p:cNvSpPr>
            <p:nvPr/>
          </p:nvSpPr>
          <p:spPr bwMode="auto">
            <a:xfrm>
              <a:off x="1256" y="308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0</a:t>
              </a:r>
            </a:p>
          </p:txBody>
        </p:sp>
        <p:sp>
          <p:nvSpPr>
            <p:cNvPr id="13359" name="Text Box 93"/>
            <p:cNvSpPr txBox="1">
              <a:spLocks noChangeArrowheads="1"/>
            </p:cNvSpPr>
            <p:nvPr/>
          </p:nvSpPr>
          <p:spPr bwMode="auto">
            <a:xfrm>
              <a:off x="1784" y="272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3360" name="Text Box 94"/>
            <p:cNvSpPr txBox="1">
              <a:spLocks noChangeArrowheads="1"/>
            </p:cNvSpPr>
            <p:nvPr/>
          </p:nvSpPr>
          <p:spPr bwMode="auto">
            <a:xfrm>
              <a:off x="1784" y="3433"/>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3361" name="Text Box 95"/>
            <p:cNvSpPr txBox="1">
              <a:spLocks noChangeArrowheads="1"/>
            </p:cNvSpPr>
            <p:nvPr/>
          </p:nvSpPr>
          <p:spPr bwMode="auto">
            <a:xfrm>
              <a:off x="2936" y="272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12</a:t>
              </a:r>
            </a:p>
          </p:txBody>
        </p:sp>
        <p:sp>
          <p:nvSpPr>
            <p:cNvPr id="13362" name="Text Box 96"/>
            <p:cNvSpPr txBox="1">
              <a:spLocks noChangeArrowheads="1"/>
            </p:cNvSpPr>
            <p:nvPr/>
          </p:nvSpPr>
          <p:spPr bwMode="auto">
            <a:xfrm>
              <a:off x="2936" y="343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9</a:t>
              </a:r>
            </a:p>
          </p:txBody>
        </p:sp>
        <p:sp>
          <p:nvSpPr>
            <p:cNvPr id="13363" name="Text Box 97"/>
            <p:cNvSpPr txBox="1">
              <a:spLocks noChangeArrowheads="1"/>
            </p:cNvSpPr>
            <p:nvPr/>
          </p:nvSpPr>
          <p:spPr bwMode="auto">
            <a:xfrm>
              <a:off x="2352" y="3064"/>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14</a:t>
              </a:r>
            </a:p>
          </p:txBody>
        </p:sp>
        <p:sp>
          <p:nvSpPr>
            <p:cNvPr id="13364" name="Text Box 98"/>
            <p:cNvSpPr txBox="1">
              <a:spLocks noChangeArrowheads="1"/>
            </p:cNvSpPr>
            <p:nvPr/>
          </p:nvSpPr>
          <p:spPr bwMode="auto">
            <a:xfrm>
              <a:off x="3696" y="343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11</a:t>
              </a:r>
            </a:p>
          </p:txBody>
        </p:sp>
        <p:sp>
          <p:nvSpPr>
            <p:cNvPr id="13365" name="Text Box 99"/>
            <p:cNvSpPr txBox="1">
              <a:spLocks noChangeArrowheads="1"/>
            </p:cNvSpPr>
            <p:nvPr/>
          </p:nvSpPr>
          <p:spPr bwMode="auto">
            <a:xfrm>
              <a:off x="3696" y="272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19</a:t>
              </a:r>
            </a:p>
          </p:txBody>
        </p:sp>
        <p:sp>
          <p:nvSpPr>
            <p:cNvPr id="13366" name="Text Box 100"/>
            <p:cNvSpPr txBox="1">
              <a:spLocks noChangeArrowheads="1"/>
            </p:cNvSpPr>
            <p:nvPr/>
          </p:nvSpPr>
          <p:spPr bwMode="auto">
            <a:xfrm>
              <a:off x="4240" y="308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21</a:t>
              </a:r>
            </a:p>
          </p:txBody>
        </p:sp>
      </p:grpSp>
      <p:sp>
        <p:nvSpPr>
          <p:cNvPr id="103" name="TextBox 102"/>
          <p:cNvSpPr txBox="1"/>
          <p:nvPr/>
        </p:nvSpPr>
        <p:spPr>
          <a:xfrm>
            <a:off x="9996512" y="6262112"/>
            <a:ext cx="2016321" cy="369332"/>
          </a:xfrm>
          <a:prstGeom prst="rect">
            <a:avLst/>
          </a:prstGeom>
          <a:noFill/>
        </p:spPr>
        <p:txBody>
          <a:bodyPr wrap="none" rtlCol="0">
            <a:spAutoFit/>
          </a:bodyPr>
          <a:lstStyle/>
          <a:p>
            <a:r>
              <a:rPr lang="en-US" dirty="0"/>
              <a:t>Distance Queue: </a:t>
            </a:r>
            <a:r>
              <a:rPr lang="en-US" dirty="0">
                <a:latin typeface="Times New Roman"/>
                <a:cs typeface="Times New Roman"/>
              </a:rPr>
              <a:t>21</a:t>
            </a:r>
            <a:endParaRPr lang="en-US" dirty="0"/>
          </a:p>
        </p:txBody>
      </p:sp>
      <p:sp>
        <p:nvSpPr>
          <p:cNvPr id="104" name="TextBox 103"/>
          <p:cNvSpPr txBox="1"/>
          <p:nvPr/>
        </p:nvSpPr>
        <p:spPr>
          <a:xfrm>
            <a:off x="9996512" y="3144322"/>
            <a:ext cx="2016321" cy="369332"/>
          </a:xfrm>
          <a:prstGeom prst="rect">
            <a:avLst/>
          </a:prstGeom>
          <a:noFill/>
        </p:spPr>
        <p:txBody>
          <a:bodyPr wrap="none" rtlCol="0">
            <a:spAutoFit/>
          </a:bodyPr>
          <a:lstStyle/>
          <a:p>
            <a:r>
              <a:rPr lang="en-US" dirty="0"/>
              <a:t>Distance Queue: </a:t>
            </a:r>
            <a:r>
              <a:rPr lang="en-US" dirty="0">
                <a:latin typeface="Times New Roman"/>
                <a:cs typeface="Times New Roman"/>
              </a:rPr>
              <a:t>21</a:t>
            </a:r>
            <a:endParaRPr lang="en-US" dirty="0"/>
          </a:p>
        </p:txBody>
      </p:sp>
    </p:spTree>
    <p:extLst>
      <p:ext uri="{BB962C8B-B14F-4D97-AF65-F5344CB8AC3E}">
        <p14:creationId xmlns:p14="http://schemas.microsoft.com/office/powerpoint/2010/main" val="1883337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302340" y="17875"/>
            <a:ext cx="8686800" cy="865951"/>
          </a:xfrm>
          <a:noFill/>
        </p:spPr>
        <p:txBody>
          <a:bodyPr/>
          <a:lstStyle/>
          <a:p>
            <a:pPr eaLnBrk="1" hangingPunct="1"/>
            <a:r>
              <a:rPr lang="en-US" altLang="zh-TW" dirty="0" smtClean="0"/>
              <a:t>Example</a:t>
            </a:r>
          </a:p>
        </p:txBody>
      </p:sp>
      <p:grpSp>
        <p:nvGrpSpPr>
          <p:cNvPr id="2" name="Group 105"/>
          <p:cNvGrpSpPr>
            <a:grpSpLocks/>
          </p:cNvGrpSpPr>
          <p:nvPr/>
        </p:nvGrpSpPr>
        <p:grpSpPr bwMode="auto">
          <a:xfrm>
            <a:off x="1531736" y="1383476"/>
            <a:ext cx="8709106" cy="1906588"/>
            <a:chOff x="1024" y="800"/>
            <a:chExt cx="3560" cy="1201"/>
          </a:xfrm>
        </p:grpSpPr>
        <p:sp>
          <p:nvSpPr>
            <p:cNvPr id="14391" name="Freeform 3"/>
            <p:cNvSpPr>
              <a:spLocks/>
            </p:cNvSpPr>
            <p:nvPr/>
          </p:nvSpPr>
          <p:spPr bwMode="auto">
            <a:xfrm>
              <a:off x="1213" y="829"/>
              <a:ext cx="3371" cy="1172"/>
            </a:xfrm>
            <a:custGeom>
              <a:avLst/>
              <a:gdLst>
                <a:gd name="T0" fmla="*/ 62 w 3404"/>
                <a:gd name="T1" fmla="*/ 753 h 1153"/>
                <a:gd name="T2" fmla="*/ 62 w 3404"/>
                <a:gd name="T3" fmla="*/ 422 h 1153"/>
                <a:gd name="T4" fmla="*/ 431 w 3404"/>
                <a:gd name="T5" fmla="*/ 307 h 1153"/>
                <a:gd name="T6" fmla="*/ 669 w 3404"/>
                <a:gd name="T7" fmla="*/ 31 h 1153"/>
                <a:gd name="T8" fmla="*/ 1014 w 3404"/>
                <a:gd name="T9" fmla="*/ 123 h 1153"/>
                <a:gd name="T10" fmla="*/ 1529 w 3404"/>
                <a:gd name="T11" fmla="*/ 154 h 1153"/>
                <a:gd name="T12" fmla="*/ 1959 w 3404"/>
                <a:gd name="T13" fmla="*/ 62 h 1153"/>
                <a:gd name="T14" fmla="*/ 2174 w 3404"/>
                <a:gd name="T15" fmla="*/ 146 h 1153"/>
                <a:gd name="T16" fmla="*/ 2427 w 3404"/>
                <a:gd name="T17" fmla="*/ 108 h 1153"/>
                <a:gd name="T18" fmla="*/ 2727 w 3404"/>
                <a:gd name="T19" fmla="*/ 77 h 1153"/>
                <a:gd name="T20" fmla="*/ 2850 w 3404"/>
                <a:gd name="T21" fmla="*/ 254 h 1153"/>
                <a:gd name="T22" fmla="*/ 2773 w 3404"/>
                <a:gd name="T23" fmla="*/ 392 h 1153"/>
                <a:gd name="T24" fmla="*/ 2665 w 3404"/>
                <a:gd name="T25" fmla="*/ 407 h 1153"/>
                <a:gd name="T26" fmla="*/ 2435 w 3404"/>
                <a:gd name="T27" fmla="*/ 346 h 1153"/>
                <a:gd name="T28" fmla="*/ 2066 w 3404"/>
                <a:gd name="T29" fmla="*/ 323 h 1153"/>
                <a:gd name="T30" fmla="*/ 1790 w 3404"/>
                <a:gd name="T31" fmla="*/ 400 h 1153"/>
                <a:gd name="T32" fmla="*/ 1575 w 3404"/>
                <a:gd name="T33" fmla="*/ 515 h 1153"/>
                <a:gd name="T34" fmla="*/ 1437 w 3404"/>
                <a:gd name="T35" fmla="*/ 715 h 1153"/>
                <a:gd name="T36" fmla="*/ 1191 w 3404"/>
                <a:gd name="T37" fmla="*/ 730 h 1153"/>
                <a:gd name="T38" fmla="*/ 1137 w 3404"/>
                <a:gd name="T39" fmla="*/ 569 h 1153"/>
                <a:gd name="T40" fmla="*/ 1175 w 3404"/>
                <a:gd name="T41" fmla="*/ 454 h 1153"/>
                <a:gd name="T42" fmla="*/ 1429 w 3404"/>
                <a:gd name="T43" fmla="*/ 308 h 1153"/>
                <a:gd name="T44" fmla="*/ 1160 w 3404"/>
                <a:gd name="T45" fmla="*/ 308 h 1153"/>
                <a:gd name="T46" fmla="*/ 922 w 3404"/>
                <a:gd name="T47" fmla="*/ 391 h 1153"/>
                <a:gd name="T48" fmla="*/ 607 w 3404"/>
                <a:gd name="T49" fmla="*/ 415 h 1153"/>
                <a:gd name="T50" fmla="*/ 431 w 3404"/>
                <a:gd name="T51" fmla="*/ 530 h 1153"/>
                <a:gd name="T52" fmla="*/ 546 w 3404"/>
                <a:gd name="T53" fmla="*/ 715 h 1153"/>
                <a:gd name="T54" fmla="*/ 853 w 3404"/>
                <a:gd name="T55" fmla="*/ 799 h 1153"/>
                <a:gd name="T56" fmla="*/ 1360 w 3404"/>
                <a:gd name="T57" fmla="*/ 861 h 1153"/>
                <a:gd name="T58" fmla="*/ 1905 w 3404"/>
                <a:gd name="T59" fmla="*/ 776 h 1153"/>
                <a:gd name="T60" fmla="*/ 2205 w 3404"/>
                <a:gd name="T61" fmla="*/ 853 h 1153"/>
                <a:gd name="T62" fmla="*/ 2427 w 3404"/>
                <a:gd name="T63" fmla="*/ 876 h 1153"/>
                <a:gd name="T64" fmla="*/ 2566 w 3404"/>
                <a:gd name="T65" fmla="*/ 791 h 1153"/>
                <a:gd name="T66" fmla="*/ 2827 w 3404"/>
                <a:gd name="T67" fmla="*/ 784 h 1153"/>
                <a:gd name="T68" fmla="*/ 2942 w 3404"/>
                <a:gd name="T69" fmla="*/ 699 h 1153"/>
                <a:gd name="T70" fmla="*/ 3034 w 3404"/>
                <a:gd name="T71" fmla="*/ 507 h 1153"/>
                <a:gd name="T72" fmla="*/ 3203 w 3404"/>
                <a:gd name="T73" fmla="*/ 407 h 1153"/>
                <a:gd name="T74" fmla="*/ 3372 w 3404"/>
                <a:gd name="T75" fmla="*/ 461 h 1153"/>
                <a:gd name="T76" fmla="*/ 3387 w 3404"/>
                <a:gd name="T77" fmla="*/ 646 h 1153"/>
                <a:gd name="T78" fmla="*/ 3272 w 3404"/>
                <a:gd name="T79" fmla="*/ 784 h 1153"/>
                <a:gd name="T80" fmla="*/ 3080 w 3404"/>
                <a:gd name="T81" fmla="*/ 822 h 1153"/>
                <a:gd name="T82" fmla="*/ 2865 w 3404"/>
                <a:gd name="T83" fmla="*/ 1030 h 1153"/>
                <a:gd name="T84" fmla="*/ 2665 w 3404"/>
                <a:gd name="T85" fmla="*/ 1129 h 1153"/>
                <a:gd name="T86" fmla="*/ 2435 w 3404"/>
                <a:gd name="T87" fmla="*/ 1053 h 1153"/>
                <a:gd name="T88" fmla="*/ 2082 w 3404"/>
                <a:gd name="T89" fmla="*/ 1045 h 1153"/>
                <a:gd name="T90" fmla="*/ 1913 w 3404"/>
                <a:gd name="T91" fmla="*/ 1152 h 1153"/>
                <a:gd name="T92" fmla="*/ 1536 w 3404"/>
                <a:gd name="T93" fmla="*/ 1037 h 1153"/>
                <a:gd name="T94" fmla="*/ 1083 w 3404"/>
                <a:gd name="T95" fmla="*/ 1045 h 1153"/>
                <a:gd name="T96" fmla="*/ 861 w 3404"/>
                <a:gd name="T97" fmla="*/ 1137 h 1153"/>
                <a:gd name="T98" fmla="*/ 546 w 3404"/>
                <a:gd name="T99" fmla="*/ 1068 h 1153"/>
                <a:gd name="T100" fmla="*/ 384 w 3404"/>
                <a:gd name="T101" fmla="*/ 868 h 1153"/>
                <a:gd name="T102" fmla="*/ 62 w 3404"/>
                <a:gd name="T103" fmla="*/ 753 h 115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404"/>
                <a:gd name="T157" fmla="*/ 0 h 1153"/>
                <a:gd name="T158" fmla="*/ 3404 w 3404"/>
                <a:gd name="T159" fmla="*/ 1153 h 115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404" h="1153">
                  <a:moveTo>
                    <a:pt x="62" y="753"/>
                  </a:moveTo>
                  <a:cubicBezTo>
                    <a:pt x="8" y="679"/>
                    <a:pt x="0" y="496"/>
                    <a:pt x="62" y="422"/>
                  </a:cubicBezTo>
                  <a:cubicBezTo>
                    <a:pt x="124" y="348"/>
                    <a:pt x="330" y="372"/>
                    <a:pt x="431" y="307"/>
                  </a:cubicBezTo>
                  <a:cubicBezTo>
                    <a:pt x="532" y="242"/>
                    <a:pt x="572" y="62"/>
                    <a:pt x="669" y="31"/>
                  </a:cubicBezTo>
                  <a:cubicBezTo>
                    <a:pt x="766" y="0"/>
                    <a:pt x="871" y="103"/>
                    <a:pt x="1014" y="123"/>
                  </a:cubicBezTo>
                  <a:cubicBezTo>
                    <a:pt x="1157" y="143"/>
                    <a:pt x="1372" y="164"/>
                    <a:pt x="1529" y="154"/>
                  </a:cubicBezTo>
                  <a:cubicBezTo>
                    <a:pt x="1686" y="144"/>
                    <a:pt x="1852" y="63"/>
                    <a:pt x="1959" y="62"/>
                  </a:cubicBezTo>
                  <a:cubicBezTo>
                    <a:pt x="2066" y="61"/>
                    <a:pt x="2096" y="138"/>
                    <a:pt x="2174" y="146"/>
                  </a:cubicBezTo>
                  <a:cubicBezTo>
                    <a:pt x="2252" y="154"/>
                    <a:pt x="2335" y="119"/>
                    <a:pt x="2427" y="108"/>
                  </a:cubicBezTo>
                  <a:cubicBezTo>
                    <a:pt x="2519" y="97"/>
                    <a:pt x="2657" y="53"/>
                    <a:pt x="2727" y="77"/>
                  </a:cubicBezTo>
                  <a:cubicBezTo>
                    <a:pt x="2797" y="101"/>
                    <a:pt x="2842" y="202"/>
                    <a:pt x="2850" y="254"/>
                  </a:cubicBezTo>
                  <a:cubicBezTo>
                    <a:pt x="2858" y="306"/>
                    <a:pt x="2804" y="367"/>
                    <a:pt x="2773" y="392"/>
                  </a:cubicBezTo>
                  <a:cubicBezTo>
                    <a:pt x="2742" y="417"/>
                    <a:pt x="2721" y="415"/>
                    <a:pt x="2665" y="407"/>
                  </a:cubicBezTo>
                  <a:cubicBezTo>
                    <a:pt x="2609" y="399"/>
                    <a:pt x="2535" y="360"/>
                    <a:pt x="2435" y="346"/>
                  </a:cubicBezTo>
                  <a:cubicBezTo>
                    <a:pt x="2335" y="332"/>
                    <a:pt x="2173" y="314"/>
                    <a:pt x="2066" y="323"/>
                  </a:cubicBezTo>
                  <a:cubicBezTo>
                    <a:pt x="1959" y="332"/>
                    <a:pt x="1872" y="368"/>
                    <a:pt x="1790" y="400"/>
                  </a:cubicBezTo>
                  <a:cubicBezTo>
                    <a:pt x="1708" y="432"/>
                    <a:pt x="1634" y="463"/>
                    <a:pt x="1575" y="515"/>
                  </a:cubicBezTo>
                  <a:cubicBezTo>
                    <a:pt x="1516" y="567"/>
                    <a:pt x="1501" y="679"/>
                    <a:pt x="1437" y="715"/>
                  </a:cubicBezTo>
                  <a:cubicBezTo>
                    <a:pt x="1373" y="751"/>
                    <a:pt x="1241" y="754"/>
                    <a:pt x="1191" y="730"/>
                  </a:cubicBezTo>
                  <a:cubicBezTo>
                    <a:pt x="1141" y="706"/>
                    <a:pt x="1140" y="615"/>
                    <a:pt x="1137" y="569"/>
                  </a:cubicBezTo>
                  <a:cubicBezTo>
                    <a:pt x="1134" y="523"/>
                    <a:pt x="1126" y="497"/>
                    <a:pt x="1175" y="454"/>
                  </a:cubicBezTo>
                  <a:cubicBezTo>
                    <a:pt x="1224" y="411"/>
                    <a:pt x="1431" y="332"/>
                    <a:pt x="1429" y="308"/>
                  </a:cubicBezTo>
                  <a:cubicBezTo>
                    <a:pt x="1427" y="284"/>
                    <a:pt x="1244" y="294"/>
                    <a:pt x="1160" y="308"/>
                  </a:cubicBezTo>
                  <a:cubicBezTo>
                    <a:pt x="1076" y="322"/>
                    <a:pt x="1014" y="373"/>
                    <a:pt x="922" y="391"/>
                  </a:cubicBezTo>
                  <a:cubicBezTo>
                    <a:pt x="830" y="409"/>
                    <a:pt x="689" y="392"/>
                    <a:pt x="607" y="415"/>
                  </a:cubicBezTo>
                  <a:cubicBezTo>
                    <a:pt x="525" y="438"/>
                    <a:pt x="441" y="480"/>
                    <a:pt x="431" y="530"/>
                  </a:cubicBezTo>
                  <a:cubicBezTo>
                    <a:pt x="421" y="580"/>
                    <a:pt x="476" y="670"/>
                    <a:pt x="546" y="715"/>
                  </a:cubicBezTo>
                  <a:cubicBezTo>
                    <a:pt x="616" y="760"/>
                    <a:pt x="717" y="775"/>
                    <a:pt x="853" y="799"/>
                  </a:cubicBezTo>
                  <a:cubicBezTo>
                    <a:pt x="989" y="823"/>
                    <a:pt x="1185" y="865"/>
                    <a:pt x="1360" y="861"/>
                  </a:cubicBezTo>
                  <a:cubicBezTo>
                    <a:pt x="1535" y="857"/>
                    <a:pt x="1764" y="777"/>
                    <a:pt x="1905" y="776"/>
                  </a:cubicBezTo>
                  <a:cubicBezTo>
                    <a:pt x="2046" y="775"/>
                    <a:pt x="2118" y="836"/>
                    <a:pt x="2205" y="853"/>
                  </a:cubicBezTo>
                  <a:cubicBezTo>
                    <a:pt x="2292" y="870"/>
                    <a:pt x="2367" y="886"/>
                    <a:pt x="2427" y="876"/>
                  </a:cubicBezTo>
                  <a:cubicBezTo>
                    <a:pt x="2487" y="866"/>
                    <a:pt x="2499" y="806"/>
                    <a:pt x="2566" y="791"/>
                  </a:cubicBezTo>
                  <a:cubicBezTo>
                    <a:pt x="2633" y="776"/>
                    <a:pt x="2764" y="799"/>
                    <a:pt x="2827" y="784"/>
                  </a:cubicBezTo>
                  <a:cubicBezTo>
                    <a:pt x="2890" y="769"/>
                    <a:pt x="2908" y="745"/>
                    <a:pt x="2942" y="699"/>
                  </a:cubicBezTo>
                  <a:cubicBezTo>
                    <a:pt x="2976" y="653"/>
                    <a:pt x="2991" y="556"/>
                    <a:pt x="3034" y="507"/>
                  </a:cubicBezTo>
                  <a:cubicBezTo>
                    <a:pt x="3077" y="458"/>
                    <a:pt x="3147" y="415"/>
                    <a:pt x="3203" y="407"/>
                  </a:cubicBezTo>
                  <a:cubicBezTo>
                    <a:pt x="3259" y="399"/>
                    <a:pt x="3341" y="421"/>
                    <a:pt x="3372" y="461"/>
                  </a:cubicBezTo>
                  <a:cubicBezTo>
                    <a:pt x="3403" y="501"/>
                    <a:pt x="3404" y="592"/>
                    <a:pt x="3387" y="646"/>
                  </a:cubicBezTo>
                  <a:cubicBezTo>
                    <a:pt x="3370" y="700"/>
                    <a:pt x="3323" y="755"/>
                    <a:pt x="3272" y="784"/>
                  </a:cubicBezTo>
                  <a:cubicBezTo>
                    <a:pt x="3221" y="813"/>
                    <a:pt x="3148" y="781"/>
                    <a:pt x="3080" y="822"/>
                  </a:cubicBezTo>
                  <a:cubicBezTo>
                    <a:pt x="3012" y="863"/>
                    <a:pt x="2934" y="979"/>
                    <a:pt x="2865" y="1030"/>
                  </a:cubicBezTo>
                  <a:cubicBezTo>
                    <a:pt x="2796" y="1081"/>
                    <a:pt x="2737" y="1125"/>
                    <a:pt x="2665" y="1129"/>
                  </a:cubicBezTo>
                  <a:cubicBezTo>
                    <a:pt x="2593" y="1133"/>
                    <a:pt x="2532" y="1067"/>
                    <a:pt x="2435" y="1053"/>
                  </a:cubicBezTo>
                  <a:cubicBezTo>
                    <a:pt x="2338" y="1039"/>
                    <a:pt x="2169" y="1029"/>
                    <a:pt x="2082" y="1045"/>
                  </a:cubicBezTo>
                  <a:cubicBezTo>
                    <a:pt x="1995" y="1061"/>
                    <a:pt x="2004" y="1153"/>
                    <a:pt x="1913" y="1152"/>
                  </a:cubicBezTo>
                  <a:cubicBezTo>
                    <a:pt x="1822" y="1151"/>
                    <a:pt x="1674" y="1055"/>
                    <a:pt x="1536" y="1037"/>
                  </a:cubicBezTo>
                  <a:cubicBezTo>
                    <a:pt x="1398" y="1019"/>
                    <a:pt x="1195" y="1028"/>
                    <a:pt x="1083" y="1045"/>
                  </a:cubicBezTo>
                  <a:cubicBezTo>
                    <a:pt x="971" y="1062"/>
                    <a:pt x="950" y="1133"/>
                    <a:pt x="861" y="1137"/>
                  </a:cubicBezTo>
                  <a:cubicBezTo>
                    <a:pt x="772" y="1141"/>
                    <a:pt x="625" y="1113"/>
                    <a:pt x="546" y="1068"/>
                  </a:cubicBezTo>
                  <a:cubicBezTo>
                    <a:pt x="467" y="1023"/>
                    <a:pt x="465" y="921"/>
                    <a:pt x="384" y="868"/>
                  </a:cubicBezTo>
                  <a:cubicBezTo>
                    <a:pt x="303" y="815"/>
                    <a:pt x="116" y="827"/>
                    <a:pt x="62" y="753"/>
                  </a:cubicBezTo>
                  <a:close/>
                </a:path>
              </a:pathLst>
            </a:custGeom>
            <a:solidFill>
              <a:schemeClr val="hlink"/>
            </a:solidFill>
            <a:ln w="38100" cap="flat" cmpd="sng">
              <a:solidFill>
                <a:schemeClr val="accent2"/>
              </a:solidFill>
              <a:prstDash val="dash"/>
              <a:round/>
              <a:headEnd/>
              <a:tailEnd/>
            </a:ln>
          </p:spPr>
          <p:txBody>
            <a:bodyPr wrap="square">
              <a:spAutoFit/>
            </a:bodyPr>
            <a:lstStyle/>
            <a:p>
              <a:endParaRPr lang="en-US"/>
            </a:p>
          </p:txBody>
        </p:sp>
        <p:sp>
          <p:nvSpPr>
            <p:cNvPr id="14392" name="Oval 5"/>
            <p:cNvSpPr>
              <a:spLocks noChangeArrowheads="1"/>
            </p:cNvSpPr>
            <p:nvPr/>
          </p:nvSpPr>
          <p:spPr bwMode="auto">
            <a:xfrm>
              <a:off x="1832" y="86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4393" name="Oval 6"/>
            <p:cNvSpPr>
              <a:spLocks noChangeArrowheads="1"/>
            </p:cNvSpPr>
            <p:nvPr/>
          </p:nvSpPr>
          <p:spPr bwMode="auto">
            <a:xfrm>
              <a:off x="2400" y="1212"/>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4394" name="Oval 7"/>
            <p:cNvSpPr>
              <a:spLocks noChangeArrowheads="1"/>
            </p:cNvSpPr>
            <p:nvPr/>
          </p:nvSpPr>
          <p:spPr bwMode="auto">
            <a:xfrm>
              <a:off x="1296" y="122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4395" name="AutoShape 8"/>
            <p:cNvCxnSpPr>
              <a:cxnSpLocks noChangeShapeType="1"/>
              <a:stCxn id="14394" idx="7"/>
              <a:endCxn id="14392" idx="2"/>
            </p:cNvCxnSpPr>
            <p:nvPr/>
          </p:nvCxnSpPr>
          <p:spPr bwMode="auto">
            <a:xfrm flipV="1">
              <a:off x="1501" y="1072"/>
              <a:ext cx="319"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4396" name="AutoShape 9"/>
            <p:cNvCxnSpPr>
              <a:cxnSpLocks noChangeShapeType="1"/>
              <a:stCxn id="14393" idx="7"/>
              <a:endCxn id="14400" idx="2"/>
            </p:cNvCxnSpPr>
            <p:nvPr/>
          </p:nvCxnSpPr>
          <p:spPr bwMode="auto">
            <a:xfrm flipV="1">
              <a:off x="2605" y="1072"/>
              <a:ext cx="367" cy="247"/>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4397" name="AutoShape 10"/>
            <p:cNvCxnSpPr>
              <a:cxnSpLocks noChangeShapeType="1"/>
              <a:stCxn id="14408" idx="6"/>
              <a:endCxn id="14393" idx="3"/>
            </p:cNvCxnSpPr>
            <p:nvPr/>
          </p:nvCxnSpPr>
          <p:spPr bwMode="auto">
            <a:xfrm flipV="1">
              <a:off x="2084" y="1513"/>
              <a:ext cx="351" cy="271"/>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sp>
          <p:nvSpPr>
            <p:cNvPr id="14398" name="Oval 11"/>
            <p:cNvSpPr>
              <a:spLocks noChangeArrowheads="1"/>
            </p:cNvSpPr>
            <p:nvPr/>
          </p:nvSpPr>
          <p:spPr bwMode="auto">
            <a:xfrm>
              <a:off x="2984" y="15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4399" name="AutoShape 12"/>
            <p:cNvCxnSpPr>
              <a:cxnSpLocks noChangeShapeType="1"/>
              <a:stCxn id="14393" idx="5"/>
              <a:endCxn id="14398" idx="2"/>
            </p:cNvCxnSpPr>
            <p:nvPr/>
          </p:nvCxnSpPr>
          <p:spPr bwMode="auto">
            <a:xfrm>
              <a:off x="2605" y="1513"/>
              <a:ext cx="367" cy="271"/>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4400" name="Oval 13"/>
            <p:cNvSpPr>
              <a:spLocks noChangeArrowheads="1"/>
            </p:cNvSpPr>
            <p:nvPr/>
          </p:nvSpPr>
          <p:spPr bwMode="auto">
            <a:xfrm>
              <a:off x="2984" y="86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4401" name="Oval 14"/>
            <p:cNvSpPr>
              <a:spLocks noChangeArrowheads="1"/>
            </p:cNvSpPr>
            <p:nvPr/>
          </p:nvSpPr>
          <p:spPr bwMode="auto">
            <a:xfrm>
              <a:off x="3744" y="15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4402" name="Oval 15"/>
            <p:cNvSpPr>
              <a:spLocks noChangeArrowheads="1"/>
            </p:cNvSpPr>
            <p:nvPr/>
          </p:nvSpPr>
          <p:spPr bwMode="auto">
            <a:xfrm>
              <a:off x="3744" y="86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4403" name="AutoShape 16"/>
            <p:cNvCxnSpPr>
              <a:cxnSpLocks noChangeShapeType="1"/>
              <a:stCxn id="14398" idx="6"/>
              <a:endCxn id="14401" idx="2"/>
            </p:cNvCxnSpPr>
            <p:nvPr/>
          </p:nvCxnSpPr>
          <p:spPr bwMode="auto">
            <a:xfrm>
              <a:off x="3236" y="1784"/>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4404" name="AutoShape 17"/>
            <p:cNvCxnSpPr>
              <a:cxnSpLocks noChangeShapeType="1"/>
              <a:stCxn id="14400" idx="6"/>
              <a:endCxn id="14402" idx="2"/>
            </p:cNvCxnSpPr>
            <p:nvPr/>
          </p:nvCxnSpPr>
          <p:spPr bwMode="auto">
            <a:xfrm>
              <a:off x="3236" y="1072"/>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4405" name="AutoShape 18"/>
            <p:cNvCxnSpPr>
              <a:cxnSpLocks noChangeShapeType="1"/>
              <a:stCxn id="14401" idx="0"/>
              <a:endCxn id="14402" idx="4"/>
            </p:cNvCxnSpPr>
            <p:nvPr/>
          </p:nvCxnSpPr>
          <p:spPr bwMode="auto">
            <a:xfrm flipV="1">
              <a:off x="3864" y="1204"/>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4406" name="AutoShape 19"/>
            <p:cNvCxnSpPr>
              <a:cxnSpLocks noChangeShapeType="1"/>
              <a:stCxn id="14398" idx="2"/>
              <a:endCxn id="14408" idx="6"/>
            </p:cNvCxnSpPr>
            <p:nvPr/>
          </p:nvCxnSpPr>
          <p:spPr bwMode="auto">
            <a:xfrm flipH="1">
              <a:off x="2084" y="1784"/>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4407" name="AutoShape 20"/>
            <p:cNvCxnSpPr>
              <a:cxnSpLocks noChangeShapeType="1"/>
              <a:stCxn id="14401" idx="1"/>
              <a:endCxn id="14400" idx="5"/>
            </p:cNvCxnSpPr>
            <p:nvPr/>
          </p:nvCxnSpPr>
          <p:spPr bwMode="auto">
            <a:xfrm flipH="1" flipV="1">
              <a:off x="3189" y="1169"/>
              <a:ext cx="590" cy="518"/>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4408" name="Oval 21"/>
            <p:cNvSpPr>
              <a:spLocks noChangeArrowheads="1"/>
            </p:cNvSpPr>
            <p:nvPr/>
          </p:nvSpPr>
          <p:spPr bwMode="auto">
            <a:xfrm>
              <a:off x="1832" y="15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4409" name="AutoShape 22"/>
            <p:cNvCxnSpPr>
              <a:cxnSpLocks noChangeShapeType="1"/>
              <a:stCxn id="14408" idx="0"/>
              <a:endCxn id="14392" idx="4"/>
            </p:cNvCxnSpPr>
            <p:nvPr/>
          </p:nvCxnSpPr>
          <p:spPr bwMode="auto">
            <a:xfrm flipV="1">
              <a:off x="1952" y="1204"/>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4410" name="AutoShape 23"/>
            <p:cNvCxnSpPr>
              <a:cxnSpLocks noChangeShapeType="1"/>
              <a:stCxn id="14408" idx="2"/>
              <a:endCxn id="14394" idx="5"/>
            </p:cNvCxnSpPr>
            <p:nvPr/>
          </p:nvCxnSpPr>
          <p:spPr bwMode="auto">
            <a:xfrm flipH="1" flipV="1">
              <a:off x="1501" y="1529"/>
              <a:ext cx="319"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4411" name="AutoShape 24"/>
            <p:cNvCxnSpPr>
              <a:cxnSpLocks noChangeShapeType="1"/>
              <a:stCxn id="14400" idx="2"/>
              <a:endCxn id="14392" idx="6"/>
            </p:cNvCxnSpPr>
            <p:nvPr/>
          </p:nvCxnSpPr>
          <p:spPr bwMode="auto">
            <a:xfrm flipH="1">
              <a:off x="2084" y="1072"/>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4412" name="Oval 25"/>
            <p:cNvSpPr>
              <a:spLocks noChangeArrowheads="1"/>
            </p:cNvSpPr>
            <p:nvPr/>
          </p:nvSpPr>
          <p:spPr bwMode="auto">
            <a:xfrm>
              <a:off x="4288" y="1228"/>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4413" name="AutoShape 26"/>
            <p:cNvCxnSpPr>
              <a:cxnSpLocks noChangeShapeType="1"/>
              <a:stCxn id="14401" idx="6"/>
              <a:endCxn id="14412" idx="3"/>
            </p:cNvCxnSpPr>
            <p:nvPr/>
          </p:nvCxnSpPr>
          <p:spPr bwMode="auto">
            <a:xfrm flipV="1">
              <a:off x="3996" y="1529"/>
              <a:ext cx="327"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4414" name="AutoShape 27"/>
            <p:cNvCxnSpPr>
              <a:cxnSpLocks noChangeShapeType="1"/>
              <a:stCxn id="14412" idx="1"/>
              <a:endCxn id="14402" idx="6"/>
            </p:cNvCxnSpPr>
            <p:nvPr/>
          </p:nvCxnSpPr>
          <p:spPr bwMode="auto">
            <a:xfrm flipH="1" flipV="1">
              <a:off x="3996" y="1072"/>
              <a:ext cx="327"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4415" name="Text Box 28"/>
            <p:cNvSpPr txBox="1">
              <a:spLocks noChangeArrowheads="1"/>
            </p:cNvSpPr>
            <p:nvPr/>
          </p:nvSpPr>
          <p:spPr bwMode="auto">
            <a:xfrm>
              <a:off x="1408" y="95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4416" name="Text Box 29"/>
            <p:cNvSpPr txBox="1">
              <a:spLocks noChangeArrowheads="1"/>
            </p:cNvSpPr>
            <p:nvPr/>
          </p:nvSpPr>
          <p:spPr bwMode="auto">
            <a:xfrm>
              <a:off x="1408" y="162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4417" name="Text Box 30"/>
            <p:cNvSpPr txBox="1">
              <a:spLocks noChangeArrowheads="1"/>
            </p:cNvSpPr>
            <p:nvPr/>
          </p:nvSpPr>
          <p:spPr bwMode="auto">
            <a:xfrm>
              <a:off x="1696" y="124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11</a:t>
              </a:r>
            </a:p>
          </p:txBody>
        </p:sp>
        <p:sp>
          <p:nvSpPr>
            <p:cNvPr id="14418" name="Text Box 31"/>
            <p:cNvSpPr txBox="1">
              <a:spLocks noChangeArrowheads="1"/>
            </p:cNvSpPr>
            <p:nvPr/>
          </p:nvSpPr>
          <p:spPr bwMode="auto">
            <a:xfrm>
              <a:off x="2320" y="8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4419" name="Text Box 32"/>
            <p:cNvSpPr txBox="1">
              <a:spLocks noChangeArrowheads="1"/>
            </p:cNvSpPr>
            <p:nvPr/>
          </p:nvSpPr>
          <p:spPr bwMode="auto">
            <a:xfrm>
              <a:off x="3328" y="8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14420" name="Text Box 33"/>
            <p:cNvSpPr txBox="1">
              <a:spLocks noChangeArrowheads="1"/>
            </p:cNvSpPr>
            <p:nvPr/>
          </p:nvSpPr>
          <p:spPr bwMode="auto">
            <a:xfrm>
              <a:off x="4088" y="99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9</a:t>
              </a:r>
            </a:p>
          </p:txBody>
        </p:sp>
        <p:sp>
          <p:nvSpPr>
            <p:cNvPr id="14421" name="Text Box 34"/>
            <p:cNvSpPr txBox="1">
              <a:spLocks noChangeArrowheads="1"/>
            </p:cNvSpPr>
            <p:nvPr/>
          </p:nvSpPr>
          <p:spPr bwMode="auto">
            <a:xfrm>
              <a:off x="4064" y="164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10</a:t>
              </a:r>
            </a:p>
          </p:txBody>
        </p:sp>
        <p:sp>
          <p:nvSpPr>
            <p:cNvPr id="14422" name="Text Box 35"/>
            <p:cNvSpPr txBox="1">
              <a:spLocks noChangeArrowheads="1"/>
            </p:cNvSpPr>
            <p:nvPr/>
          </p:nvSpPr>
          <p:spPr bwMode="auto">
            <a:xfrm>
              <a:off x="3800" y="129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14</a:t>
              </a:r>
            </a:p>
          </p:txBody>
        </p:sp>
        <p:sp>
          <p:nvSpPr>
            <p:cNvPr id="14423" name="Text Box 36"/>
            <p:cNvSpPr txBox="1">
              <a:spLocks noChangeArrowheads="1"/>
            </p:cNvSpPr>
            <p:nvPr/>
          </p:nvSpPr>
          <p:spPr bwMode="auto">
            <a:xfrm>
              <a:off x="3136" y="12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4424" name="Text Box 37"/>
            <p:cNvSpPr txBox="1">
              <a:spLocks noChangeArrowheads="1"/>
            </p:cNvSpPr>
            <p:nvPr/>
          </p:nvSpPr>
          <p:spPr bwMode="auto">
            <a:xfrm>
              <a:off x="3288" y="176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14425" name="Text Box 38"/>
            <p:cNvSpPr txBox="1">
              <a:spLocks noChangeArrowheads="1"/>
            </p:cNvSpPr>
            <p:nvPr/>
          </p:nvSpPr>
          <p:spPr bwMode="auto">
            <a:xfrm>
              <a:off x="2320" y="17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a:t>
              </a:r>
            </a:p>
          </p:txBody>
        </p:sp>
        <p:sp>
          <p:nvSpPr>
            <p:cNvPr id="14426" name="Text Box 39"/>
            <p:cNvSpPr txBox="1">
              <a:spLocks noChangeArrowheads="1"/>
            </p:cNvSpPr>
            <p:nvPr/>
          </p:nvSpPr>
          <p:spPr bwMode="auto">
            <a:xfrm>
              <a:off x="2664" y="11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14427" name="Text Box 40"/>
            <p:cNvSpPr txBox="1">
              <a:spLocks noChangeArrowheads="1"/>
            </p:cNvSpPr>
            <p:nvPr/>
          </p:nvSpPr>
          <p:spPr bwMode="auto">
            <a:xfrm>
              <a:off x="2656" y="144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6</a:t>
              </a:r>
            </a:p>
          </p:txBody>
        </p:sp>
        <p:sp>
          <p:nvSpPr>
            <p:cNvPr id="14428" name="Text Box 41"/>
            <p:cNvSpPr txBox="1">
              <a:spLocks noChangeArrowheads="1"/>
            </p:cNvSpPr>
            <p:nvPr/>
          </p:nvSpPr>
          <p:spPr bwMode="auto">
            <a:xfrm>
              <a:off x="2080" y="143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14429" name="Text Box 42"/>
            <p:cNvSpPr txBox="1">
              <a:spLocks noChangeArrowheads="1"/>
            </p:cNvSpPr>
            <p:nvPr/>
          </p:nvSpPr>
          <p:spPr bwMode="auto">
            <a:xfrm>
              <a:off x="1024" y="11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solidFill>
                    <a:srgbClr val="CC3300"/>
                  </a:solidFill>
                  <a:latin typeface="Comic Sans MS" pitchFamily="66" charset="0"/>
                </a:rPr>
                <a:t>s</a:t>
              </a:r>
            </a:p>
          </p:txBody>
        </p:sp>
        <p:sp>
          <p:nvSpPr>
            <p:cNvPr id="14430" name="Text Box 43"/>
            <p:cNvSpPr txBox="1">
              <a:spLocks noChangeArrowheads="1"/>
            </p:cNvSpPr>
            <p:nvPr/>
          </p:nvSpPr>
          <p:spPr bwMode="auto">
            <a:xfrm>
              <a:off x="1264" y="132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0</a:t>
              </a:r>
            </a:p>
          </p:txBody>
        </p:sp>
        <p:sp>
          <p:nvSpPr>
            <p:cNvPr id="14431" name="Text Box 44"/>
            <p:cNvSpPr txBox="1">
              <a:spLocks noChangeArrowheads="1"/>
            </p:cNvSpPr>
            <p:nvPr/>
          </p:nvSpPr>
          <p:spPr bwMode="auto">
            <a:xfrm>
              <a:off x="1784" y="97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4432" name="Text Box 47"/>
            <p:cNvSpPr txBox="1">
              <a:spLocks noChangeArrowheads="1"/>
            </p:cNvSpPr>
            <p:nvPr/>
          </p:nvSpPr>
          <p:spPr bwMode="auto">
            <a:xfrm>
              <a:off x="1792" y="1681"/>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4433" name="Text Box 48"/>
            <p:cNvSpPr txBox="1">
              <a:spLocks noChangeArrowheads="1"/>
            </p:cNvSpPr>
            <p:nvPr/>
          </p:nvSpPr>
          <p:spPr bwMode="auto">
            <a:xfrm>
              <a:off x="2944" y="96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12</a:t>
              </a:r>
            </a:p>
          </p:txBody>
        </p:sp>
        <p:sp>
          <p:nvSpPr>
            <p:cNvPr id="14434" name="Text Box 49"/>
            <p:cNvSpPr txBox="1">
              <a:spLocks noChangeArrowheads="1"/>
            </p:cNvSpPr>
            <p:nvPr/>
          </p:nvSpPr>
          <p:spPr bwMode="auto">
            <a:xfrm>
              <a:off x="2944" y="168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9</a:t>
              </a:r>
            </a:p>
          </p:txBody>
        </p:sp>
        <p:sp>
          <p:nvSpPr>
            <p:cNvPr id="14435" name="Text Box 50"/>
            <p:cNvSpPr txBox="1">
              <a:spLocks noChangeArrowheads="1"/>
            </p:cNvSpPr>
            <p:nvPr/>
          </p:nvSpPr>
          <p:spPr bwMode="auto">
            <a:xfrm>
              <a:off x="2360" y="131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14</a:t>
              </a:r>
            </a:p>
          </p:txBody>
        </p:sp>
        <p:sp>
          <p:nvSpPr>
            <p:cNvPr id="14436" name="Text Box 51"/>
            <p:cNvSpPr txBox="1">
              <a:spLocks noChangeArrowheads="1"/>
            </p:cNvSpPr>
            <p:nvPr/>
          </p:nvSpPr>
          <p:spPr bwMode="auto">
            <a:xfrm>
              <a:off x="3704" y="168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11</a:t>
              </a:r>
            </a:p>
          </p:txBody>
        </p:sp>
        <p:sp>
          <p:nvSpPr>
            <p:cNvPr id="14437" name="Text Box 52"/>
            <p:cNvSpPr txBox="1">
              <a:spLocks noChangeArrowheads="1"/>
            </p:cNvSpPr>
            <p:nvPr/>
          </p:nvSpPr>
          <p:spPr bwMode="auto">
            <a:xfrm>
              <a:off x="3704" y="976"/>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19</a:t>
              </a:r>
            </a:p>
          </p:txBody>
        </p:sp>
        <p:sp>
          <p:nvSpPr>
            <p:cNvPr id="14438" name="Text Box 53"/>
            <p:cNvSpPr txBox="1">
              <a:spLocks noChangeArrowheads="1"/>
            </p:cNvSpPr>
            <p:nvPr/>
          </p:nvSpPr>
          <p:spPr bwMode="auto">
            <a:xfrm>
              <a:off x="4248" y="132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21</a:t>
              </a:r>
            </a:p>
          </p:txBody>
        </p:sp>
      </p:grpSp>
      <p:grpSp>
        <p:nvGrpSpPr>
          <p:cNvPr id="3" name="Group 106"/>
          <p:cNvGrpSpPr>
            <a:grpSpLocks/>
          </p:cNvGrpSpPr>
          <p:nvPr/>
        </p:nvGrpSpPr>
        <p:grpSpPr bwMode="auto">
          <a:xfrm>
            <a:off x="1475234" y="3442464"/>
            <a:ext cx="8833872" cy="2655888"/>
            <a:chOff x="1016" y="2097"/>
            <a:chExt cx="3611" cy="1673"/>
          </a:xfrm>
        </p:grpSpPr>
        <p:sp>
          <p:nvSpPr>
            <p:cNvPr id="14341" name="Freeform 104"/>
            <p:cNvSpPr>
              <a:spLocks/>
            </p:cNvSpPr>
            <p:nvPr/>
          </p:nvSpPr>
          <p:spPr bwMode="auto">
            <a:xfrm>
              <a:off x="1208" y="2583"/>
              <a:ext cx="3419" cy="1187"/>
            </a:xfrm>
            <a:custGeom>
              <a:avLst/>
              <a:gdLst>
                <a:gd name="T0" fmla="*/ 62 w 3404"/>
                <a:gd name="T1" fmla="*/ 753 h 1153"/>
                <a:gd name="T2" fmla="*/ 62 w 3404"/>
                <a:gd name="T3" fmla="*/ 422 h 1153"/>
                <a:gd name="T4" fmla="*/ 431 w 3404"/>
                <a:gd name="T5" fmla="*/ 307 h 1153"/>
                <a:gd name="T6" fmla="*/ 669 w 3404"/>
                <a:gd name="T7" fmla="*/ 31 h 1153"/>
                <a:gd name="T8" fmla="*/ 1014 w 3404"/>
                <a:gd name="T9" fmla="*/ 123 h 1153"/>
                <a:gd name="T10" fmla="*/ 1529 w 3404"/>
                <a:gd name="T11" fmla="*/ 154 h 1153"/>
                <a:gd name="T12" fmla="*/ 1959 w 3404"/>
                <a:gd name="T13" fmla="*/ 62 h 1153"/>
                <a:gd name="T14" fmla="*/ 2174 w 3404"/>
                <a:gd name="T15" fmla="*/ 146 h 1153"/>
                <a:gd name="T16" fmla="*/ 2427 w 3404"/>
                <a:gd name="T17" fmla="*/ 108 h 1153"/>
                <a:gd name="T18" fmla="*/ 2727 w 3404"/>
                <a:gd name="T19" fmla="*/ 77 h 1153"/>
                <a:gd name="T20" fmla="*/ 2850 w 3404"/>
                <a:gd name="T21" fmla="*/ 254 h 1153"/>
                <a:gd name="T22" fmla="*/ 2773 w 3404"/>
                <a:gd name="T23" fmla="*/ 392 h 1153"/>
                <a:gd name="T24" fmla="*/ 2665 w 3404"/>
                <a:gd name="T25" fmla="*/ 407 h 1153"/>
                <a:gd name="T26" fmla="*/ 2435 w 3404"/>
                <a:gd name="T27" fmla="*/ 346 h 1153"/>
                <a:gd name="T28" fmla="*/ 2066 w 3404"/>
                <a:gd name="T29" fmla="*/ 323 h 1153"/>
                <a:gd name="T30" fmla="*/ 1790 w 3404"/>
                <a:gd name="T31" fmla="*/ 400 h 1153"/>
                <a:gd name="T32" fmla="*/ 1575 w 3404"/>
                <a:gd name="T33" fmla="*/ 515 h 1153"/>
                <a:gd name="T34" fmla="*/ 1437 w 3404"/>
                <a:gd name="T35" fmla="*/ 715 h 1153"/>
                <a:gd name="T36" fmla="*/ 1191 w 3404"/>
                <a:gd name="T37" fmla="*/ 730 h 1153"/>
                <a:gd name="T38" fmla="*/ 1137 w 3404"/>
                <a:gd name="T39" fmla="*/ 569 h 1153"/>
                <a:gd name="T40" fmla="*/ 1175 w 3404"/>
                <a:gd name="T41" fmla="*/ 454 h 1153"/>
                <a:gd name="T42" fmla="*/ 1429 w 3404"/>
                <a:gd name="T43" fmla="*/ 308 h 1153"/>
                <a:gd name="T44" fmla="*/ 1160 w 3404"/>
                <a:gd name="T45" fmla="*/ 308 h 1153"/>
                <a:gd name="T46" fmla="*/ 922 w 3404"/>
                <a:gd name="T47" fmla="*/ 391 h 1153"/>
                <a:gd name="T48" fmla="*/ 607 w 3404"/>
                <a:gd name="T49" fmla="*/ 415 h 1153"/>
                <a:gd name="T50" fmla="*/ 431 w 3404"/>
                <a:gd name="T51" fmla="*/ 530 h 1153"/>
                <a:gd name="T52" fmla="*/ 546 w 3404"/>
                <a:gd name="T53" fmla="*/ 715 h 1153"/>
                <a:gd name="T54" fmla="*/ 853 w 3404"/>
                <a:gd name="T55" fmla="*/ 799 h 1153"/>
                <a:gd name="T56" fmla="*/ 1360 w 3404"/>
                <a:gd name="T57" fmla="*/ 861 h 1153"/>
                <a:gd name="T58" fmla="*/ 1905 w 3404"/>
                <a:gd name="T59" fmla="*/ 776 h 1153"/>
                <a:gd name="T60" fmla="*/ 2205 w 3404"/>
                <a:gd name="T61" fmla="*/ 853 h 1153"/>
                <a:gd name="T62" fmla="*/ 2427 w 3404"/>
                <a:gd name="T63" fmla="*/ 876 h 1153"/>
                <a:gd name="T64" fmla="*/ 2566 w 3404"/>
                <a:gd name="T65" fmla="*/ 791 h 1153"/>
                <a:gd name="T66" fmla="*/ 2827 w 3404"/>
                <a:gd name="T67" fmla="*/ 784 h 1153"/>
                <a:gd name="T68" fmla="*/ 2942 w 3404"/>
                <a:gd name="T69" fmla="*/ 699 h 1153"/>
                <a:gd name="T70" fmla="*/ 3034 w 3404"/>
                <a:gd name="T71" fmla="*/ 507 h 1153"/>
                <a:gd name="T72" fmla="*/ 3203 w 3404"/>
                <a:gd name="T73" fmla="*/ 407 h 1153"/>
                <a:gd name="T74" fmla="*/ 3372 w 3404"/>
                <a:gd name="T75" fmla="*/ 461 h 1153"/>
                <a:gd name="T76" fmla="*/ 3387 w 3404"/>
                <a:gd name="T77" fmla="*/ 646 h 1153"/>
                <a:gd name="T78" fmla="*/ 3272 w 3404"/>
                <a:gd name="T79" fmla="*/ 784 h 1153"/>
                <a:gd name="T80" fmla="*/ 3080 w 3404"/>
                <a:gd name="T81" fmla="*/ 822 h 1153"/>
                <a:gd name="T82" fmla="*/ 2865 w 3404"/>
                <a:gd name="T83" fmla="*/ 1030 h 1153"/>
                <a:gd name="T84" fmla="*/ 2665 w 3404"/>
                <a:gd name="T85" fmla="*/ 1129 h 1153"/>
                <a:gd name="T86" fmla="*/ 2435 w 3404"/>
                <a:gd name="T87" fmla="*/ 1053 h 1153"/>
                <a:gd name="T88" fmla="*/ 2082 w 3404"/>
                <a:gd name="T89" fmla="*/ 1045 h 1153"/>
                <a:gd name="T90" fmla="*/ 1913 w 3404"/>
                <a:gd name="T91" fmla="*/ 1152 h 1153"/>
                <a:gd name="T92" fmla="*/ 1536 w 3404"/>
                <a:gd name="T93" fmla="*/ 1037 h 1153"/>
                <a:gd name="T94" fmla="*/ 1083 w 3404"/>
                <a:gd name="T95" fmla="*/ 1045 h 1153"/>
                <a:gd name="T96" fmla="*/ 861 w 3404"/>
                <a:gd name="T97" fmla="*/ 1137 h 1153"/>
                <a:gd name="T98" fmla="*/ 546 w 3404"/>
                <a:gd name="T99" fmla="*/ 1068 h 1153"/>
                <a:gd name="T100" fmla="*/ 384 w 3404"/>
                <a:gd name="T101" fmla="*/ 868 h 1153"/>
                <a:gd name="T102" fmla="*/ 62 w 3404"/>
                <a:gd name="T103" fmla="*/ 753 h 115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404"/>
                <a:gd name="T157" fmla="*/ 0 h 1153"/>
                <a:gd name="T158" fmla="*/ 3404 w 3404"/>
                <a:gd name="T159" fmla="*/ 1153 h 115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404" h="1153">
                  <a:moveTo>
                    <a:pt x="62" y="753"/>
                  </a:moveTo>
                  <a:cubicBezTo>
                    <a:pt x="8" y="679"/>
                    <a:pt x="0" y="496"/>
                    <a:pt x="62" y="422"/>
                  </a:cubicBezTo>
                  <a:cubicBezTo>
                    <a:pt x="124" y="348"/>
                    <a:pt x="330" y="372"/>
                    <a:pt x="431" y="307"/>
                  </a:cubicBezTo>
                  <a:cubicBezTo>
                    <a:pt x="532" y="242"/>
                    <a:pt x="572" y="62"/>
                    <a:pt x="669" y="31"/>
                  </a:cubicBezTo>
                  <a:cubicBezTo>
                    <a:pt x="766" y="0"/>
                    <a:pt x="871" y="103"/>
                    <a:pt x="1014" y="123"/>
                  </a:cubicBezTo>
                  <a:cubicBezTo>
                    <a:pt x="1157" y="143"/>
                    <a:pt x="1372" y="164"/>
                    <a:pt x="1529" y="154"/>
                  </a:cubicBezTo>
                  <a:cubicBezTo>
                    <a:pt x="1686" y="144"/>
                    <a:pt x="1852" y="63"/>
                    <a:pt x="1959" y="62"/>
                  </a:cubicBezTo>
                  <a:cubicBezTo>
                    <a:pt x="2066" y="61"/>
                    <a:pt x="2096" y="138"/>
                    <a:pt x="2174" y="146"/>
                  </a:cubicBezTo>
                  <a:cubicBezTo>
                    <a:pt x="2252" y="154"/>
                    <a:pt x="2335" y="119"/>
                    <a:pt x="2427" y="108"/>
                  </a:cubicBezTo>
                  <a:cubicBezTo>
                    <a:pt x="2519" y="97"/>
                    <a:pt x="2657" y="53"/>
                    <a:pt x="2727" y="77"/>
                  </a:cubicBezTo>
                  <a:cubicBezTo>
                    <a:pt x="2797" y="101"/>
                    <a:pt x="2842" y="202"/>
                    <a:pt x="2850" y="254"/>
                  </a:cubicBezTo>
                  <a:cubicBezTo>
                    <a:pt x="2858" y="306"/>
                    <a:pt x="2804" y="367"/>
                    <a:pt x="2773" y="392"/>
                  </a:cubicBezTo>
                  <a:cubicBezTo>
                    <a:pt x="2742" y="417"/>
                    <a:pt x="2721" y="415"/>
                    <a:pt x="2665" y="407"/>
                  </a:cubicBezTo>
                  <a:cubicBezTo>
                    <a:pt x="2609" y="399"/>
                    <a:pt x="2535" y="360"/>
                    <a:pt x="2435" y="346"/>
                  </a:cubicBezTo>
                  <a:cubicBezTo>
                    <a:pt x="2335" y="332"/>
                    <a:pt x="2173" y="314"/>
                    <a:pt x="2066" y="323"/>
                  </a:cubicBezTo>
                  <a:cubicBezTo>
                    <a:pt x="1959" y="332"/>
                    <a:pt x="1872" y="368"/>
                    <a:pt x="1790" y="400"/>
                  </a:cubicBezTo>
                  <a:cubicBezTo>
                    <a:pt x="1708" y="432"/>
                    <a:pt x="1634" y="463"/>
                    <a:pt x="1575" y="515"/>
                  </a:cubicBezTo>
                  <a:cubicBezTo>
                    <a:pt x="1516" y="567"/>
                    <a:pt x="1501" y="679"/>
                    <a:pt x="1437" y="715"/>
                  </a:cubicBezTo>
                  <a:cubicBezTo>
                    <a:pt x="1373" y="751"/>
                    <a:pt x="1241" y="754"/>
                    <a:pt x="1191" y="730"/>
                  </a:cubicBezTo>
                  <a:cubicBezTo>
                    <a:pt x="1141" y="706"/>
                    <a:pt x="1140" y="615"/>
                    <a:pt x="1137" y="569"/>
                  </a:cubicBezTo>
                  <a:cubicBezTo>
                    <a:pt x="1134" y="523"/>
                    <a:pt x="1126" y="497"/>
                    <a:pt x="1175" y="454"/>
                  </a:cubicBezTo>
                  <a:cubicBezTo>
                    <a:pt x="1224" y="411"/>
                    <a:pt x="1431" y="332"/>
                    <a:pt x="1429" y="308"/>
                  </a:cubicBezTo>
                  <a:cubicBezTo>
                    <a:pt x="1427" y="284"/>
                    <a:pt x="1244" y="294"/>
                    <a:pt x="1160" y="308"/>
                  </a:cubicBezTo>
                  <a:cubicBezTo>
                    <a:pt x="1076" y="322"/>
                    <a:pt x="1014" y="373"/>
                    <a:pt x="922" y="391"/>
                  </a:cubicBezTo>
                  <a:cubicBezTo>
                    <a:pt x="830" y="409"/>
                    <a:pt x="689" y="392"/>
                    <a:pt x="607" y="415"/>
                  </a:cubicBezTo>
                  <a:cubicBezTo>
                    <a:pt x="525" y="438"/>
                    <a:pt x="441" y="480"/>
                    <a:pt x="431" y="530"/>
                  </a:cubicBezTo>
                  <a:cubicBezTo>
                    <a:pt x="421" y="580"/>
                    <a:pt x="476" y="670"/>
                    <a:pt x="546" y="715"/>
                  </a:cubicBezTo>
                  <a:cubicBezTo>
                    <a:pt x="616" y="760"/>
                    <a:pt x="717" y="775"/>
                    <a:pt x="853" y="799"/>
                  </a:cubicBezTo>
                  <a:cubicBezTo>
                    <a:pt x="989" y="823"/>
                    <a:pt x="1185" y="865"/>
                    <a:pt x="1360" y="861"/>
                  </a:cubicBezTo>
                  <a:cubicBezTo>
                    <a:pt x="1535" y="857"/>
                    <a:pt x="1764" y="777"/>
                    <a:pt x="1905" y="776"/>
                  </a:cubicBezTo>
                  <a:cubicBezTo>
                    <a:pt x="2046" y="775"/>
                    <a:pt x="2118" y="836"/>
                    <a:pt x="2205" y="853"/>
                  </a:cubicBezTo>
                  <a:cubicBezTo>
                    <a:pt x="2292" y="870"/>
                    <a:pt x="2367" y="886"/>
                    <a:pt x="2427" y="876"/>
                  </a:cubicBezTo>
                  <a:cubicBezTo>
                    <a:pt x="2487" y="866"/>
                    <a:pt x="2499" y="806"/>
                    <a:pt x="2566" y="791"/>
                  </a:cubicBezTo>
                  <a:cubicBezTo>
                    <a:pt x="2633" y="776"/>
                    <a:pt x="2764" y="799"/>
                    <a:pt x="2827" y="784"/>
                  </a:cubicBezTo>
                  <a:cubicBezTo>
                    <a:pt x="2890" y="769"/>
                    <a:pt x="2908" y="745"/>
                    <a:pt x="2942" y="699"/>
                  </a:cubicBezTo>
                  <a:cubicBezTo>
                    <a:pt x="2976" y="653"/>
                    <a:pt x="2991" y="556"/>
                    <a:pt x="3034" y="507"/>
                  </a:cubicBezTo>
                  <a:cubicBezTo>
                    <a:pt x="3077" y="458"/>
                    <a:pt x="3147" y="415"/>
                    <a:pt x="3203" y="407"/>
                  </a:cubicBezTo>
                  <a:cubicBezTo>
                    <a:pt x="3259" y="399"/>
                    <a:pt x="3341" y="421"/>
                    <a:pt x="3372" y="461"/>
                  </a:cubicBezTo>
                  <a:cubicBezTo>
                    <a:pt x="3403" y="501"/>
                    <a:pt x="3404" y="592"/>
                    <a:pt x="3387" y="646"/>
                  </a:cubicBezTo>
                  <a:cubicBezTo>
                    <a:pt x="3370" y="700"/>
                    <a:pt x="3323" y="755"/>
                    <a:pt x="3272" y="784"/>
                  </a:cubicBezTo>
                  <a:cubicBezTo>
                    <a:pt x="3221" y="813"/>
                    <a:pt x="3148" y="781"/>
                    <a:pt x="3080" y="822"/>
                  </a:cubicBezTo>
                  <a:cubicBezTo>
                    <a:pt x="3012" y="863"/>
                    <a:pt x="2934" y="979"/>
                    <a:pt x="2865" y="1030"/>
                  </a:cubicBezTo>
                  <a:cubicBezTo>
                    <a:pt x="2796" y="1081"/>
                    <a:pt x="2737" y="1125"/>
                    <a:pt x="2665" y="1129"/>
                  </a:cubicBezTo>
                  <a:cubicBezTo>
                    <a:pt x="2593" y="1133"/>
                    <a:pt x="2532" y="1067"/>
                    <a:pt x="2435" y="1053"/>
                  </a:cubicBezTo>
                  <a:cubicBezTo>
                    <a:pt x="2338" y="1039"/>
                    <a:pt x="2169" y="1029"/>
                    <a:pt x="2082" y="1045"/>
                  </a:cubicBezTo>
                  <a:cubicBezTo>
                    <a:pt x="1995" y="1061"/>
                    <a:pt x="2004" y="1153"/>
                    <a:pt x="1913" y="1152"/>
                  </a:cubicBezTo>
                  <a:cubicBezTo>
                    <a:pt x="1822" y="1151"/>
                    <a:pt x="1674" y="1055"/>
                    <a:pt x="1536" y="1037"/>
                  </a:cubicBezTo>
                  <a:cubicBezTo>
                    <a:pt x="1398" y="1019"/>
                    <a:pt x="1195" y="1028"/>
                    <a:pt x="1083" y="1045"/>
                  </a:cubicBezTo>
                  <a:cubicBezTo>
                    <a:pt x="971" y="1062"/>
                    <a:pt x="950" y="1133"/>
                    <a:pt x="861" y="1137"/>
                  </a:cubicBezTo>
                  <a:cubicBezTo>
                    <a:pt x="772" y="1141"/>
                    <a:pt x="625" y="1113"/>
                    <a:pt x="546" y="1068"/>
                  </a:cubicBezTo>
                  <a:cubicBezTo>
                    <a:pt x="467" y="1023"/>
                    <a:pt x="465" y="921"/>
                    <a:pt x="384" y="868"/>
                  </a:cubicBezTo>
                  <a:cubicBezTo>
                    <a:pt x="303" y="815"/>
                    <a:pt x="116" y="827"/>
                    <a:pt x="62" y="753"/>
                  </a:cubicBezTo>
                  <a:close/>
                </a:path>
              </a:pathLst>
            </a:custGeom>
            <a:solidFill>
              <a:schemeClr val="hlink"/>
            </a:solidFill>
            <a:ln w="38100" cap="flat" cmpd="sng">
              <a:solidFill>
                <a:schemeClr val="accent2"/>
              </a:solidFill>
              <a:prstDash val="dash"/>
              <a:round/>
              <a:headEnd/>
              <a:tailEnd/>
            </a:ln>
          </p:spPr>
          <p:txBody>
            <a:bodyPr wrap="square">
              <a:spAutoFit/>
            </a:bodyPr>
            <a:lstStyle/>
            <a:p>
              <a:endParaRPr lang="en-US"/>
            </a:p>
          </p:txBody>
        </p:sp>
        <p:sp>
          <p:nvSpPr>
            <p:cNvPr id="14342" name="AutoShape 45"/>
            <p:cNvSpPr>
              <a:spLocks noChangeArrowheads="1"/>
            </p:cNvSpPr>
            <p:nvPr/>
          </p:nvSpPr>
          <p:spPr bwMode="auto">
            <a:xfrm>
              <a:off x="2736" y="2097"/>
              <a:ext cx="231" cy="319"/>
            </a:xfrm>
            <a:prstGeom prst="downArrow">
              <a:avLst>
                <a:gd name="adj1" fmla="val 50000"/>
                <a:gd name="adj2" fmla="val 25000"/>
              </a:avLst>
            </a:prstGeom>
            <a:solidFill>
              <a:srgbClr val="9966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4343" name="Text Box 46"/>
            <p:cNvSpPr txBox="1">
              <a:spLocks noChangeArrowheads="1"/>
            </p:cNvSpPr>
            <p:nvPr/>
          </p:nvSpPr>
          <p:spPr bwMode="auto">
            <a:xfrm>
              <a:off x="1704" y="2104"/>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latin typeface="Comic Sans MS" pitchFamily="66" charset="0"/>
                </a:rPr>
                <a:t>Relax</a:t>
              </a:r>
            </a:p>
          </p:txBody>
        </p:sp>
        <p:sp>
          <p:nvSpPr>
            <p:cNvPr id="14344" name="Oval 54"/>
            <p:cNvSpPr>
              <a:spLocks noChangeArrowheads="1"/>
            </p:cNvSpPr>
            <p:nvPr/>
          </p:nvSpPr>
          <p:spPr bwMode="auto">
            <a:xfrm>
              <a:off x="1824" y="262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4345" name="Oval 55"/>
            <p:cNvSpPr>
              <a:spLocks noChangeArrowheads="1"/>
            </p:cNvSpPr>
            <p:nvPr/>
          </p:nvSpPr>
          <p:spPr bwMode="auto">
            <a:xfrm>
              <a:off x="2392" y="2964"/>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4346" name="Oval 56"/>
            <p:cNvSpPr>
              <a:spLocks noChangeArrowheads="1"/>
            </p:cNvSpPr>
            <p:nvPr/>
          </p:nvSpPr>
          <p:spPr bwMode="auto">
            <a:xfrm>
              <a:off x="1288" y="29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4347" name="AutoShape 57"/>
            <p:cNvCxnSpPr>
              <a:cxnSpLocks noChangeShapeType="1"/>
              <a:stCxn id="14346" idx="7"/>
              <a:endCxn id="14344" idx="2"/>
            </p:cNvCxnSpPr>
            <p:nvPr/>
          </p:nvCxnSpPr>
          <p:spPr bwMode="auto">
            <a:xfrm flipV="1">
              <a:off x="1493" y="2824"/>
              <a:ext cx="319"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4348" name="AutoShape 58"/>
            <p:cNvCxnSpPr>
              <a:cxnSpLocks noChangeShapeType="1"/>
              <a:stCxn id="14345" idx="7"/>
              <a:endCxn id="14352" idx="2"/>
            </p:cNvCxnSpPr>
            <p:nvPr/>
          </p:nvCxnSpPr>
          <p:spPr bwMode="auto">
            <a:xfrm flipV="1">
              <a:off x="2597" y="2824"/>
              <a:ext cx="367" cy="247"/>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4349" name="AutoShape 59"/>
            <p:cNvCxnSpPr>
              <a:cxnSpLocks noChangeShapeType="1"/>
              <a:stCxn id="14360" idx="6"/>
              <a:endCxn id="14345" idx="3"/>
            </p:cNvCxnSpPr>
            <p:nvPr/>
          </p:nvCxnSpPr>
          <p:spPr bwMode="auto">
            <a:xfrm flipV="1">
              <a:off x="2076" y="3265"/>
              <a:ext cx="351" cy="271"/>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sp>
          <p:nvSpPr>
            <p:cNvPr id="14350" name="Oval 60"/>
            <p:cNvSpPr>
              <a:spLocks noChangeArrowheads="1"/>
            </p:cNvSpPr>
            <p:nvPr/>
          </p:nvSpPr>
          <p:spPr bwMode="auto">
            <a:xfrm>
              <a:off x="2976" y="3332"/>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4351" name="AutoShape 61"/>
            <p:cNvCxnSpPr>
              <a:cxnSpLocks noChangeShapeType="1"/>
              <a:stCxn id="14345" idx="5"/>
              <a:endCxn id="14350" idx="2"/>
            </p:cNvCxnSpPr>
            <p:nvPr/>
          </p:nvCxnSpPr>
          <p:spPr bwMode="auto">
            <a:xfrm>
              <a:off x="2597" y="3265"/>
              <a:ext cx="367" cy="271"/>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4352" name="Oval 62"/>
            <p:cNvSpPr>
              <a:spLocks noChangeArrowheads="1"/>
            </p:cNvSpPr>
            <p:nvPr/>
          </p:nvSpPr>
          <p:spPr bwMode="auto">
            <a:xfrm>
              <a:off x="2976" y="262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4353" name="Oval 63"/>
            <p:cNvSpPr>
              <a:spLocks noChangeArrowheads="1"/>
            </p:cNvSpPr>
            <p:nvPr/>
          </p:nvSpPr>
          <p:spPr bwMode="auto">
            <a:xfrm>
              <a:off x="3736" y="3332"/>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14354" name="Oval 64"/>
            <p:cNvSpPr>
              <a:spLocks noChangeArrowheads="1"/>
            </p:cNvSpPr>
            <p:nvPr/>
          </p:nvSpPr>
          <p:spPr bwMode="auto">
            <a:xfrm>
              <a:off x="3736" y="262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4355" name="AutoShape 65"/>
            <p:cNvCxnSpPr>
              <a:cxnSpLocks noChangeShapeType="1"/>
              <a:stCxn id="14350" idx="6"/>
              <a:endCxn id="14353" idx="2"/>
            </p:cNvCxnSpPr>
            <p:nvPr/>
          </p:nvCxnSpPr>
          <p:spPr bwMode="auto">
            <a:xfrm>
              <a:off x="3228" y="3536"/>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4356" name="AutoShape 66"/>
            <p:cNvCxnSpPr>
              <a:cxnSpLocks noChangeShapeType="1"/>
              <a:stCxn id="14352" idx="6"/>
              <a:endCxn id="14354" idx="2"/>
            </p:cNvCxnSpPr>
            <p:nvPr/>
          </p:nvCxnSpPr>
          <p:spPr bwMode="auto">
            <a:xfrm>
              <a:off x="3228" y="2824"/>
              <a:ext cx="496"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4357" name="AutoShape 67"/>
            <p:cNvCxnSpPr>
              <a:cxnSpLocks noChangeShapeType="1"/>
              <a:stCxn id="14353" idx="0"/>
              <a:endCxn id="14354" idx="4"/>
            </p:cNvCxnSpPr>
            <p:nvPr/>
          </p:nvCxnSpPr>
          <p:spPr bwMode="auto">
            <a:xfrm flipV="1">
              <a:off x="3856" y="2956"/>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4358" name="AutoShape 68"/>
            <p:cNvCxnSpPr>
              <a:cxnSpLocks noChangeShapeType="1"/>
              <a:stCxn id="14350" idx="2"/>
              <a:endCxn id="14360" idx="6"/>
            </p:cNvCxnSpPr>
            <p:nvPr/>
          </p:nvCxnSpPr>
          <p:spPr bwMode="auto">
            <a:xfrm flipH="1">
              <a:off x="2076" y="3536"/>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cxnSp>
          <p:nvCxnSpPr>
            <p:cNvPr id="14359" name="AutoShape 69"/>
            <p:cNvCxnSpPr>
              <a:cxnSpLocks noChangeShapeType="1"/>
              <a:stCxn id="14353" idx="1"/>
              <a:endCxn id="14352" idx="5"/>
            </p:cNvCxnSpPr>
            <p:nvPr/>
          </p:nvCxnSpPr>
          <p:spPr bwMode="auto">
            <a:xfrm flipH="1" flipV="1">
              <a:off x="3181" y="2921"/>
              <a:ext cx="590" cy="518"/>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4360" name="Oval 70"/>
            <p:cNvSpPr>
              <a:spLocks noChangeArrowheads="1"/>
            </p:cNvSpPr>
            <p:nvPr/>
          </p:nvSpPr>
          <p:spPr bwMode="auto">
            <a:xfrm>
              <a:off x="1824" y="3332"/>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4361" name="AutoShape 71"/>
            <p:cNvCxnSpPr>
              <a:cxnSpLocks noChangeShapeType="1"/>
              <a:stCxn id="14360" idx="0"/>
              <a:endCxn id="14344" idx="4"/>
            </p:cNvCxnSpPr>
            <p:nvPr/>
          </p:nvCxnSpPr>
          <p:spPr bwMode="auto">
            <a:xfrm flipV="1">
              <a:off x="1944" y="2956"/>
              <a:ext cx="0" cy="448"/>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4362" name="AutoShape 72"/>
            <p:cNvCxnSpPr>
              <a:cxnSpLocks noChangeShapeType="1"/>
              <a:stCxn id="14360" idx="2"/>
              <a:endCxn id="14346" idx="5"/>
            </p:cNvCxnSpPr>
            <p:nvPr/>
          </p:nvCxnSpPr>
          <p:spPr bwMode="auto">
            <a:xfrm flipH="1" flipV="1">
              <a:off x="1493" y="3281"/>
              <a:ext cx="319"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4363" name="AutoShape 73"/>
            <p:cNvCxnSpPr>
              <a:cxnSpLocks noChangeShapeType="1"/>
              <a:stCxn id="14352" idx="2"/>
              <a:endCxn id="14344" idx="6"/>
            </p:cNvCxnSpPr>
            <p:nvPr/>
          </p:nvCxnSpPr>
          <p:spPr bwMode="auto">
            <a:xfrm flipH="1">
              <a:off x="2076" y="2824"/>
              <a:ext cx="888" cy="0"/>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4364" name="Oval 74"/>
            <p:cNvSpPr>
              <a:spLocks noChangeArrowheads="1"/>
            </p:cNvSpPr>
            <p:nvPr/>
          </p:nvSpPr>
          <p:spPr bwMode="auto">
            <a:xfrm>
              <a:off x="4280" y="2980"/>
              <a:ext cx="240" cy="409"/>
            </a:xfrm>
            <a:prstGeom prst="ellipse">
              <a:avLst/>
            </a:prstGeom>
            <a:solidFill>
              <a:srgbClr val="FECED3"/>
            </a:solidFill>
            <a:ln w="38100">
              <a:solidFill>
                <a:srgbClr val="CC0000"/>
              </a:solidFill>
              <a:round/>
              <a:headEnd/>
              <a:tailEnd/>
            </a:ln>
          </p:spPr>
          <p:txBody>
            <a:bodyPr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cxnSp>
          <p:nvCxnSpPr>
            <p:cNvPr id="14365" name="AutoShape 75"/>
            <p:cNvCxnSpPr>
              <a:cxnSpLocks noChangeShapeType="1"/>
              <a:stCxn id="14353" idx="6"/>
              <a:endCxn id="14364" idx="3"/>
            </p:cNvCxnSpPr>
            <p:nvPr/>
          </p:nvCxnSpPr>
          <p:spPr bwMode="auto">
            <a:xfrm flipV="1">
              <a:off x="3988" y="3281"/>
              <a:ext cx="327" cy="255"/>
            </a:xfrm>
            <a:prstGeom prst="straightConnector1">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14366" name="AutoShape 76"/>
            <p:cNvCxnSpPr>
              <a:cxnSpLocks noChangeShapeType="1"/>
              <a:stCxn id="14364" idx="1"/>
              <a:endCxn id="14354" idx="6"/>
            </p:cNvCxnSpPr>
            <p:nvPr/>
          </p:nvCxnSpPr>
          <p:spPr bwMode="auto">
            <a:xfrm flipH="1" flipV="1">
              <a:off x="3988" y="2824"/>
              <a:ext cx="327" cy="263"/>
            </a:xfrm>
            <a:prstGeom prst="straightConnector1">
              <a:avLst/>
            </a:prstGeom>
            <a:noFill/>
            <a:ln w="38100">
              <a:solidFill>
                <a:srgbClr val="CC3300"/>
              </a:solidFill>
              <a:round/>
              <a:headEnd/>
              <a:tailEnd/>
            </a:ln>
            <a:extLst>
              <a:ext uri="{909E8E84-426E-40DD-AFC4-6F175D3DCCD1}">
                <a14:hiddenFill xmlns:a14="http://schemas.microsoft.com/office/drawing/2010/main">
                  <a:noFill/>
                </a14:hiddenFill>
              </a:ext>
            </a:extLst>
          </p:spPr>
        </p:cxnSp>
        <p:sp>
          <p:nvSpPr>
            <p:cNvPr id="14367" name="Text Box 77"/>
            <p:cNvSpPr txBox="1">
              <a:spLocks noChangeArrowheads="1"/>
            </p:cNvSpPr>
            <p:nvPr/>
          </p:nvSpPr>
          <p:spPr bwMode="auto">
            <a:xfrm>
              <a:off x="1400" y="270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4368" name="Text Box 78"/>
            <p:cNvSpPr txBox="1">
              <a:spLocks noChangeArrowheads="1"/>
            </p:cNvSpPr>
            <p:nvPr/>
          </p:nvSpPr>
          <p:spPr bwMode="auto">
            <a:xfrm>
              <a:off x="1400" y="337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4369" name="Text Box 79"/>
            <p:cNvSpPr txBox="1">
              <a:spLocks noChangeArrowheads="1"/>
            </p:cNvSpPr>
            <p:nvPr/>
          </p:nvSpPr>
          <p:spPr bwMode="auto">
            <a:xfrm>
              <a:off x="1688" y="299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11</a:t>
              </a:r>
            </a:p>
          </p:txBody>
        </p:sp>
        <p:sp>
          <p:nvSpPr>
            <p:cNvPr id="14370" name="Text Box 80"/>
            <p:cNvSpPr txBox="1">
              <a:spLocks noChangeArrowheads="1"/>
            </p:cNvSpPr>
            <p:nvPr/>
          </p:nvSpPr>
          <p:spPr bwMode="auto">
            <a:xfrm>
              <a:off x="2312" y="255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4371" name="Text Box 81"/>
            <p:cNvSpPr txBox="1">
              <a:spLocks noChangeArrowheads="1"/>
            </p:cNvSpPr>
            <p:nvPr/>
          </p:nvSpPr>
          <p:spPr bwMode="auto">
            <a:xfrm>
              <a:off x="3320" y="255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14372" name="Text Box 82"/>
            <p:cNvSpPr txBox="1">
              <a:spLocks noChangeArrowheads="1"/>
            </p:cNvSpPr>
            <p:nvPr/>
          </p:nvSpPr>
          <p:spPr bwMode="auto">
            <a:xfrm>
              <a:off x="4080" y="275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9</a:t>
              </a:r>
            </a:p>
          </p:txBody>
        </p:sp>
        <p:sp>
          <p:nvSpPr>
            <p:cNvPr id="14373" name="Text Box 83"/>
            <p:cNvSpPr txBox="1">
              <a:spLocks noChangeArrowheads="1"/>
            </p:cNvSpPr>
            <p:nvPr/>
          </p:nvSpPr>
          <p:spPr bwMode="auto">
            <a:xfrm>
              <a:off x="4056" y="339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10</a:t>
              </a:r>
            </a:p>
          </p:txBody>
        </p:sp>
        <p:sp>
          <p:nvSpPr>
            <p:cNvPr id="14374" name="Text Box 84"/>
            <p:cNvSpPr txBox="1">
              <a:spLocks noChangeArrowheads="1"/>
            </p:cNvSpPr>
            <p:nvPr/>
          </p:nvSpPr>
          <p:spPr bwMode="auto">
            <a:xfrm>
              <a:off x="3792" y="304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14</a:t>
              </a:r>
            </a:p>
          </p:txBody>
        </p:sp>
        <p:sp>
          <p:nvSpPr>
            <p:cNvPr id="14375" name="Text Box 85"/>
            <p:cNvSpPr txBox="1">
              <a:spLocks noChangeArrowheads="1"/>
            </p:cNvSpPr>
            <p:nvPr/>
          </p:nvSpPr>
          <p:spPr bwMode="auto">
            <a:xfrm>
              <a:off x="3128" y="304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4376" name="Text Box 86"/>
            <p:cNvSpPr txBox="1">
              <a:spLocks noChangeArrowheads="1"/>
            </p:cNvSpPr>
            <p:nvPr/>
          </p:nvSpPr>
          <p:spPr bwMode="auto">
            <a:xfrm>
              <a:off x="3280" y="351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14377" name="Text Box 87"/>
            <p:cNvSpPr txBox="1">
              <a:spLocks noChangeArrowheads="1"/>
            </p:cNvSpPr>
            <p:nvPr/>
          </p:nvSpPr>
          <p:spPr bwMode="auto">
            <a:xfrm>
              <a:off x="2312" y="352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1</a:t>
              </a:r>
            </a:p>
          </p:txBody>
        </p:sp>
        <p:sp>
          <p:nvSpPr>
            <p:cNvPr id="14378" name="Text Box 88"/>
            <p:cNvSpPr txBox="1">
              <a:spLocks noChangeArrowheads="1"/>
            </p:cNvSpPr>
            <p:nvPr/>
          </p:nvSpPr>
          <p:spPr bwMode="auto">
            <a:xfrm>
              <a:off x="2656" y="292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2</a:t>
              </a:r>
            </a:p>
          </p:txBody>
        </p:sp>
        <p:sp>
          <p:nvSpPr>
            <p:cNvPr id="14379" name="Text Box 89"/>
            <p:cNvSpPr txBox="1">
              <a:spLocks noChangeArrowheads="1"/>
            </p:cNvSpPr>
            <p:nvPr/>
          </p:nvSpPr>
          <p:spPr bwMode="auto">
            <a:xfrm>
              <a:off x="2648" y="320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6</a:t>
              </a:r>
            </a:p>
          </p:txBody>
        </p:sp>
        <p:sp>
          <p:nvSpPr>
            <p:cNvPr id="14380" name="Text Box 90"/>
            <p:cNvSpPr txBox="1">
              <a:spLocks noChangeArrowheads="1"/>
            </p:cNvSpPr>
            <p:nvPr/>
          </p:nvSpPr>
          <p:spPr bwMode="auto">
            <a:xfrm>
              <a:off x="2072" y="318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7</a:t>
              </a:r>
            </a:p>
          </p:txBody>
        </p:sp>
        <p:sp>
          <p:nvSpPr>
            <p:cNvPr id="14381" name="Text Box 91"/>
            <p:cNvSpPr txBox="1">
              <a:spLocks noChangeArrowheads="1"/>
            </p:cNvSpPr>
            <p:nvPr/>
          </p:nvSpPr>
          <p:spPr bwMode="auto">
            <a:xfrm>
              <a:off x="1016" y="289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a:solidFill>
                    <a:srgbClr val="CC3300"/>
                  </a:solidFill>
                  <a:latin typeface="Comic Sans MS" pitchFamily="66" charset="0"/>
                </a:rPr>
                <a:t>s</a:t>
              </a:r>
            </a:p>
          </p:txBody>
        </p:sp>
        <p:sp>
          <p:nvSpPr>
            <p:cNvPr id="14382" name="Text Box 92"/>
            <p:cNvSpPr txBox="1">
              <a:spLocks noChangeArrowheads="1"/>
            </p:cNvSpPr>
            <p:nvPr/>
          </p:nvSpPr>
          <p:spPr bwMode="auto">
            <a:xfrm>
              <a:off x="1256" y="308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0</a:t>
              </a:r>
            </a:p>
          </p:txBody>
        </p:sp>
        <p:sp>
          <p:nvSpPr>
            <p:cNvPr id="14383" name="Text Box 93"/>
            <p:cNvSpPr txBox="1">
              <a:spLocks noChangeArrowheads="1"/>
            </p:cNvSpPr>
            <p:nvPr/>
          </p:nvSpPr>
          <p:spPr bwMode="auto">
            <a:xfrm>
              <a:off x="1784" y="272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4</a:t>
              </a:r>
            </a:p>
          </p:txBody>
        </p:sp>
        <p:sp>
          <p:nvSpPr>
            <p:cNvPr id="14384" name="Text Box 94"/>
            <p:cNvSpPr txBox="1">
              <a:spLocks noChangeArrowheads="1"/>
            </p:cNvSpPr>
            <p:nvPr/>
          </p:nvSpPr>
          <p:spPr bwMode="auto">
            <a:xfrm>
              <a:off x="1784" y="3433"/>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800">
                  <a:latin typeface="Comic Sans MS" pitchFamily="66" charset="0"/>
                </a:rPr>
                <a:t>8</a:t>
              </a:r>
            </a:p>
          </p:txBody>
        </p:sp>
        <p:sp>
          <p:nvSpPr>
            <p:cNvPr id="14385" name="Text Box 95"/>
            <p:cNvSpPr txBox="1">
              <a:spLocks noChangeArrowheads="1"/>
            </p:cNvSpPr>
            <p:nvPr/>
          </p:nvSpPr>
          <p:spPr bwMode="auto">
            <a:xfrm>
              <a:off x="2936" y="272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12</a:t>
              </a:r>
            </a:p>
          </p:txBody>
        </p:sp>
        <p:sp>
          <p:nvSpPr>
            <p:cNvPr id="14386" name="Text Box 96"/>
            <p:cNvSpPr txBox="1">
              <a:spLocks noChangeArrowheads="1"/>
            </p:cNvSpPr>
            <p:nvPr/>
          </p:nvSpPr>
          <p:spPr bwMode="auto">
            <a:xfrm>
              <a:off x="2936" y="343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9</a:t>
              </a:r>
            </a:p>
          </p:txBody>
        </p:sp>
        <p:sp>
          <p:nvSpPr>
            <p:cNvPr id="14387" name="Text Box 97"/>
            <p:cNvSpPr txBox="1">
              <a:spLocks noChangeArrowheads="1"/>
            </p:cNvSpPr>
            <p:nvPr/>
          </p:nvSpPr>
          <p:spPr bwMode="auto">
            <a:xfrm>
              <a:off x="2352" y="3064"/>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14</a:t>
              </a:r>
            </a:p>
          </p:txBody>
        </p:sp>
        <p:sp>
          <p:nvSpPr>
            <p:cNvPr id="14388" name="Text Box 98"/>
            <p:cNvSpPr txBox="1">
              <a:spLocks noChangeArrowheads="1"/>
            </p:cNvSpPr>
            <p:nvPr/>
          </p:nvSpPr>
          <p:spPr bwMode="auto">
            <a:xfrm>
              <a:off x="3696" y="343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11</a:t>
              </a:r>
            </a:p>
          </p:txBody>
        </p:sp>
        <p:sp>
          <p:nvSpPr>
            <p:cNvPr id="14389" name="Text Box 99"/>
            <p:cNvSpPr txBox="1">
              <a:spLocks noChangeArrowheads="1"/>
            </p:cNvSpPr>
            <p:nvPr/>
          </p:nvSpPr>
          <p:spPr bwMode="auto">
            <a:xfrm>
              <a:off x="3696" y="272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19</a:t>
              </a:r>
            </a:p>
          </p:txBody>
        </p:sp>
        <p:sp>
          <p:nvSpPr>
            <p:cNvPr id="14390" name="Text Box 100"/>
            <p:cNvSpPr txBox="1">
              <a:spLocks noChangeArrowheads="1"/>
            </p:cNvSpPr>
            <p:nvPr/>
          </p:nvSpPr>
          <p:spPr bwMode="auto">
            <a:xfrm>
              <a:off x="4240" y="308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zh-TW" sz="1600">
                  <a:latin typeface="Comic Sans MS" pitchFamily="66" charset="0"/>
                </a:rPr>
                <a:t>21</a:t>
              </a:r>
            </a:p>
          </p:txBody>
        </p:sp>
      </p:grpSp>
      <p:sp>
        <p:nvSpPr>
          <p:cNvPr id="103" name="TextBox 102"/>
          <p:cNvSpPr txBox="1"/>
          <p:nvPr/>
        </p:nvSpPr>
        <p:spPr>
          <a:xfrm>
            <a:off x="10096521" y="6338829"/>
            <a:ext cx="1939377" cy="369332"/>
          </a:xfrm>
          <a:prstGeom prst="rect">
            <a:avLst/>
          </a:prstGeom>
          <a:noFill/>
        </p:spPr>
        <p:txBody>
          <a:bodyPr wrap="none" rtlCol="0">
            <a:spAutoFit/>
          </a:bodyPr>
          <a:lstStyle/>
          <a:p>
            <a:r>
              <a:rPr lang="en-US" dirty="0"/>
              <a:t>Distance Queue: Ø</a:t>
            </a:r>
          </a:p>
        </p:txBody>
      </p:sp>
      <p:sp>
        <p:nvSpPr>
          <p:cNvPr id="104" name="TextBox 103"/>
          <p:cNvSpPr txBox="1"/>
          <p:nvPr/>
        </p:nvSpPr>
        <p:spPr>
          <a:xfrm>
            <a:off x="10096521" y="3157539"/>
            <a:ext cx="1939377" cy="369332"/>
          </a:xfrm>
          <a:prstGeom prst="rect">
            <a:avLst/>
          </a:prstGeom>
          <a:noFill/>
        </p:spPr>
        <p:txBody>
          <a:bodyPr wrap="none" rtlCol="0">
            <a:spAutoFit/>
          </a:bodyPr>
          <a:lstStyle/>
          <a:p>
            <a:r>
              <a:rPr lang="en-US" dirty="0"/>
              <a:t>Distance Queue: Ø</a:t>
            </a:r>
          </a:p>
        </p:txBody>
      </p:sp>
    </p:spTree>
    <p:extLst>
      <p:ext uri="{BB962C8B-B14F-4D97-AF65-F5344CB8AC3E}">
        <p14:creationId xmlns:p14="http://schemas.microsoft.com/office/powerpoint/2010/main" val="175628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26431" y="114111"/>
            <a:ext cx="7772400" cy="785813"/>
          </a:xfrm>
        </p:spPr>
        <p:txBody>
          <a:bodyPr/>
          <a:lstStyle/>
          <a:p>
            <a:pPr algn="ctr"/>
            <a:r>
              <a:rPr lang="en-US" altLang="en-US" sz="3600" dirty="0" err="1"/>
              <a:t>Djikstra's</a:t>
            </a:r>
            <a:r>
              <a:rPr lang="en-US" altLang="en-US" sz="3600" dirty="0"/>
              <a:t> Algorithm</a:t>
            </a:r>
            <a:endParaRPr lang="en-US" altLang="en-US" sz="3600" b="1" dirty="0"/>
          </a:p>
        </p:txBody>
      </p:sp>
      <p:sp>
        <p:nvSpPr>
          <p:cNvPr id="11298" name="Text Box 34"/>
          <p:cNvSpPr txBox="1">
            <a:spLocks noChangeArrowheads="1"/>
          </p:cNvSpPr>
          <p:nvPr/>
        </p:nvSpPr>
        <p:spPr bwMode="auto">
          <a:xfrm>
            <a:off x="734786" y="1039297"/>
            <a:ext cx="40672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err="1">
                <a:solidFill>
                  <a:schemeClr val="tx2"/>
                </a:solidFill>
              </a:rPr>
              <a:t>Dijkstra’s</a:t>
            </a:r>
            <a:r>
              <a:rPr lang="en-US" altLang="en-US" sz="2400" dirty="0">
                <a:solidFill>
                  <a:schemeClr val="tx2"/>
                </a:solidFill>
              </a:rPr>
              <a:t> is a greedy algorithm</a:t>
            </a:r>
          </a:p>
        </p:txBody>
      </p:sp>
      <p:grpSp>
        <p:nvGrpSpPr>
          <p:cNvPr id="11305" name="Group 41"/>
          <p:cNvGrpSpPr>
            <a:grpSpLocks/>
          </p:cNvGrpSpPr>
          <p:nvPr/>
        </p:nvGrpSpPr>
        <p:grpSpPr bwMode="auto">
          <a:xfrm>
            <a:off x="1443545" y="1829285"/>
            <a:ext cx="9386769" cy="4476751"/>
            <a:chOff x="432" y="1164"/>
            <a:chExt cx="4992" cy="2820"/>
          </a:xfrm>
        </p:grpSpPr>
        <p:sp>
          <p:nvSpPr>
            <p:cNvPr id="11284" name="Oval 20"/>
            <p:cNvSpPr>
              <a:spLocks noChangeArrowheads="1"/>
            </p:cNvSpPr>
            <p:nvPr/>
          </p:nvSpPr>
          <p:spPr bwMode="auto">
            <a:xfrm>
              <a:off x="2400" y="1968"/>
              <a:ext cx="1728" cy="201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3" name="Oval 19"/>
            <p:cNvSpPr>
              <a:spLocks noChangeArrowheads="1"/>
            </p:cNvSpPr>
            <p:nvPr/>
          </p:nvSpPr>
          <p:spPr bwMode="auto">
            <a:xfrm>
              <a:off x="432" y="1872"/>
              <a:ext cx="1584" cy="192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5" name="Text Box 21"/>
            <p:cNvSpPr txBox="1">
              <a:spLocks noChangeArrowheads="1"/>
            </p:cNvSpPr>
            <p:nvPr/>
          </p:nvSpPr>
          <p:spPr bwMode="auto">
            <a:xfrm>
              <a:off x="581" y="1851"/>
              <a:ext cx="1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a:t>
              </a:r>
            </a:p>
          </p:txBody>
        </p:sp>
        <p:sp>
          <p:nvSpPr>
            <p:cNvPr id="11286" name="Text Box 22"/>
            <p:cNvSpPr txBox="1">
              <a:spLocks noChangeArrowheads="1"/>
            </p:cNvSpPr>
            <p:nvPr/>
          </p:nvSpPr>
          <p:spPr bwMode="auto">
            <a:xfrm>
              <a:off x="3672" y="1821"/>
              <a:ext cx="40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V </a:t>
              </a:r>
              <a:r>
                <a:rPr lang="en-US" altLang="en-US" dirty="0" smtClean="0">
                  <a:cs typeface="Times New Roman" panose="02020603050405020304" pitchFamily="18" charset="0"/>
                </a:rPr>
                <a:t>–</a:t>
              </a:r>
              <a:r>
                <a:rPr lang="en-US" altLang="en-US" dirty="0" smtClean="0"/>
                <a:t> </a:t>
              </a:r>
              <a:r>
                <a:rPr lang="en-US" altLang="en-US" dirty="0"/>
                <a:t>T</a:t>
              </a:r>
            </a:p>
          </p:txBody>
        </p:sp>
        <p:sp>
          <p:nvSpPr>
            <p:cNvPr id="11267" name="Text Box 3"/>
            <p:cNvSpPr txBox="1">
              <a:spLocks noChangeArrowheads="1"/>
            </p:cNvSpPr>
            <p:nvPr/>
          </p:nvSpPr>
          <p:spPr bwMode="auto">
            <a:xfrm>
              <a:off x="432" y="1164"/>
              <a:ext cx="49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The path from u to every node in T is the minimum path</a:t>
              </a:r>
            </a:p>
          </p:txBody>
        </p:sp>
        <p:sp>
          <p:nvSpPr>
            <p:cNvPr id="11268" name="Text Box 4"/>
            <p:cNvSpPr txBox="1">
              <a:spLocks noChangeArrowheads="1"/>
            </p:cNvSpPr>
            <p:nvPr/>
          </p:nvSpPr>
          <p:spPr bwMode="auto">
            <a:xfrm>
              <a:off x="1632" y="3024"/>
              <a:ext cx="220" cy="2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w</a:t>
              </a:r>
            </a:p>
          </p:txBody>
        </p:sp>
        <p:sp>
          <p:nvSpPr>
            <p:cNvPr id="11269" name="Text Box 5"/>
            <p:cNvSpPr txBox="1">
              <a:spLocks noChangeArrowheads="1"/>
            </p:cNvSpPr>
            <p:nvPr/>
          </p:nvSpPr>
          <p:spPr bwMode="auto">
            <a:xfrm>
              <a:off x="550" y="2682"/>
              <a:ext cx="193" cy="233"/>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a:t>
              </a:r>
            </a:p>
          </p:txBody>
        </p:sp>
        <p:sp>
          <p:nvSpPr>
            <p:cNvPr id="11270" name="Line 6"/>
            <p:cNvSpPr>
              <a:spLocks noChangeShapeType="1"/>
            </p:cNvSpPr>
            <p:nvPr/>
          </p:nvSpPr>
          <p:spPr bwMode="auto">
            <a:xfrm>
              <a:off x="1898" y="3168"/>
              <a:ext cx="72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1" name="Text Box 7"/>
            <p:cNvSpPr txBox="1">
              <a:spLocks noChangeArrowheads="1"/>
            </p:cNvSpPr>
            <p:nvPr/>
          </p:nvSpPr>
          <p:spPr bwMode="auto">
            <a:xfrm>
              <a:off x="2618" y="3216"/>
              <a:ext cx="167" cy="2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a:t>
              </a:r>
            </a:p>
          </p:txBody>
        </p:sp>
        <p:sp>
          <p:nvSpPr>
            <p:cNvPr id="11272" name="Text Box 8"/>
            <p:cNvSpPr txBox="1">
              <a:spLocks noChangeArrowheads="1"/>
            </p:cNvSpPr>
            <p:nvPr/>
          </p:nvSpPr>
          <p:spPr bwMode="auto">
            <a:xfrm>
              <a:off x="2880" y="2224"/>
              <a:ext cx="173" cy="2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a:t>
              </a:r>
            </a:p>
          </p:txBody>
        </p:sp>
        <p:sp>
          <p:nvSpPr>
            <p:cNvPr id="11273" name="Line 9"/>
            <p:cNvSpPr>
              <a:spLocks noChangeShapeType="1"/>
            </p:cNvSpPr>
            <p:nvPr/>
          </p:nvSpPr>
          <p:spPr bwMode="auto">
            <a:xfrm flipH="1" flipV="1">
              <a:off x="1392" y="3072"/>
              <a:ext cx="24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 name="Line 10"/>
            <p:cNvSpPr>
              <a:spLocks noChangeShapeType="1"/>
            </p:cNvSpPr>
            <p:nvPr/>
          </p:nvSpPr>
          <p:spPr bwMode="auto">
            <a:xfrm flipV="1">
              <a:off x="1562" y="2342"/>
              <a:ext cx="1328" cy="1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5" name="Text Box 11"/>
            <p:cNvSpPr txBox="1">
              <a:spLocks noChangeArrowheads="1"/>
            </p:cNvSpPr>
            <p:nvPr/>
          </p:nvSpPr>
          <p:spPr bwMode="auto">
            <a:xfrm>
              <a:off x="3648" y="3072"/>
              <a:ext cx="182" cy="233"/>
            </a:xfrm>
            <a:prstGeom prst="rect">
              <a:avLst/>
            </a:prstGeom>
            <a:solidFill>
              <a:srgbClr val="66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v</a:t>
              </a:r>
            </a:p>
          </p:txBody>
        </p:sp>
        <p:sp>
          <p:nvSpPr>
            <p:cNvPr id="11276" name="Line 12"/>
            <p:cNvSpPr>
              <a:spLocks noChangeShapeType="1"/>
            </p:cNvSpPr>
            <p:nvPr/>
          </p:nvSpPr>
          <p:spPr bwMode="auto">
            <a:xfrm flipV="1">
              <a:off x="2784" y="3216"/>
              <a:ext cx="86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7" name="Line 13"/>
            <p:cNvSpPr>
              <a:spLocks noChangeShapeType="1"/>
            </p:cNvSpPr>
            <p:nvPr/>
          </p:nvSpPr>
          <p:spPr bwMode="auto">
            <a:xfrm>
              <a:off x="3104" y="2390"/>
              <a:ext cx="640" cy="6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9" name="Text Box 15"/>
            <p:cNvSpPr txBox="1">
              <a:spLocks noChangeArrowheads="1"/>
            </p:cNvSpPr>
            <p:nvPr/>
          </p:nvSpPr>
          <p:spPr bwMode="auto">
            <a:xfrm>
              <a:off x="3168" y="3024"/>
              <a:ext cx="1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6</a:t>
              </a:r>
            </a:p>
          </p:txBody>
        </p:sp>
        <p:sp>
          <p:nvSpPr>
            <p:cNvPr id="11281" name="Text Box 17"/>
            <p:cNvSpPr txBox="1">
              <a:spLocks noChangeArrowheads="1"/>
            </p:cNvSpPr>
            <p:nvPr/>
          </p:nvSpPr>
          <p:spPr bwMode="auto">
            <a:xfrm>
              <a:off x="1152" y="3120"/>
              <a:ext cx="2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20</a:t>
              </a:r>
            </a:p>
          </p:txBody>
        </p:sp>
        <p:sp>
          <p:nvSpPr>
            <p:cNvPr id="11282" name="Text Box 18"/>
            <p:cNvSpPr txBox="1">
              <a:spLocks noChangeArrowheads="1"/>
            </p:cNvSpPr>
            <p:nvPr/>
          </p:nvSpPr>
          <p:spPr bwMode="auto">
            <a:xfrm>
              <a:off x="3408" y="2544"/>
              <a:ext cx="2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20</a:t>
              </a:r>
            </a:p>
          </p:txBody>
        </p:sp>
        <p:sp>
          <p:nvSpPr>
            <p:cNvPr id="11292" name="Text Box 28"/>
            <p:cNvSpPr txBox="1">
              <a:spLocks noChangeArrowheads="1"/>
            </p:cNvSpPr>
            <p:nvPr/>
          </p:nvSpPr>
          <p:spPr bwMode="auto">
            <a:xfrm>
              <a:off x="1296" y="2352"/>
              <a:ext cx="179" cy="2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x</a:t>
              </a:r>
            </a:p>
          </p:txBody>
        </p:sp>
        <p:sp>
          <p:nvSpPr>
            <p:cNvPr id="11293" name="Line 29"/>
            <p:cNvSpPr>
              <a:spLocks noChangeShapeType="1"/>
            </p:cNvSpPr>
            <p:nvPr/>
          </p:nvSpPr>
          <p:spPr bwMode="auto">
            <a:xfrm flipH="1">
              <a:off x="1104" y="2496"/>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4" name="Line 30"/>
            <p:cNvSpPr>
              <a:spLocks noChangeShapeType="1"/>
            </p:cNvSpPr>
            <p:nvPr/>
          </p:nvSpPr>
          <p:spPr bwMode="auto">
            <a:xfrm>
              <a:off x="768" y="2880"/>
              <a:ext cx="33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5" name="Line 31"/>
            <p:cNvSpPr>
              <a:spLocks noChangeShapeType="1"/>
            </p:cNvSpPr>
            <p:nvPr/>
          </p:nvSpPr>
          <p:spPr bwMode="auto">
            <a:xfrm flipV="1">
              <a:off x="768" y="2640"/>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3" name="Text Box 39"/>
            <p:cNvSpPr txBox="1">
              <a:spLocks noChangeArrowheads="1"/>
            </p:cNvSpPr>
            <p:nvPr/>
          </p:nvSpPr>
          <p:spPr bwMode="auto">
            <a:xfrm>
              <a:off x="1958" y="2042"/>
              <a:ext cx="1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7</a:t>
              </a:r>
            </a:p>
          </p:txBody>
        </p:sp>
        <p:sp>
          <p:nvSpPr>
            <p:cNvPr id="11304" name="Text Box 40"/>
            <p:cNvSpPr txBox="1">
              <a:spLocks noChangeArrowheads="1"/>
            </p:cNvSpPr>
            <p:nvPr/>
          </p:nvSpPr>
          <p:spPr bwMode="auto">
            <a:xfrm>
              <a:off x="1968" y="3264"/>
              <a:ext cx="2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15</a:t>
              </a:r>
            </a:p>
          </p:txBody>
        </p:sp>
      </p:grpSp>
    </p:spTree>
    <p:extLst>
      <p:ext uri="{BB962C8B-B14F-4D97-AF65-F5344CB8AC3E}">
        <p14:creationId xmlns:p14="http://schemas.microsoft.com/office/powerpoint/2010/main" val="55727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632378" y="80856"/>
            <a:ext cx="9029700" cy="710361"/>
          </a:xfrm>
        </p:spPr>
        <p:txBody>
          <a:bodyPr>
            <a:normAutofit fontScale="90000"/>
          </a:bodyPr>
          <a:lstStyle/>
          <a:p>
            <a:pPr algn="ctr"/>
            <a:r>
              <a:rPr lang="en-US" altLang="en-US" dirty="0"/>
              <a:t>Representing </a:t>
            </a:r>
            <a:r>
              <a:rPr lang="en-US" altLang="en-US" dirty="0" smtClean="0"/>
              <a:t>the </a:t>
            </a:r>
            <a:r>
              <a:rPr lang="en-US" altLang="en-US" dirty="0"/>
              <a:t>Search Space</a:t>
            </a:r>
            <a:endParaRPr lang="en-US" altLang="en-US" sz="1800" dirty="0"/>
          </a:p>
        </p:txBody>
      </p:sp>
      <p:sp>
        <p:nvSpPr>
          <p:cNvPr id="15363" name="Rectangle 3"/>
          <p:cNvSpPr>
            <a:spLocks noGrp="1" noChangeArrowheads="1"/>
          </p:cNvSpPr>
          <p:nvPr>
            <p:ph type="body" idx="1"/>
          </p:nvPr>
        </p:nvSpPr>
        <p:spPr>
          <a:xfrm>
            <a:off x="633486" y="1095999"/>
            <a:ext cx="7259729" cy="5342703"/>
          </a:xfrm>
        </p:spPr>
        <p:txBody>
          <a:bodyPr>
            <a:normAutofit lnSpcReduction="10000"/>
          </a:bodyPr>
          <a:lstStyle/>
          <a:p>
            <a:pPr>
              <a:lnSpc>
                <a:spcPct val="80000"/>
              </a:lnSpc>
              <a:spcAft>
                <a:spcPts val="1200"/>
              </a:spcAft>
            </a:pPr>
            <a:r>
              <a:rPr lang="en-US" altLang="en-US" dirty="0"/>
              <a:t>Agents need to know where they can move</a:t>
            </a:r>
          </a:p>
          <a:p>
            <a:pPr>
              <a:lnSpc>
                <a:spcPct val="80000"/>
              </a:lnSpc>
              <a:spcAft>
                <a:spcPts val="1200"/>
              </a:spcAft>
            </a:pPr>
            <a:r>
              <a:rPr lang="en-US" altLang="en-US" dirty="0"/>
              <a:t>Search space should represent either</a:t>
            </a:r>
          </a:p>
          <a:p>
            <a:pPr lvl="1">
              <a:lnSpc>
                <a:spcPct val="80000"/>
              </a:lnSpc>
              <a:spcAft>
                <a:spcPts val="1200"/>
              </a:spcAft>
            </a:pPr>
            <a:r>
              <a:rPr lang="en-US" altLang="en-US" dirty="0"/>
              <a:t>Clear routes that can be traversed</a:t>
            </a:r>
          </a:p>
          <a:p>
            <a:pPr lvl="1">
              <a:lnSpc>
                <a:spcPct val="80000"/>
              </a:lnSpc>
              <a:spcAft>
                <a:spcPts val="1200"/>
              </a:spcAft>
            </a:pPr>
            <a:r>
              <a:rPr lang="en-US" altLang="en-US" dirty="0"/>
              <a:t>Or the entire walkable surface</a:t>
            </a:r>
          </a:p>
          <a:p>
            <a:pPr>
              <a:lnSpc>
                <a:spcPct val="80000"/>
              </a:lnSpc>
              <a:spcAft>
                <a:spcPts val="1200"/>
              </a:spcAft>
            </a:pPr>
            <a:r>
              <a:rPr lang="en-US" altLang="en-US" dirty="0"/>
              <a:t>Search space typically doesn’t represent:</a:t>
            </a:r>
          </a:p>
          <a:p>
            <a:pPr lvl="1">
              <a:lnSpc>
                <a:spcPct val="80000"/>
              </a:lnSpc>
              <a:spcAft>
                <a:spcPts val="1200"/>
              </a:spcAft>
            </a:pPr>
            <a:r>
              <a:rPr lang="en-US" altLang="en-US" dirty="0"/>
              <a:t>Small obstacles or moving objects</a:t>
            </a:r>
          </a:p>
          <a:p>
            <a:pPr>
              <a:lnSpc>
                <a:spcPct val="80000"/>
              </a:lnSpc>
              <a:spcAft>
                <a:spcPts val="1200"/>
              </a:spcAft>
            </a:pPr>
            <a:r>
              <a:rPr lang="en-US" altLang="en-US" dirty="0"/>
              <a:t>Most common search space representations:</a:t>
            </a:r>
          </a:p>
          <a:p>
            <a:pPr lvl="1">
              <a:lnSpc>
                <a:spcPct val="80000"/>
              </a:lnSpc>
              <a:spcAft>
                <a:spcPts val="1200"/>
              </a:spcAft>
            </a:pPr>
            <a:r>
              <a:rPr lang="en-US" altLang="en-US" dirty="0"/>
              <a:t>Grids</a:t>
            </a:r>
          </a:p>
          <a:p>
            <a:pPr lvl="1">
              <a:lnSpc>
                <a:spcPct val="80000"/>
              </a:lnSpc>
              <a:spcAft>
                <a:spcPts val="1200"/>
              </a:spcAft>
            </a:pPr>
            <a:r>
              <a:rPr lang="en-US" altLang="en-US" dirty="0"/>
              <a:t>Waypoint graphs</a:t>
            </a:r>
          </a:p>
          <a:p>
            <a:pPr lvl="1">
              <a:lnSpc>
                <a:spcPct val="80000"/>
              </a:lnSpc>
              <a:spcAft>
                <a:spcPts val="1200"/>
              </a:spcAft>
            </a:pPr>
            <a:r>
              <a:rPr lang="en-US" altLang="en-US" dirty="0"/>
              <a:t>Navigation meshes</a:t>
            </a:r>
          </a:p>
        </p:txBody>
      </p:sp>
    </p:spTree>
    <p:extLst>
      <p:ext uri="{BB962C8B-B14F-4D97-AF65-F5344CB8AC3E}">
        <p14:creationId xmlns:p14="http://schemas.microsoft.com/office/powerpoint/2010/main" val="27598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057400" y="0"/>
            <a:ext cx="7772400" cy="816926"/>
          </a:xfrm>
        </p:spPr>
        <p:txBody>
          <a:bodyPr>
            <a:normAutofit/>
          </a:bodyPr>
          <a:lstStyle/>
          <a:p>
            <a:pPr algn="ctr"/>
            <a:r>
              <a:rPr lang="en-US" altLang="en-US" sz="3600" b="1" dirty="0" smtClean="0"/>
              <a:t>Classic Example</a:t>
            </a:r>
            <a:endParaRPr lang="en-US" altLang="en-US" sz="3600" b="1" dirty="0"/>
          </a:p>
        </p:txBody>
      </p:sp>
      <p:pic>
        <p:nvPicPr>
          <p:cNvPr id="25604" name="Picture 4" descr="ruman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61133" y="946808"/>
            <a:ext cx="9067800" cy="4445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06" name="AutoShape 6"/>
          <p:cNvSpPr>
            <a:spLocks noChangeArrowheads="1"/>
          </p:cNvSpPr>
          <p:nvPr/>
        </p:nvSpPr>
        <p:spPr bwMode="auto">
          <a:xfrm rot="3900402">
            <a:off x="2132633" y="1899308"/>
            <a:ext cx="381000" cy="457200"/>
          </a:xfrm>
          <a:prstGeom prst="downArrow">
            <a:avLst>
              <a:gd name="adj1" fmla="val 50000"/>
              <a:gd name="adj2" fmla="val 3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07" name="AutoShape 7"/>
          <p:cNvSpPr>
            <a:spLocks noChangeArrowheads="1"/>
          </p:cNvSpPr>
          <p:nvPr/>
        </p:nvSpPr>
        <p:spPr bwMode="auto">
          <a:xfrm rot="-171064">
            <a:off x="5980733" y="3842408"/>
            <a:ext cx="381000" cy="457200"/>
          </a:xfrm>
          <a:prstGeom prst="downArrow">
            <a:avLst>
              <a:gd name="adj1" fmla="val 50000"/>
              <a:gd name="adj2" fmla="val 30000"/>
            </a:avLst>
          </a:prstGeom>
          <a:solidFill>
            <a:srgbClr val="66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08" name="Text Box 8"/>
          <p:cNvSpPr txBox="1">
            <a:spLocks noChangeArrowheads="1"/>
          </p:cNvSpPr>
          <p:nvPr/>
        </p:nvSpPr>
        <p:spPr bwMode="auto">
          <a:xfrm>
            <a:off x="639728" y="5613690"/>
            <a:ext cx="83147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What does </a:t>
            </a:r>
            <a:r>
              <a:rPr lang="en-US" altLang="en-US" dirty="0" err="1"/>
              <a:t>Djikstra’s</a:t>
            </a:r>
            <a:r>
              <a:rPr lang="en-US" altLang="en-US" dirty="0"/>
              <a:t> algorithm </a:t>
            </a:r>
            <a:r>
              <a:rPr lang="en-US" altLang="en-US" dirty="0" smtClean="0"/>
              <a:t>do</a:t>
            </a:r>
            <a:r>
              <a:rPr lang="en-US" altLang="en-US" dirty="0"/>
              <a:t>? (</a:t>
            </a:r>
            <a:r>
              <a:rPr lang="en-US" altLang="en-US" dirty="0" smtClean="0"/>
              <a:t>minimize </a:t>
            </a:r>
            <a:r>
              <a:rPr lang="en-US" altLang="en-US" dirty="0"/>
              <a:t>g(n</a:t>
            </a:r>
            <a:r>
              <a:rPr lang="en-US" altLang="en-US" dirty="0" smtClean="0"/>
              <a:t>): distance from start </a:t>
            </a:r>
            <a:r>
              <a:rPr lang="en-US" altLang="en-US" dirty="0" smtClean="0"/>
              <a:t>known </a:t>
            </a:r>
            <a:r>
              <a:rPr lang="en-US" altLang="en-US" dirty="0" smtClean="0"/>
              <a:t>nodes)</a:t>
            </a:r>
            <a:endParaRPr lang="en-US" altLang="en-US" dirty="0"/>
          </a:p>
        </p:txBody>
      </p:sp>
      <p:sp>
        <p:nvSpPr>
          <p:cNvPr id="25609" name="Text Box 9"/>
          <p:cNvSpPr txBox="1">
            <a:spLocks noChangeArrowheads="1"/>
          </p:cNvSpPr>
          <p:nvPr/>
        </p:nvSpPr>
        <p:spPr bwMode="auto">
          <a:xfrm>
            <a:off x="639728" y="6131991"/>
            <a:ext cx="62433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Problem</a:t>
            </a:r>
            <a:r>
              <a:rPr lang="en-US" altLang="en-US" dirty="0"/>
              <a:t>: Visit too many nodes, some </a:t>
            </a:r>
            <a:r>
              <a:rPr lang="en-US" altLang="en-US" b="1" i="1" dirty="0"/>
              <a:t>clearly</a:t>
            </a:r>
            <a:r>
              <a:rPr lang="en-US" altLang="en-US" dirty="0"/>
              <a:t> out of the question</a:t>
            </a:r>
          </a:p>
        </p:txBody>
      </p:sp>
      <p:sp>
        <p:nvSpPr>
          <p:cNvPr id="25610" name="AutoShape 10"/>
          <p:cNvSpPr>
            <a:spLocks noChangeArrowheads="1"/>
          </p:cNvSpPr>
          <p:nvPr/>
        </p:nvSpPr>
        <p:spPr bwMode="auto">
          <a:xfrm rot="-171064">
            <a:off x="2018333" y="1175408"/>
            <a:ext cx="381000" cy="457200"/>
          </a:xfrm>
          <a:prstGeom prst="downArrow">
            <a:avLst>
              <a:gd name="adj1" fmla="val 50000"/>
              <a:gd name="adj2" fmla="val 30000"/>
            </a:avLst>
          </a:prstGeom>
          <a:solidFill>
            <a:srgbClr val="66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11" name="AutoShape 11"/>
          <p:cNvSpPr>
            <a:spLocks noChangeArrowheads="1"/>
          </p:cNvSpPr>
          <p:nvPr/>
        </p:nvSpPr>
        <p:spPr bwMode="auto">
          <a:xfrm rot="-171064">
            <a:off x="1789733" y="2775608"/>
            <a:ext cx="381000" cy="457200"/>
          </a:xfrm>
          <a:prstGeom prst="downArrow">
            <a:avLst>
              <a:gd name="adj1" fmla="val 50000"/>
              <a:gd name="adj2" fmla="val 30000"/>
            </a:avLst>
          </a:prstGeom>
          <a:solidFill>
            <a:srgbClr val="66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12" name="AutoShape 12"/>
          <p:cNvSpPr>
            <a:spLocks noChangeArrowheads="1"/>
          </p:cNvSpPr>
          <p:nvPr/>
        </p:nvSpPr>
        <p:spPr bwMode="auto">
          <a:xfrm rot="-171064">
            <a:off x="3389933" y="2089808"/>
            <a:ext cx="381000" cy="457200"/>
          </a:xfrm>
          <a:prstGeom prst="downArrow">
            <a:avLst>
              <a:gd name="adj1" fmla="val 50000"/>
              <a:gd name="adj2" fmla="val 30000"/>
            </a:avLst>
          </a:prstGeom>
          <a:solidFill>
            <a:srgbClr val="66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16" name="AutoShape 16"/>
          <p:cNvSpPr>
            <a:spLocks noChangeArrowheads="1"/>
          </p:cNvSpPr>
          <p:nvPr/>
        </p:nvSpPr>
        <p:spPr bwMode="auto">
          <a:xfrm rot="-171064">
            <a:off x="2323133" y="642008"/>
            <a:ext cx="381000" cy="457200"/>
          </a:xfrm>
          <a:prstGeom prst="downArrow">
            <a:avLst>
              <a:gd name="adj1" fmla="val 50000"/>
              <a:gd name="adj2" fmla="val 30000"/>
            </a:avLst>
          </a:prstGeom>
          <a:solidFill>
            <a:srgbClr val="66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nvGrpSpPr>
          <p:cNvPr id="2" name="Group 1"/>
          <p:cNvGrpSpPr/>
          <p:nvPr/>
        </p:nvGrpSpPr>
        <p:grpSpPr>
          <a:xfrm>
            <a:off x="2780333" y="2242208"/>
            <a:ext cx="2514600" cy="2514600"/>
            <a:chOff x="2743200" y="2362200"/>
            <a:chExt cx="2514600" cy="2514600"/>
          </a:xfrm>
        </p:grpSpPr>
        <p:sp>
          <p:nvSpPr>
            <p:cNvPr id="25613" name="AutoShape 13"/>
            <p:cNvSpPr>
              <a:spLocks noChangeArrowheads="1"/>
            </p:cNvSpPr>
            <p:nvPr/>
          </p:nvSpPr>
          <p:spPr bwMode="auto">
            <a:xfrm rot="21428936">
              <a:off x="3733800" y="2819400"/>
              <a:ext cx="381000" cy="457200"/>
            </a:xfrm>
            <a:prstGeom prst="downArrow">
              <a:avLst>
                <a:gd name="adj1" fmla="val 50000"/>
                <a:gd name="adj2" fmla="val 30000"/>
              </a:avLst>
            </a:prstGeom>
            <a:solidFill>
              <a:srgbClr val="66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14" name="AutoShape 14"/>
            <p:cNvSpPr>
              <a:spLocks noChangeArrowheads="1"/>
            </p:cNvSpPr>
            <p:nvPr/>
          </p:nvSpPr>
          <p:spPr bwMode="auto">
            <a:xfrm rot="21428936">
              <a:off x="4648200" y="2362200"/>
              <a:ext cx="381000" cy="457200"/>
            </a:xfrm>
            <a:prstGeom prst="downArrow">
              <a:avLst>
                <a:gd name="adj1" fmla="val 50000"/>
                <a:gd name="adj2" fmla="val 30000"/>
              </a:avLst>
            </a:prstGeom>
            <a:solidFill>
              <a:srgbClr val="66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15" name="AutoShape 15"/>
            <p:cNvSpPr>
              <a:spLocks noChangeArrowheads="1"/>
            </p:cNvSpPr>
            <p:nvPr/>
          </p:nvSpPr>
          <p:spPr bwMode="auto">
            <a:xfrm rot="21428936">
              <a:off x="4876800" y="3429000"/>
              <a:ext cx="381000" cy="457200"/>
            </a:xfrm>
            <a:prstGeom prst="downArrow">
              <a:avLst>
                <a:gd name="adj1" fmla="val 50000"/>
                <a:gd name="adj2" fmla="val 30000"/>
              </a:avLst>
            </a:prstGeom>
            <a:solidFill>
              <a:srgbClr val="66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18" name="AutoShape 18"/>
            <p:cNvSpPr>
              <a:spLocks noChangeArrowheads="1"/>
            </p:cNvSpPr>
            <p:nvPr/>
          </p:nvSpPr>
          <p:spPr bwMode="auto">
            <a:xfrm rot="21428936">
              <a:off x="2743200" y="3352800"/>
              <a:ext cx="381000" cy="457200"/>
            </a:xfrm>
            <a:prstGeom prst="downArrow">
              <a:avLst>
                <a:gd name="adj1" fmla="val 50000"/>
                <a:gd name="adj2" fmla="val 30000"/>
              </a:avLst>
            </a:prstGeom>
            <a:solidFill>
              <a:srgbClr val="66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19" name="AutoShape 19"/>
            <p:cNvSpPr>
              <a:spLocks noChangeArrowheads="1"/>
            </p:cNvSpPr>
            <p:nvPr/>
          </p:nvSpPr>
          <p:spPr bwMode="auto">
            <a:xfrm rot="21428936">
              <a:off x="2819400" y="3886200"/>
              <a:ext cx="381000" cy="457200"/>
            </a:xfrm>
            <a:prstGeom prst="downArrow">
              <a:avLst>
                <a:gd name="adj1" fmla="val 50000"/>
                <a:gd name="adj2" fmla="val 30000"/>
              </a:avLst>
            </a:prstGeom>
            <a:solidFill>
              <a:srgbClr val="66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20" name="AutoShape 20"/>
            <p:cNvSpPr>
              <a:spLocks noChangeArrowheads="1"/>
            </p:cNvSpPr>
            <p:nvPr/>
          </p:nvSpPr>
          <p:spPr bwMode="auto">
            <a:xfrm rot="21428936">
              <a:off x="2819400" y="4419600"/>
              <a:ext cx="381000" cy="457200"/>
            </a:xfrm>
            <a:prstGeom prst="downArrow">
              <a:avLst>
                <a:gd name="adj1" fmla="val 50000"/>
                <a:gd name="adj2" fmla="val 30000"/>
              </a:avLst>
            </a:prstGeom>
            <a:solidFill>
              <a:srgbClr val="66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3" name="Rectangle 2"/>
          <p:cNvSpPr/>
          <p:nvPr/>
        </p:nvSpPr>
        <p:spPr>
          <a:xfrm>
            <a:off x="9617460" y="6381639"/>
            <a:ext cx="2532232" cy="369332"/>
          </a:xfrm>
          <a:prstGeom prst="rect">
            <a:avLst/>
          </a:prstGeom>
        </p:spPr>
        <p:txBody>
          <a:bodyPr wrap="none">
            <a:spAutoFit/>
          </a:bodyPr>
          <a:lstStyle/>
          <a:p>
            <a:r>
              <a:rPr lang="en-US" dirty="0" smtClean="0">
                <a:hlinkClick r:id="rId3"/>
              </a:rPr>
              <a:t>Visualizing </a:t>
            </a:r>
            <a:r>
              <a:rPr lang="en-US" dirty="0" err="1" smtClean="0">
                <a:hlinkClick r:id="rId3"/>
              </a:rPr>
              <a:t>Dijkstra</a:t>
            </a:r>
            <a:r>
              <a:rPr lang="en-US" dirty="0" smtClean="0">
                <a:hlinkClick r:id="rId3"/>
              </a:rPr>
              <a:t> vs. A*</a:t>
            </a:r>
            <a:endParaRPr lang="en-US" dirty="0"/>
          </a:p>
        </p:txBody>
      </p:sp>
    </p:spTree>
    <p:extLst>
      <p:ext uri="{BB962C8B-B14F-4D97-AF65-F5344CB8AC3E}">
        <p14:creationId xmlns:p14="http://schemas.microsoft.com/office/powerpoint/2010/main" val="279534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6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6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43100" y="91270"/>
            <a:ext cx="7920352" cy="762790"/>
          </a:xfrm>
        </p:spPr>
        <p:txBody>
          <a:bodyPr/>
          <a:lstStyle/>
          <a:p>
            <a:pPr algn="ctr"/>
            <a:r>
              <a:rPr lang="en-US" altLang="en-US" dirty="0"/>
              <a:t>Best-First</a:t>
            </a:r>
          </a:p>
        </p:txBody>
      </p:sp>
      <p:sp>
        <p:nvSpPr>
          <p:cNvPr id="24579" name="Rectangle 3"/>
          <p:cNvSpPr>
            <a:spLocks noGrp="1" noChangeArrowheads="1"/>
          </p:cNvSpPr>
          <p:nvPr>
            <p:ph type="body" idx="1"/>
          </p:nvPr>
        </p:nvSpPr>
        <p:spPr>
          <a:xfrm>
            <a:off x="211387" y="894100"/>
            <a:ext cx="5841291" cy="5065745"/>
          </a:xfrm>
        </p:spPr>
        <p:txBody>
          <a:bodyPr>
            <a:normAutofit/>
          </a:bodyPr>
          <a:lstStyle/>
          <a:p>
            <a:r>
              <a:rPr lang="en-US" altLang="en-US" dirty="0" smtClean="0"/>
              <a:t>A Best-first </a:t>
            </a:r>
            <a:r>
              <a:rPr lang="en-US" altLang="en-US" dirty="0"/>
              <a:t>search </a:t>
            </a:r>
            <a:r>
              <a:rPr lang="en-US" altLang="en-US" dirty="0" smtClean="0"/>
              <a:t>explores </a:t>
            </a:r>
            <a:r>
              <a:rPr lang="en-US" altLang="en-US" dirty="0"/>
              <a:t>a graph by expanding the most promising node </a:t>
            </a:r>
            <a:r>
              <a:rPr lang="en-US" altLang="en-US" dirty="0" smtClean="0"/>
              <a:t>according </a:t>
            </a:r>
            <a:r>
              <a:rPr lang="en-US" altLang="en-US" dirty="0"/>
              <a:t>to </a:t>
            </a:r>
            <a:r>
              <a:rPr lang="en-US" altLang="en-US" dirty="0" smtClean="0"/>
              <a:t>a rule</a:t>
            </a:r>
            <a:r>
              <a:rPr lang="en-US" altLang="en-US" dirty="0"/>
              <a:t>.</a:t>
            </a:r>
            <a:endParaRPr lang="en-US" altLang="en-US" dirty="0" smtClean="0"/>
          </a:p>
          <a:p>
            <a:r>
              <a:rPr lang="en-US" altLang="en-US" dirty="0" smtClean="0"/>
              <a:t>Uses </a:t>
            </a:r>
            <a:r>
              <a:rPr lang="en-US" altLang="en-US" dirty="0"/>
              <a:t>problem specific knowledge to speed up the search process</a:t>
            </a:r>
          </a:p>
          <a:p>
            <a:r>
              <a:rPr lang="en-US" altLang="en-US" dirty="0" smtClean="0"/>
              <a:t>Heads </a:t>
            </a:r>
            <a:r>
              <a:rPr lang="en-US" altLang="en-US" dirty="0"/>
              <a:t>straight for the goal</a:t>
            </a:r>
          </a:p>
          <a:p>
            <a:r>
              <a:rPr lang="en-US" altLang="en-US" dirty="0"/>
              <a:t>Computes the distance of every node to the goal</a:t>
            </a:r>
          </a:p>
          <a:p>
            <a:pPr lvl="1"/>
            <a:r>
              <a:rPr lang="en-US" altLang="en-US" dirty="0"/>
              <a:t>Uses the distance (or heuristic cost) as a priority value to determine the next node that should be brought out of the open list </a:t>
            </a:r>
          </a:p>
        </p:txBody>
      </p:sp>
      <p:pic>
        <p:nvPicPr>
          <p:cNvPr id="6" name="Picture 5" descr="BestFir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1728" y="300006"/>
            <a:ext cx="3313732" cy="29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a:xfrm>
            <a:off x="6324987" y="3557805"/>
            <a:ext cx="5867013" cy="291494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3000" dirty="0"/>
              <a:t>Best-First Characteristics</a:t>
            </a:r>
            <a:endParaRPr lang="en-US" altLang="en-US" sz="3000" dirty="0" smtClean="0"/>
          </a:p>
          <a:p>
            <a:r>
              <a:rPr lang="en-US" altLang="en-US" dirty="0" smtClean="0"/>
              <a:t>Heuristic search</a:t>
            </a:r>
          </a:p>
          <a:p>
            <a:r>
              <a:rPr lang="en-US" altLang="en-US" dirty="0" smtClean="0"/>
              <a:t>Uses fewer resources than Breadth-First</a:t>
            </a:r>
          </a:p>
          <a:p>
            <a:r>
              <a:rPr lang="en-US" altLang="en-US" dirty="0" smtClean="0"/>
              <a:t>Tends to find good paths</a:t>
            </a:r>
          </a:p>
          <a:p>
            <a:pPr lvl="1"/>
            <a:r>
              <a:rPr lang="en-US" altLang="en-US" dirty="0" smtClean="0"/>
              <a:t>No guarantee to find most optimal path </a:t>
            </a:r>
          </a:p>
          <a:p>
            <a:r>
              <a:rPr lang="en-US" altLang="en-US" b="1" i="1" dirty="0" smtClean="0"/>
              <a:t>Complete </a:t>
            </a:r>
            <a:r>
              <a:rPr lang="en-US" altLang="en-US" dirty="0" smtClean="0"/>
              <a:t>algorithm</a:t>
            </a:r>
            <a:endParaRPr lang="en-US" altLang="en-US" dirty="0"/>
          </a:p>
        </p:txBody>
      </p:sp>
    </p:spTree>
    <p:extLst>
      <p:ext uri="{BB962C8B-B14F-4D97-AF65-F5344CB8AC3E}">
        <p14:creationId xmlns:p14="http://schemas.microsoft.com/office/powerpoint/2010/main" val="257384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628775" y="40211"/>
            <a:ext cx="9029700" cy="869547"/>
          </a:xfrm>
        </p:spPr>
        <p:txBody>
          <a:bodyPr/>
          <a:lstStyle/>
          <a:p>
            <a:pPr algn="ctr"/>
            <a:r>
              <a:rPr lang="en-US" altLang="en-US" dirty="0" smtClean="0"/>
              <a:t>Suboptimal Best-First Path</a:t>
            </a:r>
            <a:endParaRPr lang="en-US" altLang="en-US" dirty="0"/>
          </a:p>
        </p:txBody>
      </p:sp>
      <p:pic>
        <p:nvPicPr>
          <p:cNvPr id="44036" name="Picture 4" descr="BestFirst_explo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9526" y="1544888"/>
            <a:ext cx="6992220" cy="408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947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818163" y="86628"/>
            <a:ext cx="9029700" cy="906680"/>
          </a:xfrm>
        </p:spPr>
        <p:txBody>
          <a:bodyPr/>
          <a:lstStyle/>
          <a:p>
            <a:pPr algn="ctr"/>
            <a:r>
              <a:rPr lang="en-US" altLang="en-US" dirty="0"/>
              <a:t>Better Solution: Make a ‘hunch”!</a:t>
            </a:r>
          </a:p>
        </p:txBody>
      </p:sp>
      <mc:AlternateContent xmlns:mc="http://schemas.openxmlformats.org/markup-compatibility/2006" xmlns:a14="http://schemas.microsoft.com/office/drawing/2010/main">
        <mc:Choice Requires="a14">
          <p:sp>
            <p:nvSpPr>
              <p:cNvPr id="31747" name="Rectangle 3"/>
              <p:cNvSpPr>
                <a:spLocks noGrp="1" noChangeArrowheads="1"/>
              </p:cNvSpPr>
              <p:nvPr>
                <p:ph type="body" idx="1"/>
              </p:nvPr>
            </p:nvSpPr>
            <p:spPr>
              <a:xfrm>
                <a:off x="791590" y="1245422"/>
                <a:ext cx="10896020" cy="4351338"/>
              </a:xfrm>
            </p:spPr>
            <p:txBody>
              <a:bodyPr/>
              <a:lstStyle/>
              <a:p>
                <a:r>
                  <a:rPr lang="en-US" altLang="en-US" sz="2400" dirty="0"/>
                  <a:t>Use </a:t>
                </a:r>
                <a:r>
                  <a:rPr lang="en-US" altLang="en-US" sz="2400" b="1" i="1" dirty="0"/>
                  <a:t>heuristics</a:t>
                </a:r>
                <a:r>
                  <a:rPr lang="en-US" altLang="en-US" sz="2400" dirty="0"/>
                  <a:t> to guide the search</a:t>
                </a:r>
              </a:p>
              <a:p>
                <a:pPr lvl="1"/>
                <a:r>
                  <a:rPr lang="en-US" altLang="en-US" b="1" dirty="0"/>
                  <a:t>Heuristic</a:t>
                </a:r>
                <a:r>
                  <a:rPr lang="en-US" altLang="en-US" dirty="0"/>
                  <a:t>: estimation or “hunch” of how to search for a solution</a:t>
                </a:r>
              </a:p>
              <a:p>
                <a:r>
                  <a:rPr lang="en-US" altLang="en-US" sz="2400" dirty="0"/>
                  <a:t>We define a heuristic function:</a:t>
                </a:r>
              </a:p>
              <a:p>
                <a:pPr lvl="1">
                  <a:buFontTx/>
                  <a:buNone/>
                </a:pPr>
                <a:r>
                  <a:rPr lang="en-US" altLang="en-US" dirty="0"/>
                  <a:t>   </a:t>
                </a:r>
                <a14:m>
                  <m:oMath xmlns:m="http://schemas.openxmlformats.org/officeDocument/2006/math">
                    <m:r>
                      <a:rPr lang="en-US" altLang="en-US" i="1" dirty="0" smtClean="0">
                        <a:latin typeface="Cambria Math" panose="02040503050406030204" pitchFamily="18" charset="0"/>
                      </a:rPr>
                      <m:t>h</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m:t>
                    </m:r>
                    <m:r>
                      <a:rPr lang="en-US" altLang="en-US" i="1" dirty="0" smtClean="0">
                        <a:latin typeface="Cambria Math" panose="02040503050406030204" pitchFamily="18" charset="0"/>
                      </a:rPr>
                      <m:t>)= </m:t>
                    </m:r>
                  </m:oMath>
                </a14:m>
                <a:r>
                  <a:rPr lang="en-US" altLang="en-US" dirty="0"/>
                  <a:t>“estimate of the cost of the cheapest path from the </a:t>
                </a:r>
                <a:r>
                  <a:rPr lang="en-US" altLang="en-US" dirty="0">
                    <a:solidFill>
                      <a:srgbClr val="FF0000"/>
                    </a:solidFill>
                  </a:rPr>
                  <a:t>starting node</a:t>
                </a:r>
                <a:r>
                  <a:rPr lang="en-US" altLang="en-US" dirty="0"/>
                  <a:t> to the </a:t>
                </a:r>
                <a:r>
                  <a:rPr lang="en-US" altLang="en-US" dirty="0">
                    <a:solidFill>
                      <a:schemeClr val="accent2"/>
                    </a:solidFill>
                  </a:rPr>
                  <a:t>goal node</a:t>
                </a:r>
                <a:r>
                  <a:rPr lang="en-US" altLang="en-US" dirty="0"/>
                  <a:t>”</a:t>
                </a:r>
              </a:p>
            </p:txBody>
          </p:sp>
        </mc:Choice>
        <mc:Fallback xmlns="">
          <p:sp>
            <p:nvSpPr>
              <p:cNvPr id="31747" name="Rectangle 3"/>
              <p:cNvSpPr>
                <a:spLocks noGrp="1" noRot="1" noChangeAspect="1" noMove="1" noResize="1" noEditPoints="1" noAdjustHandles="1" noChangeArrowheads="1" noChangeShapeType="1" noTextEdit="1"/>
              </p:cNvSpPr>
              <p:nvPr>
                <p:ph type="body" idx="1"/>
              </p:nvPr>
            </p:nvSpPr>
            <p:spPr>
              <a:xfrm>
                <a:off x="791590" y="1245422"/>
                <a:ext cx="10896020" cy="4351338"/>
              </a:xfrm>
              <a:blipFill>
                <a:blip r:embed="rId2"/>
                <a:stretch>
                  <a:fillRect l="-783" t="-1961"/>
                </a:stretch>
              </a:blipFill>
            </p:spPr>
            <p:txBody>
              <a:bodyPr/>
              <a:lstStyle/>
              <a:p>
                <a:r>
                  <a:rPr lang="en-US">
                    <a:noFill/>
                  </a:rPr>
                  <a:t> </a:t>
                </a:r>
              </a:p>
            </p:txBody>
          </p:sp>
        </mc:Fallback>
      </mc:AlternateContent>
    </p:spTree>
    <p:extLst>
      <p:ext uri="{BB962C8B-B14F-4D97-AF65-F5344CB8AC3E}">
        <p14:creationId xmlns:p14="http://schemas.microsoft.com/office/powerpoint/2010/main" val="804860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057400" y="0"/>
            <a:ext cx="7772400" cy="789076"/>
          </a:xfrm>
        </p:spPr>
        <p:txBody>
          <a:bodyPr/>
          <a:lstStyle/>
          <a:p>
            <a:pPr algn="ctr"/>
            <a:r>
              <a:rPr lang="en-US" altLang="en-US" sz="3600" b="1" dirty="0" smtClean="0"/>
              <a:t>Try Minimizing A </a:t>
            </a:r>
            <a:r>
              <a:rPr lang="en-US" altLang="en-US" sz="3600" b="1" dirty="0"/>
              <a:t>Heuristic</a:t>
            </a:r>
          </a:p>
        </p:txBody>
      </p:sp>
      <p:pic>
        <p:nvPicPr>
          <p:cNvPr id="27651" name="Picture 3" descr="ruman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87278" y="1512396"/>
            <a:ext cx="9067800" cy="4445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2" name="AutoShape 4"/>
          <p:cNvSpPr>
            <a:spLocks noChangeArrowheads="1"/>
          </p:cNvSpPr>
          <p:nvPr/>
        </p:nvSpPr>
        <p:spPr bwMode="auto">
          <a:xfrm rot="3900402">
            <a:off x="1858778" y="2464896"/>
            <a:ext cx="381000" cy="457200"/>
          </a:xfrm>
          <a:prstGeom prst="downArrow">
            <a:avLst>
              <a:gd name="adj1" fmla="val 50000"/>
              <a:gd name="adj2" fmla="val 3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7653" name="AutoShape 5"/>
          <p:cNvSpPr>
            <a:spLocks noChangeArrowheads="1"/>
          </p:cNvSpPr>
          <p:nvPr/>
        </p:nvSpPr>
        <p:spPr bwMode="auto">
          <a:xfrm rot="-171064">
            <a:off x="5706878" y="4407996"/>
            <a:ext cx="381000" cy="457200"/>
          </a:xfrm>
          <a:prstGeom prst="downArrow">
            <a:avLst>
              <a:gd name="adj1" fmla="val 50000"/>
              <a:gd name="adj2" fmla="val 30000"/>
            </a:avLst>
          </a:prstGeom>
          <a:solidFill>
            <a:srgbClr val="66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mc:AlternateContent xmlns:mc="http://schemas.openxmlformats.org/markup-compatibility/2006" xmlns:a14="http://schemas.microsoft.com/office/drawing/2010/main">
        <mc:Choice Requires="a14">
          <p:sp>
            <p:nvSpPr>
              <p:cNvPr id="27654" name="Text Box 6"/>
              <p:cNvSpPr txBox="1">
                <a:spLocks noChangeArrowheads="1"/>
              </p:cNvSpPr>
              <p:nvPr/>
            </p:nvSpPr>
            <p:spPr bwMode="auto">
              <a:xfrm>
                <a:off x="814932" y="812612"/>
                <a:ext cx="6196633"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en-US" altLang="en-US" b="1" dirty="0"/>
                  <a:t>Heuristic</a:t>
                </a:r>
                <a:r>
                  <a:rPr lang="en-US" altLang="en-US" dirty="0"/>
                  <a:t>: minimize </a:t>
                </a:r>
                <a14:m>
                  <m:oMath xmlns:m="http://schemas.openxmlformats.org/officeDocument/2006/math">
                    <m:r>
                      <a:rPr lang="en-US" altLang="en-US" i="1" dirty="0" smtClean="0">
                        <a:latin typeface="Cambria Math" panose="02040503050406030204" pitchFamily="18" charset="0"/>
                      </a:rPr>
                      <m:t>h</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m:t>
                    </m:r>
                    <m:r>
                      <a:rPr lang="en-US" altLang="en-US" i="1" dirty="0" smtClean="0">
                        <a:latin typeface="Cambria Math" panose="02040503050406030204" pitchFamily="18" charset="0"/>
                      </a:rPr>
                      <m:t>)= </m:t>
                    </m:r>
                  </m:oMath>
                </a14:m>
                <a:r>
                  <a:rPr lang="en-US" altLang="en-US" dirty="0"/>
                  <a:t>“Euclidean distance to destination” </a:t>
                </a:r>
              </a:p>
            </p:txBody>
          </p:sp>
        </mc:Choice>
        <mc:Fallback xmlns="">
          <p:sp>
            <p:nvSpPr>
              <p:cNvPr id="27654" name="Text Box 6"/>
              <p:cNvSpPr txBox="1">
                <a:spLocks noRot="1" noChangeAspect="1" noMove="1" noResize="1" noEditPoints="1" noAdjustHandles="1" noChangeArrowheads="1" noChangeShapeType="1" noTextEdit="1"/>
              </p:cNvSpPr>
              <p:nvPr/>
            </p:nvSpPr>
            <p:spPr bwMode="auto">
              <a:xfrm>
                <a:off x="814932" y="812612"/>
                <a:ext cx="6196633" cy="369332"/>
              </a:xfrm>
              <a:prstGeom prst="rect">
                <a:avLst/>
              </a:prstGeom>
              <a:blipFill>
                <a:blip r:embed="rId3"/>
                <a:stretch>
                  <a:fillRect l="-886" t="-8197" b="-245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7655" name="Text Box 7"/>
          <p:cNvSpPr txBox="1">
            <a:spLocks noChangeArrowheads="1"/>
          </p:cNvSpPr>
          <p:nvPr/>
        </p:nvSpPr>
        <p:spPr bwMode="auto">
          <a:xfrm>
            <a:off x="2133601" y="6137275"/>
            <a:ext cx="65334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Problem</a:t>
            </a:r>
            <a:r>
              <a:rPr lang="en-US" altLang="en-US" dirty="0"/>
              <a:t>: not optimal (through </a:t>
            </a:r>
            <a:r>
              <a:rPr lang="en-US" altLang="en-US" dirty="0" err="1"/>
              <a:t>Rimmici</a:t>
            </a:r>
            <a:r>
              <a:rPr lang="en-US" altLang="en-US" dirty="0"/>
              <a:t> </a:t>
            </a:r>
            <a:r>
              <a:rPr lang="en-US" altLang="en-US" dirty="0" err="1" smtClean="0"/>
              <a:t>Vilcea</a:t>
            </a:r>
            <a:r>
              <a:rPr lang="en-US" altLang="en-US" dirty="0" smtClean="0"/>
              <a:t> </a:t>
            </a:r>
            <a:r>
              <a:rPr lang="en-US" altLang="en-US" dirty="0"/>
              <a:t>and Pitesti is shorter)</a:t>
            </a:r>
          </a:p>
        </p:txBody>
      </p:sp>
      <p:sp>
        <p:nvSpPr>
          <p:cNvPr id="27660" name="AutoShape 12"/>
          <p:cNvSpPr>
            <a:spLocks noChangeArrowheads="1"/>
          </p:cNvSpPr>
          <p:nvPr/>
        </p:nvSpPr>
        <p:spPr bwMode="auto">
          <a:xfrm rot="-171064">
            <a:off x="3116078" y="2655396"/>
            <a:ext cx="381000" cy="457200"/>
          </a:xfrm>
          <a:prstGeom prst="downArrow">
            <a:avLst>
              <a:gd name="adj1" fmla="val 50000"/>
              <a:gd name="adj2" fmla="val 30000"/>
            </a:avLst>
          </a:prstGeom>
          <a:solidFill>
            <a:srgbClr val="66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7662" name="AutoShape 14"/>
          <p:cNvSpPr>
            <a:spLocks noChangeArrowheads="1"/>
          </p:cNvSpPr>
          <p:nvPr/>
        </p:nvSpPr>
        <p:spPr bwMode="auto">
          <a:xfrm rot="-171064">
            <a:off x="4411478" y="2807796"/>
            <a:ext cx="381000" cy="457200"/>
          </a:xfrm>
          <a:prstGeom prst="downArrow">
            <a:avLst>
              <a:gd name="adj1" fmla="val 50000"/>
              <a:gd name="adj2" fmla="val 30000"/>
            </a:avLst>
          </a:prstGeom>
          <a:solidFill>
            <a:srgbClr val="66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Tree>
    <p:extLst>
      <p:ext uri="{BB962C8B-B14F-4D97-AF65-F5344CB8AC3E}">
        <p14:creationId xmlns:p14="http://schemas.microsoft.com/office/powerpoint/2010/main" val="3866702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p:bldP spid="2765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581150" y="119118"/>
            <a:ext cx="9029700" cy="809207"/>
          </a:xfrm>
        </p:spPr>
        <p:txBody>
          <a:bodyPr/>
          <a:lstStyle/>
          <a:p>
            <a:pPr algn="ctr"/>
            <a:r>
              <a:rPr lang="en-US" altLang="en-US" dirty="0"/>
              <a:t>The A* Search</a:t>
            </a:r>
          </a:p>
        </p:txBody>
      </p:sp>
      <p:sp>
        <p:nvSpPr>
          <p:cNvPr id="32771" name="Rectangle 3"/>
          <p:cNvSpPr>
            <a:spLocks noGrp="1" noChangeArrowheads="1"/>
          </p:cNvSpPr>
          <p:nvPr>
            <p:ph type="body" idx="1"/>
          </p:nvPr>
        </p:nvSpPr>
        <p:spPr>
          <a:xfrm>
            <a:off x="942733" y="1188064"/>
            <a:ext cx="9668117" cy="2460253"/>
          </a:xfrm>
        </p:spPr>
        <p:txBody>
          <a:bodyPr/>
          <a:lstStyle/>
          <a:p>
            <a:r>
              <a:rPr lang="en-US" altLang="en-US" sz="2400" b="1" dirty="0"/>
              <a:t>Difficulty</a:t>
            </a:r>
            <a:r>
              <a:rPr lang="en-US" altLang="en-US" sz="2400" dirty="0"/>
              <a:t>: we want to still be able to generate the path with minimum cost</a:t>
            </a:r>
          </a:p>
          <a:p>
            <a:endParaRPr lang="en-US" altLang="en-US" sz="2400" dirty="0"/>
          </a:p>
          <a:p>
            <a:r>
              <a:rPr lang="en-US" altLang="en-US" sz="2400" dirty="0"/>
              <a:t>A* is an algorithm that:</a:t>
            </a:r>
          </a:p>
          <a:p>
            <a:pPr lvl="1"/>
            <a:r>
              <a:rPr lang="en-US" altLang="en-US" dirty="0"/>
              <a:t>Uses heuristic to guide search</a:t>
            </a:r>
          </a:p>
          <a:p>
            <a:pPr lvl="1"/>
            <a:r>
              <a:rPr lang="en-US" altLang="en-US" dirty="0"/>
              <a:t>While ensuring that it will compute a path with minimum cost</a:t>
            </a:r>
          </a:p>
          <a:p>
            <a:pPr lvl="1"/>
            <a:endParaRPr lang="en-US" altLang="en-US" sz="2000" dirty="0"/>
          </a:p>
        </p:txBody>
      </p:sp>
      <mc:AlternateContent xmlns:mc="http://schemas.openxmlformats.org/markup-compatibility/2006" xmlns:a14="http://schemas.microsoft.com/office/drawing/2010/main">
        <mc:Choice Requires="a14">
          <p:sp>
            <p:nvSpPr>
              <p:cNvPr id="32774" name="Text Box 6"/>
              <p:cNvSpPr txBox="1">
                <a:spLocks noChangeArrowheads="1"/>
              </p:cNvSpPr>
              <p:nvPr/>
            </p:nvSpPr>
            <p:spPr bwMode="auto">
              <a:xfrm>
                <a:off x="1292225" y="4295710"/>
                <a:ext cx="4645567"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en-US" altLang="en-US" dirty="0" smtClean="0"/>
                  <a:t>A</a:t>
                </a:r>
                <a:r>
                  <a:rPr lang="en-US" altLang="en-US" dirty="0"/>
                  <a:t>* computes the function </a:t>
                </a:r>
                <a14:m>
                  <m:oMath xmlns:m="http://schemas.openxmlformats.org/officeDocument/2006/math">
                    <m:r>
                      <a:rPr lang="en-US" altLang="en-US" i="1" dirty="0" smtClean="0">
                        <a:latin typeface="Cambria Math" panose="02040503050406030204" pitchFamily="18" charset="0"/>
                      </a:rPr>
                      <m:t>𝑓</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𝑔</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h</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m:t>
                    </m:r>
                    <m:r>
                      <a:rPr lang="en-US" altLang="en-US" i="1" dirty="0" smtClean="0">
                        <a:latin typeface="Cambria Math" panose="02040503050406030204" pitchFamily="18" charset="0"/>
                      </a:rPr>
                      <m:t>)</m:t>
                    </m:r>
                  </m:oMath>
                </a14:m>
                <a:endParaRPr lang="en-US" altLang="en-US" dirty="0"/>
              </a:p>
            </p:txBody>
          </p:sp>
        </mc:Choice>
        <mc:Fallback xmlns="">
          <p:sp>
            <p:nvSpPr>
              <p:cNvPr id="32774" name="Text Box 6"/>
              <p:cNvSpPr txBox="1">
                <a:spLocks noRot="1" noChangeAspect="1" noMove="1" noResize="1" noEditPoints="1" noAdjustHandles="1" noChangeArrowheads="1" noChangeShapeType="1" noTextEdit="1"/>
              </p:cNvSpPr>
              <p:nvPr/>
            </p:nvSpPr>
            <p:spPr bwMode="auto">
              <a:xfrm>
                <a:off x="1292225" y="4295710"/>
                <a:ext cx="4645567" cy="369332"/>
              </a:xfrm>
              <a:prstGeom prst="rect">
                <a:avLst/>
              </a:prstGeom>
              <a:blipFill>
                <a:blip r:embed="rId2"/>
                <a:stretch>
                  <a:fillRect l="-1181" t="-10000" b="-26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32780" name="Group 12"/>
          <p:cNvGrpSpPr>
            <a:grpSpLocks/>
          </p:cNvGrpSpPr>
          <p:nvPr/>
        </p:nvGrpSpPr>
        <p:grpSpPr bwMode="auto">
          <a:xfrm>
            <a:off x="4892667" y="3755464"/>
            <a:ext cx="4324355" cy="1630363"/>
            <a:chOff x="3312" y="3120"/>
            <a:chExt cx="2724" cy="1027"/>
          </a:xfrm>
        </p:grpSpPr>
        <p:sp>
          <p:nvSpPr>
            <p:cNvPr id="32776" name="Line 8"/>
            <p:cNvSpPr>
              <a:spLocks noChangeShapeType="1"/>
            </p:cNvSpPr>
            <p:nvPr/>
          </p:nvSpPr>
          <p:spPr bwMode="auto">
            <a:xfrm>
              <a:off x="3312" y="3696"/>
              <a:ext cx="33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7" name="Text Box 9"/>
            <p:cNvSpPr txBox="1">
              <a:spLocks noChangeArrowheads="1"/>
            </p:cNvSpPr>
            <p:nvPr/>
          </p:nvSpPr>
          <p:spPr bwMode="auto">
            <a:xfrm>
              <a:off x="3494" y="3914"/>
              <a:ext cx="123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“actual </a:t>
              </a:r>
              <a:r>
                <a:rPr lang="en-US" altLang="en-US" dirty="0" smtClean="0"/>
                <a:t>cost so far”</a:t>
              </a:r>
              <a:endParaRPr lang="en-US" altLang="en-US" dirty="0"/>
            </a:p>
          </p:txBody>
        </p:sp>
        <p:sp>
          <p:nvSpPr>
            <p:cNvPr id="32778" name="Line 10"/>
            <p:cNvSpPr>
              <a:spLocks noChangeShapeType="1"/>
            </p:cNvSpPr>
            <p:nvPr/>
          </p:nvSpPr>
          <p:spPr bwMode="auto">
            <a:xfrm flipV="1">
              <a:off x="3840" y="3264"/>
              <a:ext cx="43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9" name="Text Box 11"/>
            <p:cNvSpPr txBox="1">
              <a:spLocks noChangeArrowheads="1"/>
            </p:cNvSpPr>
            <p:nvPr/>
          </p:nvSpPr>
          <p:spPr bwMode="auto">
            <a:xfrm>
              <a:off x="4272" y="3120"/>
              <a:ext cx="17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“estimated </a:t>
              </a:r>
              <a:r>
                <a:rPr lang="en-US" altLang="en-US" dirty="0" smtClean="0"/>
                <a:t>cost to the goal”</a:t>
              </a:r>
              <a:endParaRPr lang="en-US" altLang="en-US" dirty="0"/>
            </a:p>
          </p:txBody>
        </p:sp>
      </p:grpSp>
    </p:spTree>
    <p:extLst>
      <p:ext uri="{BB962C8B-B14F-4D97-AF65-F5344CB8AC3E}">
        <p14:creationId xmlns:p14="http://schemas.microsoft.com/office/powerpoint/2010/main" val="51914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21919" y="34927"/>
            <a:ext cx="9029700" cy="792162"/>
          </a:xfrm>
        </p:spPr>
        <p:txBody>
          <a:bodyPr/>
          <a:lstStyle/>
          <a:p>
            <a:pPr algn="ctr"/>
            <a:r>
              <a:rPr lang="en-US" altLang="en-US" dirty="0"/>
              <a:t>A*</a:t>
            </a:r>
          </a:p>
        </p:txBody>
      </p:sp>
      <mc:AlternateContent xmlns:mc="http://schemas.openxmlformats.org/markup-compatibility/2006" xmlns:a14="http://schemas.microsoft.com/office/drawing/2010/main">
        <mc:Choice Requires="a14">
          <p:sp>
            <p:nvSpPr>
              <p:cNvPr id="37891" name="Rectangle 3"/>
              <p:cNvSpPr>
                <a:spLocks noGrp="1" noChangeArrowheads="1"/>
              </p:cNvSpPr>
              <p:nvPr>
                <p:ph type="body" idx="1"/>
              </p:nvPr>
            </p:nvSpPr>
            <p:spPr>
              <a:xfrm>
                <a:off x="806449" y="1026082"/>
                <a:ext cx="10198841" cy="4114800"/>
              </a:xfrm>
            </p:spPr>
            <p:txBody>
              <a:bodyPr/>
              <a:lstStyle/>
              <a:p>
                <a14:m>
                  <m:oMath xmlns:m="http://schemas.openxmlformats.org/officeDocument/2006/math">
                    <m:r>
                      <a:rPr lang="en-US" altLang="en-US" sz="2400" i="1" dirty="0" smtClean="0">
                        <a:latin typeface="Cambria Math" panose="02040503050406030204" pitchFamily="18" charset="0"/>
                      </a:rPr>
                      <m:t>𝑓</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𝑛</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𝑔</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𝑛</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h</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𝑛</m:t>
                    </m:r>
                    <m:r>
                      <a:rPr lang="en-US" altLang="en-US" sz="2400" i="1" dirty="0" smtClean="0">
                        <a:latin typeface="Cambria Math" panose="02040503050406030204" pitchFamily="18" charset="0"/>
                      </a:rPr>
                      <m:t>)</m:t>
                    </m:r>
                  </m:oMath>
                </a14:m>
                <a:endParaRPr lang="en-US" altLang="en-US" sz="2400" dirty="0"/>
              </a:p>
              <a:p>
                <a:pPr lvl="1"/>
                <a:r>
                  <a:rPr lang="en-US" altLang="en-US" dirty="0"/>
                  <a:t>g(n) = “cost from </a:t>
                </a:r>
                <a:r>
                  <a:rPr lang="en-US" altLang="en-US" dirty="0">
                    <a:solidFill>
                      <a:srgbClr val="FF0000"/>
                    </a:solidFill>
                  </a:rPr>
                  <a:t>the starting node</a:t>
                </a:r>
                <a:r>
                  <a:rPr lang="en-US" altLang="en-US" dirty="0"/>
                  <a:t> to reach n”</a:t>
                </a:r>
              </a:p>
              <a:p>
                <a:pPr lvl="1"/>
                <a:r>
                  <a:rPr lang="en-US" altLang="en-US" dirty="0"/>
                  <a:t>h(n) = “estimate of the cost of the cheapest path from n to the </a:t>
                </a:r>
                <a:r>
                  <a:rPr lang="en-US" altLang="en-US" dirty="0">
                    <a:solidFill>
                      <a:schemeClr val="accent2"/>
                    </a:solidFill>
                  </a:rPr>
                  <a:t>goal node</a:t>
                </a:r>
                <a:r>
                  <a:rPr lang="en-US" altLang="en-US" dirty="0"/>
                  <a:t>”</a:t>
                </a:r>
              </a:p>
            </p:txBody>
          </p:sp>
        </mc:Choice>
        <mc:Fallback xmlns="">
          <p:sp>
            <p:nvSpPr>
              <p:cNvPr id="37891" name="Rectangle 3"/>
              <p:cNvSpPr>
                <a:spLocks noGrp="1" noRot="1" noChangeAspect="1" noMove="1" noResize="1" noEditPoints="1" noAdjustHandles="1" noChangeArrowheads="1" noChangeShapeType="1" noTextEdit="1"/>
              </p:cNvSpPr>
              <p:nvPr>
                <p:ph type="body" idx="1"/>
              </p:nvPr>
            </p:nvSpPr>
            <p:spPr>
              <a:xfrm>
                <a:off x="806449" y="1026082"/>
                <a:ext cx="10198841" cy="4114800"/>
              </a:xfrm>
              <a:blipFill>
                <a:blip r:embed="rId2"/>
                <a:stretch>
                  <a:fillRect l="-777" t="-1630"/>
                </a:stretch>
              </a:blipFill>
            </p:spPr>
            <p:txBody>
              <a:bodyPr/>
              <a:lstStyle/>
              <a:p>
                <a:r>
                  <a:rPr lang="en-US">
                    <a:noFill/>
                  </a:rPr>
                  <a:t> </a:t>
                </a:r>
              </a:p>
            </p:txBody>
          </p:sp>
        </mc:Fallback>
      </mc:AlternateContent>
      <p:grpSp>
        <p:nvGrpSpPr>
          <p:cNvPr id="3" name="Group 2"/>
          <p:cNvGrpSpPr/>
          <p:nvPr/>
        </p:nvGrpSpPr>
        <p:grpSpPr>
          <a:xfrm>
            <a:off x="2226845" y="2552506"/>
            <a:ext cx="7253286" cy="3429000"/>
            <a:chOff x="1966914" y="3276600"/>
            <a:chExt cx="7253286" cy="3429000"/>
          </a:xfrm>
        </p:grpSpPr>
        <p:sp>
          <p:nvSpPr>
            <p:cNvPr id="37923" name="Line 35"/>
            <p:cNvSpPr>
              <a:spLocks noChangeShapeType="1"/>
            </p:cNvSpPr>
            <p:nvPr/>
          </p:nvSpPr>
          <p:spPr bwMode="auto">
            <a:xfrm>
              <a:off x="4724400" y="6324600"/>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 name="Group 1"/>
            <p:cNvGrpSpPr/>
            <p:nvPr/>
          </p:nvGrpSpPr>
          <p:grpSpPr>
            <a:xfrm>
              <a:off x="1966914" y="3276600"/>
              <a:ext cx="7253286" cy="3048000"/>
              <a:chOff x="1966914" y="3276600"/>
              <a:chExt cx="7253286" cy="3048000"/>
            </a:xfrm>
          </p:grpSpPr>
          <p:sp>
            <p:nvSpPr>
              <p:cNvPr id="37892" name="Oval 4"/>
              <p:cNvSpPr>
                <a:spLocks noChangeArrowheads="1"/>
              </p:cNvSpPr>
              <p:nvPr/>
            </p:nvSpPr>
            <p:spPr bwMode="auto">
              <a:xfrm>
                <a:off x="2270125" y="4876800"/>
                <a:ext cx="457200" cy="3048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3" name="Oval 5"/>
              <p:cNvSpPr>
                <a:spLocks noChangeArrowheads="1"/>
              </p:cNvSpPr>
              <p:nvPr/>
            </p:nvSpPr>
            <p:spPr bwMode="auto">
              <a:xfrm>
                <a:off x="8763000" y="4876800"/>
                <a:ext cx="4572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00"/>
                  </a:solidFill>
                </a:endParaRPr>
              </a:p>
            </p:txBody>
          </p:sp>
          <p:sp>
            <p:nvSpPr>
              <p:cNvPr id="37894" name="Line 6"/>
              <p:cNvSpPr>
                <a:spLocks noChangeShapeType="1"/>
              </p:cNvSpPr>
              <p:nvPr/>
            </p:nvSpPr>
            <p:spPr bwMode="auto">
              <a:xfrm flipV="1">
                <a:off x="2651125" y="4343400"/>
                <a:ext cx="762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5" name="Text Box 7"/>
              <p:cNvSpPr txBox="1">
                <a:spLocks noChangeArrowheads="1"/>
              </p:cNvSpPr>
              <p:nvPr/>
            </p:nvSpPr>
            <p:spPr bwMode="auto">
              <a:xfrm>
                <a:off x="2651125" y="4308475"/>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10</a:t>
                </a:r>
              </a:p>
            </p:txBody>
          </p:sp>
          <p:sp>
            <p:nvSpPr>
              <p:cNvPr id="37896" name="Line 8"/>
              <p:cNvSpPr>
                <a:spLocks noChangeShapeType="1"/>
              </p:cNvSpPr>
              <p:nvPr/>
            </p:nvSpPr>
            <p:spPr bwMode="auto">
              <a:xfrm>
                <a:off x="2727325" y="50292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7" name="Text Box 9"/>
              <p:cNvSpPr txBox="1">
                <a:spLocks noChangeArrowheads="1"/>
              </p:cNvSpPr>
              <p:nvPr/>
            </p:nvSpPr>
            <p:spPr bwMode="auto">
              <a:xfrm>
                <a:off x="2924175" y="4648200"/>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15</a:t>
                </a:r>
              </a:p>
            </p:txBody>
          </p:sp>
          <p:sp>
            <p:nvSpPr>
              <p:cNvPr id="37898" name="Line 10"/>
              <p:cNvSpPr>
                <a:spLocks noChangeShapeType="1"/>
              </p:cNvSpPr>
              <p:nvPr/>
            </p:nvSpPr>
            <p:spPr bwMode="auto">
              <a:xfrm>
                <a:off x="2727325" y="5105400"/>
                <a:ext cx="533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9" name="Text Box 11"/>
              <p:cNvSpPr txBox="1">
                <a:spLocks noChangeArrowheads="1"/>
              </p:cNvSpPr>
              <p:nvPr/>
            </p:nvSpPr>
            <p:spPr bwMode="auto">
              <a:xfrm>
                <a:off x="2847975" y="5029200"/>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20</a:t>
                </a:r>
              </a:p>
            </p:txBody>
          </p:sp>
          <p:sp>
            <p:nvSpPr>
              <p:cNvPr id="37900" name="Oval 12"/>
              <p:cNvSpPr>
                <a:spLocks noChangeArrowheads="1"/>
              </p:cNvSpPr>
              <p:nvPr/>
            </p:nvSpPr>
            <p:spPr bwMode="auto">
              <a:xfrm>
                <a:off x="3413125" y="4191000"/>
                <a:ext cx="4572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1" name="Oval 13"/>
              <p:cNvSpPr>
                <a:spLocks noChangeArrowheads="1"/>
              </p:cNvSpPr>
              <p:nvPr/>
            </p:nvSpPr>
            <p:spPr bwMode="auto">
              <a:xfrm>
                <a:off x="3565525" y="4876800"/>
                <a:ext cx="4572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2" name="Oval 14"/>
              <p:cNvSpPr>
                <a:spLocks noChangeArrowheads="1"/>
              </p:cNvSpPr>
              <p:nvPr/>
            </p:nvSpPr>
            <p:spPr bwMode="auto">
              <a:xfrm>
                <a:off x="3260725" y="5486400"/>
                <a:ext cx="4572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3" name="Line 15"/>
              <p:cNvSpPr>
                <a:spLocks noChangeShapeType="1"/>
              </p:cNvSpPr>
              <p:nvPr/>
            </p:nvSpPr>
            <p:spPr bwMode="auto">
              <a:xfrm flipV="1">
                <a:off x="3870325" y="4191000"/>
                <a:ext cx="1905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4" name="Line 16"/>
              <p:cNvSpPr>
                <a:spLocks noChangeShapeType="1"/>
              </p:cNvSpPr>
              <p:nvPr/>
            </p:nvSpPr>
            <p:spPr bwMode="auto">
              <a:xfrm flipV="1">
                <a:off x="4022725" y="4724400"/>
                <a:ext cx="838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5" name="Line 17"/>
              <p:cNvSpPr>
                <a:spLocks noChangeShapeType="1"/>
              </p:cNvSpPr>
              <p:nvPr/>
            </p:nvSpPr>
            <p:spPr bwMode="auto">
              <a:xfrm flipV="1">
                <a:off x="3717925" y="5562600"/>
                <a:ext cx="685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7" name="Line 19"/>
              <p:cNvSpPr>
                <a:spLocks noChangeShapeType="1"/>
              </p:cNvSpPr>
              <p:nvPr/>
            </p:nvSpPr>
            <p:spPr bwMode="auto">
              <a:xfrm>
                <a:off x="3641725" y="57912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8" name="Line 20"/>
              <p:cNvSpPr>
                <a:spLocks noChangeShapeType="1"/>
              </p:cNvSpPr>
              <p:nvPr/>
            </p:nvSpPr>
            <p:spPr bwMode="auto">
              <a:xfrm flipV="1">
                <a:off x="3794125" y="3733800"/>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9" name="Line 21"/>
              <p:cNvSpPr>
                <a:spLocks noChangeShapeType="1"/>
              </p:cNvSpPr>
              <p:nvPr/>
            </p:nvSpPr>
            <p:spPr bwMode="auto">
              <a:xfrm>
                <a:off x="4022725" y="5105400"/>
                <a:ext cx="914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0" name="Oval 22"/>
              <p:cNvSpPr>
                <a:spLocks noChangeArrowheads="1"/>
              </p:cNvSpPr>
              <p:nvPr/>
            </p:nvSpPr>
            <p:spPr bwMode="auto">
              <a:xfrm>
                <a:off x="4784725" y="3581400"/>
                <a:ext cx="4572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1" name="Oval 23"/>
              <p:cNvSpPr>
                <a:spLocks noChangeArrowheads="1"/>
              </p:cNvSpPr>
              <p:nvPr/>
            </p:nvSpPr>
            <p:spPr bwMode="auto">
              <a:xfrm>
                <a:off x="5775325" y="4038600"/>
                <a:ext cx="4572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2" name="Oval 24"/>
              <p:cNvSpPr>
                <a:spLocks noChangeArrowheads="1"/>
              </p:cNvSpPr>
              <p:nvPr/>
            </p:nvSpPr>
            <p:spPr bwMode="auto">
              <a:xfrm>
                <a:off x="4860925" y="4572000"/>
                <a:ext cx="4572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3" name="Oval 25"/>
              <p:cNvSpPr>
                <a:spLocks noChangeArrowheads="1"/>
              </p:cNvSpPr>
              <p:nvPr/>
            </p:nvSpPr>
            <p:spPr bwMode="auto">
              <a:xfrm>
                <a:off x="4937125" y="5181600"/>
                <a:ext cx="4572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4" name="Oval 26"/>
              <p:cNvSpPr>
                <a:spLocks noChangeArrowheads="1"/>
              </p:cNvSpPr>
              <p:nvPr/>
            </p:nvSpPr>
            <p:spPr bwMode="auto">
              <a:xfrm>
                <a:off x="4403725" y="5410200"/>
                <a:ext cx="4572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5" name="Oval 27"/>
              <p:cNvSpPr>
                <a:spLocks noChangeArrowheads="1"/>
              </p:cNvSpPr>
              <p:nvPr/>
            </p:nvSpPr>
            <p:spPr bwMode="auto">
              <a:xfrm>
                <a:off x="4327525" y="6019800"/>
                <a:ext cx="4572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6" name="Text Box 28"/>
              <p:cNvSpPr txBox="1">
                <a:spLocks noChangeArrowheads="1"/>
              </p:cNvSpPr>
              <p:nvPr/>
            </p:nvSpPr>
            <p:spPr bwMode="auto">
              <a:xfrm>
                <a:off x="3810000" y="3581400"/>
                <a:ext cx="4889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20</a:t>
                </a:r>
              </a:p>
            </p:txBody>
          </p:sp>
          <p:sp>
            <p:nvSpPr>
              <p:cNvPr id="37917" name="Text Box 29"/>
              <p:cNvSpPr txBox="1">
                <a:spLocks noChangeArrowheads="1"/>
              </p:cNvSpPr>
              <p:nvPr/>
            </p:nvSpPr>
            <p:spPr bwMode="auto">
              <a:xfrm>
                <a:off x="4692650" y="3886200"/>
                <a:ext cx="4889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15</a:t>
                </a:r>
              </a:p>
            </p:txBody>
          </p:sp>
          <p:sp>
            <p:nvSpPr>
              <p:cNvPr id="37918" name="Text Box 30"/>
              <p:cNvSpPr txBox="1">
                <a:spLocks noChangeArrowheads="1"/>
              </p:cNvSpPr>
              <p:nvPr/>
            </p:nvSpPr>
            <p:spPr bwMode="auto">
              <a:xfrm>
                <a:off x="4267200" y="4419600"/>
                <a:ext cx="4889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5</a:t>
                </a:r>
              </a:p>
            </p:txBody>
          </p:sp>
          <p:sp>
            <p:nvSpPr>
              <p:cNvPr id="37919" name="Text Box 31"/>
              <p:cNvSpPr txBox="1">
                <a:spLocks noChangeArrowheads="1"/>
              </p:cNvSpPr>
              <p:nvPr/>
            </p:nvSpPr>
            <p:spPr bwMode="auto">
              <a:xfrm>
                <a:off x="4419600" y="4876800"/>
                <a:ext cx="4889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18</a:t>
                </a:r>
              </a:p>
            </p:txBody>
          </p:sp>
          <p:sp>
            <p:nvSpPr>
              <p:cNvPr id="37920" name="Text Box 32"/>
              <p:cNvSpPr txBox="1">
                <a:spLocks noChangeArrowheads="1"/>
              </p:cNvSpPr>
              <p:nvPr/>
            </p:nvSpPr>
            <p:spPr bwMode="auto">
              <a:xfrm>
                <a:off x="3886200" y="5181600"/>
                <a:ext cx="4889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25</a:t>
                </a:r>
              </a:p>
            </p:txBody>
          </p:sp>
          <p:sp>
            <p:nvSpPr>
              <p:cNvPr id="37921" name="Text Box 33"/>
              <p:cNvSpPr txBox="1">
                <a:spLocks noChangeArrowheads="1"/>
              </p:cNvSpPr>
              <p:nvPr/>
            </p:nvSpPr>
            <p:spPr bwMode="auto">
              <a:xfrm>
                <a:off x="3581400" y="5867400"/>
                <a:ext cx="4889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33</a:t>
                </a:r>
              </a:p>
            </p:txBody>
          </p:sp>
          <p:sp>
            <p:nvSpPr>
              <p:cNvPr id="37922" name="Line 34"/>
              <p:cNvSpPr>
                <a:spLocks noChangeShapeType="1"/>
              </p:cNvSpPr>
              <p:nvPr/>
            </p:nvSpPr>
            <p:spPr bwMode="auto">
              <a:xfrm flipV="1">
                <a:off x="4800600" y="5867400"/>
                <a:ext cx="457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4" name="Line 36"/>
              <p:cNvSpPr>
                <a:spLocks noChangeShapeType="1"/>
              </p:cNvSpPr>
              <p:nvPr/>
            </p:nvSpPr>
            <p:spPr bwMode="auto">
              <a:xfrm>
                <a:off x="5410200" y="5334000"/>
                <a:ext cx="685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5" name="Line 37"/>
              <p:cNvSpPr>
                <a:spLocks noChangeShapeType="1"/>
              </p:cNvSpPr>
              <p:nvPr/>
            </p:nvSpPr>
            <p:spPr bwMode="auto">
              <a:xfrm flipV="1">
                <a:off x="5334000" y="4648200"/>
                <a:ext cx="457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6" name="Line 38"/>
              <p:cNvSpPr>
                <a:spLocks noChangeShapeType="1"/>
              </p:cNvSpPr>
              <p:nvPr/>
            </p:nvSpPr>
            <p:spPr bwMode="auto">
              <a:xfrm>
                <a:off x="6248400" y="4267200"/>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7" name="Line 39"/>
              <p:cNvSpPr>
                <a:spLocks noChangeShapeType="1"/>
              </p:cNvSpPr>
              <p:nvPr/>
            </p:nvSpPr>
            <p:spPr bwMode="auto">
              <a:xfrm flipV="1">
                <a:off x="5257800" y="3657600"/>
                <a:ext cx="762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4" name="Text Box 46"/>
              <p:cNvSpPr txBox="1">
                <a:spLocks noChangeArrowheads="1"/>
              </p:cNvSpPr>
              <p:nvPr/>
            </p:nvSpPr>
            <p:spPr bwMode="auto">
              <a:xfrm>
                <a:off x="5835650" y="3962400"/>
                <a:ext cx="3064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a:t>
                </a:r>
              </a:p>
            </p:txBody>
          </p:sp>
          <p:grpSp>
            <p:nvGrpSpPr>
              <p:cNvPr id="37938" name="Group 50"/>
              <p:cNvGrpSpPr>
                <a:grpSpLocks/>
              </p:cNvGrpSpPr>
              <p:nvPr/>
            </p:nvGrpSpPr>
            <p:grpSpPr bwMode="auto">
              <a:xfrm>
                <a:off x="1966914" y="3883026"/>
                <a:ext cx="4510087" cy="1589088"/>
                <a:chOff x="279" y="2446"/>
                <a:chExt cx="2841" cy="1001"/>
              </a:xfrm>
            </p:grpSpPr>
            <p:sp>
              <p:nvSpPr>
                <p:cNvPr id="37933" name="Freeform 45"/>
                <p:cNvSpPr>
                  <a:spLocks/>
                </p:cNvSpPr>
                <p:nvPr/>
              </p:nvSpPr>
              <p:spPr bwMode="auto">
                <a:xfrm>
                  <a:off x="279" y="2496"/>
                  <a:ext cx="2841" cy="951"/>
                </a:xfrm>
                <a:custGeom>
                  <a:avLst/>
                  <a:gdLst>
                    <a:gd name="T0" fmla="*/ 213 w 2841"/>
                    <a:gd name="T1" fmla="*/ 999 h 999"/>
                    <a:gd name="T2" fmla="*/ 148 w 2841"/>
                    <a:gd name="T3" fmla="*/ 906 h 999"/>
                    <a:gd name="T4" fmla="*/ 74 w 2841"/>
                    <a:gd name="T5" fmla="*/ 757 h 999"/>
                    <a:gd name="T6" fmla="*/ 65 w 2841"/>
                    <a:gd name="T7" fmla="*/ 729 h 999"/>
                    <a:gd name="T8" fmla="*/ 28 w 2841"/>
                    <a:gd name="T9" fmla="*/ 674 h 999"/>
                    <a:gd name="T10" fmla="*/ 18 w 2841"/>
                    <a:gd name="T11" fmla="*/ 646 h 999"/>
                    <a:gd name="T12" fmla="*/ 0 w 2841"/>
                    <a:gd name="T13" fmla="*/ 618 h 999"/>
                    <a:gd name="T14" fmla="*/ 969 w 2841"/>
                    <a:gd name="T15" fmla="*/ 0 h 999"/>
                    <a:gd name="T16" fmla="*/ 2841 w 2841"/>
                    <a:gd name="T17" fmla="*/ 0 h 999"/>
                    <a:gd name="T18" fmla="*/ 2697 w 2841"/>
                    <a:gd name="T19" fmla="*/ 384 h 999"/>
                    <a:gd name="T20" fmla="*/ 1209 w 2841"/>
                    <a:gd name="T21" fmla="*/ 384 h 999"/>
                    <a:gd name="T22" fmla="*/ 297 w 2841"/>
                    <a:gd name="T23" fmla="*/ 960 h 999"/>
                    <a:gd name="T24" fmla="*/ 213 w 2841"/>
                    <a:gd name="T25" fmla="*/ 999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1" h="999">
                      <a:moveTo>
                        <a:pt x="213" y="999"/>
                      </a:moveTo>
                      <a:cubicBezTo>
                        <a:pt x="193" y="967"/>
                        <a:pt x="167" y="939"/>
                        <a:pt x="148" y="906"/>
                      </a:cubicBezTo>
                      <a:cubicBezTo>
                        <a:pt x="120" y="857"/>
                        <a:pt x="105" y="803"/>
                        <a:pt x="74" y="757"/>
                      </a:cubicBezTo>
                      <a:cubicBezTo>
                        <a:pt x="71" y="748"/>
                        <a:pt x="70" y="738"/>
                        <a:pt x="65" y="729"/>
                      </a:cubicBezTo>
                      <a:cubicBezTo>
                        <a:pt x="54" y="710"/>
                        <a:pt x="35" y="695"/>
                        <a:pt x="28" y="674"/>
                      </a:cubicBezTo>
                      <a:cubicBezTo>
                        <a:pt x="25" y="665"/>
                        <a:pt x="22" y="655"/>
                        <a:pt x="18" y="646"/>
                      </a:cubicBezTo>
                      <a:cubicBezTo>
                        <a:pt x="13" y="636"/>
                        <a:pt x="0" y="618"/>
                        <a:pt x="0" y="618"/>
                      </a:cubicBezTo>
                      <a:lnTo>
                        <a:pt x="969" y="0"/>
                      </a:lnTo>
                      <a:lnTo>
                        <a:pt x="2841" y="0"/>
                      </a:lnTo>
                      <a:lnTo>
                        <a:pt x="2697" y="384"/>
                      </a:lnTo>
                      <a:lnTo>
                        <a:pt x="1209" y="384"/>
                      </a:lnTo>
                      <a:lnTo>
                        <a:pt x="297" y="960"/>
                      </a:lnTo>
                      <a:cubicBezTo>
                        <a:pt x="269" y="973"/>
                        <a:pt x="213" y="999"/>
                        <a:pt x="213" y="999"/>
                      </a:cubicBezTo>
                      <a:close/>
                    </a:path>
                  </a:pathLst>
                </a:custGeom>
                <a:noFill/>
                <a:ln w="571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6" name="Text Box 48"/>
                <p:cNvSpPr txBox="1">
                  <a:spLocks noChangeArrowheads="1"/>
                </p:cNvSpPr>
                <p:nvPr/>
              </p:nvSpPr>
              <p:spPr bwMode="auto">
                <a:xfrm>
                  <a:off x="566" y="2446"/>
                  <a:ext cx="35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g(n)</a:t>
                  </a:r>
                </a:p>
              </p:txBody>
            </p:sp>
          </p:grpSp>
          <p:grpSp>
            <p:nvGrpSpPr>
              <p:cNvPr id="37940" name="Group 52"/>
              <p:cNvGrpSpPr>
                <a:grpSpLocks/>
              </p:cNvGrpSpPr>
              <p:nvPr/>
            </p:nvGrpSpPr>
            <p:grpSpPr bwMode="auto">
              <a:xfrm>
                <a:off x="5943600" y="3276600"/>
                <a:ext cx="3276600" cy="609600"/>
                <a:chOff x="2784" y="2064"/>
                <a:chExt cx="2064" cy="384"/>
              </a:xfrm>
            </p:grpSpPr>
            <p:sp>
              <p:nvSpPr>
                <p:cNvPr id="37935" name="AutoShape 47"/>
                <p:cNvSpPr>
                  <a:spLocks/>
                </p:cNvSpPr>
                <p:nvPr/>
              </p:nvSpPr>
              <p:spPr bwMode="auto">
                <a:xfrm rot="5400000">
                  <a:off x="3744" y="1344"/>
                  <a:ext cx="144" cy="2064"/>
                </a:xfrm>
                <a:prstGeom prst="leftBrace">
                  <a:avLst>
                    <a:gd name="adj1" fmla="val 11944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7" name="Text Box 49"/>
                <p:cNvSpPr txBox="1">
                  <a:spLocks noChangeArrowheads="1"/>
                </p:cNvSpPr>
                <p:nvPr/>
              </p:nvSpPr>
              <p:spPr bwMode="auto">
                <a:xfrm>
                  <a:off x="3596" y="2064"/>
                  <a:ext cx="3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h(n)</a:t>
                  </a:r>
                </a:p>
              </p:txBody>
            </p:sp>
          </p:grpSp>
        </p:grpSp>
      </p:grpSp>
    </p:spTree>
    <p:extLst>
      <p:ext uri="{BB962C8B-B14F-4D97-AF65-F5344CB8AC3E}">
        <p14:creationId xmlns:p14="http://schemas.microsoft.com/office/powerpoint/2010/main" val="103322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057400" y="0"/>
            <a:ext cx="7772400" cy="812800"/>
          </a:xfrm>
        </p:spPr>
        <p:txBody>
          <a:bodyPr/>
          <a:lstStyle/>
          <a:p>
            <a:pPr algn="ctr"/>
            <a:r>
              <a:rPr lang="en-US" altLang="en-US" sz="3600" b="1" dirty="0" smtClean="0"/>
              <a:t>Example Revisited</a:t>
            </a:r>
            <a:endParaRPr lang="en-US" altLang="en-US" sz="3600" b="1" dirty="0"/>
          </a:p>
        </p:txBody>
      </p:sp>
      <p:pic>
        <p:nvPicPr>
          <p:cNvPr id="28675" name="Picture 3" descr="ruman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0" y="1066800"/>
            <a:ext cx="9067800" cy="4445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76" name="AutoShape 4"/>
          <p:cNvSpPr>
            <a:spLocks noChangeArrowheads="1"/>
          </p:cNvSpPr>
          <p:nvPr/>
        </p:nvSpPr>
        <p:spPr bwMode="auto">
          <a:xfrm rot="3900402">
            <a:off x="2095500" y="2019300"/>
            <a:ext cx="381000" cy="457200"/>
          </a:xfrm>
          <a:prstGeom prst="downArrow">
            <a:avLst>
              <a:gd name="adj1" fmla="val 50000"/>
              <a:gd name="adj2" fmla="val 3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8677" name="AutoShape 5"/>
          <p:cNvSpPr>
            <a:spLocks noChangeArrowheads="1"/>
          </p:cNvSpPr>
          <p:nvPr/>
        </p:nvSpPr>
        <p:spPr bwMode="auto">
          <a:xfrm rot="-171064">
            <a:off x="5943600" y="3962400"/>
            <a:ext cx="381000" cy="457200"/>
          </a:xfrm>
          <a:prstGeom prst="downArrow">
            <a:avLst>
              <a:gd name="adj1" fmla="val 50000"/>
              <a:gd name="adj2" fmla="val 30000"/>
            </a:avLst>
          </a:prstGeom>
          <a:solidFill>
            <a:srgbClr val="66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mc:AlternateContent xmlns:mc="http://schemas.openxmlformats.org/markup-compatibility/2006" xmlns:a14="http://schemas.microsoft.com/office/drawing/2010/main">
        <mc:Choice Requires="a14">
          <p:sp>
            <p:nvSpPr>
              <p:cNvPr id="28678" name="Text Box 6"/>
              <p:cNvSpPr txBox="1">
                <a:spLocks noChangeArrowheads="1"/>
              </p:cNvSpPr>
              <p:nvPr/>
            </p:nvSpPr>
            <p:spPr bwMode="auto">
              <a:xfrm>
                <a:off x="2209800" y="5715000"/>
                <a:ext cx="3485826"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en-US" altLang="en-US" b="1" dirty="0"/>
                  <a:t>A*</a:t>
                </a:r>
                <a:r>
                  <a:rPr lang="en-US" altLang="en-US" dirty="0"/>
                  <a:t>: minimize </a:t>
                </a:r>
                <a14:m>
                  <m:oMath xmlns:m="http://schemas.openxmlformats.org/officeDocument/2006/math">
                    <m:r>
                      <a:rPr lang="en-US" altLang="en-US" i="1" dirty="0" smtClean="0">
                        <a:latin typeface="Cambria Math" panose="02040503050406030204" pitchFamily="18" charset="0"/>
                      </a:rPr>
                      <m:t>𝑓</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𝑔</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h</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m:t>
                    </m:r>
                    <m:r>
                      <a:rPr lang="en-US" altLang="en-US" i="1" dirty="0" smtClean="0">
                        <a:latin typeface="Cambria Math" panose="02040503050406030204" pitchFamily="18" charset="0"/>
                      </a:rPr>
                      <m:t>)</m:t>
                    </m:r>
                  </m:oMath>
                </a14:m>
                <a:endParaRPr lang="en-US" altLang="en-US" dirty="0"/>
              </a:p>
            </p:txBody>
          </p:sp>
        </mc:Choice>
        <mc:Fallback xmlns="">
          <p:sp>
            <p:nvSpPr>
              <p:cNvPr id="28678" name="Text Box 6"/>
              <p:cNvSpPr txBox="1">
                <a:spLocks noRot="1" noChangeAspect="1" noMove="1" noResize="1" noEditPoints="1" noAdjustHandles="1" noChangeArrowheads="1" noChangeShapeType="1" noTextEdit="1"/>
              </p:cNvSpPr>
              <p:nvPr/>
            </p:nvSpPr>
            <p:spPr bwMode="auto">
              <a:xfrm>
                <a:off x="2209800" y="5715000"/>
                <a:ext cx="3485826" cy="369332"/>
              </a:xfrm>
              <a:prstGeom prst="rect">
                <a:avLst/>
              </a:prstGeom>
              <a:blipFill>
                <a:blip r:embed="rId3"/>
                <a:stretch>
                  <a:fillRect l="-1576" t="-10000" b="-25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8680" name="AutoShape 8"/>
          <p:cNvSpPr>
            <a:spLocks noChangeArrowheads="1"/>
          </p:cNvSpPr>
          <p:nvPr/>
        </p:nvSpPr>
        <p:spPr bwMode="auto">
          <a:xfrm rot="-171064">
            <a:off x="3352800" y="2209800"/>
            <a:ext cx="381000" cy="457200"/>
          </a:xfrm>
          <a:prstGeom prst="downArrow">
            <a:avLst>
              <a:gd name="adj1" fmla="val 50000"/>
              <a:gd name="adj2" fmla="val 30000"/>
            </a:avLst>
          </a:prstGeom>
          <a:solidFill>
            <a:srgbClr val="66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8681" name="AutoShape 9"/>
          <p:cNvSpPr>
            <a:spLocks noChangeArrowheads="1"/>
          </p:cNvSpPr>
          <p:nvPr/>
        </p:nvSpPr>
        <p:spPr bwMode="auto">
          <a:xfrm rot="-171064">
            <a:off x="3657600" y="2895600"/>
            <a:ext cx="381000" cy="457200"/>
          </a:xfrm>
          <a:prstGeom prst="downArrow">
            <a:avLst>
              <a:gd name="adj1" fmla="val 50000"/>
              <a:gd name="adj2" fmla="val 30000"/>
            </a:avLst>
          </a:prstGeom>
          <a:solidFill>
            <a:srgbClr val="66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8682" name="AutoShape 10"/>
          <p:cNvSpPr>
            <a:spLocks noChangeArrowheads="1"/>
          </p:cNvSpPr>
          <p:nvPr/>
        </p:nvSpPr>
        <p:spPr bwMode="auto">
          <a:xfrm rot="-171064">
            <a:off x="4648200" y="2362200"/>
            <a:ext cx="381000" cy="457200"/>
          </a:xfrm>
          <a:prstGeom prst="downArrow">
            <a:avLst>
              <a:gd name="adj1" fmla="val 50000"/>
              <a:gd name="adj2" fmla="val 30000"/>
            </a:avLst>
          </a:prstGeom>
          <a:solidFill>
            <a:srgbClr val="66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8683" name="AutoShape 11"/>
          <p:cNvSpPr>
            <a:spLocks noChangeArrowheads="1"/>
          </p:cNvSpPr>
          <p:nvPr/>
        </p:nvSpPr>
        <p:spPr bwMode="auto">
          <a:xfrm rot="-171064">
            <a:off x="4876800" y="3505200"/>
            <a:ext cx="381000" cy="457200"/>
          </a:xfrm>
          <a:prstGeom prst="downArrow">
            <a:avLst>
              <a:gd name="adj1" fmla="val 50000"/>
              <a:gd name="adj2" fmla="val 30000"/>
            </a:avLst>
          </a:prstGeom>
          <a:solidFill>
            <a:srgbClr val="66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Tree>
    <p:extLst>
      <p:ext uri="{BB962C8B-B14F-4D97-AF65-F5344CB8AC3E}">
        <p14:creationId xmlns:p14="http://schemas.microsoft.com/office/powerpoint/2010/main" val="33754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8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149170" y="50802"/>
            <a:ext cx="7772400" cy="771522"/>
          </a:xfrm>
        </p:spPr>
        <p:txBody>
          <a:bodyPr/>
          <a:lstStyle/>
          <a:p>
            <a:pPr algn="ctr"/>
            <a:r>
              <a:rPr lang="en-US" altLang="en-US" sz="3600" b="1" dirty="0"/>
              <a:t>Properties of A*</a:t>
            </a:r>
          </a:p>
        </p:txBody>
      </p:sp>
      <mc:AlternateContent xmlns:mc="http://schemas.openxmlformats.org/markup-compatibility/2006" xmlns:a14="http://schemas.microsoft.com/office/drawing/2010/main">
        <mc:Choice Requires="a14">
          <p:sp>
            <p:nvSpPr>
              <p:cNvPr id="29699" name="Rectangle 3"/>
              <p:cNvSpPr>
                <a:spLocks noGrp="1" noChangeArrowheads="1"/>
              </p:cNvSpPr>
              <p:nvPr>
                <p:ph type="body" idx="1"/>
              </p:nvPr>
            </p:nvSpPr>
            <p:spPr>
              <a:xfrm>
                <a:off x="686960" y="909636"/>
                <a:ext cx="10926384" cy="2519364"/>
              </a:xfrm>
            </p:spPr>
            <p:txBody>
              <a:bodyPr/>
              <a:lstStyle/>
              <a:p>
                <a:r>
                  <a:rPr lang="en-US" altLang="en-US" sz="2400" dirty="0"/>
                  <a:t>A* generates an optimal solution if </a:t>
                </a:r>
                <a14:m>
                  <m:oMath xmlns:m="http://schemas.openxmlformats.org/officeDocument/2006/math">
                    <m:r>
                      <a:rPr lang="en-US" altLang="en-US" sz="2400" i="1" dirty="0" smtClean="0">
                        <a:latin typeface="Cambria Math" panose="02040503050406030204" pitchFamily="18" charset="0"/>
                      </a:rPr>
                      <m:t>h</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𝑛</m:t>
                    </m:r>
                    <m:r>
                      <a:rPr lang="en-US" altLang="en-US" sz="2400" i="1" dirty="0" smtClean="0">
                        <a:latin typeface="Cambria Math" panose="02040503050406030204" pitchFamily="18" charset="0"/>
                      </a:rPr>
                      <m:t>)</m:t>
                    </m:r>
                  </m:oMath>
                </a14:m>
                <a:r>
                  <a:rPr lang="en-US" altLang="en-US" sz="2400" dirty="0"/>
                  <a:t> is an admissible heuristic and the search space is a tree:</a:t>
                </a:r>
              </a:p>
              <a:p>
                <a:pPr lvl="1"/>
                <a14:m>
                  <m:oMath xmlns:m="http://schemas.openxmlformats.org/officeDocument/2006/math">
                    <m:r>
                      <a:rPr lang="en-US" altLang="en-US" i="1" dirty="0">
                        <a:latin typeface="Cambria Math" panose="02040503050406030204" pitchFamily="18" charset="0"/>
                      </a:rPr>
                      <m:t>h</m:t>
                    </m:r>
                    <m:r>
                      <a:rPr lang="en-US" altLang="en-US" i="1" dirty="0">
                        <a:latin typeface="Cambria Math" panose="02040503050406030204" pitchFamily="18" charset="0"/>
                      </a:rPr>
                      <m:t>(</m:t>
                    </m:r>
                    <m:r>
                      <a:rPr lang="en-US" altLang="en-US" i="1" dirty="0">
                        <a:latin typeface="Cambria Math" panose="02040503050406030204" pitchFamily="18" charset="0"/>
                      </a:rPr>
                      <m:t>𝑛</m:t>
                    </m:r>
                    <m:r>
                      <a:rPr lang="en-US" altLang="en-US" i="1" dirty="0">
                        <a:latin typeface="Cambria Math" panose="02040503050406030204" pitchFamily="18" charset="0"/>
                      </a:rPr>
                      <m:t>)</m:t>
                    </m:r>
                  </m:oMath>
                </a14:m>
                <a:r>
                  <a:rPr lang="en-US" altLang="en-US" dirty="0"/>
                  <a:t> is </a:t>
                </a:r>
                <a:r>
                  <a:rPr lang="en-US" altLang="en-US" b="1" dirty="0"/>
                  <a:t>admissible</a:t>
                </a:r>
                <a:r>
                  <a:rPr lang="en-US" altLang="en-US" dirty="0"/>
                  <a:t> if it never overestimates the cost to reach the destination </a:t>
                </a:r>
                <a:r>
                  <a:rPr lang="en-US" altLang="en-US" dirty="0" smtClean="0"/>
                  <a:t>node </a:t>
                </a:r>
                <a:r>
                  <a:rPr lang="en-US" altLang="en-US" i="1" dirty="0" smtClean="0"/>
                  <a:t>(if the heuristic always underestimates the distance to the </a:t>
                </a:r>
                <a:r>
                  <a:rPr lang="en-US" altLang="en-US" i="1" smtClean="0"/>
                  <a:t>goal)</a:t>
                </a:r>
                <a:endParaRPr lang="en-US" altLang="en-US" dirty="0"/>
              </a:p>
            </p:txBody>
          </p:sp>
        </mc:Choice>
        <mc:Fallback xmlns="">
          <p:sp>
            <p:nvSpPr>
              <p:cNvPr id="29699" name="Rectangle 3"/>
              <p:cNvSpPr>
                <a:spLocks noGrp="1" noRot="1" noChangeAspect="1" noMove="1" noResize="1" noEditPoints="1" noAdjustHandles="1" noChangeArrowheads="1" noChangeShapeType="1" noTextEdit="1"/>
              </p:cNvSpPr>
              <p:nvPr>
                <p:ph type="body" idx="1"/>
              </p:nvPr>
            </p:nvSpPr>
            <p:spPr>
              <a:xfrm>
                <a:off x="686960" y="909636"/>
                <a:ext cx="10926384" cy="2519364"/>
              </a:xfrm>
              <a:blipFill>
                <a:blip r:embed="rId2"/>
                <a:stretch>
                  <a:fillRect l="-781" t="-33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700" name="Rectangle 4"/>
              <p:cNvSpPr>
                <a:spLocks noChangeArrowheads="1"/>
              </p:cNvSpPr>
              <p:nvPr/>
            </p:nvSpPr>
            <p:spPr bwMode="auto">
              <a:xfrm>
                <a:off x="662939" y="2450205"/>
                <a:ext cx="10744861" cy="222101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r>
                  <a:rPr lang="en-US" altLang="en-US" sz="2400" dirty="0" smtClean="0"/>
                  <a:t>A* generates an optimal solution if </a:t>
                </a:r>
                <a14:m>
                  <m:oMath xmlns:m="http://schemas.openxmlformats.org/officeDocument/2006/math">
                    <m:r>
                      <a:rPr lang="en-US" altLang="en-US" sz="2400" i="1" dirty="0">
                        <a:latin typeface="Cambria Math" panose="02040503050406030204" pitchFamily="18" charset="0"/>
                      </a:rPr>
                      <m:t>h</m:t>
                    </m:r>
                    <m:r>
                      <a:rPr lang="en-US" altLang="en-US" sz="2400" i="1" dirty="0">
                        <a:latin typeface="Cambria Math" panose="02040503050406030204" pitchFamily="18" charset="0"/>
                      </a:rPr>
                      <m:t>(</m:t>
                    </m:r>
                    <m:r>
                      <a:rPr lang="en-US" altLang="en-US" sz="2400" i="1" dirty="0">
                        <a:latin typeface="Cambria Math" panose="02040503050406030204" pitchFamily="18" charset="0"/>
                      </a:rPr>
                      <m:t>𝑛</m:t>
                    </m:r>
                    <m:r>
                      <a:rPr lang="en-US" altLang="en-US" sz="2400" i="1" dirty="0">
                        <a:latin typeface="Cambria Math" panose="02040503050406030204" pitchFamily="18" charset="0"/>
                      </a:rPr>
                      <m:t>)</m:t>
                    </m:r>
                  </m:oMath>
                </a14:m>
                <a:r>
                  <a:rPr lang="en-US" altLang="en-US" sz="2400" dirty="0"/>
                  <a:t> is a consistent heuristic and the search space is a graph:</a:t>
                </a:r>
              </a:p>
              <a:p>
                <a:pPr lvl="1">
                  <a:spcAft>
                    <a:spcPts val="1200"/>
                  </a:spcAft>
                </a:pPr>
                <a14:m>
                  <m:oMath xmlns:m="http://schemas.openxmlformats.org/officeDocument/2006/math">
                    <m:r>
                      <a:rPr lang="en-US" altLang="en-US" sz="2400" i="1" dirty="0">
                        <a:latin typeface="Cambria Math" panose="02040503050406030204" pitchFamily="18" charset="0"/>
                      </a:rPr>
                      <m:t>h</m:t>
                    </m:r>
                    <m:r>
                      <a:rPr lang="en-US" altLang="en-US" sz="2400" i="1" dirty="0">
                        <a:latin typeface="Cambria Math" panose="02040503050406030204" pitchFamily="18" charset="0"/>
                      </a:rPr>
                      <m:t>(</m:t>
                    </m:r>
                    <m:r>
                      <a:rPr lang="en-US" altLang="en-US" sz="2400" i="1" dirty="0">
                        <a:latin typeface="Cambria Math" panose="02040503050406030204" pitchFamily="18" charset="0"/>
                      </a:rPr>
                      <m:t>𝑛</m:t>
                    </m:r>
                    <m:r>
                      <a:rPr lang="en-US" altLang="en-US" sz="2400" i="1" dirty="0">
                        <a:latin typeface="Cambria Math" panose="02040503050406030204" pitchFamily="18" charset="0"/>
                      </a:rPr>
                      <m:t>)</m:t>
                    </m:r>
                  </m:oMath>
                </a14:m>
                <a:r>
                  <a:rPr lang="en-US" altLang="en-US" sz="2400" dirty="0"/>
                  <a:t> is </a:t>
                </a:r>
                <a:r>
                  <a:rPr lang="en-US" altLang="en-US" sz="2400" b="1" dirty="0"/>
                  <a:t>consistent</a:t>
                </a:r>
                <a:r>
                  <a:rPr lang="en-US" altLang="en-US" sz="2400" dirty="0"/>
                  <a:t> if for every node</a:t>
                </a:r>
                <a:r>
                  <a:rPr lang="en-US" altLang="en-US" sz="2400" dirty="0" smtClean="0"/>
                  <a:t> </a:t>
                </a:r>
                <a14:m>
                  <m:oMath xmlns:m="http://schemas.openxmlformats.org/officeDocument/2006/math">
                    <m:r>
                      <a:rPr lang="en-US" altLang="en-US" sz="2400" i="1" dirty="0">
                        <a:latin typeface="Cambria Math" panose="02040503050406030204" pitchFamily="18" charset="0"/>
                      </a:rPr>
                      <m:t>𝑛</m:t>
                    </m:r>
                  </m:oMath>
                </a14:m>
                <a:r>
                  <a:rPr lang="en-US" altLang="en-US" sz="2400" dirty="0" smtClean="0"/>
                  <a:t> </a:t>
                </a:r>
                <a:r>
                  <a:rPr lang="en-US" altLang="en-US" sz="2400" dirty="0"/>
                  <a:t>and for every successor node </a:t>
                </a:r>
                <a14:m>
                  <m:oMath xmlns:m="http://schemas.openxmlformats.org/officeDocument/2006/math">
                    <m:r>
                      <a:rPr lang="en-US" altLang="en-US" sz="2400" i="1" dirty="0">
                        <a:latin typeface="Cambria Math" panose="02040503050406030204" pitchFamily="18" charset="0"/>
                      </a:rPr>
                      <m:t>𝑛</m:t>
                    </m:r>
                    <m:r>
                      <a:rPr lang="en-US" altLang="en-US" sz="2400" b="0" i="1" dirty="0" smtClean="0">
                        <a:latin typeface="Cambria Math" panose="02040503050406030204" pitchFamily="18" charset="0"/>
                      </a:rPr>
                      <m:t>′</m:t>
                    </m:r>
                  </m:oMath>
                </a14:m>
                <a:r>
                  <a:rPr lang="en-US" altLang="en-US" sz="2400" dirty="0"/>
                  <a:t> of </a:t>
                </a:r>
                <a14:m>
                  <m:oMath xmlns:m="http://schemas.openxmlformats.org/officeDocument/2006/math">
                    <m:r>
                      <a:rPr lang="en-US" altLang="en-US" sz="2400" i="1" dirty="0">
                        <a:latin typeface="Cambria Math" panose="02040503050406030204" pitchFamily="18" charset="0"/>
                      </a:rPr>
                      <m:t>𝑛</m:t>
                    </m:r>
                  </m:oMath>
                </a14:m>
                <a:r>
                  <a:rPr lang="en-US" altLang="en-US" sz="2400" dirty="0"/>
                  <a:t>:</a:t>
                </a:r>
              </a:p>
              <a:p>
                <a:pPr lvl="1" algn="ctr">
                  <a:buFontTx/>
                  <a:buNone/>
                </a:pPr>
                <a:r>
                  <a:rPr lang="en-US" altLang="en-US" sz="2400" dirty="0"/>
                  <a:t>          </a:t>
                </a:r>
                <a14:m>
                  <m:oMath xmlns:m="http://schemas.openxmlformats.org/officeDocument/2006/math">
                    <m:r>
                      <a:rPr lang="en-US" altLang="en-US" sz="2400" i="1" dirty="0" smtClean="0">
                        <a:latin typeface="Cambria Math" panose="02040503050406030204" pitchFamily="18" charset="0"/>
                      </a:rPr>
                      <m:t>h</m:t>
                    </m:r>
                    <m:r>
                      <a:rPr lang="en-US" altLang="en-US" sz="2400" i="1" dirty="0" smtClean="0">
                        <a:latin typeface="Cambria Math" panose="02040503050406030204" pitchFamily="18" charset="0"/>
                      </a:rPr>
                      <m:t>(</m:t>
                    </m:r>
                    <m:r>
                      <a:rPr lang="en-US" altLang="en-US" sz="2400" i="1" dirty="0" smtClean="0">
                        <a:latin typeface="Cambria Math" panose="02040503050406030204" pitchFamily="18" charset="0"/>
                      </a:rPr>
                      <m:t>𝑛</m:t>
                    </m:r>
                    <m:r>
                      <a:rPr lang="en-US" altLang="en-US" sz="2400" i="1" dirty="0" smtClean="0">
                        <a:latin typeface="Cambria Math" panose="02040503050406030204" pitchFamily="18" charset="0"/>
                      </a:rPr>
                      <m:t>)≤</m:t>
                    </m:r>
                    <m:r>
                      <a:rPr lang="en-US" altLang="en-US" sz="2400" i="1" dirty="0">
                        <a:latin typeface="Cambria Math" panose="02040503050406030204" pitchFamily="18" charset="0"/>
                        <a:cs typeface="Times New Roman" panose="02020603050405020304" pitchFamily="18" charset="0"/>
                      </a:rPr>
                      <m:t>𝑐</m:t>
                    </m:r>
                    <m:r>
                      <a:rPr lang="en-US" altLang="en-US" sz="2400" i="1" dirty="0">
                        <a:latin typeface="Cambria Math" panose="02040503050406030204" pitchFamily="18" charset="0"/>
                        <a:cs typeface="Times New Roman" panose="02020603050405020304" pitchFamily="18" charset="0"/>
                      </a:rPr>
                      <m:t>(</m:t>
                    </m:r>
                    <m:r>
                      <a:rPr lang="en-US" altLang="en-US" sz="2400" i="1" dirty="0" err="1">
                        <a:latin typeface="Cambria Math" panose="02040503050406030204" pitchFamily="18" charset="0"/>
                        <a:cs typeface="Times New Roman" panose="02020603050405020304" pitchFamily="18" charset="0"/>
                      </a:rPr>
                      <m:t>𝑛</m:t>
                    </m:r>
                    <m:r>
                      <a:rPr lang="en-US" altLang="en-US" sz="2400" i="1" dirty="0" err="1">
                        <a:latin typeface="Cambria Math" panose="02040503050406030204" pitchFamily="18" charset="0"/>
                        <a:cs typeface="Times New Roman" panose="02020603050405020304" pitchFamily="18" charset="0"/>
                      </a:rPr>
                      <m:t>,</m:t>
                    </m:r>
                    <m:r>
                      <a:rPr lang="en-US" altLang="en-US" sz="2400" i="1" dirty="0" err="1">
                        <a:latin typeface="Cambria Math" panose="02040503050406030204" pitchFamily="18" charset="0"/>
                        <a:cs typeface="Times New Roman" panose="02020603050405020304" pitchFamily="18" charset="0"/>
                      </a:rPr>
                      <m:t>𝑛</m:t>
                    </m:r>
                    <m:r>
                      <a:rPr lang="en-US" altLang="en-US" sz="2400" i="1" dirty="0">
                        <a:latin typeface="Cambria Math" panose="02040503050406030204" pitchFamily="18" charset="0"/>
                        <a:cs typeface="Times New Roman" panose="02020603050405020304" pitchFamily="18" charset="0"/>
                      </a:rPr>
                      <m:t>’)+</m:t>
                    </m:r>
                    <m:r>
                      <a:rPr lang="en-US" altLang="en-US" sz="2400" i="1" dirty="0">
                        <a:latin typeface="Cambria Math" panose="02040503050406030204" pitchFamily="18" charset="0"/>
                        <a:cs typeface="Times New Roman" panose="02020603050405020304" pitchFamily="18" charset="0"/>
                      </a:rPr>
                      <m:t>h</m:t>
                    </m:r>
                    <m:r>
                      <a:rPr lang="en-US" altLang="en-US" sz="2400" i="1" dirty="0">
                        <a:latin typeface="Cambria Math" panose="02040503050406030204" pitchFamily="18" charset="0"/>
                        <a:cs typeface="Times New Roman" panose="02020603050405020304" pitchFamily="18" charset="0"/>
                      </a:rPr>
                      <m:t>(</m:t>
                    </m:r>
                    <m:r>
                      <a:rPr lang="en-US" altLang="en-US" sz="2400" i="1" dirty="0">
                        <a:latin typeface="Cambria Math" panose="02040503050406030204" pitchFamily="18" charset="0"/>
                        <a:cs typeface="Times New Roman" panose="02020603050405020304" pitchFamily="18" charset="0"/>
                      </a:rPr>
                      <m:t>𝑛</m:t>
                    </m:r>
                    <m:r>
                      <a:rPr lang="en-US" altLang="en-US" sz="2400" i="1" dirty="0">
                        <a:latin typeface="Cambria Math" panose="02040503050406030204" pitchFamily="18" charset="0"/>
                        <a:cs typeface="Times New Roman" panose="02020603050405020304" pitchFamily="18" charset="0"/>
                      </a:rPr>
                      <m:t>’)</m:t>
                    </m:r>
                  </m:oMath>
                </a14:m>
                <a:endParaRPr lang="en-US" altLang="en-US" sz="2400" dirty="0">
                  <a:cs typeface="Times New Roman" panose="02020603050405020304" pitchFamily="18" charset="0"/>
                </a:endParaRPr>
              </a:p>
            </p:txBody>
          </p:sp>
        </mc:Choice>
        <mc:Fallback xmlns="">
          <p:sp>
            <p:nvSpPr>
              <p:cNvPr id="29700" name="Rectangle 4"/>
              <p:cNvSpPr>
                <a:spLocks noRot="1" noChangeAspect="1" noMove="1" noResize="1" noEditPoints="1" noAdjustHandles="1" noChangeArrowheads="1" noChangeShapeType="1" noTextEdit="1"/>
              </p:cNvSpPr>
              <p:nvPr/>
            </p:nvSpPr>
            <p:spPr bwMode="auto">
              <a:xfrm>
                <a:off x="662939" y="2450205"/>
                <a:ext cx="10744861" cy="2221017"/>
              </a:xfrm>
              <a:prstGeom prst="rect">
                <a:avLst/>
              </a:prstGeom>
              <a:blipFill>
                <a:blip r:embed="rId3"/>
                <a:stretch>
                  <a:fillRect l="-795" t="-219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29710" name="Group 14"/>
          <p:cNvGrpSpPr>
            <a:grpSpLocks/>
          </p:cNvGrpSpPr>
          <p:nvPr/>
        </p:nvGrpSpPr>
        <p:grpSpPr bwMode="auto">
          <a:xfrm>
            <a:off x="3105593" y="4679264"/>
            <a:ext cx="3654426" cy="1395413"/>
            <a:chOff x="3312" y="3194"/>
            <a:chExt cx="2302" cy="879"/>
          </a:xfrm>
        </p:grpSpPr>
        <mc:AlternateContent xmlns:mc="http://schemas.openxmlformats.org/markup-compatibility/2006" xmlns:a14="http://schemas.microsoft.com/office/drawing/2010/main">
          <mc:Choice Requires="a14">
            <p:sp>
              <p:nvSpPr>
                <p:cNvPr id="29701" name="Text Box 5"/>
                <p:cNvSpPr txBox="1">
                  <a:spLocks noChangeArrowheads="1"/>
                </p:cNvSpPr>
                <p:nvPr/>
              </p:nvSpPr>
              <p:spPr bwMode="auto">
                <a:xfrm>
                  <a:off x="3552" y="3312"/>
                  <a:ext cx="236" cy="233"/>
                </a:xfrm>
                <a:prstGeom prst="rect">
                  <a:avLst/>
                </a:prstGeom>
                <a:noFill/>
                <a:ln w="9525">
                  <a:solidFill>
                    <a:schemeClr val="tx1"/>
                  </a:solidFill>
                  <a:miter lim="800000"/>
                  <a:headEnd/>
                  <a:tailEn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𝑛</m:t>
                        </m:r>
                      </m:oMath>
                    </m:oMathPara>
                  </a14:m>
                  <a:endParaRPr lang="en-US" altLang="en-US" dirty="0"/>
                </a:p>
              </p:txBody>
            </p:sp>
          </mc:Choice>
          <mc:Fallback xmlns="">
            <p:sp>
              <p:nvSpPr>
                <p:cNvPr id="29701" name="Text Box 5"/>
                <p:cNvSpPr txBox="1">
                  <a:spLocks noRot="1" noChangeAspect="1" noMove="1" noResize="1" noEditPoints="1" noAdjustHandles="1" noChangeArrowheads="1" noChangeShapeType="1" noTextEdit="1"/>
                </p:cNvSpPr>
                <p:nvPr/>
              </p:nvSpPr>
              <p:spPr bwMode="auto">
                <a:xfrm>
                  <a:off x="3552" y="3312"/>
                  <a:ext cx="236" cy="233"/>
                </a:xfrm>
                <a:prstGeom prst="rect">
                  <a:avLst/>
                </a:prstGeom>
                <a:blipFill>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9702" name="Line 6"/>
            <p:cNvSpPr>
              <a:spLocks noChangeShapeType="1"/>
            </p:cNvSpPr>
            <p:nvPr/>
          </p:nvSpPr>
          <p:spPr bwMode="auto">
            <a:xfrm>
              <a:off x="3648" y="3600"/>
              <a:ext cx="48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29703" name="Text Box 7"/>
                <p:cNvSpPr txBox="1">
                  <a:spLocks noChangeArrowheads="1"/>
                </p:cNvSpPr>
                <p:nvPr/>
              </p:nvSpPr>
              <p:spPr bwMode="auto">
                <a:xfrm>
                  <a:off x="4134" y="3840"/>
                  <a:ext cx="266" cy="233"/>
                </a:xfrm>
                <a:prstGeom prst="rect">
                  <a:avLst/>
                </a:prstGeom>
                <a:noFill/>
                <a:ln w="9525">
                  <a:solidFill>
                    <a:schemeClr val="tx1"/>
                  </a:solidFill>
                  <a:miter lim="800000"/>
                  <a:headEnd/>
                  <a:tailEn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𝑛</m:t>
                        </m:r>
                        <m:r>
                          <a:rPr lang="en-US" altLang="en-US" i="1" dirty="0" smtClean="0">
                            <a:latin typeface="Cambria Math" panose="02040503050406030204" pitchFamily="18" charset="0"/>
                          </a:rPr>
                          <m:t>’</m:t>
                        </m:r>
                      </m:oMath>
                    </m:oMathPara>
                  </a14:m>
                  <a:endParaRPr lang="en-US" altLang="en-US" dirty="0"/>
                </a:p>
              </p:txBody>
            </p:sp>
          </mc:Choice>
          <mc:Fallback xmlns="">
            <p:sp>
              <p:nvSpPr>
                <p:cNvPr id="29703" name="Text Box 7"/>
                <p:cNvSpPr txBox="1">
                  <a:spLocks noRot="1" noChangeAspect="1" noMove="1" noResize="1" noEditPoints="1" noAdjustHandles="1" noChangeArrowheads="1" noChangeShapeType="1" noTextEdit="1"/>
                </p:cNvSpPr>
                <p:nvPr/>
              </p:nvSpPr>
              <p:spPr bwMode="auto">
                <a:xfrm>
                  <a:off x="4134" y="3840"/>
                  <a:ext cx="266" cy="233"/>
                </a:xfrm>
                <a:prstGeom prst="rect">
                  <a:avLst/>
                </a:prstGeom>
                <a:blipFill>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704" name="Text Box 8"/>
                <p:cNvSpPr txBox="1">
                  <a:spLocks noChangeArrowheads="1"/>
                </p:cNvSpPr>
                <p:nvPr/>
              </p:nvSpPr>
              <p:spPr bwMode="auto">
                <a:xfrm>
                  <a:off x="5376" y="3456"/>
                  <a:ext cx="238" cy="233"/>
                </a:xfrm>
                <a:prstGeom prst="rect">
                  <a:avLst/>
                </a:prstGeom>
                <a:solidFill>
                  <a:srgbClr val="6600FF"/>
                </a:solidFill>
                <a:ln w="9525">
                  <a:solidFill>
                    <a:schemeClr val="tx1"/>
                  </a:solidFill>
                  <a:miter lim="800000"/>
                  <a:headEnd/>
                  <a:tailEnd/>
                </a:ln>
                <a:effectLst/>
                <a:extLs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𝑑</m:t>
                        </m:r>
                      </m:oMath>
                    </m:oMathPara>
                  </a14:m>
                  <a:endParaRPr lang="en-US" altLang="en-US" dirty="0"/>
                </a:p>
              </p:txBody>
            </p:sp>
          </mc:Choice>
          <mc:Fallback xmlns="">
            <p:sp>
              <p:nvSpPr>
                <p:cNvPr id="29704" name="Text Box 8"/>
                <p:cNvSpPr txBox="1">
                  <a:spLocks noRot="1" noChangeAspect="1" noMove="1" noResize="1" noEditPoints="1" noAdjustHandles="1" noChangeArrowheads="1" noChangeShapeType="1" noTextEdit="1"/>
                </p:cNvSpPr>
                <p:nvPr/>
              </p:nvSpPr>
              <p:spPr bwMode="auto">
                <a:xfrm>
                  <a:off x="5376" y="3456"/>
                  <a:ext cx="238" cy="233"/>
                </a:xfrm>
                <a:prstGeom prst="rect">
                  <a:avLst/>
                </a:prstGeom>
                <a:blipFill>
                  <a:blip r:embed="rId6"/>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9705" name="Line 9"/>
            <p:cNvSpPr>
              <a:spLocks noChangeShapeType="1"/>
            </p:cNvSpPr>
            <p:nvPr/>
          </p:nvSpPr>
          <p:spPr bwMode="auto">
            <a:xfrm flipV="1">
              <a:off x="4416" y="3648"/>
              <a:ext cx="912" cy="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6" name="Line 10"/>
            <p:cNvSpPr>
              <a:spLocks noChangeShapeType="1"/>
            </p:cNvSpPr>
            <p:nvPr/>
          </p:nvSpPr>
          <p:spPr bwMode="auto">
            <a:xfrm>
              <a:off x="3744" y="3456"/>
              <a:ext cx="1632" cy="96"/>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29707" name="Text Box 11"/>
                <p:cNvSpPr txBox="1">
                  <a:spLocks noChangeArrowheads="1"/>
                </p:cNvSpPr>
                <p:nvPr/>
              </p:nvSpPr>
              <p:spPr bwMode="auto">
                <a:xfrm>
                  <a:off x="4022" y="3194"/>
                  <a:ext cx="440" cy="23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h</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m:t>
                        </m:r>
                        <m:r>
                          <a:rPr lang="en-US" altLang="en-US" i="1" dirty="0" smtClean="0">
                            <a:latin typeface="Cambria Math" panose="02040503050406030204" pitchFamily="18" charset="0"/>
                          </a:rPr>
                          <m:t>)</m:t>
                        </m:r>
                      </m:oMath>
                    </m:oMathPara>
                  </a14:m>
                  <a:endParaRPr lang="en-US" altLang="en-US" dirty="0"/>
                </a:p>
              </p:txBody>
            </p:sp>
          </mc:Choice>
          <mc:Fallback xmlns="">
            <p:sp>
              <p:nvSpPr>
                <p:cNvPr id="29707" name="Text Box 11"/>
                <p:cNvSpPr txBox="1">
                  <a:spLocks noRot="1" noChangeAspect="1" noMove="1" noResize="1" noEditPoints="1" noAdjustHandles="1" noChangeArrowheads="1" noChangeShapeType="1" noTextEdit="1"/>
                </p:cNvSpPr>
                <p:nvPr/>
              </p:nvSpPr>
              <p:spPr bwMode="auto">
                <a:xfrm>
                  <a:off x="4022" y="3194"/>
                  <a:ext cx="440" cy="233"/>
                </a:xfrm>
                <a:prstGeom prst="rect">
                  <a:avLst/>
                </a:prstGeom>
                <a:blipFill>
                  <a:blip r:embed="rId7"/>
                  <a:stretch>
                    <a:fillRect b="-1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708" name="Text Box 12"/>
                <p:cNvSpPr txBox="1">
                  <a:spLocks noChangeArrowheads="1"/>
                </p:cNvSpPr>
                <p:nvPr/>
              </p:nvSpPr>
              <p:spPr bwMode="auto">
                <a:xfrm>
                  <a:off x="3312" y="3696"/>
                  <a:ext cx="599" cy="23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𝑐</m:t>
                        </m:r>
                        <m:r>
                          <a:rPr lang="en-US" altLang="en-US" i="1" dirty="0" smtClean="0">
                            <a:latin typeface="Cambria Math" panose="02040503050406030204" pitchFamily="18" charset="0"/>
                          </a:rPr>
                          <m:t>(</m:t>
                        </m:r>
                        <m:r>
                          <a:rPr lang="en-US" altLang="en-US" i="1" dirty="0" err="1">
                            <a:latin typeface="Cambria Math" panose="02040503050406030204" pitchFamily="18" charset="0"/>
                          </a:rPr>
                          <m:t>𝑛</m:t>
                        </m:r>
                        <m:r>
                          <a:rPr lang="en-US" altLang="en-US" i="1" dirty="0" err="1">
                            <a:latin typeface="Cambria Math" panose="02040503050406030204" pitchFamily="18" charset="0"/>
                          </a:rPr>
                          <m:t>,</m:t>
                        </m:r>
                        <m:r>
                          <a:rPr lang="en-US" altLang="en-US" i="1" dirty="0" err="1">
                            <a:latin typeface="Cambria Math" panose="02040503050406030204" pitchFamily="18" charset="0"/>
                          </a:rPr>
                          <m:t>𝑛</m:t>
                        </m:r>
                        <m:r>
                          <a:rPr lang="en-US" altLang="en-US" i="1" dirty="0">
                            <a:latin typeface="Cambria Math" panose="02040503050406030204" pitchFamily="18" charset="0"/>
                          </a:rPr>
                          <m:t>’)</m:t>
                        </m:r>
                      </m:oMath>
                    </m:oMathPara>
                  </a14:m>
                  <a:endParaRPr lang="en-US" altLang="en-US" dirty="0"/>
                </a:p>
              </p:txBody>
            </p:sp>
          </mc:Choice>
          <mc:Fallback xmlns="">
            <p:sp>
              <p:nvSpPr>
                <p:cNvPr id="29708" name="Text Box 12"/>
                <p:cNvSpPr txBox="1">
                  <a:spLocks noRot="1" noChangeAspect="1" noMove="1" noResize="1" noEditPoints="1" noAdjustHandles="1" noChangeArrowheads="1" noChangeShapeType="1" noTextEdit="1"/>
                </p:cNvSpPr>
                <p:nvPr/>
              </p:nvSpPr>
              <p:spPr bwMode="auto">
                <a:xfrm>
                  <a:off x="3312" y="3696"/>
                  <a:ext cx="599" cy="233"/>
                </a:xfrm>
                <a:prstGeom prst="rect">
                  <a:avLst/>
                </a:prstGeom>
                <a:blipFill>
                  <a:blip r:embed="rId8"/>
                  <a:stretch>
                    <a:fillRect b="-1311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709" name="Text Box 13"/>
                <p:cNvSpPr txBox="1">
                  <a:spLocks noChangeArrowheads="1"/>
                </p:cNvSpPr>
                <p:nvPr/>
              </p:nvSpPr>
              <p:spPr bwMode="auto">
                <a:xfrm>
                  <a:off x="4700" y="3744"/>
                  <a:ext cx="470" cy="23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h</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m:t>
                        </m:r>
                        <m:r>
                          <a:rPr lang="en-US" altLang="en-US" i="1" dirty="0" smtClean="0">
                            <a:latin typeface="Cambria Math" panose="02040503050406030204" pitchFamily="18" charset="0"/>
                          </a:rPr>
                          <m:t>’)</m:t>
                        </m:r>
                      </m:oMath>
                    </m:oMathPara>
                  </a14:m>
                  <a:endParaRPr lang="en-US" altLang="en-US" dirty="0"/>
                </a:p>
              </p:txBody>
            </p:sp>
          </mc:Choice>
          <mc:Fallback xmlns="">
            <p:sp>
              <p:nvSpPr>
                <p:cNvPr id="29709" name="Text Box 13"/>
                <p:cNvSpPr txBox="1">
                  <a:spLocks noRot="1" noChangeAspect="1" noMove="1" noResize="1" noEditPoints="1" noAdjustHandles="1" noChangeArrowheads="1" noChangeShapeType="1" noTextEdit="1"/>
                </p:cNvSpPr>
                <p:nvPr/>
              </p:nvSpPr>
              <p:spPr bwMode="auto">
                <a:xfrm>
                  <a:off x="4700" y="3744"/>
                  <a:ext cx="470" cy="233"/>
                </a:xfrm>
                <a:prstGeom prst="rect">
                  <a:avLst/>
                </a:prstGeom>
                <a:blipFill>
                  <a:blip r:embed="rId9"/>
                  <a:stretch>
                    <a:fillRect b="-1147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711" name="Text Box 15"/>
              <p:cNvSpPr txBox="1">
                <a:spLocks noChangeArrowheads="1"/>
              </p:cNvSpPr>
              <p:nvPr/>
            </p:nvSpPr>
            <p:spPr bwMode="auto">
              <a:xfrm>
                <a:off x="6531420" y="5751511"/>
                <a:ext cx="5516382"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buFontTx/>
                  <a:buChar char="•"/>
                </a:pPr>
                <a:r>
                  <a:rPr lang="en-US" altLang="en-US" dirty="0"/>
                  <a:t> If </a:t>
                </a:r>
                <a14:m>
                  <m:oMath xmlns:m="http://schemas.openxmlformats.org/officeDocument/2006/math">
                    <m:r>
                      <a:rPr lang="en-US" altLang="en-US" i="1" dirty="0" smtClean="0">
                        <a:latin typeface="Cambria Math" panose="02040503050406030204" pitchFamily="18" charset="0"/>
                      </a:rPr>
                      <m:t>h</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m:t>
                    </m:r>
                    <m:r>
                      <a:rPr lang="en-US" altLang="en-US" i="1" dirty="0" smtClean="0">
                        <a:latin typeface="Cambria Math" panose="02040503050406030204" pitchFamily="18" charset="0"/>
                      </a:rPr>
                      <m:t>)</m:t>
                    </m:r>
                  </m:oMath>
                </a14:m>
                <a:r>
                  <a:rPr lang="en-US" altLang="en-US" dirty="0" smtClean="0"/>
                  <a:t> </a:t>
                </a:r>
                <a:r>
                  <a:rPr lang="en-US" altLang="en-US" dirty="0"/>
                  <a:t>is consistent then </a:t>
                </a:r>
                <a14:m>
                  <m:oMath xmlns:m="http://schemas.openxmlformats.org/officeDocument/2006/math">
                    <m:r>
                      <a:rPr lang="en-US" altLang="en-US" i="1" dirty="0">
                        <a:latin typeface="Cambria Math" panose="02040503050406030204" pitchFamily="18" charset="0"/>
                      </a:rPr>
                      <m:t>h</m:t>
                    </m:r>
                    <m:r>
                      <a:rPr lang="en-US" altLang="en-US" i="1" dirty="0">
                        <a:latin typeface="Cambria Math" panose="02040503050406030204" pitchFamily="18" charset="0"/>
                      </a:rPr>
                      <m:t>(</m:t>
                    </m:r>
                    <m:r>
                      <a:rPr lang="en-US" altLang="en-US" i="1" dirty="0">
                        <a:latin typeface="Cambria Math" panose="02040503050406030204" pitchFamily="18" charset="0"/>
                      </a:rPr>
                      <m:t>𝑛</m:t>
                    </m:r>
                    <m:r>
                      <a:rPr lang="en-US" altLang="en-US" i="1" dirty="0">
                        <a:latin typeface="Cambria Math" panose="02040503050406030204" pitchFamily="18" charset="0"/>
                      </a:rPr>
                      <m:t>)</m:t>
                    </m:r>
                  </m:oMath>
                </a14:m>
                <a:r>
                  <a:rPr lang="en-US" altLang="en-US" dirty="0"/>
                  <a:t> is admissible</a:t>
                </a:r>
              </a:p>
              <a:p>
                <a:pPr>
                  <a:buFontTx/>
                  <a:buChar char="•"/>
                </a:pPr>
                <a:r>
                  <a:rPr lang="en-US" altLang="en-US" dirty="0"/>
                  <a:t>Frequently when </a:t>
                </a:r>
                <a14:m>
                  <m:oMath xmlns:m="http://schemas.openxmlformats.org/officeDocument/2006/math">
                    <m:r>
                      <a:rPr lang="en-US" altLang="en-US" i="1" dirty="0">
                        <a:latin typeface="Cambria Math" panose="02040503050406030204" pitchFamily="18" charset="0"/>
                      </a:rPr>
                      <m:t>h</m:t>
                    </m:r>
                    <m:r>
                      <a:rPr lang="en-US" altLang="en-US" i="1" dirty="0">
                        <a:latin typeface="Cambria Math" panose="02040503050406030204" pitchFamily="18" charset="0"/>
                      </a:rPr>
                      <m:t>(</m:t>
                    </m:r>
                    <m:r>
                      <a:rPr lang="en-US" altLang="en-US" i="1" dirty="0">
                        <a:latin typeface="Cambria Math" panose="02040503050406030204" pitchFamily="18" charset="0"/>
                      </a:rPr>
                      <m:t>𝑛</m:t>
                    </m:r>
                    <m:r>
                      <a:rPr lang="en-US" altLang="en-US" i="1" dirty="0">
                        <a:latin typeface="Cambria Math" panose="02040503050406030204" pitchFamily="18" charset="0"/>
                      </a:rPr>
                      <m:t>)</m:t>
                    </m:r>
                  </m:oMath>
                </a14:m>
                <a:r>
                  <a:rPr lang="en-US" altLang="en-US" dirty="0"/>
                  <a:t> is admissible, it is also consistent</a:t>
                </a:r>
              </a:p>
            </p:txBody>
          </p:sp>
        </mc:Choice>
        <mc:Fallback xmlns="">
          <p:sp>
            <p:nvSpPr>
              <p:cNvPr id="29711" name="Text Box 15"/>
              <p:cNvSpPr txBox="1">
                <a:spLocks noRot="1" noChangeAspect="1" noMove="1" noResize="1" noEditPoints="1" noAdjustHandles="1" noChangeArrowheads="1" noChangeShapeType="1" noTextEdit="1"/>
              </p:cNvSpPr>
              <p:nvPr/>
            </p:nvSpPr>
            <p:spPr bwMode="auto">
              <a:xfrm>
                <a:off x="6531420" y="5751511"/>
                <a:ext cx="5516382" cy="646331"/>
              </a:xfrm>
              <a:prstGeom prst="rect">
                <a:avLst/>
              </a:prstGeom>
              <a:blipFill>
                <a:blip r:embed="rId10"/>
                <a:stretch>
                  <a:fillRect l="-884" t="-4673" r="-331" b="-1308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92901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7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7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297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09800" y="87418"/>
            <a:ext cx="7772400" cy="775925"/>
          </a:xfrm>
        </p:spPr>
        <p:txBody>
          <a:bodyPr/>
          <a:lstStyle/>
          <a:p>
            <a:pPr algn="ctr"/>
            <a:r>
              <a:rPr lang="en-US" altLang="en-US" dirty="0"/>
              <a:t>Admissible Heuristics</a:t>
            </a:r>
          </a:p>
        </p:txBody>
      </p:sp>
      <mc:AlternateContent xmlns:mc="http://schemas.openxmlformats.org/markup-compatibility/2006" xmlns:a14="http://schemas.microsoft.com/office/drawing/2010/main">
        <mc:Choice Requires="a14">
          <p:sp>
            <p:nvSpPr>
              <p:cNvPr id="38915" name="Rectangle 3"/>
              <p:cNvSpPr>
                <a:spLocks noGrp="1" noChangeArrowheads="1"/>
              </p:cNvSpPr>
              <p:nvPr>
                <p:ph type="body" idx="1"/>
              </p:nvPr>
            </p:nvSpPr>
            <p:spPr>
              <a:xfrm>
                <a:off x="603411" y="1137198"/>
                <a:ext cx="11074916" cy="2427570"/>
              </a:xfrm>
            </p:spPr>
            <p:txBody>
              <a:bodyPr/>
              <a:lstStyle/>
              <a:p>
                <a:r>
                  <a:rPr lang="en-US" altLang="en-US" sz="2400" dirty="0" smtClean="0"/>
                  <a:t>A heuristic is admissible if it is too optimistic, estimating the cost to be smaller than it actually is.</a:t>
                </a:r>
                <a:endParaRPr lang="en-US" altLang="en-US" sz="2400" dirty="0"/>
              </a:p>
              <a:p>
                <a:r>
                  <a:rPr lang="en-US" altLang="en-US" sz="2400" dirty="0"/>
                  <a:t>Example</a:t>
                </a:r>
                <a:r>
                  <a:rPr lang="en-US" altLang="en-US" sz="2400" dirty="0" smtClean="0"/>
                  <a:t>:</a:t>
                </a:r>
              </a:p>
              <a:p>
                <a:pPr marL="457200" lvl="1" indent="0">
                  <a:buNone/>
                </a:pPr>
                <a:r>
                  <a:rPr lang="en-US" altLang="en-US" sz="2000" dirty="0"/>
                  <a:t>In the road map domain</a:t>
                </a:r>
                <a:r>
                  <a:rPr lang="en-US" altLang="en-US" sz="2000" dirty="0" smtClean="0"/>
                  <a:t>,</a:t>
                </a:r>
              </a:p>
              <a:p>
                <a:pPr marL="457200" lvl="1" indent="0">
                  <a:buNone/>
                </a:pPr>
                <a:r>
                  <a:rPr lang="en-US" altLang="en-US" sz="2000" dirty="0" smtClean="0"/>
                  <a:t>   </a:t>
                </a:r>
                <a14:m>
                  <m:oMath xmlns:m="http://schemas.openxmlformats.org/officeDocument/2006/math">
                    <m:r>
                      <a:rPr lang="en-US" altLang="en-US" sz="2000" i="1" dirty="0" smtClean="0">
                        <a:latin typeface="Cambria Math" panose="02040503050406030204" pitchFamily="18" charset="0"/>
                      </a:rPr>
                      <m:t>h</m:t>
                    </m:r>
                    <m:d>
                      <m:dPr>
                        <m:ctrlPr>
                          <a:rPr lang="en-US" altLang="en-US" sz="2000" i="1" dirty="0" smtClean="0">
                            <a:latin typeface="Cambria Math" panose="02040503050406030204" pitchFamily="18" charset="0"/>
                          </a:rPr>
                        </m:ctrlPr>
                      </m:dPr>
                      <m:e>
                        <m:r>
                          <a:rPr lang="en-US" altLang="en-US" sz="2000" i="1" dirty="0" smtClean="0">
                            <a:latin typeface="Cambria Math" panose="02040503050406030204" pitchFamily="18" charset="0"/>
                          </a:rPr>
                          <m:t>𝑛</m:t>
                        </m:r>
                      </m:e>
                    </m:d>
                    <m:r>
                      <a:rPr lang="en-US" altLang="en-US" sz="2000" b="0" i="1" dirty="0" smtClean="0">
                        <a:latin typeface="Cambria Math" panose="02040503050406030204" pitchFamily="18" charset="0"/>
                      </a:rPr>
                      <m:t>=</m:t>
                    </m:r>
                  </m:oMath>
                </a14:m>
                <a:r>
                  <a:rPr lang="en-US" altLang="en-US" sz="2000" dirty="0"/>
                  <a:t> “Euclidean distance to destination” </a:t>
                </a:r>
              </a:p>
              <a:p>
                <a:pPr marL="457200" lvl="1" indent="0">
                  <a:buNone/>
                </a:pPr>
                <a:r>
                  <a:rPr lang="en-US" altLang="en-US" sz="2000" dirty="0" smtClean="0"/>
                  <a:t>is </a:t>
                </a:r>
                <a:r>
                  <a:rPr lang="en-US" altLang="en-US" sz="2000" dirty="0"/>
                  <a:t>admissible as normally cities are not connected by roads that make straight lines</a:t>
                </a:r>
              </a:p>
              <a:p>
                <a:endParaRPr lang="en-US" altLang="en-US" sz="2400" dirty="0"/>
              </a:p>
            </p:txBody>
          </p:sp>
        </mc:Choice>
        <mc:Fallback xmlns="">
          <p:sp>
            <p:nvSpPr>
              <p:cNvPr id="38915" name="Rectangle 3"/>
              <p:cNvSpPr>
                <a:spLocks noGrp="1" noRot="1" noChangeAspect="1" noMove="1" noResize="1" noEditPoints="1" noAdjustHandles="1" noChangeArrowheads="1" noChangeShapeType="1" noTextEdit="1"/>
              </p:cNvSpPr>
              <p:nvPr>
                <p:ph type="body" idx="1"/>
              </p:nvPr>
            </p:nvSpPr>
            <p:spPr>
              <a:xfrm>
                <a:off x="603411" y="1137198"/>
                <a:ext cx="11074916" cy="2427570"/>
              </a:xfrm>
              <a:blipFill>
                <a:blip r:embed="rId2"/>
                <a:stretch>
                  <a:fillRect l="-771" t="-3518" r="-55"/>
                </a:stretch>
              </a:blipFill>
            </p:spPr>
            <p:txBody>
              <a:bodyPr/>
              <a:lstStyle/>
              <a:p>
                <a:r>
                  <a:rPr lang="en-US">
                    <a:noFill/>
                  </a:rPr>
                  <a:t> </a:t>
                </a:r>
              </a:p>
            </p:txBody>
          </p:sp>
        </mc:Fallback>
      </mc:AlternateContent>
      <p:sp>
        <p:nvSpPr>
          <p:cNvPr id="5" name="Rectangle 3"/>
          <p:cNvSpPr txBox="1">
            <a:spLocks noChangeArrowheads="1"/>
          </p:cNvSpPr>
          <p:nvPr/>
        </p:nvSpPr>
        <p:spPr>
          <a:xfrm>
            <a:off x="603411" y="4001079"/>
            <a:ext cx="10406522" cy="244149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3500" dirty="0" smtClean="0"/>
              <a:t>A* Characteristics</a:t>
            </a:r>
            <a:endParaRPr lang="en-US" altLang="en-US" dirty="0" smtClean="0"/>
          </a:p>
          <a:p>
            <a:r>
              <a:rPr lang="en-US" altLang="en-US" dirty="0" smtClean="0"/>
              <a:t>Heuristic search</a:t>
            </a:r>
          </a:p>
          <a:p>
            <a:r>
              <a:rPr lang="en-US" altLang="en-US" dirty="0" smtClean="0"/>
              <a:t>On average, uses fewer resources than </a:t>
            </a:r>
            <a:r>
              <a:rPr lang="en-US" altLang="en-US" dirty="0" err="1" smtClean="0"/>
              <a:t>Dijkstra</a:t>
            </a:r>
            <a:r>
              <a:rPr lang="en-US" altLang="en-US" dirty="0" smtClean="0"/>
              <a:t> and Breadth-First</a:t>
            </a:r>
          </a:p>
          <a:p>
            <a:r>
              <a:rPr lang="en-US" altLang="en-US" i="1" dirty="0" smtClean="0"/>
              <a:t>Admissible</a:t>
            </a:r>
            <a:r>
              <a:rPr lang="en-US" altLang="en-US" dirty="0" smtClean="0"/>
              <a:t> heuristic guarantees it will find the most optimal path</a:t>
            </a:r>
          </a:p>
          <a:p>
            <a:r>
              <a:rPr lang="en-US" altLang="en-US" b="1" i="1" dirty="0" smtClean="0"/>
              <a:t>Complete </a:t>
            </a:r>
            <a:r>
              <a:rPr lang="en-US" altLang="en-US" dirty="0" smtClean="0"/>
              <a:t>algorithm</a:t>
            </a:r>
          </a:p>
          <a:p>
            <a:endParaRPr lang="en-US" altLang="en-US" dirty="0"/>
          </a:p>
        </p:txBody>
      </p:sp>
    </p:spTree>
    <p:extLst>
      <p:ext uri="{BB962C8B-B14F-4D97-AF65-F5344CB8AC3E}">
        <p14:creationId xmlns:p14="http://schemas.microsoft.com/office/powerpoint/2010/main" val="94689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717659" y="71381"/>
            <a:ext cx="9029700" cy="738788"/>
          </a:xfrm>
        </p:spPr>
        <p:txBody>
          <a:bodyPr>
            <a:normAutofit fontScale="90000"/>
          </a:bodyPr>
          <a:lstStyle/>
          <a:p>
            <a:pPr algn="ctr"/>
            <a:r>
              <a:rPr lang="en-US" altLang="en-US" dirty="0"/>
              <a:t>Grids</a:t>
            </a:r>
          </a:p>
        </p:txBody>
      </p:sp>
      <p:sp>
        <p:nvSpPr>
          <p:cNvPr id="16387" name="Rectangle 3"/>
          <p:cNvSpPr>
            <a:spLocks noGrp="1" noChangeArrowheads="1"/>
          </p:cNvSpPr>
          <p:nvPr>
            <p:ph type="body" idx="1"/>
          </p:nvPr>
        </p:nvSpPr>
        <p:spPr>
          <a:xfrm>
            <a:off x="412516" y="860552"/>
            <a:ext cx="5811902" cy="3957454"/>
          </a:xfrm>
        </p:spPr>
        <p:txBody>
          <a:bodyPr>
            <a:normAutofit/>
          </a:bodyPr>
          <a:lstStyle/>
          <a:p>
            <a:r>
              <a:rPr lang="en-US" altLang="en-US" dirty="0"/>
              <a:t>2D grids – intuitive world representation</a:t>
            </a:r>
          </a:p>
          <a:p>
            <a:pPr lvl="1"/>
            <a:r>
              <a:rPr lang="en-US" altLang="en-US" dirty="0"/>
              <a:t>Works well for many games including </a:t>
            </a:r>
            <a:r>
              <a:rPr lang="en-US" altLang="en-US" dirty="0" smtClean="0"/>
              <a:t>3D games</a:t>
            </a:r>
            <a:endParaRPr lang="en-US" altLang="en-US" dirty="0"/>
          </a:p>
          <a:p>
            <a:r>
              <a:rPr lang="en-US" altLang="en-US" dirty="0"/>
              <a:t>Each cell is flagged</a:t>
            </a:r>
          </a:p>
          <a:p>
            <a:pPr lvl="1"/>
            <a:r>
              <a:rPr lang="en-US" altLang="en-US" dirty="0"/>
              <a:t>Passable or impassable</a:t>
            </a:r>
          </a:p>
          <a:p>
            <a:r>
              <a:rPr lang="en-US" altLang="en-US" dirty="0"/>
              <a:t>Each object in the world can occupy one or more cells</a:t>
            </a:r>
          </a:p>
        </p:txBody>
      </p:sp>
      <p:sp>
        <p:nvSpPr>
          <p:cNvPr id="4" name="Rectangle 3"/>
          <p:cNvSpPr txBox="1">
            <a:spLocks noChangeArrowheads="1"/>
          </p:cNvSpPr>
          <p:nvPr/>
        </p:nvSpPr>
        <p:spPr>
          <a:xfrm>
            <a:off x="6883529" y="4052137"/>
            <a:ext cx="5073391" cy="25007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smtClean="0"/>
              <a:t>Characteristics of Grids</a:t>
            </a:r>
          </a:p>
          <a:p>
            <a:r>
              <a:rPr lang="en-US" altLang="en-US" dirty="0" smtClean="0"/>
              <a:t>Fast look-up</a:t>
            </a:r>
          </a:p>
          <a:p>
            <a:r>
              <a:rPr lang="en-US" altLang="en-US" dirty="0" smtClean="0"/>
              <a:t>Easy access to neighboring cells</a:t>
            </a:r>
          </a:p>
          <a:p>
            <a:r>
              <a:rPr lang="en-US" altLang="en-US" b="1" dirty="0" smtClean="0"/>
              <a:t>Complete</a:t>
            </a:r>
            <a:r>
              <a:rPr lang="en-US" altLang="en-US" dirty="0" smtClean="0"/>
              <a:t> representation of the level</a:t>
            </a:r>
          </a:p>
          <a:p>
            <a:endParaRPr lang="en-US" altLang="en-US" dirty="0"/>
          </a:p>
        </p:txBody>
      </p:sp>
      <p:pic>
        <p:nvPicPr>
          <p:cNvPr id="5" name="Picture 4" descr="GridLev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1874" y="1173853"/>
            <a:ext cx="2514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597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729972" y="44854"/>
            <a:ext cx="9029700" cy="860264"/>
          </a:xfrm>
        </p:spPr>
        <p:txBody>
          <a:bodyPr>
            <a:normAutofit/>
          </a:bodyPr>
          <a:lstStyle/>
          <a:p>
            <a:pPr algn="ctr"/>
            <a:r>
              <a:rPr lang="en-US" altLang="en-US" dirty="0"/>
              <a:t>A</a:t>
            </a:r>
            <a:r>
              <a:rPr lang="en-US" altLang="en-US" dirty="0" smtClean="0"/>
              <a:t>* Avoids the Best-First Trap</a:t>
            </a:r>
            <a:endParaRPr lang="en-US" altLang="en-US" dirty="0"/>
          </a:p>
        </p:txBody>
      </p:sp>
      <p:pic>
        <p:nvPicPr>
          <p:cNvPr id="45061" name="Picture 5" descr="AS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1933" y="1447824"/>
            <a:ext cx="8165778" cy="4775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529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43939" y="92870"/>
            <a:ext cx="4035167" cy="792956"/>
          </a:xfrm>
        </p:spPr>
        <p:txBody>
          <a:bodyPr/>
          <a:lstStyle/>
          <a:p>
            <a:pPr algn="ctr"/>
            <a:r>
              <a:rPr lang="en-US" altLang="en-US" dirty="0" smtClean="0"/>
              <a:t>Sample A* Path</a:t>
            </a:r>
            <a:endParaRPr lang="en-US" altLang="en-US" dirty="0"/>
          </a:p>
        </p:txBody>
      </p:sp>
      <p:pic>
        <p:nvPicPr>
          <p:cNvPr id="48131"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5929312" y="92870"/>
            <a:ext cx="5443538" cy="661493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9540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381250" y="0"/>
            <a:ext cx="7772400" cy="874714"/>
          </a:xfrm>
        </p:spPr>
        <p:txBody>
          <a:bodyPr/>
          <a:lstStyle/>
          <a:p>
            <a:pPr algn="ctr">
              <a:defRPr/>
            </a:pPr>
            <a:r>
              <a:rPr lang="en-US" altLang="zh-TW" dirty="0" smtClean="0"/>
              <a:t>(Exploring) </a:t>
            </a:r>
            <a:r>
              <a:rPr lang="en-US" altLang="zh-TW" dirty="0" err="1" smtClean="0"/>
              <a:t>Dijkstra</a:t>
            </a:r>
            <a:r>
              <a:rPr lang="en-US" altLang="zh-TW" dirty="0" smtClean="0"/>
              <a:t> vs. A*</a:t>
            </a:r>
            <a:endParaRPr lang="zh-TW" altLang="en-US" dirty="0"/>
          </a:p>
        </p:txBody>
      </p:sp>
      <p:pic>
        <p:nvPicPr>
          <p:cNvPr id="17411" name="Picture 2" descr="C:\Documents and Settings\cswingo\桌面\sear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6312" y="1009186"/>
            <a:ext cx="7360445" cy="5234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矩形 5"/>
          <p:cNvSpPr>
            <a:spLocks noChangeArrowheads="1"/>
          </p:cNvSpPr>
          <p:nvPr/>
        </p:nvSpPr>
        <p:spPr bwMode="auto">
          <a:xfrm>
            <a:off x="10210800" y="6243638"/>
            <a:ext cx="1833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新細明體" pitchFamily="18" charset="-120"/>
              </a:defRPr>
            </a:lvl1pPr>
            <a:lvl2pPr marL="742950" indent="-285750">
              <a:spcBef>
                <a:spcPct val="20000"/>
              </a:spcBef>
              <a:buClr>
                <a:schemeClr val="tx1"/>
              </a:buClr>
              <a:buChar char="–"/>
              <a:defRPr kumimoji="1" sz="2800">
                <a:solidFill>
                  <a:schemeClr val="tx1"/>
                </a:solidFill>
                <a:latin typeface="Times New Roman" panose="02020603050405020304" pitchFamily="18" charset="0"/>
                <a:ea typeface="新細明體" pitchFamily="18" charset="-120"/>
              </a:defRPr>
            </a:lvl2pPr>
            <a:lvl3pPr marL="1143000" indent="-228600">
              <a:spcBef>
                <a:spcPct val="20000"/>
              </a:spcBef>
              <a:buClr>
                <a:schemeClr val="tx1"/>
              </a:buClr>
              <a:buChar char="»"/>
              <a:defRPr kumimoji="1" sz="2400">
                <a:solidFill>
                  <a:schemeClr val="tx1"/>
                </a:solidFill>
                <a:latin typeface="Times New Roman" panose="02020603050405020304" pitchFamily="18" charset="0"/>
                <a:ea typeface="新細明體" pitchFamily="18" charset="-120"/>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新細明體" pitchFamily="18" charset="-120"/>
              </a:defRPr>
            </a:lvl9pPr>
          </a:lstStyle>
          <a:p>
            <a:pPr eaLnBrk="1" hangingPunct="1">
              <a:spcBef>
                <a:spcPct val="0"/>
              </a:spcBef>
              <a:buClrTx/>
              <a:buSzTx/>
              <a:buFontTx/>
              <a:buNone/>
            </a:pPr>
            <a:r>
              <a:rPr lang="en-US" altLang="zh-TW" sz="1600" dirty="0" smtClean="0">
                <a:latin typeface="Trebuchet MS" panose="020B0603020202020204" pitchFamily="34" charset="0"/>
                <a:hlinkClick r:id="rId3"/>
              </a:rPr>
              <a:t>A* Examples, etc.</a:t>
            </a:r>
            <a:endParaRPr lang="zh-TW" altLang="en-US" sz="1600" dirty="0">
              <a:latin typeface="Trebuchet MS" panose="020B0603020202020204" pitchFamily="34" charset="0"/>
            </a:endParaRPr>
          </a:p>
        </p:txBody>
      </p:sp>
      <p:sp>
        <p:nvSpPr>
          <p:cNvPr id="17413" name="文字方塊 6"/>
          <p:cNvSpPr txBox="1">
            <a:spLocks noChangeArrowheads="1"/>
          </p:cNvSpPr>
          <p:nvPr/>
        </p:nvSpPr>
        <p:spPr bwMode="auto">
          <a:xfrm>
            <a:off x="850900" y="2064545"/>
            <a:ext cx="2563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新細明體" pitchFamily="18" charset="-120"/>
              </a:defRPr>
            </a:lvl1pPr>
            <a:lvl2pPr marL="742950" indent="-285750">
              <a:spcBef>
                <a:spcPct val="20000"/>
              </a:spcBef>
              <a:buClr>
                <a:schemeClr val="tx1"/>
              </a:buClr>
              <a:buChar char="–"/>
              <a:defRPr kumimoji="1" sz="2800">
                <a:solidFill>
                  <a:schemeClr val="tx1"/>
                </a:solidFill>
                <a:latin typeface="Times New Roman" panose="02020603050405020304" pitchFamily="18" charset="0"/>
                <a:ea typeface="新細明體" pitchFamily="18" charset="-120"/>
              </a:defRPr>
            </a:lvl2pPr>
            <a:lvl3pPr marL="1143000" indent="-228600">
              <a:spcBef>
                <a:spcPct val="20000"/>
              </a:spcBef>
              <a:buClr>
                <a:schemeClr val="tx1"/>
              </a:buClr>
              <a:buChar char="»"/>
              <a:defRPr kumimoji="1" sz="2400">
                <a:solidFill>
                  <a:schemeClr val="tx1"/>
                </a:solidFill>
                <a:latin typeface="Times New Roman" panose="02020603050405020304" pitchFamily="18" charset="0"/>
                <a:ea typeface="新細明體" pitchFamily="18" charset="-120"/>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新細明體" pitchFamily="18" charset="-120"/>
              </a:defRPr>
            </a:lvl9pPr>
          </a:lstStyle>
          <a:p>
            <a:pPr eaLnBrk="1" hangingPunct="1">
              <a:spcBef>
                <a:spcPct val="0"/>
              </a:spcBef>
              <a:buClrTx/>
              <a:buSzTx/>
              <a:buFontTx/>
              <a:buNone/>
            </a:pPr>
            <a:r>
              <a:rPr lang="en-US" altLang="zh-TW" sz="2400" dirty="0">
                <a:latin typeface="Trebuchet MS" panose="020B0603020202020204" pitchFamily="34" charset="0"/>
              </a:rPr>
              <a:t>Without </a:t>
            </a:r>
            <a:r>
              <a:rPr lang="en-US" altLang="zh-TW" sz="2400" dirty="0" smtClean="0">
                <a:latin typeface="Trebuchet MS" panose="020B0603020202020204" pitchFamily="34" charset="0"/>
              </a:rPr>
              <a:t>Obstacle</a:t>
            </a:r>
            <a:endParaRPr lang="zh-TW" altLang="en-US" sz="2400" dirty="0">
              <a:latin typeface="Trebuchet MS" panose="020B0603020202020204" pitchFamily="34" charset="0"/>
            </a:endParaRPr>
          </a:p>
        </p:txBody>
      </p:sp>
      <p:sp>
        <p:nvSpPr>
          <p:cNvPr id="17414" name="文字方塊 7"/>
          <p:cNvSpPr txBox="1">
            <a:spLocks noChangeArrowheads="1"/>
          </p:cNvSpPr>
          <p:nvPr/>
        </p:nvSpPr>
        <p:spPr bwMode="auto">
          <a:xfrm>
            <a:off x="1385290" y="4827588"/>
            <a:ext cx="21310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新細明體" pitchFamily="18" charset="-120"/>
              </a:defRPr>
            </a:lvl1pPr>
            <a:lvl2pPr marL="742950" indent="-285750">
              <a:spcBef>
                <a:spcPct val="20000"/>
              </a:spcBef>
              <a:buClr>
                <a:schemeClr val="tx1"/>
              </a:buClr>
              <a:buChar char="–"/>
              <a:defRPr kumimoji="1" sz="2800">
                <a:solidFill>
                  <a:schemeClr val="tx1"/>
                </a:solidFill>
                <a:latin typeface="Times New Roman" panose="02020603050405020304" pitchFamily="18" charset="0"/>
                <a:ea typeface="新細明體" pitchFamily="18" charset="-120"/>
              </a:defRPr>
            </a:lvl2pPr>
            <a:lvl3pPr marL="1143000" indent="-228600">
              <a:spcBef>
                <a:spcPct val="20000"/>
              </a:spcBef>
              <a:buClr>
                <a:schemeClr val="tx1"/>
              </a:buClr>
              <a:buChar char="»"/>
              <a:defRPr kumimoji="1" sz="2400">
                <a:solidFill>
                  <a:schemeClr val="tx1"/>
                </a:solidFill>
                <a:latin typeface="Times New Roman" panose="02020603050405020304" pitchFamily="18" charset="0"/>
                <a:ea typeface="新細明體" pitchFamily="18" charset="-120"/>
              </a:defRPr>
            </a:lvl3pPr>
            <a:lvl4pPr marL="1600200" indent="-228600">
              <a:spcBef>
                <a:spcPct val="20000"/>
              </a:spcBef>
              <a:buClr>
                <a:schemeClr val="tx2"/>
              </a:buClr>
              <a:buSzPct val="75000"/>
              <a:buFont typeface="Wingdings" panose="05000000000000000000" pitchFamily="2" charset="2"/>
              <a:buChar char="n"/>
              <a:defRPr kumimoji="1" sz="2000">
                <a:solidFill>
                  <a:schemeClr val="tx1"/>
                </a:solidFill>
                <a:latin typeface="Times New Roman" panose="02020603050405020304" pitchFamily="18" charset="0"/>
                <a:ea typeface="新細明體" pitchFamily="18" charset="-120"/>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新細明體" pitchFamily="18" charset="-120"/>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新細明體" pitchFamily="18" charset="-120"/>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新細明體" pitchFamily="18" charset="-120"/>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新細明體" pitchFamily="18" charset="-120"/>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新細明體" pitchFamily="18" charset="-120"/>
              </a:defRPr>
            </a:lvl9pPr>
          </a:lstStyle>
          <a:p>
            <a:pPr eaLnBrk="1" hangingPunct="1">
              <a:spcBef>
                <a:spcPct val="0"/>
              </a:spcBef>
              <a:buClrTx/>
              <a:buSzTx/>
              <a:buFontTx/>
              <a:buNone/>
            </a:pPr>
            <a:r>
              <a:rPr lang="en-US" altLang="zh-TW" sz="2400" dirty="0">
                <a:latin typeface="Trebuchet MS" panose="020B0603020202020204" pitchFamily="34" charset="0"/>
              </a:rPr>
              <a:t>With O</a:t>
            </a:r>
            <a:r>
              <a:rPr lang="en-US" altLang="zh-TW" sz="2400" dirty="0" smtClean="0">
                <a:latin typeface="Trebuchet MS" panose="020B0603020202020204" pitchFamily="34" charset="0"/>
              </a:rPr>
              <a:t>bstacle</a:t>
            </a:r>
            <a:endParaRPr lang="zh-TW" altLang="en-US" sz="2400" dirty="0">
              <a:latin typeface="Trebuchet MS" panose="020B0603020202020204" pitchFamily="34" charset="0"/>
            </a:endParaRPr>
          </a:p>
        </p:txBody>
      </p:sp>
    </p:spTree>
    <p:extLst>
      <p:ext uri="{BB962C8B-B14F-4D97-AF65-F5344CB8AC3E}">
        <p14:creationId xmlns:p14="http://schemas.microsoft.com/office/powerpoint/2010/main" val="336300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43100" y="63419"/>
            <a:ext cx="9029700" cy="832415"/>
          </a:xfrm>
        </p:spPr>
        <p:txBody>
          <a:bodyPr/>
          <a:lstStyle/>
          <a:p>
            <a:pPr algn="ctr"/>
            <a:r>
              <a:rPr lang="en-US" altLang="en-US" dirty="0"/>
              <a:t>Waypoint Graph</a:t>
            </a:r>
          </a:p>
        </p:txBody>
      </p:sp>
      <p:sp>
        <p:nvSpPr>
          <p:cNvPr id="17411" name="Rectangle 3"/>
          <p:cNvSpPr>
            <a:spLocks noGrp="1" noChangeArrowheads="1"/>
          </p:cNvSpPr>
          <p:nvPr>
            <p:ph type="body" idx="1"/>
          </p:nvPr>
        </p:nvSpPr>
        <p:spPr>
          <a:xfrm>
            <a:off x="334197" y="1051328"/>
            <a:ext cx="5161486" cy="2729275"/>
          </a:xfrm>
        </p:spPr>
        <p:txBody>
          <a:bodyPr/>
          <a:lstStyle/>
          <a:p>
            <a:r>
              <a:rPr lang="en-US" altLang="en-US" dirty="0"/>
              <a:t>A waypoint graph specifies lines/routes that are “safe” for traversing</a:t>
            </a:r>
          </a:p>
          <a:p>
            <a:r>
              <a:rPr lang="en-US" altLang="en-US" dirty="0"/>
              <a:t>Each line (or link) connects exactly two waypoints</a:t>
            </a:r>
          </a:p>
        </p:txBody>
      </p:sp>
      <p:pic>
        <p:nvPicPr>
          <p:cNvPr id="17412" name="Picture 4" descr="WaypointLev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757" y="3936097"/>
            <a:ext cx="2667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a:xfrm>
            <a:off x="5758130" y="2689354"/>
            <a:ext cx="6249754" cy="391374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en-US" dirty="0" smtClean="0"/>
              <a:t>Characteristics of Waypoint Graphs</a:t>
            </a:r>
          </a:p>
          <a:p>
            <a:r>
              <a:rPr lang="en-US" altLang="en-US" dirty="0" smtClean="0"/>
              <a:t>Waypoint node can be connected to any number of other waypoint nodes </a:t>
            </a:r>
          </a:p>
          <a:p>
            <a:r>
              <a:rPr lang="en-US" altLang="en-US" dirty="0" smtClean="0"/>
              <a:t>Waypoint graph can easily represent arbitrary 3D levels </a:t>
            </a:r>
          </a:p>
          <a:p>
            <a:r>
              <a:rPr lang="en-US" altLang="en-US" dirty="0" smtClean="0"/>
              <a:t>Can incorporate auxiliary information</a:t>
            </a:r>
          </a:p>
          <a:p>
            <a:pPr lvl="1"/>
            <a:r>
              <a:rPr lang="en-US" altLang="en-US" dirty="0" smtClean="0"/>
              <a:t>Such as ladders and jump pads</a:t>
            </a:r>
          </a:p>
          <a:p>
            <a:r>
              <a:rPr lang="en-US" altLang="en-US" b="1" dirty="0" smtClean="0"/>
              <a:t>Incomplete, but approximate</a:t>
            </a:r>
            <a:r>
              <a:rPr lang="en-US" altLang="en-US" dirty="0" smtClean="0"/>
              <a:t> representation of the level</a:t>
            </a:r>
            <a:endParaRPr lang="en-US" altLang="en-US" dirty="0"/>
          </a:p>
        </p:txBody>
      </p:sp>
    </p:spTree>
    <p:extLst>
      <p:ext uri="{BB962C8B-B14F-4D97-AF65-F5344CB8AC3E}">
        <p14:creationId xmlns:p14="http://schemas.microsoft.com/office/powerpoint/2010/main" val="116994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664989" y="54136"/>
            <a:ext cx="9029700" cy="799923"/>
          </a:xfrm>
        </p:spPr>
        <p:txBody>
          <a:bodyPr/>
          <a:lstStyle/>
          <a:p>
            <a:pPr algn="ctr"/>
            <a:r>
              <a:rPr lang="en-US" altLang="en-US" dirty="0"/>
              <a:t>Navigation Meshes</a:t>
            </a:r>
          </a:p>
        </p:txBody>
      </p:sp>
      <p:sp>
        <p:nvSpPr>
          <p:cNvPr id="18435" name="Rectangle 3"/>
          <p:cNvSpPr>
            <a:spLocks noGrp="1" noChangeArrowheads="1"/>
          </p:cNvSpPr>
          <p:nvPr>
            <p:ph type="body" idx="1"/>
          </p:nvPr>
        </p:nvSpPr>
        <p:spPr>
          <a:xfrm>
            <a:off x="281011" y="942249"/>
            <a:ext cx="11369466" cy="2687500"/>
          </a:xfrm>
        </p:spPr>
        <p:txBody>
          <a:bodyPr>
            <a:normAutofit/>
          </a:bodyPr>
          <a:lstStyle/>
          <a:p>
            <a:pPr>
              <a:lnSpc>
                <a:spcPct val="90000"/>
              </a:lnSpc>
            </a:pPr>
            <a:r>
              <a:rPr lang="en-US" altLang="en-US" sz="2400" dirty="0"/>
              <a:t>Combination of grids and waypoint graphs</a:t>
            </a:r>
          </a:p>
          <a:p>
            <a:pPr>
              <a:lnSpc>
                <a:spcPct val="90000"/>
              </a:lnSpc>
            </a:pPr>
            <a:r>
              <a:rPr lang="en-US" altLang="en-US" sz="2400" dirty="0"/>
              <a:t>Every node of a navigation mesh represents a convex polygon (or area)</a:t>
            </a:r>
          </a:p>
          <a:p>
            <a:pPr lvl="1">
              <a:lnSpc>
                <a:spcPct val="90000"/>
              </a:lnSpc>
            </a:pPr>
            <a:r>
              <a:rPr lang="en-US" altLang="en-US" sz="2000" dirty="0"/>
              <a:t>As opposed to a single position in a waypoint node</a:t>
            </a:r>
          </a:p>
          <a:p>
            <a:pPr>
              <a:lnSpc>
                <a:spcPct val="90000"/>
              </a:lnSpc>
            </a:pPr>
            <a:r>
              <a:rPr lang="en-US" altLang="en-US" sz="2400" dirty="0"/>
              <a:t>Advantage of convex polygon</a:t>
            </a:r>
          </a:p>
          <a:p>
            <a:pPr lvl="1">
              <a:lnSpc>
                <a:spcPct val="90000"/>
              </a:lnSpc>
            </a:pPr>
            <a:r>
              <a:rPr lang="en-US" altLang="en-US" sz="2000" dirty="0"/>
              <a:t>Any two points inside can be connected without crossing an edge of the polygon</a:t>
            </a:r>
          </a:p>
          <a:p>
            <a:pPr>
              <a:lnSpc>
                <a:spcPct val="90000"/>
              </a:lnSpc>
            </a:pPr>
            <a:r>
              <a:rPr lang="en-US" altLang="en-US" sz="2400" dirty="0"/>
              <a:t>Navigation mesh can be thought of as a walkable surface </a:t>
            </a:r>
          </a:p>
        </p:txBody>
      </p:sp>
      <p:pic>
        <p:nvPicPr>
          <p:cNvPr id="6" name="Picture 4" descr="WaypointLevel_Navme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42" y="3560124"/>
            <a:ext cx="2942403" cy="2942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a:xfrm>
            <a:off x="4312069" y="3810353"/>
            <a:ext cx="7681888" cy="269217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en-US" sz="3300" dirty="0" smtClean="0"/>
              <a:t>Characteristics of Navigation Meshes</a:t>
            </a:r>
            <a:endParaRPr lang="en-US" altLang="en-US" sz="3300" b="1" dirty="0" smtClean="0"/>
          </a:p>
          <a:p>
            <a:r>
              <a:rPr lang="en-US" altLang="en-US" b="1" dirty="0" smtClean="0"/>
              <a:t>'Complete'</a:t>
            </a:r>
            <a:r>
              <a:rPr lang="en-US" altLang="en-US" dirty="0" smtClean="0"/>
              <a:t> representation of the level</a:t>
            </a:r>
          </a:p>
          <a:p>
            <a:r>
              <a:rPr lang="en-US" altLang="en-US" dirty="0" smtClean="0"/>
              <a:t>Ties pathfinding and collision detection together</a:t>
            </a:r>
          </a:p>
          <a:p>
            <a:pPr lvl="1"/>
            <a:r>
              <a:rPr lang="en-US" dirty="0"/>
              <a:t>With navigation </a:t>
            </a:r>
            <a:r>
              <a:rPr lang="en-US" dirty="0" smtClean="0"/>
              <a:t>meshes, simple </a:t>
            </a:r>
            <a:r>
              <a:rPr lang="en-US" dirty="0"/>
              <a:t>2D line intersection tests against the edges of the polygons can </a:t>
            </a:r>
            <a:r>
              <a:rPr lang="en-US" dirty="0" smtClean="0"/>
              <a:t>determine whether </a:t>
            </a:r>
            <a:r>
              <a:rPr lang="en-US" dirty="0"/>
              <a:t>an agent is hitting a wall or when it is safely crossing into another polygon.</a:t>
            </a:r>
            <a:endParaRPr lang="en-US" altLang="en-US" dirty="0" smtClean="0"/>
          </a:p>
          <a:p>
            <a:r>
              <a:rPr lang="en-US" altLang="en-US" dirty="0" smtClean="0"/>
              <a:t>Can easily be used for 2D and 3D games</a:t>
            </a:r>
            <a:endParaRPr lang="en-US" altLang="en-US" dirty="0"/>
          </a:p>
        </p:txBody>
      </p:sp>
      <p:sp>
        <p:nvSpPr>
          <p:cNvPr id="2" name="Rectangle 1"/>
          <p:cNvSpPr/>
          <p:nvPr/>
        </p:nvSpPr>
        <p:spPr>
          <a:xfrm>
            <a:off x="492867" y="6483638"/>
            <a:ext cx="2934778" cy="369332"/>
          </a:xfrm>
          <a:prstGeom prst="rect">
            <a:avLst/>
          </a:prstGeom>
        </p:spPr>
        <p:txBody>
          <a:bodyPr wrap="none">
            <a:spAutoFit/>
          </a:bodyPr>
          <a:lstStyle/>
          <a:p>
            <a:r>
              <a:rPr lang="en-US" altLang="en-US" dirty="0" smtClean="0"/>
              <a:t>A triangular navigation mesh.</a:t>
            </a:r>
            <a:endParaRPr lang="en-US" dirty="0"/>
          </a:p>
        </p:txBody>
      </p:sp>
    </p:spTree>
    <p:extLst>
      <p:ext uri="{BB962C8B-B14F-4D97-AF65-F5344CB8AC3E}">
        <p14:creationId xmlns:p14="http://schemas.microsoft.com/office/powerpoint/2010/main" val="393226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664989" y="54136"/>
            <a:ext cx="9029700" cy="799923"/>
          </a:xfrm>
        </p:spPr>
        <p:txBody>
          <a:bodyPr/>
          <a:lstStyle/>
          <a:p>
            <a:pPr algn="ctr"/>
            <a:r>
              <a:rPr lang="en-US" altLang="en-US" dirty="0"/>
              <a:t>Navigation </a:t>
            </a:r>
            <a:r>
              <a:rPr lang="en-US" altLang="en-US" dirty="0" smtClean="0"/>
              <a:t>Meshes: </a:t>
            </a:r>
            <a:r>
              <a:rPr lang="en-US" altLang="en-US" i="1" dirty="0" smtClean="0"/>
              <a:t>Last of Us</a:t>
            </a:r>
            <a:endParaRPr lang="en-US" altLang="en-US" i="1" dirty="0"/>
          </a:p>
        </p:txBody>
      </p:sp>
      <p:sp>
        <p:nvSpPr>
          <p:cNvPr id="18435" name="Rectangle 3"/>
          <p:cNvSpPr>
            <a:spLocks noGrp="1" noChangeArrowheads="1"/>
          </p:cNvSpPr>
          <p:nvPr>
            <p:ph type="body" idx="1"/>
          </p:nvPr>
        </p:nvSpPr>
        <p:spPr>
          <a:xfrm>
            <a:off x="155318" y="984115"/>
            <a:ext cx="10771066" cy="5648766"/>
          </a:xfrm>
        </p:spPr>
        <p:txBody>
          <a:bodyPr>
            <a:noAutofit/>
          </a:bodyPr>
          <a:lstStyle/>
          <a:p>
            <a:pPr>
              <a:spcBef>
                <a:spcPts val="600"/>
              </a:spcBef>
              <a:spcAft>
                <a:spcPts val="600"/>
              </a:spcAft>
            </a:pPr>
            <a:r>
              <a:rPr lang="en-US" sz="2400" dirty="0"/>
              <a:t>Every AI system builds upon several key low-level systems</a:t>
            </a:r>
            <a:r>
              <a:rPr lang="en-US" sz="2400" dirty="0" smtClean="0"/>
              <a:t>.</a:t>
            </a:r>
          </a:p>
          <a:p>
            <a:pPr>
              <a:spcBef>
                <a:spcPts val="600"/>
              </a:spcBef>
              <a:spcAft>
                <a:spcPts val="600"/>
              </a:spcAft>
            </a:pPr>
            <a:r>
              <a:rPr lang="en-US" sz="2400" dirty="0" smtClean="0"/>
              <a:t>The </a:t>
            </a:r>
            <a:r>
              <a:rPr lang="en-US" sz="2400" i="1" dirty="0"/>
              <a:t>Last of Us</a:t>
            </a:r>
            <a:r>
              <a:rPr lang="en-US" sz="2400" dirty="0"/>
              <a:t> uses triangulated </a:t>
            </a:r>
            <a:r>
              <a:rPr lang="en-US" sz="2400" dirty="0" err="1" smtClean="0"/>
              <a:t>navmeshes</a:t>
            </a:r>
            <a:endParaRPr lang="en-US" sz="2400" dirty="0" smtClean="0"/>
          </a:p>
          <a:p>
            <a:pPr lvl="1">
              <a:spcBef>
                <a:spcPts val="600"/>
              </a:spcBef>
              <a:spcAft>
                <a:spcPts val="600"/>
              </a:spcAft>
            </a:pPr>
            <a:r>
              <a:rPr lang="en-US" sz="2000" dirty="0" smtClean="0"/>
              <a:t>"The </a:t>
            </a:r>
            <a:r>
              <a:rPr lang="en-US" sz="2000" dirty="0" err="1"/>
              <a:t>navmeshes</a:t>
            </a:r>
            <a:r>
              <a:rPr lang="en-US" sz="2000" dirty="0"/>
              <a:t> are fairly </a:t>
            </a:r>
            <a:r>
              <a:rPr lang="en-US" sz="2000" dirty="0" smtClean="0"/>
              <a:t>coarse"</a:t>
            </a:r>
          </a:p>
          <a:p>
            <a:pPr lvl="1">
              <a:spcBef>
                <a:spcPts val="600"/>
              </a:spcBef>
              <a:spcAft>
                <a:spcPts val="600"/>
              </a:spcAft>
            </a:pPr>
            <a:r>
              <a:rPr lang="en-US" sz="2000" dirty="0" smtClean="0"/>
              <a:t>Use a </a:t>
            </a:r>
            <a:r>
              <a:rPr lang="en-US" sz="2000" dirty="0"/>
              <a:t>second-pass system </a:t>
            </a:r>
            <a:r>
              <a:rPr lang="en-US" sz="2000" dirty="0" smtClean="0"/>
              <a:t>leveraging </a:t>
            </a:r>
            <a:r>
              <a:rPr lang="en-US" sz="2000" dirty="0"/>
              <a:t>a 2D grid centered around every </a:t>
            </a:r>
            <a:r>
              <a:rPr lang="en-US" sz="2000" dirty="0" smtClean="0"/>
              <a:t>character</a:t>
            </a:r>
          </a:p>
          <a:p>
            <a:pPr>
              <a:spcBef>
                <a:spcPts val="600"/>
              </a:spcBef>
              <a:spcAft>
                <a:spcPts val="600"/>
              </a:spcAft>
            </a:pPr>
            <a:r>
              <a:rPr lang="en-US" sz="2400" dirty="0" smtClean="0"/>
              <a:t>This </a:t>
            </a:r>
            <a:r>
              <a:rPr lang="en-US" sz="2400" dirty="0"/>
              <a:t>allows for short but very good paths, while the high-level system allows us to plan our overall route between distant points</a:t>
            </a:r>
            <a:r>
              <a:rPr lang="en-US" sz="2400" dirty="0" smtClean="0"/>
              <a:t>.</a:t>
            </a:r>
          </a:p>
          <a:p>
            <a:pPr>
              <a:spcBef>
                <a:spcPts val="600"/>
              </a:spcBef>
              <a:spcAft>
                <a:spcPts val="600"/>
              </a:spcAft>
            </a:pPr>
            <a:r>
              <a:rPr lang="en-US" sz="2400" dirty="0" smtClean="0"/>
              <a:t>Pathfinding </a:t>
            </a:r>
            <a:r>
              <a:rPr lang="en-US" sz="2400" dirty="0"/>
              <a:t>on navigation meshes is </a:t>
            </a:r>
            <a:r>
              <a:rPr lang="en-US" sz="2400" dirty="0" smtClean="0"/>
              <a:t>fast using the </a:t>
            </a:r>
            <a:r>
              <a:rPr lang="en-US" sz="2400" dirty="0"/>
              <a:t>PS3’s </a:t>
            </a:r>
            <a:r>
              <a:rPr lang="en-US" sz="2400" dirty="0" smtClean="0"/>
              <a:t>Synergistic Processing Units (SPUs).</a:t>
            </a:r>
          </a:p>
          <a:p>
            <a:pPr lvl="1">
              <a:spcBef>
                <a:spcPts val="600"/>
              </a:spcBef>
              <a:spcAft>
                <a:spcPts val="600"/>
              </a:spcAft>
            </a:pPr>
            <a:r>
              <a:rPr lang="en-US" sz="2000" dirty="0" smtClean="0"/>
              <a:t>We </a:t>
            </a:r>
            <a:r>
              <a:rPr lang="en-US" sz="2000" dirty="0"/>
              <a:t>did between 20 and 40 </a:t>
            </a:r>
            <a:r>
              <a:rPr lang="en-US" sz="2000" dirty="0" err="1"/>
              <a:t>pathfinds</a:t>
            </a:r>
            <a:r>
              <a:rPr lang="en-US" sz="2000" dirty="0"/>
              <a:t> every frame utilizing approximately 4 </a:t>
            </a:r>
            <a:r>
              <a:rPr lang="en-US" sz="2000" dirty="0" err="1"/>
              <a:t>ms</a:t>
            </a:r>
            <a:r>
              <a:rPr lang="en-US" sz="2000" dirty="0"/>
              <a:t> of SPU </a:t>
            </a:r>
            <a:r>
              <a:rPr lang="en-US" sz="2000" dirty="0" smtClean="0"/>
              <a:t>time. PS3 has 8 SPUs.</a:t>
            </a:r>
          </a:p>
          <a:p>
            <a:pPr>
              <a:spcAft>
                <a:spcPts val="1200"/>
              </a:spcAft>
            </a:pPr>
            <a:r>
              <a:rPr lang="en-US" sz="2400" dirty="0" smtClean="0"/>
              <a:t>Pathfinding </a:t>
            </a:r>
            <a:r>
              <a:rPr lang="en-US" sz="2400" dirty="0"/>
              <a:t>through navigation maps (a fixed sized grid that surrounded each NPC for detailed path analysis), by contrast, was expensive enough that we limited the game to one per frame, with each NPC needing to wait for their turn.</a:t>
            </a:r>
            <a:endParaRPr lang="en-US" sz="2400" dirty="0" smtClean="0"/>
          </a:p>
        </p:txBody>
      </p:sp>
      <p:pic>
        <p:nvPicPr>
          <p:cNvPr id="8" name="Picture 7"/>
          <p:cNvPicPr>
            <a:picLocks noChangeAspect="1"/>
          </p:cNvPicPr>
          <p:nvPr/>
        </p:nvPicPr>
        <p:blipFill>
          <a:blip r:embed="rId2"/>
          <a:stretch>
            <a:fillRect/>
          </a:stretch>
        </p:blipFill>
        <p:spPr>
          <a:xfrm>
            <a:off x="10479275" y="134606"/>
            <a:ext cx="1573136" cy="1961177"/>
          </a:xfrm>
          <a:prstGeom prst="rect">
            <a:avLst/>
          </a:prstGeom>
        </p:spPr>
      </p:pic>
    </p:spTree>
    <p:extLst>
      <p:ext uri="{BB962C8B-B14F-4D97-AF65-F5344CB8AC3E}">
        <p14:creationId xmlns:p14="http://schemas.microsoft.com/office/powerpoint/2010/main" val="807556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664989" y="54136"/>
            <a:ext cx="9029700" cy="799923"/>
          </a:xfrm>
        </p:spPr>
        <p:txBody>
          <a:bodyPr/>
          <a:lstStyle/>
          <a:p>
            <a:pPr algn="ctr"/>
            <a:r>
              <a:rPr lang="en-US" altLang="en-US" smtClean="0"/>
              <a:t>Hunter Exposure </a:t>
            </a:r>
            <a:r>
              <a:rPr lang="en-US" altLang="en-US" dirty="0" smtClean="0"/>
              <a:t>Map: </a:t>
            </a:r>
            <a:r>
              <a:rPr lang="en-US" altLang="en-US" i="1" dirty="0" smtClean="0"/>
              <a:t>Last of Us</a:t>
            </a:r>
            <a:endParaRPr lang="en-US" altLang="en-US" i="1" dirty="0"/>
          </a:p>
        </p:txBody>
      </p:sp>
      <p:sp>
        <p:nvSpPr>
          <p:cNvPr id="18435" name="Rectangle 3"/>
          <p:cNvSpPr>
            <a:spLocks noGrp="1" noChangeArrowheads="1"/>
          </p:cNvSpPr>
          <p:nvPr>
            <p:ph type="body" idx="1"/>
          </p:nvPr>
        </p:nvSpPr>
        <p:spPr>
          <a:xfrm>
            <a:off x="155319" y="984115"/>
            <a:ext cx="7046556" cy="5648766"/>
          </a:xfrm>
        </p:spPr>
        <p:txBody>
          <a:bodyPr>
            <a:normAutofit/>
          </a:bodyPr>
          <a:lstStyle/>
          <a:p>
            <a:r>
              <a:rPr lang="en-US" sz="2400" dirty="0" smtClean="0"/>
              <a:t>Good AI Path decisions required information about </a:t>
            </a:r>
            <a:r>
              <a:rPr lang="en-US" sz="2400" dirty="0"/>
              <a:t>what the player could see </a:t>
            </a:r>
            <a:r>
              <a:rPr lang="en-US" sz="2400" dirty="0" smtClean="0"/>
              <a:t>and not see</a:t>
            </a:r>
          </a:p>
          <a:p>
            <a:r>
              <a:rPr lang="en-US" sz="2400" dirty="0" smtClean="0"/>
              <a:t>Developers use </a:t>
            </a:r>
            <a:r>
              <a:rPr lang="en-US" sz="2400" i="1" dirty="0" smtClean="0"/>
              <a:t>Exposure Maps</a:t>
            </a:r>
            <a:endParaRPr lang="en-US" sz="2400" dirty="0" smtClean="0"/>
          </a:p>
          <a:p>
            <a:pPr lvl="1"/>
            <a:r>
              <a:rPr lang="en-US" sz="2000" dirty="0" smtClean="0"/>
              <a:t>Bitmap</a:t>
            </a:r>
          </a:p>
          <a:p>
            <a:pPr lvl="1"/>
            <a:r>
              <a:rPr lang="en-US" sz="2000" dirty="0" smtClean="0"/>
              <a:t>Used as </a:t>
            </a:r>
            <a:r>
              <a:rPr lang="en-US" sz="2000" dirty="0"/>
              <a:t>a cost </a:t>
            </a:r>
            <a:r>
              <a:rPr lang="en-US" sz="2000" dirty="0" smtClean="0"/>
              <a:t>in the </a:t>
            </a:r>
            <a:r>
              <a:rPr lang="en-US" sz="2000" dirty="0"/>
              <a:t>navigation function</a:t>
            </a:r>
            <a:r>
              <a:rPr lang="en-US" sz="2000" dirty="0" smtClean="0"/>
              <a:t>.</a:t>
            </a:r>
          </a:p>
          <a:p>
            <a:pPr lvl="1"/>
            <a:r>
              <a:rPr lang="en-US" sz="2000" dirty="0" smtClean="0"/>
              <a:t>The </a:t>
            </a:r>
            <a:r>
              <a:rPr lang="en-US" sz="2000" dirty="0"/>
              <a:t>cost of traveling from one node to another was increased by integrating across this bitmap and multiplying by a scale factor</a:t>
            </a:r>
            <a:r>
              <a:rPr lang="en-US" sz="2000" dirty="0" smtClean="0"/>
              <a:t>.</a:t>
            </a:r>
          </a:p>
          <a:p>
            <a:pPr lvl="1"/>
            <a:r>
              <a:rPr lang="en-US" sz="2000" dirty="0" smtClean="0"/>
              <a:t>For </a:t>
            </a:r>
            <a:r>
              <a:rPr lang="en-US" sz="2000" dirty="0"/>
              <a:t>example</a:t>
            </a:r>
            <a:r>
              <a:rPr lang="en-US" sz="2000" dirty="0" smtClean="0"/>
              <a:t>,</a:t>
            </a:r>
          </a:p>
          <a:p>
            <a:pPr lvl="2"/>
            <a:r>
              <a:rPr lang="en-US" sz="1600" dirty="0" smtClean="0"/>
              <a:t>use standard </a:t>
            </a:r>
            <a:r>
              <a:rPr lang="en-US" sz="1600" dirty="0"/>
              <a:t>pathfinding </a:t>
            </a:r>
            <a:r>
              <a:rPr lang="en-US" sz="1600" dirty="0" smtClean="0"/>
              <a:t>to </a:t>
            </a:r>
            <a:r>
              <a:rPr lang="en-US" sz="1600" dirty="0"/>
              <a:t>find the best route from an NPC to the player, </a:t>
            </a:r>
          </a:p>
          <a:p>
            <a:pPr lvl="2"/>
            <a:r>
              <a:rPr lang="en-US" sz="1800" dirty="0" smtClean="0"/>
              <a:t>or add </a:t>
            </a:r>
            <a:r>
              <a:rPr lang="en-US" sz="1800" dirty="0"/>
              <a:t>the exposure map as an additional cost </a:t>
            </a:r>
            <a:r>
              <a:rPr lang="en-US" sz="1800" dirty="0" smtClean="0"/>
              <a:t>thus </a:t>
            </a:r>
            <a:r>
              <a:rPr lang="en-US" sz="1800" i="1" dirty="0" smtClean="0"/>
              <a:t>the path </a:t>
            </a:r>
            <a:r>
              <a:rPr lang="en-US" sz="1800" i="1" dirty="0"/>
              <a:t>would minimize the NPC’s exposure to the player’s line of sight</a:t>
            </a:r>
            <a:r>
              <a:rPr lang="en-US" sz="1800" dirty="0" smtClean="0"/>
              <a:t>.</a:t>
            </a:r>
          </a:p>
          <a:p>
            <a:pPr lvl="1"/>
            <a:r>
              <a:rPr lang="en-US" sz="2000" dirty="0" smtClean="0"/>
              <a:t>The combination of techniques facilitated flanking surprisingly well.</a:t>
            </a:r>
            <a:endParaRPr lang="en-US" altLang="en-US" sz="2000" dirty="0"/>
          </a:p>
        </p:txBody>
      </p:sp>
      <p:pic>
        <p:nvPicPr>
          <p:cNvPr id="8" name="Picture 7"/>
          <p:cNvPicPr>
            <a:picLocks noChangeAspect="1"/>
          </p:cNvPicPr>
          <p:nvPr/>
        </p:nvPicPr>
        <p:blipFill>
          <a:blip r:embed="rId2"/>
          <a:stretch>
            <a:fillRect/>
          </a:stretch>
        </p:blipFill>
        <p:spPr>
          <a:xfrm>
            <a:off x="10810639" y="111397"/>
            <a:ext cx="1269621" cy="1582795"/>
          </a:xfrm>
          <a:prstGeom prst="rect">
            <a:avLst/>
          </a:prstGeom>
        </p:spPr>
      </p:pic>
      <p:pic>
        <p:nvPicPr>
          <p:cNvPr id="3" name="Picture 2"/>
          <p:cNvPicPr>
            <a:picLocks noChangeAspect="1"/>
          </p:cNvPicPr>
          <p:nvPr/>
        </p:nvPicPr>
        <p:blipFill>
          <a:blip r:embed="rId3"/>
          <a:stretch>
            <a:fillRect/>
          </a:stretch>
        </p:blipFill>
        <p:spPr>
          <a:xfrm>
            <a:off x="7201874" y="2803541"/>
            <a:ext cx="4824217" cy="3829340"/>
          </a:xfrm>
          <a:prstGeom prst="rect">
            <a:avLst/>
          </a:prstGeom>
        </p:spPr>
      </p:pic>
    </p:spTree>
    <p:extLst>
      <p:ext uri="{BB962C8B-B14F-4D97-AF65-F5344CB8AC3E}">
        <p14:creationId xmlns:p14="http://schemas.microsoft.com/office/powerpoint/2010/main" val="320802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739255" y="68062"/>
            <a:ext cx="9029700" cy="716374"/>
          </a:xfrm>
        </p:spPr>
        <p:txBody>
          <a:bodyPr>
            <a:normAutofit fontScale="90000"/>
          </a:bodyPr>
          <a:lstStyle/>
          <a:p>
            <a:pPr algn="ctr"/>
            <a:r>
              <a:rPr lang="en-US" altLang="en-US" dirty="0"/>
              <a:t>Searching for a Path</a:t>
            </a:r>
          </a:p>
        </p:txBody>
      </p:sp>
      <p:sp>
        <p:nvSpPr>
          <p:cNvPr id="19459" name="Rectangle 3"/>
          <p:cNvSpPr>
            <a:spLocks noGrp="1" noChangeArrowheads="1"/>
          </p:cNvSpPr>
          <p:nvPr>
            <p:ph type="body" idx="1"/>
          </p:nvPr>
        </p:nvSpPr>
        <p:spPr>
          <a:xfrm>
            <a:off x="708041" y="948359"/>
            <a:ext cx="10724280" cy="2565352"/>
          </a:xfrm>
        </p:spPr>
        <p:txBody>
          <a:bodyPr/>
          <a:lstStyle/>
          <a:p>
            <a:pPr>
              <a:lnSpc>
                <a:spcPct val="90000"/>
              </a:lnSpc>
            </a:pPr>
            <a:r>
              <a:rPr lang="en-US" altLang="en-US" dirty="0"/>
              <a:t>A path is a list of cells, points, or nodes that an agent must traverse</a:t>
            </a:r>
          </a:p>
          <a:p>
            <a:pPr>
              <a:lnSpc>
                <a:spcPct val="90000"/>
              </a:lnSpc>
            </a:pPr>
            <a:r>
              <a:rPr lang="en-US" altLang="en-US" dirty="0"/>
              <a:t>A pathfinding algorithm finds a path</a:t>
            </a:r>
          </a:p>
          <a:p>
            <a:pPr lvl="1">
              <a:lnSpc>
                <a:spcPct val="90000"/>
              </a:lnSpc>
            </a:pPr>
            <a:r>
              <a:rPr lang="en-US" altLang="en-US" dirty="0"/>
              <a:t>From a start position to a goal position</a:t>
            </a:r>
          </a:p>
          <a:p>
            <a:pPr>
              <a:lnSpc>
                <a:spcPct val="90000"/>
              </a:lnSpc>
            </a:pPr>
            <a:r>
              <a:rPr lang="en-US" altLang="en-US" dirty="0"/>
              <a:t>The following pathfinding algorithms can be used on</a:t>
            </a:r>
          </a:p>
          <a:p>
            <a:pPr lvl="1">
              <a:lnSpc>
                <a:spcPct val="90000"/>
              </a:lnSpc>
            </a:pPr>
            <a:r>
              <a:rPr lang="en-US" altLang="en-US" dirty="0" smtClean="0"/>
              <a:t>Grids, Waypoint graphs, Navigation </a:t>
            </a:r>
            <a:r>
              <a:rPr lang="en-US" altLang="en-US" dirty="0"/>
              <a:t>meshes</a:t>
            </a:r>
          </a:p>
        </p:txBody>
      </p:sp>
      <p:sp>
        <p:nvSpPr>
          <p:cNvPr id="6" name="Rectangle 3"/>
          <p:cNvSpPr txBox="1">
            <a:spLocks noChangeArrowheads="1"/>
          </p:cNvSpPr>
          <p:nvPr/>
        </p:nvSpPr>
        <p:spPr>
          <a:xfrm>
            <a:off x="708041" y="3677634"/>
            <a:ext cx="8489917" cy="25932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en-US" sz="2400" dirty="0" smtClean="0"/>
              <a:t>Criteria for Evaluating Pathfinding Algorithms</a:t>
            </a:r>
          </a:p>
          <a:p>
            <a:r>
              <a:rPr lang="en-US" altLang="en-US" sz="2400" dirty="0" smtClean="0"/>
              <a:t>Quality of final path</a:t>
            </a:r>
          </a:p>
          <a:p>
            <a:r>
              <a:rPr lang="en-US" altLang="en-US" sz="2400" dirty="0" smtClean="0"/>
              <a:t>Resource consumption during search</a:t>
            </a:r>
          </a:p>
          <a:p>
            <a:pPr lvl="1"/>
            <a:r>
              <a:rPr lang="en-US" altLang="en-US" sz="2000" dirty="0" smtClean="0"/>
              <a:t>CPU and memory</a:t>
            </a:r>
          </a:p>
          <a:p>
            <a:r>
              <a:rPr lang="en-US" altLang="en-US" sz="2400" dirty="0" smtClean="0"/>
              <a:t>Whether it is a </a:t>
            </a:r>
            <a:r>
              <a:rPr lang="en-US" altLang="en-US" sz="2400" b="1" i="1" dirty="0" smtClean="0"/>
              <a:t>complete </a:t>
            </a:r>
            <a:r>
              <a:rPr lang="en-US" altLang="en-US" sz="2400" dirty="0" smtClean="0"/>
              <a:t>algorithm</a:t>
            </a:r>
          </a:p>
          <a:p>
            <a:pPr lvl="1"/>
            <a:r>
              <a:rPr lang="en-US" altLang="en-US" sz="2000" dirty="0" smtClean="0"/>
              <a:t>A </a:t>
            </a:r>
            <a:r>
              <a:rPr lang="en-US" altLang="en-US" sz="2000" b="1" i="1" dirty="0" smtClean="0"/>
              <a:t>complete</a:t>
            </a:r>
            <a:r>
              <a:rPr lang="en-US" altLang="en-US" sz="2000" dirty="0" smtClean="0"/>
              <a:t> algorithm guarantees to find a path if one exists</a:t>
            </a:r>
          </a:p>
          <a:p>
            <a:endParaRPr lang="en-US" altLang="en-US" sz="2400" dirty="0"/>
          </a:p>
        </p:txBody>
      </p:sp>
    </p:spTree>
    <p:extLst>
      <p:ext uri="{BB962C8B-B14F-4D97-AF65-F5344CB8AC3E}">
        <p14:creationId xmlns:p14="http://schemas.microsoft.com/office/powerpoint/2010/main" val="23351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E8493412-85DD-4641-9E8A-937B29FD6AA2}" vid="{77E91E09-5010-404D-ADF4-B79FA46D7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DD01B8-816B-49B7-8C81-03AB51D87C54}">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s>
</ds:datastoreItem>
</file>

<file path=customXml/itemProps3.xml><?xml version="1.0" encoding="utf-8"?>
<ds:datastoreItem xmlns:ds="http://schemas.openxmlformats.org/officeDocument/2006/customXml" ds:itemID="{B024FD56-CE1B-42FC-9E83-BFBF160724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4307</TotalTime>
  <Words>2947</Words>
  <Application>Microsoft Office PowerPoint</Application>
  <PresentationFormat>Widescreen</PresentationFormat>
  <Paragraphs>811</Paragraphs>
  <Slides>42</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42</vt:i4>
      </vt:variant>
    </vt:vector>
  </HeadingPairs>
  <TitlesOfParts>
    <vt:vector size="59" baseType="lpstr">
      <vt:lpstr>AGaramond-Regular</vt:lpstr>
      <vt:lpstr>Arial</vt:lpstr>
      <vt:lpstr>Calibri</vt:lpstr>
      <vt:lpstr>Cambria</vt:lpstr>
      <vt:lpstr>Cambria Math</vt:lpstr>
      <vt:lpstr>cmsy10</vt:lpstr>
      <vt:lpstr>Comic Sans MS</vt:lpstr>
      <vt:lpstr>Consolas</vt:lpstr>
      <vt:lpstr>Courier New</vt:lpstr>
      <vt:lpstr>Math B</vt:lpstr>
      <vt:lpstr>Microsoft Sans Serif</vt:lpstr>
      <vt:lpstr>新細明體</vt:lpstr>
      <vt:lpstr>Symbol</vt:lpstr>
      <vt:lpstr>Times New Roman</vt:lpstr>
      <vt:lpstr>Trebuchet MS</vt:lpstr>
      <vt:lpstr>Wingdings</vt:lpstr>
      <vt:lpstr>Cloud skipper design template</vt:lpstr>
      <vt:lpstr>Pathfinding with Dijkstra and A*</vt:lpstr>
      <vt:lpstr>Introduction</vt:lpstr>
      <vt:lpstr>Representing the Search Space</vt:lpstr>
      <vt:lpstr>Grids</vt:lpstr>
      <vt:lpstr>Waypoint Graph</vt:lpstr>
      <vt:lpstr>Navigation Meshes</vt:lpstr>
      <vt:lpstr>Navigation Meshes: Last of Us</vt:lpstr>
      <vt:lpstr>Hunter Exposure Map: Last of Us</vt:lpstr>
      <vt:lpstr>Searching for a Path</vt:lpstr>
      <vt:lpstr>Random Trace</vt:lpstr>
      <vt:lpstr>Understanding A*</vt:lpstr>
      <vt:lpstr>Understanding A*</vt:lpstr>
      <vt:lpstr>Overall Structure of the Algorithms</vt:lpstr>
      <vt:lpstr>Breadth-First</vt:lpstr>
      <vt:lpstr>Djikstra's Algorithm</vt:lpstr>
      <vt:lpstr>Djikstra's Algorithm</vt:lpstr>
      <vt:lpstr>Dijkstra’s Algorithm</vt:lpstr>
      <vt:lpstr>Dijkstra's Algorithm</vt:lpstr>
      <vt:lpstr>Example</vt:lpstr>
      <vt:lpstr>Example</vt:lpstr>
      <vt:lpstr>Example</vt:lpstr>
      <vt:lpstr>Example</vt:lpstr>
      <vt:lpstr>Example</vt:lpstr>
      <vt:lpstr>Example</vt:lpstr>
      <vt:lpstr>Example</vt:lpstr>
      <vt:lpstr>Example</vt:lpstr>
      <vt:lpstr>Example</vt:lpstr>
      <vt:lpstr>Example</vt:lpstr>
      <vt:lpstr>Djikstra's Algorithm</vt:lpstr>
      <vt:lpstr>Classic Example</vt:lpstr>
      <vt:lpstr>Best-First</vt:lpstr>
      <vt:lpstr>Suboptimal Best-First Path</vt:lpstr>
      <vt:lpstr>Better Solution: Make a ‘hunch”!</vt:lpstr>
      <vt:lpstr>Try Minimizing A Heuristic</vt:lpstr>
      <vt:lpstr>The A* Search</vt:lpstr>
      <vt:lpstr>A*</vt:lpstr>
      <vt:lpstr>Example Revisited</vt:lpstr>
      <vt:lpstr>Properties of A*</vt:lpstr>
      <vt:lpstr>Admissible Heuristics</vt:lpstr>
      <vt:lpstr>A* Avoids the Best-First Trap</vt:lpstr>
      <vt:lpstr>Sample A* Path</vt:lpstr>
      <vt:lpstr>(Exploring) Dijkstra vs. 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Chris Alvin</dc:creator>
  <cp:lastModifiedBy>Chris Alvin</cp:lastModifiedBy>
  <cp:revision>622</cp:revision>
  <dcterms:created xsi:type="dcterms:W3CDTF">2018-04-18T20:21:45Z</dcterms:created>
  <dcterms:modified xsi:type="dcterms:W3CDTF">2021-03-29T15:37:05Z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