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3"/>
  </p:notesMasterIdLst>
  <p:handoutMasterIdLst>
    <p:handoutMasterId r:id="rId34"/>
  </p:handoutMasterIdLst>
  <p:sldIdLst>
    <p:sldId id="265" r:id="rId5"/>
    <p:sldId id="267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5" r:id="rId14"/>
    <p:sldId id="356" r:id="rId15"/>
    <p:sldId id="357" r:id="rId16"/>
    <p:sldId id="359" r:id="rId17"/>
    <p:sldId id="358" r:id="rId18"/>
    <p:sldId id="364" r:id="rId19"/>
    <p:sldId id="360" r:id="rId20"/>
    <p:sldId id="361" r:id="rId21"/>
    <p:sldId id="362" r:id="rId22"/>
    <p:sldId id="363" r:id="rId23"/>
    <p:sldId id="368" r:id="rId24"/>
    <p:sldId id="365" r:id="rId25"/>
    <p:sldId id="367" r:id="rId26"/>
    <p:sldId id="369" r:id="rId27"/>
    <p:sldId id="366" r:id="rId28"/>
    <p:sldId id="354" r:id="rId29"/>
    <p:sldId id="370" r:id="rId30"/>
    <p:sldId id="371" r:id="rId31"/>
    <p:sldId id="3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CAD6"/>
    <a:srgbClr val="1306BA"/>
    <a:srgbClr val="008000"/>
    <a:srgbClr val="FF99FF"/>
    <a:srgbClr val="EBA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 showGuides="1">
      <p:cViewPr varScale="1">
        <p:scale>
          <a:sx n="166" d="100"/>
          <a:sy n="166" d="100"/>
        </p:scale>
        <p:origin x="228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/lectures/33BalancedSearchTrees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242" y="2899110"/>
            <a:ext cx="9195758" cy="168190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Decision Making: Decision Trees, Behavior Trees, Rule-Based Systems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01150" y="5861577"/>
            <a:ext cx="2816679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Based on Artificial </a:t>
            </a:r>
            <a:r>
              <a:rPr lang="en-US" i="1" dirty="0" smtClean="0"/>
              <a:t>Intelligence for Games </a:t>
            </a:r>
            <a:r>
              <a:rPr lang="en-US" dirty="0" smtClean="0"/>
              <a:t>by Millington, </a:t>
            </a:r>
            <a:r>
              <a:rPr lang="en-US" dirty="0" err="1" smtClean="0"/>
              <a:t>Funge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105730"/>
            <a:ext cx="10267660" cy="75005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Behavior Trees</a:t>
            </a:r>
            <a:endParaRPr lang="en-US" altLang="en-US" sz="36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374" y="945222"/>
            <a:ext cx="11068262" cy="5345546"/>
          </a:xfrm>
        </p:spPr>
        <p:txBody>
          <a:bodyPr>
            <a:noAutofit/>
          </a:bodyPr>
          <a:lstStyle/>
          <a:p>
            <a:r>
              <a:rPr lang="en-US" dirty="0" smtClean="0"/>
              <a:t>First introduced in Halo 2 (2004</a:t>
            </a:r>
            <a:r>
              <a:rPr lang="en-US" dirty="0"/>
              <a:t>)</a:t>
            </a:r>
          </a:p>
          <a:p>
            <a:r>
              <a:rPr lang="en-US" dirty="0" smtClean="0"/>
              <a:t>Synthesis </a:t>
            </a:r>
            <a:r>
              <a:rPr lang="en-US" dirty="0"/>
              <a:t>of a number of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FSM</a:t>
            </a:r>
          </a:p>
          <a:p>
            <a:pPr lvl="1"/>
            <a:r>
              <a:rPr lang="en-US" dirty="0" smtClean="0"/>
              <a:t>Decision Trees</a:t>
            </a:r>
            <a:endParaRPr lang="en-US" dirty="0"/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2002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105730"/>
            <a:ext cx="10267660" cy="75005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Behavior Tree Nodes</a:t>
            </a:r>
            <a:endParaRPr lang="en-US" altLang="en-US" sz="36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374" y="945222"/>
            <a:ext cx="11068262" cy="5345546"/>
          </a:xfrm>
        </p:spPr>
        <p:txBody>
          <a:bodyPr>
            <a:noAutofit/>
          </a:bodyPr>
          <a:lstStyle/>
          <a:p>
            <a:r>
              <a:rPr lang="en-US" dirty="0" smtClean="0"/>
              <a:t>Conditional</a:t>
            </a:r>
            <a:endParaRPr lang="en-US" dirty="0"/>
          </a:p>
          <a:p>
            <a:pPr lvl="1"/>
            <a:r>
              <a:rPr lang="en-US" dirty="0" smtClean="0"/>
              <a:t>Test </a:t>
            </a:r>
            <a:r>
              <a:rPr lang="en-US" dirty="0"/>
              <a:t>some property of </a:t>
            </a:r>
            <a:r>
              <a:rPr lang="en-US" dirty="0" smtClean="0"/>
              <a:t>game: Proximity</a:t>
            </a:r>
            <a:r>
              <a:rPr lang="en-US" dirty="0"/>
              <a:t>, line of sight, state of </a:t>
            </a:r>
            <a:r>
              <a:rPr lang="en-US" dirty="0" smtClean="0"/>
              <a:t>character, etc.</a:t>
            </a:r>
          </a:p>
          <a:p>
            <a:pPr lvl="1"/>
            <a:r>
              <a:rPr lang="en-US" dirty="0" smtClean="0"/>
              <a:t>Like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if </a:t>
            </a:r>
            <a:r>
              <a:rPr lang="en-US" dirty="0" smtClean="0"/>
              <a:t>statement: remaining </a:t>
            </a:r>
            <a:r>
              <a:rPr lang="en-US" dirty="0"/>
              <a:t>actions are not carried </a:t>
            </a:r>
            <a:r>
              <a:rPr lang="en-US" dirty="0" smtClean="0"/>
              <a:t>out if it fails</a:t>
            </a:r>
            <a:endParaRPr lang="en-US" dirty="0"/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Alter </a:t>
            </a:r>
            <a:r>
              <a:rPr lang="en-US" dirty="0"/>
              <a:t>state of </a:t>
            </a:r>
            <a:r>
              <a:rPr lang="en-US" dirty="0" smtClean="0"/>
              <a:t>game</a:t>
            </a:r>
          </a:p>
          <a:p>
            <a:pPr lvl="2"/>
            <a:r>
              <a:rPr lang="en-US" dirty="0" smtClean="0"/>
              <a:t>Animation</a:t>
            </a:r>
            <a:r>
              <a:rPr lang="en-US" dirty="0"/>
              <a:t>, character movement, change of internal state, audio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smtClean="0"/>
              <a:t>Composite</a:t>
            </a:r>
            <a:endParaRPr lang="en-US" dirty="0"/>
          </a:p>
          <a:p>
            <a:pPr lvl="1"/>
            <a:r>
              <a:rPr lang="en-US" dirty="0" smtClean="0"/>
              <a:t>Interior nodes of the tree</a:t>
            </a:r>
          </a:p>
          <a:p>
            <a:pPr lvl="1"/>
            <a:r>
              <a:rPr lang="en-US" dirty="0" smtClean="0"/>
              <a:t>Two Main Types (Will Discuss Decorators Later):</a:t>
            </a:r>
          </a:p>
          <a:p>
            <a:pPr lvl="2"/>
            <a:r>
              <a:rPr lang="en-US" dirty="0" smtClean="0"/>
              <a:t>Selectors</a:t>
            </a:r>
            <a:r>
              <a:rPr lang="en-US" dirty="0"/>
              <a:t>: returns immediately if one of its children </a:t>
            </a:r>
            <a:r>
              <a:rPr lang="en-US" dirty="0" smtClean="0"/>
              <a:t>runs successfully</a:t>
            </a:r>
            <a:endParaRPr lang="en-US" dirty="0"/>
          </a:p>
          <a:p>
            <a:pPr lvl="2"/>
            <a:r>
              <a:rPr lang="en-US" dirty="0" smtClean="0"/>
              <a:t>Sequence</a:t>
            </a:r>
            <a:r>
              <a:rPr lang="en-US" dirty="0"/>
              <a:t>: returns </a:t>
            </a:r>
            <a:r>
              <a:rPr lang="en-US" dirty="0" smtClean="0"/>
              <a:t>failure immediately if </a:t>
            </a:r>
            <a:r>
              <a:rPr lang="en-US" dirty="0"/>
              <a:t>one of </a:t>
            </a:r>
            <a:r>
              <a:rPr lang="en-US" dirty="0" smtClean="0"/>
              <a:t>its children returns unsuccessfully</a:t>
            </a:r>
          </a:p>
        </p:txBody>
      </p:sp>
    </p:spTree>
    <p:extLst>
      <p:ext uri="{BB962C8B-B14F-4D97-AF65-F5344CB8AC3E}">
        <p14:creationId xmlns:p14="http://schemas.microsoft.com/office/powerpoint/2010/main" val="151274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105730"/>
            <a:ext cx="10267660" cy="75005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Behavior Tree: Selector Node</a:t>
            </a:r>
            <a:endParaRPr lang="en-US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0787" y="1221924"/>
            <a:ext cx="11008054" cy="6899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Selector nodes </a:t>
            </a:r>
            <a:r>
              <a:rPr lang="en-US" dirty="0" smtClean="0"/>
              <a:t>are indicated with a question </a:t>
            </a:r>
            <a:r>
              <a:rPr lang="en-US" dirty="0" smtClean="0"/>
              <a:t>mark: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	</a:t>
            </a:r>
            <a:r>
              <a:rPr lang="en-US" i="1" dirty="0" smtClean="0"/>
              <a:t>Choose the first of a set of possible actions that is successful.</a:t>
            </a:r>
            <a:endParaRPr lang="en-US" i="1" dirty="0"/>
          </a:p>
        </p:txBody>
      </p:sp>
      <p:sp>
        <p:nvSpPr>
          <p:cNvPr id="3" name="Rounded Rectangle 2"/>
          <p:cNvSpPr/>
          <p:nvPr/>
        </p:nvSpPr>
        <p:spPr>
          <a:xfrm>
            <a:off x="4890601" y="3386983"/>
            <a:ext cx="2223396" cy="7891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172258" y="5345839"/>
            <a:ext cx="181987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Attack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092359" y="5345839"/>
            <a:ext cx="181987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Taunt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8054123" y="5345839"/>
            <a:ext cx="181987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Stare</a:t>
            </a:r>
            <a:endParaRPr lang="en-US" sz="3200" dirty="0"/>
          </a:p>
        </p:txBody>
      </p:sp>
      <p:cxnSp>
        <p:nvCxnSpPr>
          <p:cNvPr id="7" name="Straight Connector 6"/>
          <p:cNvCxnSpPr>
            <a:stCxn id="3" idx="2"/>
            <a:endCxn id="4" idx="0"/>
          </p:cNvCxnSpPr>
          <p:nvPr/>
        </p:nvCxnSpPr>
        <p:spPr>
          <a:xfrm flipH="1">
            <a:off x="3082198" y="4176175"/>
            <a:ext cx="2920101" cy="1169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6002299" y="4176175"/>
            <a:ext cx="0" cy="1169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2"/>
            <a:endCxn id="9" idx="0"/>
          </p:cNvCxnSpPr>
          <p:nvPr/>
        </p:nvCxnSpPr>
        <p:spPr>
          <a:xfrm>
            <a:off x="6002299" y="4176175"/>
            <a:ext cx="2961764" cy="1169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74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105730"/>
            <a:ext cx="10267660" cy="75005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Behavior Tree: Sequence Node</a:t>
            </a:r>
            <a:endParaRPr lang="en-US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0787" y="1221924"/>
            <a:ext cx="11008054" cy="6899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Sequence nodes </a:t>
            </a:r>
            <a:r>
              <a:rPr lang="en-US" dirty="0" smtClean="0"/>
              <a:t>are indicated with a forward arrow (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):</a:t>
            </a:r>
          </a:p>
          <a:p>
            <a:pPr marL="0" indent="0" algn="r">
              <a:buNone/>
            </a:pPr>
            <a:r>
              <a:rPr lang="en-US" i="1" dirty="0" smtClean="0"/>
              <a:t>return failure when one child fails (all must run successfully </a:t>
            </a:r>
            <a:r>
              <a:rPr lang="en-US" i="1" smtClean="0"/>
              <a:t>in sequence).</a:t>
            </a:r>
            <a:endParaRPr lang="en-US" i="1" dirty="0"/>
          </a:p>
        </p:txBody>
      </p:sp>
      <p:sp>
        <p:nvSpPr>
          <p:cNvPr id="3" name="Rounded Rectangle 2"/>
          <p:cNvSpPr/>
          <p:nvPr/>
        </p:nvSpPr>
        <p:spPr>
          <a:xfrm>
            <a:off x="4890601" y="2492711"/>
            <a:ext cx="2223396" cy="7891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ym typeface="Wingdings" panose="05000000000000000000" pitchFamily="2" charset="2"/>
              </a:rPr>
              <a:t></a:t>
            </a:r>
            <a:endParaRPr lang="en-US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72258" y="4451567"/>
            <a:ext cx="181987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Enemy Visible?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092359" y="4451567"/>
            <a:ext cx="181987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Turn Away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054123" y="4451567"/>
            <a:ext cx="181987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Run Away</a:t>
            </a:r>
            <a:endParaRPr lang="en-US" sz="2800" dirty="0"/>
          </a:p>
        </p:txBody>
      </p:sp>
      <p:cxnSp>
        <p:nvCxnSpPr>
          <p:cNvPr id="7" name="Straight Connector 6"/>
          <p:cNvCxnSpPr>
            <a:stCxn id="3" idx="2"/>
            <a:endCxn id="4" idx="0"/>
          </p:cNvCxnSpPr>
          <p:nvPr/>
        </p:nvCxnSpPr>
        <p:spPr>
          <a:xfrm flipH="1">
            <a:off x="3082198" y="3281903"/>
            <a:ext cx="2920101" cy="1169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2"/>
            <a:endCxn id="8" idx="0"/>
          </p:cNvCxnSpPr>
          <p:nvPr/>
        </p:nvCxnSpPr>
        <p:spPr>
          <a:xfrm>
            <a:off x="6002299" y="3281903"/>
            <a:ext cx="0" cy="1169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2"/>
            <a:endCxn id="9" idx="0"/>
          </p:cNvCxnSpPr>
          <p:nvPr/>
        </p:nvCxnSpPr>
        <p:spPr>
          <a:xfrm>
            <a:off x="6002299" y="3281903"/>
            <a:ext cx="2961764" cy="1169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105730"/>
            <a:ext cx="10267660" cy="75005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Behavior Tree Example</a:t>
            </a:r>
            <a:endParaRPr lang="en-US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0787" y="945373"/>
            <a:ext cx="11008054" cy="6899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Enter a room opening a door if necessary.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79271" y="1912847"/>
            <a:ext cx="2223396" cy="7891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364910" y="4973444"/>
            <a:ext cx="181987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Door Open?</a:t>
            </a:r>
            <a:endParaRPr lang="en-US" sz="2400" dirty="0"/>
          </a:p>
        </p:txBody>
      </p:sp>
      <p:cxnSp>
        <p:nvCxnSpPr>
          <p:cNvPr id="7" name="Straight Connector 6"/>
          <p:cNvCxnSpPr>
            <a:stCxn id="3" idx="2"/>
            <a:endCxn id="11" idx="0"/>
          </p:cNvCxnSpPr>
          <p:nvPr/>
        </p:nvCxnSpPr>
        <p:spPr>
          <a:xfrm flipH="1">
            <a:off x="3834502" y="2702039"/>
            <a:ext cx="2256467" cy="566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2"/>
            <a:endCxn id="13" idx="0"/>
          </p:cNvCxnSpPr>
          <p:nvPr/>
        </p:nvCxnSpPr>
        <p:spPr>
          <a:xfrm>
            <a:off x="6090969" y="2702039"/>
            <a:ext cx="2257547" cy="566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722804" y="3268835"/>
            <a:ext cx="2223396" cy="7891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ym typeface="Wingdings" panose="05000000000000000000" pitchFamily="2" charset="2"/>
              </a:rPr>
              <a:t></a:t>
            </a:r>
            <a:endParaRPr lang="en-US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7236818" y="3268835"/>
            <a:ext cx="2223396" cy="7891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ym typeface="Wingdings" panose="05000000000000000000" pitchFamily="2" charset="2"/>
              </a:rPr>
              <a:t></a:t>
            </a:r>
            <a:endParaRPr 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3416734" y="4973444"/>
            <a:ext cx="181987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Move into the Room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5896766" y="4973444"/>
            <a:ext cx="181987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Move to Door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948590" y="4973444"/>
            <a:ext cx="181987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Open Door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0062861" y="4973444"/>
            <a:ext cx="181987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Move into the Room</a:t>
            </a:r>
            <a:endParaRPr lang="en-US" sz="2400" dirty="0"/>
          </a:p>
        </p:txBody>
      </p:sp>
      <p:cxnSp>
        <p:nvCxnSpPr>
          <p:cNvPr id="21" name="Straight Connector 20"/>
          <p:cNvCxnSpPr>
            <a:stCxn id="11" idx="2"/>
            <a:endCxn id="4" idx="0"/>
          </p:cNvCxnSpPr>
          <p:nvPr/>
        </p:nvCxnSpPr>
        <p:spPr>
          <a:xfrm flipH="1">
            <a:off x="2274850" y="4058027"/>
            <a:ext cx="1559652" cy="915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2"/>
            <a:endCxn id="17" idx="0"/>
          </p:cNvCxnSpPr>
          <p:nvPr/>
        </p:nvCxnSpPr>
        <p:spPr>
          <a:xfrm>
            <a:off x="3834502" y="4058027"/>
            <a:ext cx="492172" cy="915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2"/>
            <a:endCxn id="18" idx="0"/>
          </p:cNvCxnSpPr>
          <p:nvPr/>
        </p:nvCxnSpPr>
        <p:spPr>
          <a:xfrm flipH="1">
            <a:off x="6806706" y="4058027"/>
            <a:ext cx="1541810" cy="915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2"/>
            <a:endCxn id="19" idx="0"/>
          </p:cNvCxnSpPr>
          <p:nvPr/>
        </p:nvCxnSpPr>
        <p:spPr>
          <a:xfrm>
            <a:off x="8348516" y="4058027"/>
            <a:ext cx="510014" cy="915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2"/>
            <a:endCxn id="20" idx="0"/>
          </p:cNvCxnSpPr>
          <p:nvPr/>
        </p:nvCxnSpPr>
        <p:spPr>
          <a:xfrm>
            <a:off x="8348516" y="4058027"/>
            <a:ext cx="2624285" cy="915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2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105730"/>
            <a:ext cx="10267660" cy="75005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Behavior Tree Example (Refactored)</a:t>
            </a:r>
            <a:endParaRPr lang="en-US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0787" y="945373"/>
            <a:ext cx="11008054" cy="6899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Enter a room opening a door if necessary.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02127" y="4216532"/>
            <a:ext cx="181987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Door Open?</a:t>
            </a:r>
            <a:endParaRPr lang="en-US" sz="2400" dirty="0"/>
          </a:p>
        </p:txBody>
      </p:sp>
      <p:cxnSp>
        <p:nvCxnSpPr>
          <p:cNvPr id="7" name="Straight Connector 6"/>
          <p:cNvCxnSpPr>
            <a:stCxn id="25" idx="2"/>
            <a:endCxn id="11" idx="0"/>
          </p:cNvCxnSpPr>
          <p:nvPr/>
        </p:nvCxnSpPr>
        <p:spPr>
          <a:xfrm flipH="1">
            <a:off x="5684681" y="2544997"/>
            <a:ext cx="1575960" cy="353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13" idx="0"/>
          </p:cNvCxnSpPr>
          <p:nvPr/>
        </p:nvCxnSpPr>
        <p:spPr>
          <a:xfrm>
            <a:off x="5684681" y="3688185"/>
            <a:ext cx="1610206" cy="528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931542" y="2898993"/>
            <a:ext cx="1506278" cy="7891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?</a:t>
            </a:r>
            <a:endParaRPr lang="en-US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6547995" y="4216532"/>
            <a:ext cx="1493783" cy="7891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ym typeface="Wingdings" panose="05000000000000000000" pitchFamily="2" charset="2"/>
              </a:rPr>
              <a:t></a:t>
            </a:r>
            <a:endParaRPr lang="en-US" sz="3600" dirty="0"/>
          </a:p>
        </p:txBody>
      </p:sp>
      <p:sp>
        <p:nvSpPr>
          <p:cNvPr id="18" name="Rectangle 17"/>
          <p:cNvSpPr/>
          <p:nvPr/>
        </p:nvSpPr>
        <p:spPr>
          <a:xfrm>
            <a:off x="5231018" y="5425994"/>
            <a:ext cx="181987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Move to Door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565191" y="5425994"/>
            <a:ext cx="181987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Open Door</a:t>
            </a:r>
            <a:endParaRPr lang="en-US" sz="2400" dirty="0"/>
          </a:p>
        </p:txBody>
      </p:sp>
      <p:cxnSp>
        <p:nvCxnSpPr>
          <p:cNvPr id="21" name="Straight Connector 20"/>
          <p:cNvCxnSpPr>
            <a:stCxn id="11" idx="2"/>
            <a:endCxn id="4" idx="0"/>
          </p:cNvCxnSpPr>
          <p:nvPr/>
        </p:nvCxnSpPr>
        <p:spPr>
          <a:xfrm flipH="1">
            <a:off x="4212067" y="3688185"/>
            <a:ext cx="1472614" cy="528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2"/>
            <a:endCxn id="18" idx="0"/>
          </p:cNvCxnSpPr>
          <p:nvPr/>
        </p:nvCxnSpPr>
        <p:spPr>
          <a:xfrm flipH="1">
            <a:off x="6140958" y="5005724"/>
            <a:ext cx="1153929" cy="420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2"/>
            <a:endCxn id="19" idx="0"/>
          </p:cNvCxnSpPr>
          <p:nvPr/>
        </p:nvCxnSpPr>
        <p:spPr>
          <a:xfrm>
            <a:off x="7294887" y="5005724"/>
            <a:ext cx="1180244" cy="420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513749" y="1755805"/>
            <a:ext cx="1493783" cy="7891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ym typeface="Wingdings" panose="05000000000000000000" pitchFamily="2" charset="2"/>
              </a:rPr>
              <a:t></a:t>
            </a:r>
            <a:endParaRPr lang="en-US" sz="3600" dirty="0"/>
          </a:p>
        </p:txBody>
      </p:sp>
      <p:sp>
        <p:nvSpPr>
          <p:cNvPr id="46" name="Rectangle 45"/>
          <p:cNvSpPr/>
          <p:nvPr/>
        </p:nvSpPr>
        <p:spPr>
          <a:xfrm>
            <a:off x="7600672" y="2962131"/>
            <a:ext cx="181987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Move into the Room</a:t>
            </a:r>
            <a:endParaRPr lang="en-US" sz="2400" dirty="0"/>
          </a:p>
        </p:txBody>
      </p:sp>
      <p:cxnSp>
        <p:nvCxnSpPr>
          <p:cNvPr id="47" name="Straight Connector 46"/>
          <p:cNvCxnSpPr>
            <a:stCxn id="25" idx="2"/>
            <a:endCxn id="46" idx="0"/>
          </p:cNvCxnSpPr>
          <p:nvPr/>
        </p:nvCxnSpPr>
        <p:spPr>
          <a:xfrm>
            <a:off x="7260641" y="2544997"/>
            <a:ext cx="1249971" cy="417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4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36975"/>
            <a:ext cx="10267660" cy="63084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smtClean="0"/>
              <a:t>Behavior Tree Example (Version 2)</a:t>
            </a:r>
            <a:endParaRPr lang="en-US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5315" y="713428"/>
            <a:ext cx="11008054" cy="6899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Enter a room opening a door if necessary. What if the door is locked?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1108798" y="1711424"/>
            <a:ext cx="10461708" cy="4702019"/>
            <a:chOff x="1108798" y="1711424"/>
            <a:chExt cx="10461708" cy="4702019"/>
          </a:xfrm>
        </p:grpSpPr>
        <p:sp>
          <p:nvSpPr>
            <p:cNvPr id="3" name="Rounded Rectangle 2"/>
            <p:cNvSpPr/>
            <p:nvPr/>
          </p:nvSpPr>
          <p:spPr>
            <a:xfrm>
              <a:off x="5493330" y="1711424"/>
              <a:ext cx="917495" cy="531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?</a:t>
              </a:r>
              <a:endParaRPr lang="en-US" sz="4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08798" y="3727952"/>
              <a:ext cx="1819879" cy="6601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Door Open?</a:t>
              </a:r>
              <a:endParaRPr lang="en-US" sz="2400" dirty="0"/>
            </a:p>
          </p:txBody>
        </p:sp>
        <p:cxnSp>
          <p:nvCxnSpPr>
            <p:cNvPr id="7" name="Straight Connector 6"/>
            <p:cNvCxnSpPr>
              <a:stCxn id="3" idx="2"/>
              <a:endCxn id="22" idx="0"/>
            </p:cNvCxnSpPr>
            <p:nvPr/>
          </p:nvCxnSpPr>
          <p:spPr>
            <a:xfrm flipH="1">
              <a:off x="3064597" y="2242924"/>
              <a:ext cx="2887481" cy="4059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" idx="2"/>
              <a:endCxn id="13" idx="0"/>
            </p:cNvCxnSpPr>
            <p:nvPr/>
          </p:nvCxnSpPr>
          <p:spPr>
            <a:xfrm>
              <a:off x="5952078" y="2242924"/>
              <a:ext cx="2424661" cy="312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7881865" y="2555158"/>
              <a:ext cx="989747" cy="54934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ym typeface="Wingdings" panose="05000000000000000000" pitchFamily="2" charset="2"/>
                </a:rPr>
                <a:t></a:t>
              </a:r>
              <a:endParaRPr lang="en-US" sz="3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60622" y="3727952"/>
              <a:ext cx="1819879" cy="6601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Move into the Room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11047" y="5753291"/>
              <a:ext cx="1271239" cy="6601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Door Not Locked?</a:t>
              </a:r>
              <a:endParaRPr lang="en-US" sz="2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65527" y="5753291"/>
              <a:ext cx="923321" cy="6601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Open Door</a:t>
              </a:r>
              <a:endParaRPr lang="en-US" sz="2000" dirty="0"/>
            </a:p>
          </p:txBody>
        </p:sp>
        <p:cxnSp>
          <p:nvCxnSpPr>
            <p:cNvPr id="21" name="Straight Connector 20"/>
            <p:cNvCxnSpPr>
              <a:stCxn id="22" idx="2"/>
              <a:endCxn id="4" idx="0"/>
            </p:cNvCxnSpPr>
            <p:nvPr/>
          </p:nvCxnSpPr>
          <p:spPr>
            <a:xfrm flipH="1">
              <a:off x="2018738" y="3198188"/>
              <a:ext cx="1045859" cy="5297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2"/>
              <a:endCxn id="17" idx="0"/>
            </p:cNvCxnSpPr>
            <p:nvPr/>
          </p:nvCxnSpPr>
          <p:spPr>
            <a:xfrm>
              <a:off x="3064597" y="3198188"/>
              <a:ext cx="1005965" cy="5297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8" idx="2"/>
              <a:endCxn id="18" idx="0"/>
            </p:cNvCxnSpPr>
            <p:nvPr/>
          </p:nvCxnSpPr>
          <p:spPr>
            <a:xfrm flipH="1">
              <a:off x="6446667" y="5247396"/>
              <a:ext cx="737221" cy="505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9" idx="2"/>
              <a:endCxn id="28" idx="0"/>
            </p:cNvCxnSpPr>
            <p:nvPr/>
          </p:nvCxnSpPr>
          <p:spPr>
            <a:xfrm flipH="1">
              <a:off x="7183888" y="4192158"/>
              <a:ext cx="1275746" cy="505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9" idx="2"/>
              <a:endCxn id="25" idx="0"/>
            </p:cNvCxnSpPr>
            <p:nvPr/>
          </p:nvCxnSpPr>
          <p:spPr>
            <a:xfrm>
              <a:off x="8459634" y="4192158"/>
              <a:ext cx="1290993" cy="5237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2569723" y="2648845"/>
              <a:ext cx="989747" cy="54934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ym typeface="Wingdings" panose="05000000000000000000" pitchFamily="2" charset="2"/>
                </a:rPr>
                <a:t></a:t>
              </a:r>
              <a:endParaRPr lang="en-US" sz="36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255753" y="4715895"/>
              <a:ext cx="989747" cy="54934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ym typeface="Wingdings" panose="05000000000000000000" pitchFamily="2" charset="2"/>
                </a:rPr>
                <a:t></a:t>
              </a:r>
              <a:endParaRPr lang="en-US" sz="36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689014" y="4698053"/>
              <a:ext cx="989747" cy="54934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ym typeface="Wingdings" panose="05000000000000000000" pitchFamily="2" charset="2"/>
                </a:rPr>
                <a:t></a:t>
              </a:r>
              <a:endParaRPr lang="en-US" sz="3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4532" y="3702521"/>
              <a:ext cx="1819879" cy="5400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Move to Door</a:t>
              </a:r>
              <a:endParaRPr lang="en-US" sz="2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50627" y="3660657"/>
              <a:ext cx="1819879" cy="5818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Move into the Room</a:t>
              </a:r>
              <a:endParaRPr lang="en-US" sz="20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000886" y="3660658"/>
              <a:ext cx="917495" cy="5315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?</a:t>
              </a:r>
              <a:endParaRPr lang="en-US" sz="4000" dirty="0"/>
            </a:p>
          </p:txBody>
        </p:sp>
        <p:cxnSp>
          <p:nvCxnSpPr>
            <p:cNvPr id="45" name="Straight Connector 44"/>
            <p:cNvCxnSpPr>
              <a:stCxn id="13" idx="2"/>
              <a:endCxn id="32" idx="0"/>
            </p:cNvCxnSpPr>
            <p:nvPr/>
          </p:nvCxnSpPr>
          <p:spPr>
            <a:xfrm flipH="1">
              <a:off x="6494472" y="3104501"/>
              <a:ext cx="1882267" cy="5980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3" idx="2"/>
              <a:endCxn id="39" idx="0"/>
            </p:cNvCxnSpPr>
            <p:nvPr/>
          </p:nvCxnSpPr>
          <p:spPr>
            <a:xfrm>
              <a:off x="8376739" y="3104501"/>
              <a:ext cx="82895" cy="5561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3" idx="2"/>
              <a:endCxn id="35" idx="0"/>
            </p:cNvCxnSpPr>
            <p:nvPr/>
          </p:nvCxnSpPr>
          <p:spPr>
            <a:xfrm>
              <a:off x="8376739" y="3104501"/>
              <a:ext cx="2283828" cy="5561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8" idx="2"/>
              <a:endCxn id="19" idx="0"/>
            </p:cNvCxnSpPr>
            <p:nvPr/>
          </p:nvCxnSpPr>
          <p:spPr>
            <a:xfrm>
              <a:off x="7183888" y="5247396"/>
              <a:ext cx="643300" cy="505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8635505" y="5753291"/>
              <a:ext cx="1271239" cy="6601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Door Locked?</a:t>
              </a:r>
              <a:endParaRPr lang="en-US" sz="2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080703" y="5753291"/>
              <a:ext cx="923321" cy="6601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Barge Door</a:t>
              </a:r>
              <a:endParaRPr lang="en-US" sz="2000" dirty="0"/>
            </a:p>
          </p:txBody>
        </p:sp>
        <p:cxnSp>
          <p:nvCxnSpPr>
            <p:cNvPr id="69" name="Straight Connector 68"/>
            <p:cNvCxnSpPr>
              <a:stCxn id="25" idx="2"/>
              <a:endCxn id="67" idx="0"/>
            </p:cNvCxnSpPr>
            <p:nvPr/>
          </p:nvCxnSpPr>
          <p:spPr>
            <a:xfrm flipH="1">
              <a:off x="9271125" y="5265238"/>
              <a:ext cx="479502" cy="4880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5" idx="2"/>
              <a:endCxn id="68" idx="0"/>
            </p:cNvCxnSpPr>
            <p:nvPr/>
          </p:nvCxnSpPr>
          <p:spPr>
            <a:xfrm>
              <a:off x="9750627" y="5265238"/>
              <a:ext cx="791737" cy="4880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Rectangle 73"/>
          <p:cNvSpPr/>
          <p:nvPr/>
        </p:nvSpPr>
        <p:spPr>
          <a:xfrm>
            <a:off x="179819" y="5088936"/>
            <a:ext cx="508295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Alternating levels of selector and sequence nodes implements </a:t>
            </a:r>
            <a:r>
              <a:rPr 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reactive planning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en-US" sz="2000" i="1" dirty="0" smtClean="0">
                <a:solidFill>
                  <a:srgbClr val="000000"/>
                </a:solidFill>
                <a:latin typeface="Arial,Italic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avatars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check conditions and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base actions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on those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checks.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969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36975"/>
            <a:ext cx="10267660" cy="864044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 smtClean="0"/>
              <a:t>Behavior Trees: Randomization</a:t>
            </a:r>
            <a:endParaRPr lang="en-US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419" y="1195160"/>
            <a:ext cx="5100235" cy="540322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Evaluation is typically using a left-to-right traversal.</a:t>
            </a:r>
          </a:p>
          <a:p>
            <a:pPr lvl="1"/>
            <a:r>
              <a:rPr lang="en-US" sz="2800" dirty="0" smtClean="0"/>
              <a:t>(Note: we are not guaranteed a complete traversal due to a child of a selector succeeding or a child of a sequence node failing.)</a:t>
            </a:r>
          </a:p>
          <a:p>
            <a:r>
              <a:rPr lang="en-US" sz="3200" dirty="0" smtClean="0"/>
              <a:t>Can implement random behavior by evaluating in a different order: shuffle.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784965" y="1576074"/>
            <a:ext cx="6168941" cy="421818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146566" y="2625394"/>
            <a:ext cx="552834" cy="5528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870149" y="4386876"/>
            <a:ext cx="552834" cy="55283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274056" y="6394853"/>
            <a:ext cx="148927" cy="14892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03057" y="6264790"/>
            <a:ext cx="2531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Non-Deterministic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36975"/>
            <a:ext cx="10267660" cy="864044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 smtClean="0"/>
              <a:t>Decorator Design Pattern (aka Wrapper)</a:t>
            </a:r>
            <a:endParaRPr lang="en-US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419" y="1195161"/>
            <a:ext cx="11008054" cy="280143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 smtClean="0"/>
              <a:t>Allows </a:t>
            </a:r>
            <a:r>
              <a:rPr lang="en-US" dirty="0"/>
              <a:t>behavior to be added to an individual object, dynamically, without affecting the behavior of other objects from the same class</a:t>
            </a:r>
            <a:r>
              <a:rPr lang="en-US" dirty="0" smtClean="0"/>
              <a:t>.</a:t>
            </a:r>
          </a:p>
        </p:txBody>
      </p:sp>
      <p:pic>
        <p:nvPicPr>
          <p:cNvPr id="4" name="Picture 51" descr="class_diagra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9419" y="2558036"/>
            <a:ext cx="7463868" cy="39200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28960" y="2948382"/>
            <a:ext cx="37678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A decorator is more flexible than the inheritance alternative</a:t>
            </a:r>
          </a:p>
          <a:p>
            <a:endParaRPr lang="en-US" altLang="en-US" dirty="0"/>
          </a:p>
          <a:p>
            <a:r>
              <a:rPr lang="en-US" altLang="en-US" dirty="0"/>
              <a:t>Responsibilities can be added and detached in run-time</a:t>
            </a:r>
          </a:p>
          <a:p>
            <a:endParaRPr lang="en-US" altLang="en-US" dirty="0"/>
          </a:p>
          <a:p>
            <a:r>
              <a:rPr lang="en-US" altLang="en-US" dirty="0"/>
              <a:t>Retains the ability to add functionality incrementally from simple pieces</a:t>
            </a:r>
          </a:p>
          <a:p>
            <a:endParaRPr lang="en-US" altLang="en-US" dirty="0"/>
          </a:p>
          <a:p>
            <a:r>
              <a:rPr lang="en-US" altLang="en-US" dirty="0"/>
              <a:t>Do not need to know all foreseeable features of the class before it is built</a:t>
            </a:r>
          </a:p>
        </p:txBody>
      </p:sp>
    </p:spTree>
    <p:extLst>
      <p:ext uri="{BB962C8B-B14F-4D97-AF65-F5344CB8AC3E}">
        <p14:creationId xmlns:p14="http://schemas.microsoft.com/office/powerpoint/2010/main" val="152563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36975"/>
            <a:ext cx="10267660" cy="864044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 smtClean="0"/>
              <a:t>Behavior Trees: Decorators</a:t>
            </a:r>
            <a:endParaRPr lang="en-US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3735" y="968143"/>
            <a:ext cx="11008054" cy="286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Many types of decorators with behavior trees; some examples:</a:t>
            </a:r>
          </a:p>
          <a:p>
            <a:pPr lvl="1"/>
            <a:r>
              <a:rPr lang="en-US" dirty="0"/>
              <a:t>Limit the number of tries</a:t>
            </a:r>
          </a:p>
          <a:p>
            <a:pPr lvl="2"/>
            <a:r>
              <a:rPr lang="en-US" dirty="0"/>
              <a:t> E.g.: Do not try to force open a door </a:t>
            </a:r>
            <a:r>
              <a:rPr lang="en-US" dirty="0" smtClean="0"/>
              <a:t>too </a:t>
            </a:r>
            <a:r>
              <a:rPr lang="en-US" dirty="0"/>
              <a:t>often</a:t>
            </a:r>
          </a:p>
          <a:p>
            <a:pPr lvl="1"/>
            <a:r>
              <a:rPr lang="en-US" dirty="0"/>
              <a:t>Running a task until it fails</a:t>
            </a:r>
          </a:p>
          <a:p>
            <a:pPr lvl="1"/>
            <a:r>
              <a:rPr lang="en-US" dirty="0"/>
              <a:t>Guarding </a:t>
            </a:r>
            <a:r>
              <a:rPr lang="en-US" dirty="0" smtClean="0"/>
              <a:t>resources when they are limited</a:t>
            </a:r>
            <a:endParaRPr lang="en-US" dirty="0"/>
          </a:p>
          <a:p>
            <a:pPr lvl="2"/>
            <a:r>
              <a:rPr lang="en-US" dirty="0" smtClean="0"/>
              <a:t>A character </a:t>
            </a:r>
            <a:r>
              <a:rPr lang="en-US" dirty="0"/>
              <a:t>can have only one </a:t>
            </a:r>
            <a:r>
              <a:rPr lang="en-US" dirty="0" smtClean="0"/>
              <a:t>animation at a 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51578" y="5231476"/>
            <a:ext cx="237911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Animation Engine Available?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162642" y="5231476"/>
            <a:ext cx="181987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Play Animation</a:t>
            </a:r>
            <a:endParaRPr lang="en-US" sz="2000" dirty="0"/>
          </a:p>
        </p:txBody>
      </p:sp>
      <p:cxnSp>
        <p:nvCxnSpPr>
          <p:cNvPr id="13" name="Straight Connector 12"/>
          <p:cNvCxnSpPr>
            <a:stCxn id="18" idx="2"/>
            <a:endCxn id="6" idx="0"/>
          </p:cNvCxnSpPr>
          <p:nvPr/>
        </p:nvCxnSpPr>
        <p:spPr>
          <a:xfrm flipH="1">
            <a:off x="2741138" y="4701712"/>
            <a:ext cx="1325479" cy="529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2"/>
            <a:endCxn id="10" idx="0"/>
          </p:cNvCxnSpPr>
          <p:nvPr/>
        </p:nvCxnSpPr>
        <p:spPr>
          <a:xfrm>
            <a:off x="4066617" y="4701712"/>
            <a:ext cx="1005965" cy="529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571743" y="4152369"/>
            <a:ext cx="989747" cy="54934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ym typeface="Wingdings" panose="05000000000000000000" pitchFamily="2" charset="2"/>
              </a:rPr>
              <a:t></a:t>
            </a:r>
            <a:endParaRPr lang="en-US" sz="3600" dirty="0"/>
          </a:p>
        </p:txBody>
      </p:sp>
      <p:cxnSp>
        <p:nvCxnSpPr>
          <p:cNvPr id="24" name="Straight Connector 23"/>
          <p:cNvCxnSpPr>
            <a:stCxn id="16391" idx="2"/>
            <a:endCxn id="37" idx="0"/>
          </p:cNvCxnSpPr>
          <p:nvPr/>
        </p:nvCxnSpPr>
        <p:spPr>
          <a:xfrm flipH="1">
            <a:off x="8622279" y="4852009"/>
            <a:ext cx="1" cy="467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85" name="Rectangle 16384"/>
          <p:cNvSpPr/>
          <p:nvPr/>
        </p:nvSpPr>
        <p:spPr>
          <a:xfrm>
            <a:off x="2538184" y="6019891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With Conditional Node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712339" y="5319723"/>
            <a:ext cx="181987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Play Animation</a:t>
            </a:r>
            <a:endParaRPr lang="en-US" sz="2400" dirty="0"/>
          </a:p>
        </p:txBody>
      </p:sp>
      <p:sp>
        <p:nvSpPr>
          <p:cNvPr id="16391" name="Diamond 16390"/>
          <p:cNvSpPr/>
          <p:nvPr/>
        </p:nvSpPr>
        <p:spPr>
          <a:xfrm>
            <a:off x="7324278" y="4025198"/>
            <a:ext cx="2596003" cy="82681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Animation Available?</a:t>
            </a:r>
            <a:endParaRPr lang="en-US" sz="2000" b="1" dirty="0"/>
          </a:p>
        </p:txBody>
      </p:sp>
      <p:sp>
        <p:nvSpPr>
          <p:cNvPr id="43" name="Rectangle 42"/>
          <p:cNvSpPr/>
          <p:nvPr/>
        </p:nvSpPr>
        <p:spPr>
          <a:xfrm>
            <a:off x="7423247" y="6139361"/>
            <a:ext cx="2252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Conditional Decorator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2753" y="100593"/>
            <a:ext cx="10267660" cy="75005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Decision Making: Input</a:t>
            </a:r>
            <a:endParaRPr lang="en-US" altLang="en-US" sz="36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990" y="1039169"/>
            <a:ext cx="11113187" cy="54356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Input: knowledge that </a:t>
            </a:r>
            <a:r>
              <a:rPr lang="en-US" sz="2200" dirty="0"/>
              <a:t>a character </a:t>
            </a:r>
            <a:r>
              <a:rPr lang="en-US" sz="2200" dirty="0" smtClean="0"/>
              <a:t>possesses</a:t>
            </a:r>
          </a:p>
          <a:p>
            <a:pPr lvl="1"/>
            <a:r>
              <a:rPr lang="en-US" sz="2200" dirty="0" smtClean="0"/>
              <a:t> Internal</a:t>
            </a:r>
          </a:p>
          <a:p>
            <a:pPr lvl="2"/>
            <a:r>
              <a:rPr lang="en-US" sz="2200" dirty="0" smtClean="0"/>
              <a:t>Information </a:t>
            </a:r>
            <a:r>
              <a:rPr lang="en-US" sz="2200" dirty="0"/>
              <a:t>about the character’s internal state or thought processes</a:t>
            </a:r>
            <a:r>
              <a:rPr lang="en-US" sz="2200" dirty="0" smtClean="0"/>
              <a:t>:</a:t>
            </a:r>
          </a:p>
          <a:p>
            <a:pPr lvl="2"/>
            <a:r>
              <a:rPr lang="en-US" sz="2200" dirty="0" smtClean="0"/>
              <a:t>Its health,</a:t>
            </a:r>
          </a:p>
          <a:p>
            <a:pPr lvl="2"/>
            <a:r>
              <a:rPr lang="en-US" sz="2200" dirty="0" smtClean="0"/>
              <a:t>its ultimate goals,</a:t>
            </a:r>
          </a:p>
          <a:p>
            <a:pPr lvl="2"/>
            <a:r>
              <a:rPr lang="en-US" sz="2200" dirty="0" smtClean="0"/>
              <a:t>what </a:t>
            </a:r>
            <a:r>
              <a:rPr lang="en-US" sz="2200" dirty="0"/>
              <a:t>it was doing a couple of seconds ago, </a:t>
            </a:r>
            <a:r>
              <a:rPr lang="en-US" sz="2200" dirty="0" smtClean="0"/>
              <a:t>etc.</a:t>
            </a:r>
          </a:p>
          <a:p>
            <a:pPr lvl="1"/>
            <a:r>
              <a:rPr lang="en-US" sz="2200" dirty="0" smtClean="0"/>
              <a:t>External</a:t>
            </a:r>
          </a:p>
          <a:p>
            <a:pPr lvl="2"/>
            <a:r>
              <a:rPr lang="en-US" sz="2200" dirty="0"/>
              <a:t>External knowledge </a:t>
            </a:r>
            <a:r>
              <a:rPr lang="en-US" sz="2200" dirty="0" smtClean="0"/>
              <a:t>is the </a:t>
            </a:r>
            <a:r>
              <a:rPr lang="en-US" sz="2200" dirty="0"/>
              <a:t>information that a character knows about the game environment around </a:t>
            </a:r>
            <a:r>
              <a:rPr lang="en-US" sz="2200" dirty="0" smtClean="0"/>
              <a:t>them:</a:t>
            </a:r>
          </a:p>
          <a:p>
            <a:pPr lvl="3"/>
            <a:r>
              <a:rPr lang="en-US" sz="2200" dirty="0" smtClean="0"/>
              <a:t>the </a:t>
            </a:r>
            <a:r>
              <a:rPr lang="en-US" sz="2200" dirty="0"/>
              <a:t>position of other </a:t>
            </a:r>
            <a:r>
              <a:rPr lang="en-US" sz="2200" dirty="0" smtClean="0"/>
              <a:t>characters,</a:t>
            </a:r>
          </a:p>
          <a:p>
            <a:pPr lvl="3"/>
            <a:r>
              <a:rPr lang="en-US" sz="2200" dirty="0" smtClean="0"/>
              <a:t>the </a:t>
            </a:r>
            <a:r>
              <a:rPr lang="en-US" sz="2200" dirty="0"/>
              <a:t>layout of the level</a:t>
            </a:r>
            <a:r>
              <a:rPr lang="en-US" sz="2200" dirty="0" smtClean="0"/>
              <a:t>,</a:t>
            </a:r>
          </a:p>
          <a:p>
            <a:pPr lvl="3"/>
            <a:r>
              <a:rPr lang="en-US" sz="2200" dirty="0" smtClean="0"/>
              <a:t>whether </a:t>
            </a:r>
            <a:r>
              <a:rPr lang="en-US" sz="2200" dirty="0"/>
              <a:t>a switch has </a:t>
            </a:r>
            <a:r>
              <a:rPr lang="en-US" sz="2200" dirty="0" smtClean="0"/>
              <a:t>been thrown,</a:t>
            </a:r>
          </a:p>
          <a:p>
            <a:pPr lvl="3"/>
            <a:r>
              <a:rPr lang="en-US" sz="2200" dirty="0" smtClean="0"/>
              <a:t>the </a:t>
            </a:r>
            <a:r>
              <a:rPr lang="en-US" sz="2200" dirty="0"/>
              <a:t>direction that a noise is coming from, and so on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107" y="4528776"/>
            <a:ext cx="37433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5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36975"/>
            <a:ext cx="10267660" cy="864044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 smtClean="0"/>
              <a:t>Decorator Example: Until Fail</a:t>
            </a:r>
            <a:endParaRPr lang="en-US" altLang="en-US" sz="4000" dirty="0"/>
          </a:p>
        </p:txBody>
      </p:sp>
      <p:sp>
        <p:nvSpPr>
          <p:cNvPr id="16391" name="Diamond 16390"/>
          <p:cNvSpPr/>
          <p:nvPr/>
        </p:nvSpPr>
        <p:spPr>
          <a:xfrm>
            <a:off x="3304182" y="2874810"/>
            <a:ext cx="1809165" cy="826811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Until Fail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6111855" y="1136107"/>
            <a:ext cx="917495" cy="53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17" name="Rectangle 16"/>
          <p:cNvSpPr/>
          <p:nvPr/>
        </p:nvSpPr>
        <p:spPr>
          <a:xfrm>
            <a:off x="1705639" y="2988709"/>
            <a:ext cx="1280244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Visible?</a:t>
            </a:r>
            <a:endParaRPr lang="en-US" sz="2400" dirty="0"/>
          </a:p>
        </p:txBody>
      </p:sp>
      <p:cxnSp>
        <p:nvCxnSpPr>
          <p:cNvPr id="19" name="Straight Connector 18"/>
          <p:cNvCxnSpPr>
            <a:stCxn id="16" idx="2"/>
            <a:endCxn id="31" idx="0"/>
          </p:cNvCxnSpPr>
          <p:nvPr/>
        </p:nvCxnSpPr>
        <p:spPr>
          <a:xfrm flipH="1">
            <a:off x="3827532" y="1667607"/>
            <a:ext cx="2743071" cy="32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2"/>
            <a:endCxn id="21" idx="0"/>
          </p:cNvCxnSpPr>
          <p:nvPr/>
        </p:nvCxnSpPr>
        <p:spPr>
          <a:xfrm>
            <a:off x="6570603" y="1667607"/>
            <a:ext cx="2380228" cy="32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455957" y="1989535"/>
            <a:ext cx="989747" cy="54934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ym typeface="Wingdings" panose="05000000000000000000" pitchFamily="2" charset="2"/>
              </a:rPr>
              <a:t>?</a:t>
            </a:r>
            <a:endParaRPr lang="en-US" sz="3600" dirty="0"/>
          </a:p>
        </p:txBody>
      </p:sp>
      <p:sp>
        <p:nvSpPr>
          <p:cNvPr id="23" name="Rectangle 22"/>
          <p:cNvSpPr/>
          <p:nvPr/>
        </p:nvSpPr>
        <p:spPr>
          <a:xfrm>
            <a:off x="7079999" y="4194258"/>
            <a:ext cx="127123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Audible?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8560425" y="4158898"/>
            <a:ext cx="923321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Creep</a:t>
            </a:r>
          </a:p>
        </p:txBody>
      </p:sp>
      <p:cxnSp>
        <p:nvCxnSpPr>
          <p:cNvPr id="26" name="Straight Connector 25"/>
          <p:cNvCxnSpPr>
            <a:stCxn id="31" idx="2"/>
            <a:endCxn id="17" idx="0"/>
          </p:cNvCxnSpPr>
          <p:nvPr/>
        </p:nvCxnSpPr>
        <p:spPr>
          <a:xfrm flipH="1">
            <a:off x="2345761" y="2538878"/>
            <a:ext cx="1481771" cy="449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1" idx="2"/>
            <a:endCxn id="16391" idx="0"/>
          </p:cNvCxnSpPr>
          <p:nvPr/>
        </p:nvCxnSpPr>
        <p:spPr>
          <a:xfrm>
            <a:off x="3827532" y="2538878"/>
            <a:ext cx="381233" cy="33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6" idx="2"/>
            <a:endCxn id="23" idx="0"/>
          </p:cNvCxnSpPr>
          <p:nvPr/>
        </p:nvCxnSpPr>
        <p:spPr>
          <a:xfrm flipH="1">
            <a:off x="7715619" y="3584534"/>
            <a:ext cx="628598" cy="609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6" idx="2"/>
            <a:endCxn id="25" idx="0"/>
          </p:cNvCxnSpPr>
          <p:nvPr/>
        </p:nvCxnSpPr>
        <p:spPr>
          <a:xfrm>
            <a:off x="8344217" y="3584534"/>
            <a:ext cx="677869" cy="574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332658" y="1989535"/>
            <a:ext cx="989747" cy="54934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ym typeface="Wingdings" panose="05000000000000000000" pitchFamily="2" charset="2"/>
              </a:rPr>
              <a:t></a:t>
            </a:r>
            <a:endParaRPr lang="en-US" sz="3600" dirty="0"/>
          </a:p>
        </p:txBody>
      </p:sp>
      <p:sp>
        <p:nvSpPr>
          <p:cNvPr id="34" name="Rectangle 33"/>
          <p:cNvSpPr/>
          <p:nvPr/>
        </p:nvSpPr>
        <p:spPr>
          <a:xfrm>
            <a:off x="5418185" y="3048768"/>
            <a:ext cx="1515532" cy="540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Restrain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9256543" y="3027836"/>
            <a:ext cx="939904" cy="5818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Move</a:t>
            </a:r>
            <a:endParaRPr lang="en-US" sz="2000" dirty="0"/>
          </a:p>
        </p:txBody>
      </p:sp>
      <p:sp>
        <p:nvSpPr>
          <p:cNvPr id="36" name="Rounded Rectangle 35"/>
          <p:cNvSpPr/>
          <p:nvPr/>
        </p:nvSpPr>
        <p:spPr>
          <a:xfrm>
            <a:off x="7885469" y="3053034"/>
            <a:ext cx="917495" cy="531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ym typeface="Wingdings" panose="05000000000000000000" pitchFamily="2" charset="2"/>
              </a:rPr>
              <a:t></a:t>
            </a:r>
            <a:endParaRPr lang="en-US" sz="4000" dirty="0"/>
          </a:p>
        </p:txBody>
      </p:sp>
      <p:cxnSp>
        <p:nvCxnSpPr>
          <p:cNvPr id="38" name="Straight Connector 37"/>
          <p:cNvCxnSpPr>
            <a:stCxn id="31" idx="2"/>
            <a:endCxn id="34" idx="0"/>
          </p:cNvCxnSpPr>
          <p:nvPr/>
        </p:nvCxnSpPr>
        <p:spPr>
          <a:xfrm>
            <a:off x="3827532" y="2538878"/>
            <a:ext cx="2348419" cy="509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1" idx="2"/>
            <a:endCxn id="36" idx="0"/>
          </p:cNvCxnSpPr>
          <p:nvPr/>
        </p:nvCxnSpPr>
        <p:spPr>
          <a:xfrm flipH="1">
            <a:off x="8344217" y="2538878"/>
            <a:ext cx="606614" cy="514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2"/>
            <a:endCxn id="35" idx="0"/>
          </p:cNvCxnSpPr>
          <p:nvPr/>
        </p:nvCxnSpPr>
        <p:spPr>
          <a:xfrm>
            <a:off x="8950831" y="2538878"/>
            <a:ext cx="775664" cy="488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358862" y="5265411"/>
            <a:ext cx="1388813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Conscious?</a:t>
            </a:r>
            <a:endParaRPr lang="en-US" sz="2000" dirty="0"/>
          </a:p>
        </p:txBody>
      </p:sp>
      <p:cxnSp>
        <p:nvCxnSpPr>
          <p:cNvPr id="57" name="Straight Connector 56"/>
          <p:cNvCxnSpPr>
            <a:stCxn id="59" idx="2"/>
            <a:endCxn id="56" idx="0"/>
          </p:cNvCxnSpPr>
          <p:nvPr/>
        </p:nvCxnSpPr>
        <p:spPr>
          <a:xfrm flipH="1">
            <a:off x="2053269" y="4815580"/>
            <a:ext cx="1427487" cy="449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67" idx="0"/>
          </p:cNvCxnSpPr>
          <p:nvPr/>
        </p:nvCxnSpPr>
        <p:spPr>
          <a:xfrm flipH="1">
            <a:off x="3394240" y="4815580"/>
            <a:ext cx="100976" cy="449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2985882" y="4266237"/>
            <a:ext cx="989747" cy="54934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ym typeface="Wingdings" panose="05000000000000000000" pitchFamily="2" charset="2"/>
              </a:rPr>
              <a:t></a:t>
            </a:r>
            <a:endParaRPr lang="en-US" sz="3600" dirty="0"/>
          </a:p>
        </p:txBody>
      </p:sp>
      <p:cxnSp>
        <p:nvCxnSpPr>
          <p:cNvPr id="60" name="Straight Connector 59"/>
          <p:cNvCxnSpPr>
            <a:stCxn id="59" idx="0"/>
            <a:endCxn id="16391" idx="2"/>
          </p:cNvCxnSpPr>
          <p:nvPr/>
        </p:nvCxnSpPr>
        <p:spPr>
          <a:xfrm flipV="1">
            <a:off x="3480756" y="3701621"/>
            <a:ext cx="728009" cy="564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053279" y="5265411"/>
            <a:ext cx="681921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Hit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4020427" y="5265411"/>
            <a:ext cx="925332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Pause</a:t>
            </a:r>
            <a:endParaRPr lang="en-US" sz="2400" dirty="0"/>
          </a:p>
        </p:txBody>
      </p:sp>
      <p:sp>
        <p:nvSpPr>
          <p:cNvPr id="70" name="Rectangle 69"/>
          <p:cNvSpPr/>
          <p:nvPr/>
        </p:nvSpPr>
        <p:spPr>
          <a:xfrm>
            <a:off x="5123644" y="5265411"/>
            <a:ext cx="681921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Hit</a:t>
            </a:r>
            <a:endParaRPr lang="en-US" sz="2400" dirty="0"/>
          </a:p>
        </p:txBody>
      </p:sp>
      <p:cxnSp>
        <p:nvCxnSpPr>
          <p:cNvPr id="72" name="Straight Connector 71"/>
          <p:cNvCxnSpPr>
            <a:stCxn id="59" idx="2"/>
            <a:endCxn id="68" idx="0"/>
          </p:cNvCxnSpPr>
          <p:nvPr/>
        </p:nvCxnSpPr>
        <p:spPr>
          <a:xfrm>
            <a:off x="3480756" y="4815580"/>
            <a:ext cx="1002337" cy="449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9" idx="2"/>
            <a:endCxn id="70" idx="0"/>
          </p:cNvCxnSpPr>
          <p:nvPr/>
        </p:nvCxnSpPr>
        <p:spPr>
          <a:xfrm>
            <a:off x="3480756" y="4815580"/>
            <a:ext cx="1983849" cy="449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97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36975"/>
            <a:ext cx="10267660" cy="864044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 smtClean="0"/>
              <a:t>Parallel Decorator</a:t>
            </a:r>
            <a:endParaRPr lang="en-US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7879" y="1301477"/>
            <a:ext cx="5109252" cy="4449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Behavior (sub-</a:t>
            </a:r>
            <a:r>
              <a:rPr lang="en-US" sz="3200" dirty="0"/>
              <a:t>)</a:t>
            </a:r>
            <a:r>
              <a:rPr lang="en-US" sz="3200" dirty="0" smtClean="0"/>
              <a:t>trees may need </a:t>
            </a:r>
            <a:r>
              <a:rPr lang="en-US" sz="3200" dirty="0"/>
              <a:t>to run concurrently</a:t>
            </a:r>
          </a:p>
          <a:p>
            <a:r>
              <a:rPr lang="en-US" dirty="0"/>
              <a:t>Use a new composite task: </a:t>
            </a:r>
            <a:r>
              <a:rPr lang="en-US" b="1" i="1" dirty="0"/>
              <a:t>Parallel</a:t>
            </a:r>
            <a:endParaRPr lang="en-US" b="1" i="1" dirty="0" smtClean="0"/>
          </a:p>
          <a:p>
            <a:r>
              <a:rPr lang="en-US" dirty="0" smtClean="0"/>
              <a:t>Implement </a:t>
            </a:r>
            <a:r>
              <a:rPr lang="en-US" dirty="0"/>
              <a:t>with </a:t>
            </a:r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Achieve process synchronization with semaphores</a:t>
            </a:r>
          </a:p>
          <a:p>
            <a:pPr lvl="1"/>
            <a:r>
              <a:rPr lang="en-US" dirty="0" smtClean="0"/>
              <a:t>OS-defined (POSIX), Language-library defined (.NET)</a:t>
            </a:r>
          </a:p>
        </p:txBody>
      </p:sp>
      <p:sp>
        <p:nvSpPr>
          <p:cNvPr id="3" name="Rectangle 2"/>
          <p:cNvSpPr/>
          <p:nvPr/>
        </p:nvSpPr>
        <p:spPr>
          <a:xfrm>
            <a:off x="5864126" y="122619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Define a </a:t>
            </a:r>
            <a:r>
              <a:rPr lang="en-US" sz="2400" b="1" i="1" dirty="0"/>
              <a:t>policy</a:t>
            </a:r>
            <a:r>
              <a:rPr lang="en-US" sz="2400" dirty="0"/>
              <a:t> for parallel composite node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Sequencer Policy</a:t>
            </a:r>
          </a:p>
          <a:p>
            <a:pPr lvl="2"/>
            <a:r>
              <a:rPr lang="en-US" sz="2400" dirty="0"/>
              <a:t>Return failure as soon as a child returns with failure</a:t>
            </a:r>
          </a:p>
          <a:p>
            <a:pPr lvl="2"/>
            <a:r>
              <a:rPr lang="en-US" sz="2400" dirty="0"/>
              <a:t>Return success when all children succeed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Selector Policy</a:t>
            </a:r>
          </a:p>
          <a:p>
            <a:pPr lvl="2"/>
            <a:r>
              <a:rPr lang="en-US" sz="2400" dirty="0"/>
              <a:t>Returns when its first child succeeds</a:t>
            </a:r>
          </a:p>
          <a:p>
            <a:pPr lvl="2"/>
            <a:r>
              <a:rPr lang="en-US" sz="2400" dirty="0"/>
              <a:t>Return failure when all children fail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Hybrid</a:t>
            </a:r>
          </a:p>
          <a:p>
            <a:pPr lvl="2"/>
            <a:r>
              <a:rPr lang="en-US" sz="2400" dirty="0"/>
              <a:t>Returns success when a number (or proportion) of children succeed</a:t>
            </a:r>
          </a:p>
        </p:txBody>
      </p:sp>
    </p:spTree>
    <p:extLst>
      <p:ext uri="{BB962C8B-B14F-4D97-AF65-F5344CB8AC3E}">
        <p14:creationId xmlns:p14="http://schemas.microsoft.com/office/powerpoint/2010/main" val="312900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36975"/>
            <a:ext cx="10267660" cy="707412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Parallel Composite Example</a:t>
            </a:r>
            <a:endParaRPr lang="en-US" alt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36409" y="2920379"/>
            <a:ext cx="2207940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Player Guarding Door?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3276293" y="2920379"/>
            <a:ext cx="1819879" cy="660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 Computer</a:t>
            </a:r>
            <a:endParaRPr lang="en-US" sz="2000" dirty="0"/>
          </a:p>
        </p:txBody>
      </p:sp>
      <p:cxnSp>
        <p:nvCxnSpPr>
          <p:cNvPr id="21" name="Straight Connector 20"/>
          <p:cNvCxnSpPr>
            <a:stCxn id="22" idx="2"/>
            <a:endCxn id="4" idx="0"/>
          </p:cNvCxnSpPr>
          <p:nvPr/>
        </p:nvCxnSpPr>
        <p:spPr>
          <a:xfrm flipH="1">
            <a:off x="2134409" y="2390615"/>
            <a:ext cx="1045859" cy="529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2"/>
            <a:endCxn id="17" idx="0"/>
          </p:cNvCxnSpPr>
          <p:nvPr/>
        </p:nvCxnSpPr>
        <p:spPr>
          <a:xfrm>
            <a:off x="3180268" y="2390615"/>
            <a:ext cx="1005965" cy="529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685394" y="1841272"/>
            <a:ext cx="989747" cy="54934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ym typeface="Wingdings" panose="05000000000000000000" pitchFamily="2" charset="2"/>
              </a:rPr>
              <a:t></a:t>
            </a:r>
            <a:endParaRPr lang="en-US" sz="3600" dirty="0"/>
          </a:p>
        </p:txBody>
      </p:sp>
      <p:sp>
        <p:nvSpPr>
          <p:cNvPr id="34" name="Content Placeholder 1"/>
          <p:cNvSpPr>
            <a:spLocks noGrp="1"/>
          </p:cNvSpPr>
          <p:nvPr>
            <p:ph idx="1"/>
          </p:nvPr>
        </p:nvSpPr>
        <p:spPr>
          <a:xfrm>
            <a:off x="1222047" y="3890726"/>
            <a:ext cx="3916439" cy="7360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Enforcing a (one-time) Condition using a Sequencer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578174" y="1673234"/>
            <a:ext cx="5140731" cy="4329370"/>
            <a:chOff x="6578174" y="1836282"/>
            <a:chExt cx="5140731" cy="4329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8641646" y="1836282"/>
                  <a:ext cx="1216186" cy="816204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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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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1646" y="1836282"/>
                  <a:ext cx="1216186" cy="81620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>
              <a:stCxn id="13" idx="2"/>
              <a:endCxn id="36" idx="0"/>
            </p:cNvCxnSpPr>
            <p:nvPr/>
          </p:nvCxnSpPr>
          <p:spPr>
            <a:xfrm flipH="1">
              <a:off x="7876176" y="2652486"/>
              <a:ext cx="1373563" cy="4816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3" idx="2"/>
              <a:endCxn id="40" idx="0"/>
            </p:cNvCxnSpPr>
            <p:nvPr/>
          </p:nvCxnSpPr>
          <p:spPr>
            <a:xfrm>
              <a:off x="9249739" y="2652486"/>
              <a:ext cx="1483883" cy="5650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Diamond 35"/>
            <p:cNvSpPr/>
            <p:nvPr/>
          </p:nvSpPr>
          <p:spPr>
            <a:xfrm>
              <a:off x="6578174" y="3134177"/>
              <a:ext cx="2596003" cy="826811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Until Fails</a:t>
              </a:r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823682" y="3217506"/>
              <a:ext cx="1819879" cy="6601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Use Computer</a:t>
              </a:r>
              <a:endParaRPr lang="en-US" sz="2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95714" y="4446530"/>
              <a:ext cx="2160921" cy="6601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Player Guarding Door?</a:t>
              </a:r>
              <a:endParaRPr lang="en-US" sz="2400" dirty="0"/>
            </a:p>
          </p:txBody>
        </p:sp>
        <p:cxnSp>
          <p:nvCxnSpPr>
            <p:cNvPr id="43" name="Straight Connector 42"/>
            <p:cNvCxnSpPr>
              <a:stCxn id="36" idx="2"/>
              <a:endCxn id="42" idx="0"/>
            </p:cNvCxnSpPr>
            <p:nvPr/>
          </p:nvCxnSpPr>
          <p:spPr>
            <a:xfrm flipH="1">
              <a:off x="7876175" y="3960988"/>
              <a:ext cx="1" cy="485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Content Placeholder 1"/>
            <p:cNvSpPr txBox="1">
              <a:spLocks/>
            </p:cNvSpPr>
            <p:nvPr/>
          </p:nvSpPr>
          <p:spPr>
            <a:xfrm>
              <a:off x="6821696" y="5397724"/>
              <a:ext cx="4897209" cy="7679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accent3"/>
                </a:buClr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accent3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accent3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accent3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Clr>
                  <a:schemeClr val="accent3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/>
                <a:t>Enforcing a </a:t>
              </a:r>
              <a:r>
                <a:rPr lang="en-US" sz="2400" b="1" dirty="0" smtClean="0"/>
                <a:t>(Consistently Updated) Condition </a:t>
              </a:r>
              <a:r>
                <a:rPr lang="en-US" sz="2400" b="1" dirty="0"/>
                <a:t>using </a:t>
              </a:r>
              <a:r>
                <a:rPr lang="en-US" sz="2400" b="1" dirty="0" smtClean="0"/>
                <a:t>Parallel</a:t>
              </a:r>
              <a:endParaRPr lang="en-US" sz="2400" b="1" dirty="0"/>
            </a:p>
          </p:txBody>
        </p:sp>
      </p:grpSp>
      <p:sp>
        <p:nvSpPr>
          <p:cNvPr id="18" name="Content Placeholder 1"/>
          <p:cNvSpPr txBox="1">
            <a:spLocks/>
          </p:cNvSpPr>
          <p:nvPr/>
        </p:nvSpPr>
        <p:spPr>
          <a:xfrm>
            <a:off x="590786" y="863849"/>
            <a:ext cx="11128119" cy="689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We may want an ally AI character to manipulate a computer bank to open a door.</a:t>
            </a:r>
            <a:endParaRPr lang="en-US" dirty="0"/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509262" y="5103078"/>
            <a:ext cx="5645583" cy="1181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This tree would allow the player to satisfy the condition and then leave the door once the NPC uses the computer.</a:t>
            </a:r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6014807" y="6061487"/>
            <a:ext cx="6102395" cy="752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A proper solution would include an interruption mechanism (interrupter decorator).</a:t>
            </a:r>
          </a:p>
        </p:txBody>
      </p:sp>
    </p:spTree>
    <p:extLst>
      <p:ext uri="{BB962C8B-B14F-4D97-AF65-F5344CB8AC3E}">
        <p14:creationId xmlns:p14="http://schemas.microsoft.com/office/powerpoint/2010/main" val="63416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36975"/>
            <a:ext cx="10267660" cy="707412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Parallel to Implement Group Behavior</a:t>
            </a:r>
            <a:endParaRPr lang="en-US" altLang="en-US" sz="3600" dirty="0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46203" y="4614193"/>
            <a:ext cx="11289532" cy="193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a higher level, we can control a group with parallel.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However, each member has her own behavior tree for its individual actions (shooting, taking cover, reloading, animating, playing audio, etc.)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If a team member cannot participate in their role in the strategy, then the parallel node fails and another option is selected.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2984" y="917672"/>
            <a:ext cx="11895970" cy="34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3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1" name="Group 16390"/>
          <p:cNvGrpSpPr/>
          <p:nvPr/>
        </p:nvGrpSpPr>
        <p:grpSpPr>
          <a:xfrm>
            <a:off x="3947411" y="954747"/>
            <a:ext cx="7990278" cy="5620528"/>
            <a:chOff x="3947411" y="954747"/>
            <a:chExt cx="7990278" cy="5620528"/>
          </a:xfrm>
        </p:grpSpPr>
        <p:grpSp>
          <p:nvGrpSpPr>
            <p:cNvPr id="16388" name="Group 16387"/>
            <p:cNvGrpSpPr/>
            <p:nvPr/>
          </p:nvGrpSpPr>
          <p:grpSpPr>
            <a:xfrm>
              <a:off x="3947411" y="954747"/>
              <a:ext cx="7990278" cy="5620528"/>
              <a:chOff x="3947411" y="991722"/>
              <a:chExt cx="7990278" cy="5620528"/>
            </a:xfrm>
          </p:grpSpPr>
          <p:pic>
            <p:nvPicPr>
              <p:cNvPr id="16384" name="Picture 163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47411" y="991722"/>
                <a:ext cx="7990278" cy="5620528"/>
              </a:xfrm>
              <a:prstGeom prst="rect">
                <a:avLst/>
              </a:prstGeom>
            </p:spPr>
          </p:pic>
          <p:sp>
            <p:nvSpPr>
              <p:cNvPr id="16385" name="Diamond 16384"/>
              <p:cNvSpPr/>
              <p:nvPr/>
            </p:nvSpPr>
            <p:spPr>
              <a:xfrm>
                <a:off x="8123013" y="4723465"/>
                <a:ext cx="1346356" cy="757325"/>
              </a:xfrm>
              <a:prstGeom prst="diamond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87" name="TextBox 16386"/>
              <p:cNvSpPr txBox="1"/>
              <p:nvPr/>
            </p:nvSpPr>
            <p:spPr>
              <a:xfrm>
                <a:off x="9503029" y="4917461"/>
                <a:ext cx="1200500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Negation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6389" name="Rectangle 16388"/>
            <p:cNvSpPr/>
            <p:nvPr/>
          </p:nvSpPr>
          <p:spPr>
            <a:xfrm>
              <a:off x="4004459" y="2184512"/>
              <a:ext cx="3938091" cy="3321011"/>
            </a:xfrm>
            <a:prstGeom prst="rect">
              <a:avLst/>
            </a:prstGeom>
            <a:noFill/>
            <a:ln w="22225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9598" y="2184512"/>
              <a:ext cx="3831505" cy="4347607"/>
            </a:xfrm>
            <a:prstGeom prst="rect">
              <a:avLst/>
            </a:prstGeom>
            <a:noFill/>
            <a:ln w="22225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90" name="Rectangle 16389"/>
            <p:cNvSpPr/>
            <p:nvPr/>
          </p:nvSpPr>
          <p:spPr>
            <a:xfrm>
              <a:off x="6424340" y="5104933"/>
              <a:ext cx="14686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Tidy up mode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103279" y="6084738"/>
              <a:ext cx="16471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Recharge mode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0"/>
            <a:ext cx="10267660" cy="707412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A Finite State Machine as Behavior Tree</a:t>
            </a:r>
            <a:endParaRPr lang="en-US" altLang="en-US" sz="3600" dirty="0"/>
          </a:p>
        </p:txBody>
      </p:sp>
      <p:sp>
        <p:nvSpPr>
          <p:cNvPr id="56" name="Content Placeholder 1"/>
          <p:cNvSpPr>
            <a:spLocks noGrp="1"/>
          </p:cNvSpPr>
          <p:nvPr>
            <p:ph idx="1"/>
          </p:nvPr>
        </p:nvSpPr>
        <p:spPr>
          <a:xfrm>
            <a:off x="595930" y="1211621"/>
            <a:ext cx="4256561" cy="564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two-mode janitor robot.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434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105730"/>
            <a:ext cx="10267660" cy="75005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Rule-Based Systems</a:t>
            </a:r>
            <a:endParaRPr lang="en-US" altLang="en-US" sz="36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373" y="1301477"/>
            <a:ext cx="11005017" cy="28946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Popular AI techniques in 1970s and 1980s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Used </a:t>
            </a:r>
            <a:r>
              <a:rPr lang="en-US" dirty="0"/>
              <a:t>for expert </a:t>
            </a:r>
            <a:r>
              <a:rPr lang="en-US" dirty="0" smtClean="0"/>
              <a:t>systems (emulate decision-making </a:t>
            </a:r>
            <a:r>
              <a:rPr lang="en-US" dirty="0"/>
              <a:t>ability of a human expert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Often considered too heavy for gaming</a:t>
            </a:r>
          </a:p>
          <a:p>
            <a:pPr marL="0" indent="0">
              <a:buNone/>
            </a:pPr>
            <a:r>
              <a:rPr lang="en-US" dirty="0" smtClean="0"/>
              <a:t>Provides a character an ability to reason about a world that cannot easily be anticipated by the designer and encoded in a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386113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105730"/>
            <a:ext cx="10267660" cy="75005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Rule-Based Systems</a:t>
            </a:r>
            <a:endParaRPr lang="en-US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4373" y="1032206"/>
                <a:ext cx="11162093" cy="368004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Rule-based systems have a common </a:t>
                </a:r>
                <a:r>
                  <a:rPr lang="en-US" dirty="0"/>
                  <a:t>structure: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Database </a:t>
                </a:r>
                <a:r>
                  <a:rPr lang="en-US" dirty="0" smtClean="0"/>
                  <a:t>of Rules</a:t>
                </a:r>
                <a:endParaRPr lang="en-US" dirty="0"/>
              </a:p>
              <a:p>
                <a:pPr lvl="1"/>
                <a:r>
                  <a:rPr lang="en-US" dirty="0" smtClean="0"/>
                  <a:t>Rules are in the form of (Conditions, Action)</a:t>
                </a:r>
              </a:p>
              <a:p>
                <a:pPr lvl="2"/>
                <a:r>
                  <a:rPr lang="en-US" dirty="0" smtClean="0"/>
                  <a:t>Horn Clause: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∧…∧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is the action 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Database of information available to the AI (state </a:t>
                </a:r>
                <a:r>
                  <a:rPr lang="en-US" dirty="0"/>
                  <a:t>of the </a:t>
                </a:r>
                <a:r>
                  <a:rPr lang="en-US" dirty="0" smtClean="0"/>
                  <a:t>world)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Arbiter (This is more likely in games than other AI applications)</a:t>
                </a:r>
                <a:endParaRPr lang="en-US" dirty="0"/>
              </a:p>
              <a:p>
                <a:pPr lvl="1"/>
                <a:r>
                  <a:rPr lang="en-US" dirty="0" smtClean="0"/>
                  <a:t>A means of selecting </a:t>
                </a:r>
                <a:r>
                  <a:rPr lang="en-US" dirty="0"/>
                  <a:t>among triggered </a:t>
                </a:r>
                <a:r>
                  <a:rPr lang="en-US" dirty="0" smtClean="0"/>
                  <a:t>rules which one(s) will 'fire' by its action being executed.</a:t>
                </a: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4373" y="1032206"/>
                <a:ext cx="11162093" cy="3680040"/>
              </a:xfrm>
              <a:blipFill>
                <a:blip r:embed="rId2"/>
                <a:stretch>
                  <a:fillRect l="-1147" t="-2649" b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34373" y="4888667"/>
            <a:ext cx="109825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Each iteration: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Update world state,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Collect triggered rules (rules that have had their conditions met)</a:t>
            </a:r>
          </a:p>
        </p:txBody>
      </p:sp>
    </p:spTree>
    <p:extLst>
      <p:ext uri="{BB962C8B-B14F-4D97-AF65-F5344CB8AC3E}">
        <p14:creationId xmlns:p14="http://schemas.microsoft.com/office/powerpoint/2010/main" val="64402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105730"/>
            <a:ext cx="4332917" cy="750055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Rule-Based Systems</a:t>
            </a:r>
            <a:endParaRPr lang="en-US" alt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82" y="135410"/>
            <a:ext cx="4278054" cy="22327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6994" y="1549939"/>
            <a:ext cx="1113922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Database Rules should 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be flexible (use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'wildcards'):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if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&lt;character&gt;.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health &lt; 15 then &lt;character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&gt;.take-cover()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Database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Which rules satisfy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Triggered actions may add or remove information from the world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Actions </a:t>
            </a:r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</a:rPr>
              <a:t>change </a:t>
            </a:r>
            <a:r>
              <a:rPr lang="fr-F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world </a:t>
            </a:r>
            <a:r>
              <a:rPr lang="fr-FR" sz="2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database</a:t>
            </a:r>
            <a:r>
              <a:rPr lang="fr-F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entries </a:t>
            </a:r>
            <a:r>
              <a:rPr lang="fr-FR" sz="2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indirectly</a:t>
            </a:r>
            <a:r>
              <a:rPr lang="fr-F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fr-FR" sz="2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although</a:t>
            </a:r>
            <a:r>
              <a:rPr lang="fr-F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the action </a:t>
            </a:r>
            <a:r>
              <a:rPr lang="fr-FR" sz="2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may</a:t>
            </a:r>
            <a:r>
              <a:rPr lang="fr-F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not </a:t>
            </a:r>
            <a:r>
              <a:rPr lang="fr-FR" sz="2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succeed</a:t>
            </a:r>
            <a:r>
              <a:rPr lang="fr-F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sz="2400" dirty="0" smtClean="0">
              <a:solidFill>
                <a:srgbClr val="3892A8"/>
              </a:solidFill>
              <a:latin typeface="Wingdings2"/>
            </a:endParaRPr>
          </a:p>
          <a:p>
            <a:endParaRPr lang="en-US" sz="1400" dirty="0" smtClean="0">
              <a:solidFill>
                <a:srgbClr val="3892A8"/>
              </a:solidFill>
              <a:latin typeface="Wingdings2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Forward-Chaining: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Continue to iterate over deduced data until a goal is reached (a triggered action is determined) or no more information can be deduced</a:t>
            </a:r>
          </a:p>
        </p:txBody>
      </p:sp>
    </p:spTree>
    <p:extLst>
      <p:ext uri="{BB962C8B-B14F-4D97-AF65-F5344CB8AC3E}">
        <p14:creationId xmlns:p14="http://schemas.microsoft.com/office/powerpoint/2010/main" val="108063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797" y="105730"/>
            <a:ext cx="10447617" cy="75005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Rule Arbitration</a:t>
            </a:r>
            <a:endParaRPr lang="en-US" alt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16992" y="855785"/>
            <a:ext cx="11139225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Several rules may trigger at the same </a:t>
            </a:r>
            <a:r>
              <a:rPr lang="en-US" sz="2400" dirty="0" smtClean="0"/>
              <a:t>time, but </a:t>
            </a:r>
            <a:r>
              <a:rPr lang="en-US" sz="2400" dirty="0"/>
              <a:t>only one can fire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heuristics to decide on </a:t>
            </a:r>
            <a:r>
              <a:rPr lang="en-US" sz="2400" dirty="0" smtClean="0"/>
              <a:t>order: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First </a:t>
            </a:r>
            <a:r>
              <a:rPr lang="en-US" sz="2400" dirty="0"/>
              <a:t>applicable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Possible </a:t>
            </a:r>
            <a:r>
              <a:rPr lang="en-US" sz="2400" dirty="0"/>
              <a:t>that the same rule then applies and fires all the time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Need </a:t>
            </a:r>
            <a:r>
              <a:rPr lang="en-US" sz="2400" dirty="0"/>
              <a:t>to suspend rule after firing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Least </a:t>
            </a:r>
            <a:r>
              <a:rPr lang="en-US" sz="2400" dirty="0"/>
              <a:t>Recently 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Maintain </a:t>
            </a:r>
            <a:r>
              <a:rPr lang="en-US" sz="2400" dirty="0"/>
              <a:t>all rules in an ordered queue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Pop </a:t>
            </a:r>
            <a:r>
              <a:rPr lang="en-US" sz="2400" dirty="0"/>
              <a:t>and </a:t>
            </a:r>
            <a:r>
              <a:rPr lang="en-US" sz="2400" dirty="0" err="1"/>
              <a:t>enqueue</a:t>
            </a:r>
            <a:r>
              <a:rPr lang="en-US" sz="2400" dirty="0"/>
              <a:t> fired rule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Most </a:t>
            </a:r>
            <a:r>
              <a:rPr lang="en-US" sz="2400" dirty="0"/>
              <a:t>Specific Condition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Rationale</a:t>
            </a:r>
            <a:r>
              <a:rPr lang="en-US" sz="2400" dirty="0"/>
              <a:t>: Rules that have a complicated condition fire </a:t>
            </a:r>
            <a:r>
              <a:rPr lang="en-US" sz="2400" dirty="0" smtClean="0"/>
              <a:t>rarely, but </a:t>
            </a:r>
            <a:r>
              <a:rPr lang="en-US" sz="2400" dirty="0"/>
              <a:t>are most specific to situation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Dynamic </a:t>
            </a:r>
            <a:r>
              <a:rPr lang="en-US" sz="2400" dirty="0"/>
              <a:t>Priority </a:t>
            </a:r>
            <a:r>
              <a:rPr lang="en-US" sz="2400" dirty="0" smtClean="0"/>
              <a:t>Allocation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Each rule returns how important it may be in the moment</a:t>
            </a:r>
          </a:p>
          <a:p>
            <a:pPr lvl="2" algn="ctr"/>
            <a:r>
              <a:rPr lang="en-US" dirty="0" smtClean="0">
                <a:solidFill>
                  <a:srgbClr val="000000"/>
                </a:solidFill>
              </a:rPr>
              <a:t>(e.g., "no more health packs 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find health packs</a:t>
            </a:r>
            <a:r>
              <a:rPr lang="en-US" dirty="0" smtClean="0">
                <a:solidFill>
                  <a:srgbClr val="000000"/>
                </a:solidFill>
              </a:rPr>
              <a:t>" is low priority when health is high)</a:t>
            </a:r>
          </a:p>
        </p:txBody>
      </p:sp>
    </p:spTree>
    <p:extLst>
      <p:ext uri="{BB962C8B-B14F-4D97-AF65-F5344CB8AC3E}">
        <p14:creationId xmlns:p14="http://schemas.microsoft.com/office/powerpoint/2010/main" val="235312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105730"/>
            <a:ext cx="10267660" cy="75005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Decision Making: Output</a:t>
            </a:r>
            <a:endParaRPr lang="en-US" altLang="en-US" sz="36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375" y="945223"/>
            <a:ext cx="7407549" cy="5075434"/>
          </a:xfrm>
        </p:spPr>
        <p:txBody>
          <a:bodyPr>
            <a:noAutofit/>
          </a:bodyPr>
          <a:lstStyle/>
          <a:p>
            <a:r>
              <a:rPr lang="en-US" sz="2400" dirty="0" smtClean="0"/>
              <a:t>Output: </a:t>
            </a:r>
            <a:r>
              <a:rPr lang="en-US" sz="2400" b="1" i="1" dirty="0" smtClean="0"/>
              <a:t>action</a:t>
            </a:r>
            <a:r>
              <a:rPr lang="en-US" sz="2400" dirty="0" smtClean="0"/>
              <a:t> </a:t>
            </a:r>
            <a:r>
              <a:rPr lang="en-US" sz="2400" dirty="0"/>
              <a:t>request</a:t>
            </a:r>
            <a:r>
              <a:rPr lang="en-US" sz="2400" dirty="0" smtClean="0"/>
              <a:t>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the external state of the character </a:t>
            </a:r>
            <a:endParaRPr lang="en-US" dirty="0" smtClean="0"/>
          </a:p>
          <a:p>
            <a:pPr lvl="2"/>
            <a:r>
              <a:rPr lang="en-US" dirty="0" smtClean="0"/>
              <a:t>throwing </a:t>
            </a:r>
            <a:r>
              <a:rPr lang="en-US" dirty="0"/>
              <a:t>a </a:t>
            </a:r>
            <a:r>
              <a:rPr lang="en-US" dirty="0" smtClean="0"/>
              <a:t>switch,</a:t>
            </a:r>
          </a:p>
          <a:p>
            <a:pPr lvl="2"/>
            <a:r>
              <a:rPr lang="en-US" dirty="0" smtClean="0"/>
              <a:t>firing </a:t>
            </a:r>
            <a:r>
              <a:rPr lang="en-US" dirty="0"/>
              <a:t>a weapon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moving </a:t>
            </a:r>
            <a:r>
              <a:rPr lang="en-US" dirty="0"/>
              <a:t>into a </a:t>
            </a:r>
            <a:r>
              <a:rPr lang="en-US" dirty="0" smtClean="0"/>
              <a:t>room, etc.</a:t>
            </a:r>
          </a:p>
          <a:p>
            <a:pPr lvl="1"/>
            <a:r>
              <a:rPr lang="en-US" dirty="0"/>
              <a:t>Change the </a:t>
            </a:r>
            <a:r>
              <a:rPr lang="en-US" dirty="0" smtClean="0"/>
              <a:t>internal </a:t>
            </a:r>
            <a:r>
              <a:rPr lang="en-US" dirty="0"/>
              <a:t>state of the character</a:t>
            </a:r>
            <a:endParaRPr lang="en-US" dirty="0" smtClean="0"/>
          </a:p>
          <a:p>
            <a:pPr lvl="2"/>
            <a:r>
              <a:rPr lang="en-US" dirty="0" smtClean="0"/>
              <a:t>Less </a:t>
            </a:r>
            <a:r>
              <a:rPr lang="en-US" dirty="0"/>
              <a:t>obvious in </a:t>
            </a:r>
            <a:r>
              <a:rPr lang="en-US" dirty="0" smtClean="0"/>
              <a:t>game</a:t>
            </a:r>
          </a:p>
          <a:p>
            <a:pPr lvl="2"/>
            <a:r>
              <a:rPr lang="en-US" dirty="0" smtClean="0"/>
              <a:t>Significant </a:t>
            </a:r>
            <a:r>
              <a:rPr lang="en-US" dirty="0"/>
              <a:t>in some decision making </a:t>
            </a:r>
            <a:r>
              <a:rPr lang="en-US" dirty="0" smtClean="0"/>
              <a:t>algorithms</a:t>
            </a:r>
          </a:p>
          <a:p>
            <a:pPr lvl="2"/>
            <a:r>
              <a:rPr lang="en-US" sz="2400" dirty="0" smtClean="0"/>
              <a:t>Examples:</a:t>
            </a:r>
          </a:p>
          <a:p>
            <a:pPr lvl="3"/>
            <a:r>
              <a:rPr lang="en-US" sz="2200" dirty="0" smtClean="0"/>
              <a:t>Changing the </a:t>
            </a:r>
            <a:r>
              <a:rPr lang="en-US" sz="2200" dirty="0"/>
              <a:t>character’s opinion of the player, </a:t>
            </a:r>
            <a:endParaRPr lang="en-US" sz="2200" dirty="0" smtClean="0"/>
          </a:p>
          <a:p>
            <a:pPr lvl="3"/>
            <a:r>
              <a:rPr lang="en-US" sz="2200" dirty="0" smtClean="0"/>
              <a:t>changing </a:t>
            </a:r>
            <a:r>
              <a:rPr lang="en-US" sz="2200" dirty="0"/>
              <a:t>its emotional state, </a:t>
            </a:r>
            <a:r>
              <a:rPr lang="en-US" sz="2200" dirty="0" smtClean="0"/>
              <a:t>or</a:t>
            </a:r>
          </a:p>
          <a:p>
            <a:pPr lvl="3"/>
            <a:r>
              <a:rPr lang="en-US" sz="2200" dirty="0" smtClean="0"/>
              <a:t>changing its ultimate goal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325" y="1030427"/>
            <a:ext cx="37433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3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105730"/>
            <a:ext cx="10267660" cy="75005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Decision Trees</a:t>
            </a:r>
            <a:endParaRPr lang="en-US" altLang="en-US" sz="36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374" y="945222"/>
            <a:ext cx="7428098" cy="52192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Decision trees are popular in machine learning:</a:t>
            </a:r>
          </a:p>
          <a:p>
            <a:pPr lvl="1"/>
            <a:r>
              <a:rPr lang="en-US" dirty="0" smtClean="0"/>
              <a:t>Relatively easy to learn,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Efficient execution (for a balanced tree)</a:t>
            </a:r>
          </a:p>
          <a:p>
            <a:pPr lvl="1"/>
            <a:r>
              <a:rPr lang="en-US" dirty="0" smtClean="0"/>
              <a:t>Typically created using supervised learning techniques</a:t>
            </a:r>
            <a:r>
              <a:rPr lang="en-US" dirty="0"/>
              <a:t> </a:t>
            </a:r>
            <a:r>
              <a:rPr lang="en-US" dirty="0" smtClean="0"/>
              <a:t>(ID3, C4.5)</a:t>
            </a:r>
          </a:p>
          <a:p>
            <a:pPr lvl="2"/>
            <a:r>
              <a:rPr lang="en-US" dirty="0" smtClean="0"/>
              <a:t>Use as a classifier</a:t>
            </a:r>
          </a:p>
          <a:p>
            <a:pPr marL="0" indent="0">
              <a:buNone/>
            </a:pPr>
            <a:r>
              <a:rPr lang="en-US" dirty="0" smtClean="0"/>
              <a:t>Representation:</a:t>
            </a:r>
          </a:p>
          <a:p>
            <a:pPr lvl="1"/>
            <a:r>
              <a:rPr lang="en-US" dirty="0" smtClean="0"/>
              <a:t>Each non-leaf node is a decision (not always binary).</a:t>
            </a:r>
          </a:p>
          <a:p>
            <a:pPr lvl="1"/>
            <a:r>
              <a:rPr lang="en-US" dirty="0" smtClean="0"/>
              <a:t>Each leaf is an action.</a:t>
            </a:r>
            <a:endParaRPr lang="en-US" dirty="0"/>
          </a:p>
          <a:p>
            <a:r>
              <a:rPr lang="en-US" dirty="0" smtClean="0"/>
              <a:t>In games, decision trees are simple to model and can thus be created by designers (non-programmers).</a:t>
            </a:r>
            <a:endParaRPr lang="en-US" sz="2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14" y="1294544"/>
            <a:ext cx="42291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105730"/>
            <a:ext cx="10267660" cy="75005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Decision Trees: Path</a:t>
            </a:r>
            <a:endParaRPr lang="en-US" altLang="en-US" sz="36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100" y="1017141"/>
            <a:ext cx="11229536" cy="52192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A path corresponds to an action that was 'decided upon' based on the current information.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54" y="2301412"/>
            <a:ext cx="4229100" cy="2914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456" y="2358990"/>
            <a:ext cx="4419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7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105730"/>
            <a:ext cx="10267660" cy="75005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Decision Types</a:t>
            </a:r>
            <a:endParaRPr lang="en-US" altLang="en-US" sz="36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100" y="1017141"/>
            <a:ext cx="11229536" cy="13253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Depending on </a:t>
            </a:r>
            <a:r>
              <a:rPr lang="en-US" dirty="0" smtClean="0"/>
              <a:t>implementation </a:t>
            </a:r>
            <a:r>
              <a:rPr lang="en-US" dirty="0"/>
              <a:t>and </a:t>
            </a:r>
            <a:r>
              <a:rPr lang="en-US" dirty="0" smtClean="0"/>
              <a:t>data </a:t>
            </a:r>
            <a:r>
              <a:rPr lang="en-US" dirty="0"/>
              <a:t>types of the values stored </a:t>
            </a:r>
            <a:r>
              <a:rPr lang="en-US" dirty="0" smtClean="0"/>
              <a:t>as character </a:t>
            </a:r>
            <a:r>
              <a:rPr lang="en-US" dirty="0"/>
              <a:t>knowledge, different kinds of tests </a:t>
            </a:r>
            <a:r>
              <a:rPr lang="en-US" dirty="0" smtClean="0"/>
              <a:t>(decisions) may </a:t>
            </a:r>
            <a:r>
              <a:rPr lang="en-US" dirty="0"/>
              <a:t>be possible. A representative </a:t>
            </a:r>
            <a:r>
              <a:rPr lang="en-US" dirty="0" smtClean="0"/>
              <a:t>set: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7952"/>
              </p:ext>
            </p:extLst>
          </p:nvPr>
        </p:nvGraphicFramePr>
        <p:xfrm>
          <a:off x="1058240" y="2445249"/>
          <a:ext cx="990428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143">
                  <a:extLst>
                    <a:ext uri="{9D8B030D-6E8A-4147-A177-3AD203B41FA5}">
                      <a16:colId xmlns:a16="http://schemas.microsoft.com/office/drawing/2014/main" val="854058033"/>
                    </a:ext>
                  </a:extLst>
                </a:gridCol>
                <a:gridCol w="4952143">
                  <a:extLst>
                    <a:ext uri="{9D8B030D-6E8A-4147-A177-3AD203B41FA5}">
                      <a16:colId xmlns:a16="http://schemas.microsoft.com/office/drawing/2014/main" val="3522165227"/>
                    </a:ext>
                  </a:extLst>
                </a:gridCol>
              </a:tblGrid>
              <a:tr h="58870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Datatype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Decision</a:t>
                      </a:r>
                      <a:endParaRPr 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4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Boolean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True path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59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Enumeration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Matching</a:t>
                      </a:r>
                      <a:r>
                        <a:rPr lang="en-US" sz="2400" baseline="0" dirty="0" smtClean="0"/>
                        <a:t> discrete value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84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Numeric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int</a:t>
                      </a:r>
                      <a:r>
                        <a:rPr lang="en-US" sz="2400" baseline="0" dirty="0" smtClean="0"/>
                        <a:t> or float)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When within range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08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Length is</a:t>
                      </a:r>
                      <a:r>
                        <a:rPr lang="en-US" sz="2400" baseline="0" dirty="0" smtClean="0"/>
                        <a:t> within range (e.g., distance between character and NPC, etc.)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21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Delegate Functions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Complex behavior distilled to one of</a:t>
                      </a:r>
                      <a:r>
                        <a:rPr lang="en-US" sz="2400" baseline="0" dirty="0" smtClean="0"/>
                        <a:t> the above types.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89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105730"/>
            <a:ext cx="10267660" cy="75005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Deep vs. Flat Decision Trees</a:t>
            </a:r>
            <a:endParaRPr lang="en-US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24100" y="1017141"/>
                <a:ext cx="11229536" cy="1551397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dirty="0" smtClean="0"/>
                  <a:t>We may represent an enumeration decision node as 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 err="1" smtClean="0"/>
                  <a:t>ary</a:t>
                </a:r>
                <a:r>
                  <a:rPr lang="en-US" sz="2400" dirty="0" smtClean="0"/>
                  <a:t> node.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Is it more efficient?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	</a:t>
                </a:r>
                <a:r>
                  <a:rPr lang="en-US" sz="2000" dirty="0" smtClean="0"/>
                  <a:t>In terms of the number </a:t>
                </a:r>
                <a:r>
                  <a:rPr lang="en-US" sz="2000" dirty="0" smtClean="0"/>
                  <a:t>of decisions</a:t>
                </a:r>
                <a:r>
                  <a:rPr lang="en-US" sz="2000" dirty="0" smtClean="0"/>
                  <a:t>, it is the same number of conditions checked; however, …</a:t>
                </a:r>
              </a:p>
            </p:txBody>
          </p:sp>
        </mc:Choice>
        <mc:Fallback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4100" y="1017141"/>
                <a:ext cx="11229536" cy="1551397"/>
              </a:xfrm>
              <a:blipFill>
                <a:blip r:embed="rId2"/>
                <a:stretch>
                  <a:fillRect l="-869" t="-5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808" y="2524411"/>
            <a:ext cx="3990975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250" y="2524411"/>
            <a:ext cx="3352800" cy="177165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24100" y="4667516"/>
            <a:ext cx="11229536" cy="2000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same alert state value will be acquired and checked three </a:t>
            </a:r>
            <a:r>
              <a:rPr lang="en-US" sz="2400" dirty="0" smtClean="0"/>
              <a:t>times</a:t>
            </a:r>
            <a:r>
              <a:rPr lang="en-US" sz="2400" dirty="0"/>
              <a:t> </a:t>
            </a:r>
            <a:r>
              <a:rPr lang="en-US" sz="2400" dirty="0" smtClean="0"/>
              <a:t>in the binary tree.</a:t>
            </a:r>
          </a:p>
          <a:p>
            <a:pPr marL="0" indent="0">
              <a:buNone/>
            </a:pPr>
            <a:r>
              <a:rPr lang="en-US" sz="2400" dirty="0" smtClean="0"/>
              <a:t>Not much </a:t>
            </a:r>
            <a:r>
              <a:rPr lang="en-US" sz="2400" dirty="0"/>
              <a:t>of a problem if we order the checks so that </a:t>
            </a:r>
            <a:r>
              <a:rPr lang="en-US" sz="2400" dirty="0" smtClean="0"/>
              <a:t>high probability values come first.</a:t>
            </a:r>
          </a:p>
          <a:p>
            <a:pPr marL="0" indent="0">
              <a:buNone/>
            </a:pPr>
            <a:r>
              <a:rPr lang="en-US" sz="2400" dirty="0" smtClean="0"/>
              <a:t>We should avoid repeating the alert state check (especially in a multi-threaded environment).</a:t>
            </a:r>
          </a:p>
          <a:p>
            <a:pPr marL="0" indent="0">
              <a:buNone/>
            </a:pPr>
            <a:r>
              <a:rPr lang="en-US" sz="2400" dirty="0" smtClean="0"/>
              <a:t>However, most implementations of decision trees are binary.</a:t>
            </a:r>
          </a:p>
        </p:txBody>
      </p:sp>
    </p:spTree>
    <p:extLst>
      <p:ext uri="{BB962C8B-B14F-4D97-AF65-F5344CB8AC3E}">
        <p14:creationId xmlns:p14="http://schemas.microsoft.com/office/powerpoint/2010/main" val="376229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31" t="33007" r="71750" b="8538"/>
          <a:stretch/>
        </p:blipFill>
        <p:spPr>
          <a:xfrm>
            <a:off x="1142144" y="906060"/>
            <a:ext cx="9953946" cy="5639146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664413" y="0"/>
            <a:ext cx="8909407" cy="852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en-US" sz="3600" dirty="0" smtClean="0">
                <a:solidFill>
                  <a:srgbClr val="0070C0"/>
                </a:solidFill>
              </a:rPr>
              <a:t>Binary Search Trees Performance </a:t>
            </a:r>
            <a:r>
              <a:rPr lang="de-DE" altLang="en-US" sz="3600" dirty="0">
                <a:solidFill>
                  <a:srgbClr val="0070C0"/>
                </a:solidFill>
              </a:rPr>
              <a:t>Summary</a:t>
            </a:r>
            <a:endParaRPr lang="en-US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06200" y="648857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credit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899024" y="3781745"/>
            <a:ext cx="6645667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139" y="105730"/>
            <a:ext cx="10267660" cy="750055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dirty="0" smtClean="0"/>
              <a:t>Other Decisions and Structures</a:t>
            </a:r>
            <a:endParaRPr lang="en-US" alt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993" y="2117078"/>
            <a:ext cx="4882588" cy="37168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3619" y="1380371"/>
            <a:ext cx="1086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dirty="0" smtClean="0"/>
              <a:t>DAGs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7642416" y="1225799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dirty="0" smtClean="0"/>
              <a:t>Random  Decisions</a:t>
            </a:r>
            <a:endParaRPr lang="en-US" sz="3200" dirty="0"/>
          </a:p>
        </p:txBody>
      </p:sp>
      <p:pic>
        <p:nvPicPr>
          <p:cNvPr id="7" name="Picture 2" descr="https://www.gamasutra.com/db_area/images/feature/130663/figure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76" y="2415541"/>
            <a:ext cx="5114558" cy="41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268" y="1737737"/>
            <a:ext cx="2439102" cy="17716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0076" y="6301702"/>
            <a:ext cx="103960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Halo 2 DAG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4330</TotalTime>
  <Words>1643</Words>
  <Application>Microsoft Office PowerPoint</Application>
  <PresentationFormat>Widescreen</PresentationFormat>
  <Paragraphs>264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Arial,Italic</vt:lpstr>
      <vt:lpstr>Calibri</vt:lpstr>
      <vt:lpstr>Cambria</vt:lpstr>
      <vt:lpstr>Cambria Math</vt:lpstr>
      <vt:lpstr>Consolas</vt:lpstr>
      <vt:lpstr>Wingdings</vt:lpstr>
      <vt:lpstr>Wingdings2</vt:lpstr>
      <vt:lpstr>Cloud skipper design template</vt:lpstr>
      <vt:lpstr>Decision Making: Decision Trees, Behavior Trees, Rule-Based Systems</vt:lpstr>
      <vt:lpstr>Decision Making: Input</vt:lpstr>
      <vt:lpstr>Decision Making: Output</vt:lpstr>
      <vt:lpstr>Decision Trees</vt:lpstr>
      <vt:lpstr>Decision Trees: Path</vt:lpstr>
      <vt:lpstr>Decision Types</vt:lpstr>
      <vt:lpstr>Deep vs. Flat Decision Trees</vt:lpstr>
      <vt:lpstr>PowerPoint Presentation</vt:lpstr>
      <vt:lpstr>Other Decisions and Structures</vt:lpstr>
      <vt:lpstr>Behavior Trees</vt:lpstr>
      <vt:lpstr>Behavior Tree Nodes</vt:lpstr>
      <vt:lpstr>Behavior Tree: Selector Node</vt:lpstr>
      <vt:lpstr>Behavior Tree: Sequence Node</vt:lpstr>
      <vt:lpstr>Behavior Tree Example</vt:lpstr>
      <vt:lpstr>Behavior Tree Example (Refactored)</vt:lpstr>
      <vt:lpstr>Behavior Tree Example (Version 2)</vt:lpstr>
      <vt:lpstr>Behavior Trees: Randomization</vt:lpstr>
      <vt:lpstr>Decorator Design Pattern (aka Wrapper)</vt:lpstr>
      <vt:lpstr>Behavior Trees: Decorators</vt:lpstr>
      <vt:lpstr>Decorator Example: Until Fail</vt:lpstr>
      <vt:lpstr>Parallel Decorator</vt:lpstr>
      <vt:lpstr>Parallel Composite Example</vt:lpstr>
      <vt:lpstr>Parallel to Implement Group Behavior</vt:lpstr>
      <vt:lpstr>A Finite State Machine as Behavior Tree</vt:lpstr>
      <vt:lpstr>Rule-Based Systems</vt:lpstr>
      <vt:lpstr>Rule-Based Systems</vt:lpstr>
      <vt:lpstr>Rule-Based Systems</vt:lpstr>
      <vt:lpstr>Rule Arbitration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Alvin</dc:creator>
  <cp:lastModifiedBy>Chris Alvin</cp:lastModifiedBy>
  <cp:revision>650</cp:revision>
  <dcterms:created xsi:type="dcterms:W3CDTF">2018-04-18T20:21:45Z</dcterms:created>
  <dcterms:modified xsi:type="dcterms:W3CDTF">2021-03-29T15:05:42Z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