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371" r:id="rId5"/>
    <p:sldId id="365" r:id="rId6"/>
    <p:sldId id="359" r:id="rId7"/>
    <p:sldId id="360" r:id="rId8"/>
    <p:sldId id="376" r:id="rId9"/>
    <p:sldId id="362" r:id="rId10"/>
    <p:sldId id="363" r:id="rId11"/>
    <p:sldId id="384" r:id="rId12"/>
    <p:sldId id="385" r:id="rId13"/>
    <p:sldId id="386" r:id="rId14"/>
    <p:sldId id="387" r:id="rId15"/>
    <p:sldId id="388" r:id="rId16"/>
    <p:sldId id="389" r:id="rId17"/>
    <p:sldId id="3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8000"/>
    <a:srgbClr val="5ACAD6"/>
    <a:srgbClr val="1306BA"/>
    <a:srgbClr val="EB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134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34.png"/><Relationship Id="rId15" Type="http://schemas.openxmlformats.org/officeDocument/2006/relationships/image" Target="../media/image77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7.png"/><Relationship Id="rId7" Type="http://schemas.openxmlformats.org/officeDocument/2006/relationships/image" Target="../media/image72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790.png"/><Relationship Id="rId7" Type="http://schemas.openxmlformats.org/officeDocument/2006/relationships/image" Target="../media/image8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10" Type="http://schemas.openxmlformats.org/officeDocument/2006/relationships/image" Target="../media/image51.png"/><Relationship Id="rId4" Type="http://schemas.openxmlformats.org/officeDocument/2006/relationships/image" Target="../media/image330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1.png"/><Relationship Id="rId5" Type="http://schemas.openxmlformats.org/officeDocument/2006/relationships/image" Target="../media/image93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211.png"/><Relationship Id="rId12" Type="http://schemas.openxmlformats.org/officeDocument/2006/relationships/image" Target="../media/image4.png"/><Relationship Id="rId17" Type="http://schemas.openxmlformats.org/officeDocument/2006/relationships/image" Target="../media/image170.png"/><Relationship Id="rId2" Type="http://schemas.openxmlformats.org/officeDocument/2006/relationships/image" Target="../media/image210.png"/><Relationship Id="rId16" Type="http://schemas.openxmlformats.org/officeDocument/2006/relationships/image" Target="../media/image16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150.png"/><Relationship Id="rId23" Type="http://schemas.openxmlformats.org/officeDocument/2006/relationships/image" Target="../media/image11.png"/><Relationship Id="rId10" Type="http://schemas.openxmlformats.org/officeDocument/2006/relationships/image" Target="../media/image100.png"/><Relationship Id="rId19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98.png"/><Relationship Id="rId14" Type="http://schemas.openxmlformats.org/officeDocument/2006/relationships/image" Target="../media/image140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412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26.png"/><Relationship Id="rId17" Type="http://schemas.openxmlformats.org/officeDocument/2006/relationships/image" Target="../media/image71.png"/><Relationship Id="rId2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19.png"/><Relationship Id="rId5" Type="http://schemas.openxmlformats.org/officeDocument/2006/relationships/image" Target="../media/image22.png"/><Relationship Id="rId23" Type="http://schemas.openxmlformats.org/officeDocument/2006/relationships/image" Target="../media/image46.png"/><Relationship Id="rId19" Type="http://schemas.openxmlformats.org/officeDocument/2006/relationships/image" Target="../media/image7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26.png"/><Relationship Id="rId21" Type="http://schemas.openxmlformats.org/officeDocument/2006/relationships/image" Target="../media/image911.png"/><Relationship Id="rId12" Type="http://schemas.openxmlformats.org/officeDocument/2006/relationships/image" Target="../media/image612.png"/><Relationship Id="rId17" Type="http://schemas.openxmlformats.org/officeDocument/2006/relationships/image" Target="../media/image75.png"/><Relationship Id="rId2" Type="http://schemas.openxmlformats.org/officeDocument/2006/relationships/image" Target="../media/image53.png"/><Relationship Id="rId16" Type="http://schemas.openxmlformats.org/officeDocument/2006/relationships/image" Target="../media/image87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51.png"/><Relationship Id="rId3" Type="http://schemas.openxmlformats.org/officeDocument/2006/relationships/image" Target="../media/image510.png"/><Relationship Id="rId7" Type="http://schemas.openxmlformats.org/officeDocument/2006/relationships/image" Target="../media/image910.png"/><Relationship Id="rId12" Type="http://schemas.openxmlformats.org/officeDocument/2006/relationships/image" Target="../media/image14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11" Type="http://schemas.openxmlformats.org/officeDocument/2006/relationships/image" Target="../media/image130.png"/><Relationship Id="rId5" Type="http://schemas.openxmlformats.org/officeDocument/2006/relationships/image" Target="../media/image711.png"/><Relationship Id="rId10" Type="http://schemas.openxmlformats.org/officeDocument/2006/relationships/image" Target="../media/image120.png"/><Relationship Id="rId4" Type="http://schemas.openxmlformats.org/officeDocument/2006/relationships/image" Target="../media/image611.png"/><Relationship Id="rId9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7.png"/><Relationship Id="rId7" Type="http://schemas.openxmlformats.org/officeDocument/2006/relationships/image" Target="../media/image22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12" Type="http://schemas.openxmlformats.org/officeDocument/2006/relationships/image" Target="../media/image5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7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Dot Product</a:t>
            </a:r>
            <a:br>
              <a:rPr lang="en-US" dirty="0" smtClean="0"/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113457"/>
            <a:ext cx="10882312" cy="485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Can I See it? 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57816" y="2284951"/>
                <a:ext cx="372736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2−1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−3−1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16" y="2284951"/>
                <a:ext cx="3727367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7893" y="717626"/>
                <a:ext cx="66972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Player position: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	Looking in the direction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16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Maximum viewing angle: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135°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Viewable objects: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3" y="717626"/>
                <a:ext cx="6697290" cy="1015663"/>
              </a:xfrm>
              <a:prstGeom prst="rect">
                <a:avLst/>
              </a:prstGeom>
              <a:blipFill>
                <a:blip r:embed="rId3"/>
                <a:stretch>
                  <a:fillRect l="-546" t="-1807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73449" y="1153612"/>
                <a:ext cx="2031710" cy="718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den>
                      </m:f>
                      <m:r>
                        <a:rPr lang="en-US" sz="16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16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𝟏𝟑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49" y="1153612"/>
                <a:ext cx="2031710" cy="718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78458" y="1768450"/>
            <a:ext cx="5747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43919" t="3635" b="2712"/>
          <a:stretch/>
        </p:blipFill>
        <p:spPr>
          <a:xfrm>
            <a:off x="8882062" y="247651"/>
            <a:ext cx="3066446" cy="3371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9898758" y="1712927"/>
            <a:ext cx="793440" cy="4395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692197" y="481013"/>
            <a:ext cx="852103" cy="124579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26426" y="1035874"/>
                <a:ext cx="193963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426" y="1035874"/>
                <a:ext cx="193963" cy="276999"/>
              </a:xfrm>
              <a:prstGeom prst="rect">
                <a:avLst/>
              </a:prstGeom>
              <a:blipFill>
                <a:blip r:embed="rId6"/>
                <a:stretch>
                  <a:fillRect l="-41176" r="-11765" b="-851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0715625" y="1712926"/>
            <a:ext cx="233747" cy="14108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91637" y="1712926"/>
            <a:ext cx="1400560" cy="23951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709129">
            <a:off x="10427004" y="1439122"/>
            <a:ext cx="787068" cy="727113"/>
          </a:xfrm>
          <a:prstGeom prst="arc">
            <a:avLst>
              <a:gd name="adj1" fmla="val 16200000"/>
              <a:gd name="adj2" fmla="val 47862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820417" y="1607304"/>
                <a:ext cx="12439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135°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17" y="1607304"/>
                <a:ext cx="1243930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4627933">
            <a:off x="10316830" y="1257988"/>
            <a:ext cx="638956" cy="727113"/>
          </a:xfrm>
          <a:prstGeom prst="arc">
            <a:avLst>
              <a:gd name="adj1" fmla="val 16200000"/>
              <a:gd name="adj2" fmla="val 47862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5098215">
            <a:off x="10189745" y="981306"/>
            <a:ext cx="725713" cy="1136954"/>
          </a:xfrm>
          <a:prstGeom prst="arc">
            <a:avLst>
              <a:gd name="adj1" fmla="val 13992781"/>
              <a:gd name="adj2" fmla="val 478626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728413" y="1121018"/>
                <a:ext cx="447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413" y="1121018"/>
                <a:ext cx="4470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03622" y="2680592"/>
                <a:ext cx="3868560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2" y="2680592"/>
                <a:ext cx="3868560" cy="876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433" y="4063256"/>
                <a:ext cx="3356560" cy="1368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≈−0.9985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33" y="4063256"/>
                <a:ext cx="3356560" cy="13689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820650" y="1942695"/>
                <a:ext cx="2797304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135°</m:t>
                          </m:r>
                        </m:e>
                      </m:func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−0.7071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50" y="1942695"/>
                <a:ext cx="2797304" cy="357534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02018" y="5674725"/>
                <a:ext cx="468242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The object is not viewable: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=−0.9985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=−0.7071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" y="5674725"/>
                <a:ext cx="4682421" cy="667747"/>
              </a:xfrm>
              <a:prstGeom prst="rect">
                <a:avLst/>
              </a:prstGeom>
              <a:blipFill>
                <a:blip r:embed="rId12"/>
                <a:stretch>
                  <a:fillRect l="-1172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9465371" y="1726806"/>
            <a:ext cx="1241568" cy="167544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74457" y="2205038"/>
            <a:ext cx="0" cy="4229100"/>
          </a:xfrm>
          <a:prstGeom prst="line">
            <a:avLst/>
          </a:prstGeom>
          <a:ln w="41275">
            <a:solidFill>
              <a:srgbClr val="FF99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308062" y="2750707"/>
                <a:ext cx="3554242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0−1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062" y="2750707"/>
                <a:ext cx="3554242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45542" y="3363504"/>
                <a:ext cx="2861232" cy="806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−2, 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42" y="3363504"/>
                <a:ext cx="2861232" cy="8061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21701" y="4275903"/>
                <a:ext cx="5172057" cy="79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≈−0.8682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01" y="4275903"/>
                <a:ext cx="5172057" cy="7966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576733" y="5527049"/>
                <a:ext cx="468242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The object is not viewable: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=−0.8682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=−0.7071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33" y="5527049"/>
                <a:ext cx="4682421" cy="667747"/>
              </a:xfrm>
              <a:prstGeom prst="rect">
                <a:avLst/>
              </a:prstGeom>
              <a:blipFill>
                <a:blip r:embed="rId16"/>
                <a:stretch>
                  <a:fillRect l="-1172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8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4" grpId="0"/>
      <p:bldP spid="42" grpId="0"/>
      <p:bldP spid="44" grpId="0"/>
      <p:bldP spid="45" grpId="0"/>
      <p:bldP spid="46" grpId="0"/>
      <p:bldP spid="31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Lines as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6504" y="884218"/>
                <a:ext cx="11010859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Two points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define a line. We can also define a line using a point </a:t>
                </a:r>
                <a:r>
                  <a:rPr lang="en-US" sz="2000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and</a:t>
                </a: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 vector.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Think of a vector as defining directionality (slope of a line). The point defines a starting point for that vector.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4" y="884218"/>
                <a:ext cx="11010859" cy="1169551"/>
              </a:xfrm>
              <a:prstGeom prst="rect">
                <a:avLst/>
              </a:prstGeom>
              <a:blipFill>
                <a:blip r:embed="rId2"/>
                <a:stretch>
                  <a:fillRect l="-554" t="-2083" b="-8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121106" y="4889344"/>
            <a:ext cx="285115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37407" y="2932982"/>
            <a:ext cx="0" cy="24130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940062" y="4606014"/>
            <a:ext cx="710021" cy="28333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586504" y="2342938"/>
                <a:ext cx="67919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Since a vector (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) and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all scalar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multiples have the same slope, we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may consider any scalar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of a vector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4" y="2342938"/>
                <a:ext cx="6791955" cy="646331"/>
              </a:xfrm>
              <a:prstGeom prst="rect">
                <a:avLst/>
              </a:prstGeom>
              <a:blipFill>
                <a:blip r:embed="rId3"/>
                <a:stretch>
                  <a:fillRect l="-7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9884" y="4159737"/>
                <a:ext cx="4913407" cy="12311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line passing through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in the direction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of a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defined by: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84" y="4159737"/>
                <a:ext cx="4913407" cy="1231106"/>
              </a:xfrm>
              <a:prstGeom prst="rect">
                <a:avLst/>
              </a:prstGeom>
              <a:blipFill>
                <a:blip r:embed="rId4"/>
                <a:stretch>
                  <a:fillRect l="-990" t="-1961" r="-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321615" y="6174319"/>
            <a:ext cx="3722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Note: Do not combine points and vectors directly; think of them as different datatypes.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041325" y="2932982"/>
            <a:ext cx="3032267" cy="1226755"/>
          </a:xfrm>
          <a:prstGeom prst="straightConnector1">
            <a:avLst/>
          </a:prstGeom>
          <a:ln w="9525">
            <a:solidFill>
              <a:srgbClr val="008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41159" y="2706157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159" y="2706157"/>
                <a:ext cx="3577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64214" y="4436736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14" y="4436736"/>
                <a:ext cx="35618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544665" y="3505504"/>
                <a:ext cx="3627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665" y="3505504"/>
                <a:ext cx="36279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9588123" y="3455377"/>
            <a:ext cx="113719" cy="113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634273" y="3239950"/>
            <a:ext cx="710021" cy="28333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171052" y="3523280"/>
            <a:ext cx="1480138" cy="590641"/>
          </a:xfrm>
          <a:prstGeom prst="straightConnector1">
            <a:avLst/>
          </a:prstGeom>
          <a:ln w="349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4107314">
            <a:off x="8797725" y="2897929"/>
            <a:ext cx="173021" cy="1465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0312681">
                <a:off x="8204738" y="3322566"/>
                <a:ext cx="846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−2</m:t>
                      </m:r>
                      <m:r>
                        <a:rPr lang="en-US" sz="16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2681">
                <a:off x="8204738" y="3322566"/>
                <a:ext cx="84670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8947834" y="3580413"/>
            <a:ext cx="710021" cy="283330"/>
          </a:xfrm>
          <a:prstGeom prst="straightConnector1">
            <a:avLst/>
          </a:prstGeom>
          <a:ln w="31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235064" y="3863617"/>
            <a:ext cx="710021" cy="283330"/>
          </a:xfrm>
          <a:prstGeom prst="straightConnector1">
            <a:avLst/>
          </a:prstGeom>
          <a:ln w="31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5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6353" y="76105"/>
            <a:ext cx="11163556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Computing a Normal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64565" y="849567"/>
                <a:ext cx="1090588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 line passing through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defined by: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Our goal is to compute an orthogonal (perpendicular) vector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5" y="849567"/>
                <a:ext cx="10905887" cy="1323439"/>
              </a:xfrm>
              <a:prstGeom prst="rect">
                <a:avLst/>
              </a:prstGeom>
              <a:blipFill>
                <a:blip r:embed="rId2"/>
                <a:stretch>
                  <a:fillRect l="-559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11238" y="2586486"/>
                <a:ext cx="9689605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simplicity,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Thus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directional: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orthogonal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we know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That is,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Thus,</a:t>
                </a: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This means we can acquire a normal vector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by: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swapping the components of the vector describing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i="1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negating one of them.*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38" y="2586486"/>
                <a:ext cx="9689605" cy="3093154"/>
              </a:xfrm>
              <a:prstGeom prst="rect">
                <a:avLst/>
              </a:prstGeom>
              <a:blipFill>
                <a:blip r:embed="rId3"/>
                <a:stretch>
                  <a:fillRect l="-692" t="-787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08104" y="1760238"/>
                <a:ext cx="330314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call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 normal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vector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04" y="1760238"/>
                <a:ext cx="3303148" cy="369332"/>
              </a:xfrm>
              <a:prstGeom prst="rect">
                <a:avLst/>
              </a:prstGeom>
              <a:blipFill>
                <a:blip r:embed="rId4"/>
                <a:stretch>
                  <a:fillRect l="-1471" t="-8065" r="-3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290881" y="6321222"/>
            <a:ext cx="4842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*This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not work if we are dealing with the zero vector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23" y="4192437"/>
            <a:ext cx="1743725" cy="1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36" y="1526505"/>
            <a:ext cx="3287329" cy="4306530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6353" y="76105"/>
            <a:ext cx="10882312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Computing a Normal Vector: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6352" y="970283"/>
                <a:ext cx="759498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Compute a normal vector to a line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3, −1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2" y="970283"/>
                <a:ext cx="7594983" cy="430887"/>
              </a:xfrm>
              <a:prstGeom prst="rect">
                <a:avLst/>
              </a:prstGeom>
              <a:blipFill>
                <a:blip r:embed="rId3"/>
                <a:stretch>
                  <a:fillRect l="-1043" t="-8451" r="-72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9139530" y="2106038"/>
            <a:ext cx="530157" cy="15737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83342" y="3689819"/>
            <a:ext cx="1520679" cy="496520"/>
          </a:xfrm>
          <a:prstGeom prst="line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44269" y="3608961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269" y="3608961"/>
                <a:ext cx="357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28698" y="4119776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98" y="4119776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76353" y="1675151"/>
            <a:ext cx="1294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sz="2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73011" y="2004728"/>
                <a:ext cx="1418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11" y="2004728"/>
                <a:ext cx="14182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0482" y="3178074"/>
                <a:ext cx="6096000" cy="8002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acquire a normal vector 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2" y="3178074"/>
                <a:ext cx="6096000" cy="800219"/>
              </a:xfrm>
              <a:prstGeom prst="rect">
                <a:avLst/>
              </a:prstGeom>
              <a:blipFill>
                <a:blip r:embed="rId7"/>
                <a:stretch>
                  <a:fillRect l="-800"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324491" y="153144"/>
            <a:ext cx="3867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Acquire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normal vector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swapping the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vector components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negating one of them.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9816" y="2633606"/>
                <a:ext cx="2533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d>
                      <m:dPr>
                        <m:begChr m:val="⟨"/>
                        <m:endChr m:val="⟩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" y="2633606"/>
                <a:ext cx="2533129" cy="369332"/>
              </a:xfrm>
              <a:prstGeom prst="rect">
                <a:avLst/>
              </a:prstGeom>
              <a:blipFill>
                <a:blip r:embed="rId8"/>
                <a:stretch>
                  <a:fillRect l="-2169" t="-8197" r="-12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8643851" y="3608961"/>
            <a:ext cx="530157" cy="1573732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367375" y="2710838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375" y="2710838"/>
                <a:ext cx="3802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39815" y="4837694"/>
                <a:ext cx="678976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If we wish to have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pass through a particular point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we can add an origination point to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can originate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from </a:t>
                </a:r>
                <a:r>
                  <a:rPr lang="en-US" b="1" i="1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any point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; 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1.5, −0.5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1.5, 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,−0.5+3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5" y="4837694"/>
                <a:ext cx="6789761" cy="1508105"/>
              </a:xfrm>
              <a:prstGeom prst="rect">
                <a:avLst/>
              </a:prstGeom>
              <a:blipFill>
                <a:blip r:embed="rId10"/>
                <a:stretch>
                  <a:fillRect l="-809" t="-2429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38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6638" y="791405"/>
            <a:ext cx="11095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Can we detect if a projectile has impacted a wall or a pane of glass? Projectile positions occur at discrete intervals (via an</a:t>
            </a:r>
            <a:r>
              <a:rPr lang="en-US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Update </a:t>
            </a:r>
            <a:r>
              <a:rPr lang="en-US" dirty="0" smtClean="0">
                <a:ea typeface="Cambria Math" panose="02040503050406030204" pitchFamily="18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FixedUpdate</a:t>
            </a:r>
            <a:r>
              <a:rPr lang="en-US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function).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462604" y="2151586"/>
            <a:ext cx="400311" cy="70964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50696" y="2858753"/>
            <a:ext cx="907782" cy="21194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19315" y="1744273"/>
                <a:ext cx="193963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315" y="1744273"/>
                <a:ext cx="193963" cy="276999"/>
              </a:xfrm>
              <a:prstGeom prst="rect">
                <a:avLst/>
              </a:prstGeom>
              <a:blipFill>
                <a:blip r:embed="rId2"/>
                <a:stretch>
                  <a:fillRect l="-26471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718673" y="2503078"/>
            <a:ext cx="3421489" cy="162908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569463">
            <a:off x="8339656" y="2668438"/>
            <a:ext cx="160653" cy="160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30" idx="6"/>
            <a:endCxn id="38" idx="2"/>
          </p:cNvCxnSpPr>
          <p:nvPr/>
        </p:nvCxnSpPr>
        <p:spPr>
          <a:xfrm>
            <a:off x="8524660" y="2854038"/>
            <a:ext cx="1374759" cy="443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8360" y="3308460"/>
                <a:ext cx="926536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360" y="3308460"/>
                <a:ext cx="926536" cy="276999"/>
              </a:xfrm>
              <a:prstGeom prst="rect">
                <a:avLst/>
              </a:prstGeom>
              <a:blipFill>
                <a:blip r:embed="rId3"/>
                <a:stretch>
                  <a:fillRect l="-5195" r="-2597" b="-425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536558" y="4908883"/>
                <a:ext cx="277191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58" y="4908883"/>
                <a:ext cx="277191" cy="276999"/>
              </a:xfrm>
              <a:prstGeom prst="rect">
                <a:avLst/>
              </a:prstGeom>
              <a:blipFill>
                <a:blip r:embed="rId4"/>
                <a:stretch>
                  <a:fillRect l="-18750" b="-1250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915793" y="4681698"/>
                <a:ext cx="926536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793" y="4681698"/>
                <a:ext cx="926536" cy="276999"/>
              </a:xfrm>
              <a:prstGeom prst="rect">
                <a:avLst/>
              </a:prstGeom>
              <a:blipFill>
                <a:blip r:embed="rId5"/>
                <a:stretch>
                  <a:fillRect l="-5844" r="-1948" b="-638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2"/>
          <p:cNvSpPr txBox="1">
            <a:spLocks/>
          </p:cNvSpPr>
          <p:nvPr/>
        </p:nvSpPr>
        <p:spPr>
          <a:xfrm>
            <a:off x="471489" y="175486"/>
            <a:ext cx="10882312" cy="5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Sides of a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06640" y="1517992"/>
                <a:ext cx="629608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be a plane (defining a very thin wall).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0" y="1517992"/>
                <a:ext cx="6296086" cy="646331"/>
              </a:xfrm>
              <a:prstGeom prst="rect">
                <a:avLst/>
              </a:prstGeom>
              <a:blipFill>
                <a:blip r:embed="rId6"/>
                <a:stretch>
                  <a:fillRect l="-87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613097" y="4141590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60021" y="4595649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359942" y="4960069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741181" y="3765581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899419" y="3235056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588105" y="4544888"/>
                <a:ext cx="277191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105" y="4544888"/>
                <a:ext cx="277191" cy="276999"/>
              </a:xfrm>
              <a:prstGeom prst="rect">
                <a:avLst/>
              </a:prstGeom>
              <a:blipFill>
                <a:blip r:embed="rId7"/>
                <a:stretch>
                  <a:fillRect l="-21277" b="-148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746343" y="4127205"/>
                <a:ext cx="277191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343" y="4127205"/>
                <a:ext cx="277191" cy="276999"/>
              </a:xfrm>
              <a:prstGeom prst="rect">
                <a:avLst/>
              </a:prstGeom>
              <a:blipFill>
                <a:blip r:embed="rId8"/>
                <a:stretch>
                  <a:fillRect l="-21277" b="-148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16854" y="3765581"/>
                <a:ext cx="283882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54" y="3765581"/>
                <a:ext cx="283882" cy="276999"/>
              </a:xfrm>
              <a:prstGeom prst="rect">
                <a:avLst/>
              </a:prstGeom>
              <a:blipFill>
                <a:blip r:embed="rId9"/>
                <a:stretch>
                  <a:fillRect l="-20833" b="-148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137517" y="3087843"/>
                <a:ext cx="277191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17" y="3087843"/>
                <a:ext cx="277191" cy="276999"/>
              </a:xfrm>
              <a:prstGeom prst="rect">
                <a:avLst/>
              </a:prstGeom>
              <a:blipFill>
                <a:blip r:embed="rId10"/>
                <a:stretch>
                  <a:fillRect l="-21277" b="-148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8464974" y="2849322"/>
            <a:ext cx="1001317" cy="17645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64973" y="2890987"/>
            <a:ext cx="1154394" cy="12687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500438" y="2902896"/>
            <a:ext cx="1247013" cy="8808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26100" y="2255464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00" y="2255464"/>
                <a:ext cx="3577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8400545" y="2791980"/>
            <a:ext cx="124115" cy="1241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5129" y="3923563"/>
                <a:ext cx="64270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Compute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using the point that defines the normal (intersection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29" y="3923563"/>
                <a:ext cx="6427095" cy="646331"/>
              </a:xfrm>
              <a:prstGeom prst="rect">
                <a:avLst/>
              </a:prstGeom>
              <a:blipFill>
                <a:blip r:embed="rId12"/>
                <a:stretch>
                  <a:fillRect l="-854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4769" y="4842675"/>
                <a:ext cx="64270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We may then compute the dot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9" y="4842675"/>
                <a:ext cx="6427095" cy="369332"/>
              </a:xfrm>
              <a:prstGeom prst="rect">
                <a:avLst/>
              </a:prstGeom>
              <a:blipFill>
                <a:blip r:embed="rId13"/>
                <a:stretch>
                  <a:fillRect l="-8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4768" y="5409866"/>
                <a:ext cx="64270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When the dot product changes signs, the projectile is on the opposite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8" y="5409866"/>
                <a:ext cx="6427095" cy="646331"/>
              </a:xfrm>
              <a:prstGeom prst="rect">
                <a:avLst/>
              </a:prstGeom>
              <a:blipFill>
                <a:blip r:embed="rId14"/>
                <a:stretch>
                  <a:fillRect l="-8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3613" y="2053316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</a:rPr>
                  <a:t>Consider a target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traveling toward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at different time intervals</a:t>
                </a:r>
                <a:r>
                  <a:rPr lang="en-US" dirty="0" smtClean="0">
                    <a:latin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3" y="2053316"/>
                <a:ext cx="6096000" cy="646331"/>
              </a:xfrm>
              <a:prstGeom prst="rect">
                <a:avLst/>
              </a:prstGeom>
              <a:blipFill>
                <a:blip r:embed="rId15"/>
                <a:stretch>
                  <a:fillRect l="-9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7167" y="2893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Can we establish in a call to</a:t>
            </a:r>
            <a:r>
              <a:rPr lang="en-US" dirty="0">
                <a:latin typeface="Consolas" panose="020B0609020204030204" pitchFamily="49" charset="0"/>
              </a:rPr>
              <a:t> Update '</a:t>
            </a:r>
            <a:r>
              <a:rPr lang="en-US" dirty="0">
                <a:latin typeface="Arial" panose="020B0604020202020204" pitchFamily="34" charset="0"/>
              </a:rPr>
              <a:t>when' the projectile passes through the wall?</a:t>
            </a:r>
          </a:p>
        </p:txBody>
      </p:sp>
    </p:spTree>
    <p:extLst>
      <p:ext uri="{BB962C8B-B14F-4D97-AF65-F5344CB8AC3E}">
        <p14:creationId xmlns:p14="http://schemas.microsoft.com/office/powerpoint/2010/main" val="10836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24" grpId="0" animBg="1"/>
      <p:bldP spid="32" grpId="0" animBg="1"/>
      <p:bldP spid="41" grpId="0" animBg="1"/>
      <p:bldP spid="27" grpId="0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2" grpId="0"/>
      <p:bldP spid="31" grpId="0"/>
      <p:bldP spid="33" grpId="0"/>
      <p:bldP spid="3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Algebraic Definition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41218" y="960185"/>
            <a:ext cx="841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The dot product is an operation that combines 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two vectors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and results in a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scalar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1217" y="3253973"/>
            <a:ext cx="754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Problem.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Compute the dot product and graph the vectors in each case.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1218" y="1547598"/>
                <a:ext cx="698526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we define the dot product in two dimensions as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8" y="1547598"/>
                <a:ext cx="6985267" cy="1477328"/>
              </a:xfrm>
              <a:prstGeom prst="rect">
                <a:avLst/>
              </a:prstGeom>
              <a:blipFill>
                <a:blip r:embed="rId2"/>
                <a:stretch>
                  <a:fillRect l="-698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97660" y="1612213"/>
                <a:ext cx="34145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-dimensions, we add a product for each extra </a:t>
                </a:r>
                <a:r>
                  <a:rPr lang="en-US" dirty="0" smtClean="0"/>
                  <a:t>dimension; e.g., in </a:t>
                </a:r>
                <a:r>
                  <a:rPr lang="en-US" dirty="0"/>
                  <a:t>three dimensions: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660" y="1612213"/>
                <a:ext cx="3414570" cy="1200329"/>
              </a:xfrm>
              <a:prstGeom prst="rect">
                <a:avLst/>
              </a:prstGeom>
              <a:blipFill>
                <a:blip r:embed="rId3"/>
                <a:stretch>
                  <a:fillRect l="-1426" t="-2538" r="-713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1217" y="3877065"/>
                <a:ext cx="1150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7" y="3877065"/>
                <a:ext cx="115050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40933" y="4635526"/>
                <a:ext cx="1101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33" y="4635526"/>
                <a:ext cx="1101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435351" y="5117775"/>
            <a:ext cx="1530310" cy="1453057"/>
            <a:chOff x="8495941" y="2212538"/>
            <a:chExt cx="1530310" cy="145305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96248" y="2275135"/>
              <a:ext cx="601689" cy="1098206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696248" y="3373342"/>
              <a:ext cx="665821" cy="127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709129">
              <a:off x="8495941" y="3004393"/>
              <a:ext cx="555453" cy="610793"/>
            </a:xfrm>
            <a:prstGeom prst="arc">
              <a:avLst>
                <a:gd name="adj1" fmla="val 16883881"/>
                <a:gd name="adj2" fmla="val 24957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19244" y="2813647"/>
                  <a:ext cx="1007007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≈77.1°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44" y="2813647"/>
                  <a:ext cx="10070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548" r="-2381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357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7930835">
                  <a:off x="8325757" y="2577798"/>
                  <a:ext cx="100752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30835">
                  <a:off x="8325757" y="2577798"/>
                  <a:ext cx="100752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462379" y="3877065"/>
                <a:ext cx="1150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79" y="3877065"/>
                <a:ext cx="115050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062095" y="4621272"/>
                <a:ext cx="1101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95" y="4621272"/>
                <a:ext cx="11015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5976875" y="5239950"/>
            <a:ext cx="2144035" cy="1330882"/>
            <a:chOff x="8010456" y="2334713"/>
            <a:chExt cx="2144035" cy="1330882"/>
          </a:xfrm>
        </p:grpSpPr>
        <p:cxnSp>
          <p:nvCxnSpPr>
            <p:cNvPr id="41" name="Straight Arrow Connector 40"/>
            <p:cNvCxnSpPr/>
            <p:nvPr/>
          </p:nvCxnSpPr>
          <p:spPr>
            <a:xfrm flipH="1" flipV="1">
              <a:off x="8125497" y="2334713"/>
              <a:ext cx="570751" cy="1038628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696248" y="3373342"/>
              <a:ext cx="665821" cy="127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>
              <a:off x="8010456" y="3065270"/>
              <a:ext cx="960008" cy="575693"/>
            </a:xfrm>
            <a:prstGeom prst="arc">
              <a:avLst>
                <a:gd name="adj1" fmla="val 16437157"/>
                <a:gd name="adj2" fmla="val 24957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019244" y="2813647"/>
                  <a:ext cx="1135247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≈102.9°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44" y="2813647"/>
                  <a:ext cx="11352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383" r="-2128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357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3679967">
                  <a:off x="7677683" y="2813646"/>
                  <a:ext cx="118064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79967">
                  <a:off x="7677683" y="2813646"/>
                  <a:ext cx="118064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85" t="-10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489388" y="3877065"/>
                <a:ext cx="13076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88" y="3877065"/>
                <a:ext cx="1307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089104" y="4621272"/>
                <a:ext cx="1274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04" y="4621272"/>
                <a:ext cx="127470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440614" y="3877065"/>
                <a:ext cx="13076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14" y="3877065"/>
                <a:ext cx="1307602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726219" y="4628833"/>
                <a:ext cx="2159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−6+6=0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19" y="4628833"/>
                <a:ext cx="215956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7309" y="5027000"/>
            <a:ext cx="1595188" cy="1543832"/>
            <a:chOff x="8411318" y="2121763"/>
            <a:chExt cx="1595188" cy="154383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696248" y="2275135"/>
              <a:ext cx="17371" cy="1098205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96248" y="3373342"/>
              <a:ext cx="665821" cy="127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019244" y="2813647"/>
                  <a:ext cx="83388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44" y="2813647"/>
                  <a:ext cx="83388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9559" r="-3676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956" y="3388596"/>
                  <a:ext cx="102355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988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 rot="16200000">
                  <a:off x="8046058" y="2487023"/>
                  <a:ext cx="100751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046058" y="2487023"/>
                  <a:ext cx="1007519" cy="276999"/>
                </a:xfrm>
                <a:prstGeom prst="rect">
                  <a:avLst/>
                </a:prstGeom>
                <a:blipFill>
                  <a:blip r:embed="rId20"/>
                  <a:stretch>
                    <a:fillRect r="-8889" b="-5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/>
          <p:cNvSpPr/>
          <p:nvPr/>
        </p:nvSpPr>
        <p:spPr>
          <a:xfrm>
            <a:off x="836330" y="6097813"/>
            <a:ext cx="174778" cy="17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241525" y="4877649"/>
            <a:ext cx="1630396" cy="1595189"/>
            <a:chOff x="9241525" y="4877649"/>
            <a:chExt cx="1630396" cy="1595189"/>
          </a:xfrm>
        </p:grpSpPr>
        <p:grpSp>
          <p:nvGrpSpPr>
            <p:cNvPr id="50" name="Group 49"/>
            <p:cNvGrpSpPr/>
            <p:nvPr/>
          </p:nvGrpSpPr>
          <p:grpSpPr>
            <a:xfrm rot="18278470">
              <a:off x="9259128" y="4860046"/>
              <a:ext cx="1595189" cy="1630396"/>
              <a:chOff x="8411317" y="2035199"/>
              <a:chExt cx="1595189" cy="1630396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rot="3321530" flipH="1" flipV="1">
                <a:off x="8321035" y="2676119"/>
                <a:ext cx="740942" cy="500406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55" idx="0"/>
              </p:cNvCxnSpPr>
              <p:nvPr/>
            </p:nvCxnSpPr>
            <p:spPr>
              <a:xfrm rot="2619642" flipV="1">
                <a:off x="8801396" y="3110856"/>
                <a:ext cx="588186" cy="54022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019244" y="2813647"/>
                    <a:ext cx="83388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=90°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9244" y="2813647"/>
                    <a:ext cx="833883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10" t="-1439" r="-3448" b="-86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982956" y="3388596"/>
                    <a:ext cx="102355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956" y="3388596"/>
                    <a:ext cx="1023550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24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rot="5277728">
                    <a:off x="7959495" y="2487021"/>
                    <a:ext cx="1180644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277728">
                    <a:off x="7959495" y="2487021"/>
                    <a:ext cx="1180644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72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 rot="18281088">
              <a:off x="10105971" y="6210780"/>
              <a:ext cx="148317" cy="148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51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5" grpId="0"/>
      <p:bldP spid="13" grpId="0"/>
      <p:bldP spid="37" grpId="0"/>
      <p:bldP spid="38" grpId="0"/>
      <p:bldP spid="47" grpId="0"/>
      <p:bldP spid="48" grpId="0"/>
      <p:bldP spid="57" grpId="0"/>
      <p:bldP spid="58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25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Geometric Interpretation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1218" y="960185"/>
                <a:ext cx="1093485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With vector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addition and scalar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multiplication,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result of the operation is another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vector.</a:t>
                </a:r>
              </a:p>
              <a:p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dot product is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an operation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on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two vectors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that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yields a scalar (not a vector).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</a:rPr>
                  <a:t>The dot product arises from an attempt to relate the included angle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) between two </a:t>
                </a:r>
                <a:r>
                  <a:rPr lang="en-US" dirty="0" smtClean="0">
                    <a:latin typeface="Arial" panose="020B0604020202020204" pitchFamily="34" charset="0"/>
                  </a:rPr>
                  <a:t>vectors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>
                    <a:latin typeface="Arial" panose="020B0604020202020204" pitchFamily="34" charset="0"/>
                  </a:rPr>
                  <a:t>in an arbitrary triangle: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8" y="960185"/>
                <a:ext cx="10934857" cy="1754326"/>
              </a:xfrm>
              <a:prstGeom prst="rect">
                <a:avLst/>
              </a:prstGeom>
              <a:blipFill>
                <a:blip r:embed="rId2"/>
                <a:stretch>
                  <a:fillRect l="-446" t="-2091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940522" y="2777913"/>
            <a:ext cx="2336248" cy="1678941"/>
            <a:chOff x="2447253" y="2826672"/>
            <a:chExt cx="2336248" cy="167894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462430" y="2826672"/>
              <a:ext cx="1107904" cy="154044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462430" y="3926988"/>
              <a:ext cx="2215807" cy="4401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570333" y="2845643"/>
              <a:ext cx="1107904" cy="108134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709129">
              <a:off x="2447253" y="4002871"/>
              <a:ext cx="478068" cy="409772"/>
            </a:xfrm>
            <a:prstGeom prst="arc">
              <a:avLst>
                <a:gd name="adj1" fmla="val 16200000"/>
                <a:gd name="adj2" fmla="val 24957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19554" y="3879525"/>
                  <a:ext cx="1894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554" y="3879525"/>
                  <a:ext cx="18947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5161" r="-9677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571243" y="4228614"/>
                  <a:ext cx="17793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243" y="4228614"/>
                  <a:ext cx="177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483" r="-68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22572" y="3316910"/>
                  <a:ext cx="19396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572" y="3316910"/>
                  <a:ext cx="1939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188786" y="3122330"/>
                  <a:ext cx="59471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786" y="3122330"/>
                  <a:ext cx="5947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184" r="-102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6672" y="5149627"/>
                <a:ext cx="2153859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2" y="5149627"/>
                <a:ext cx="2153859" cy="276999"/>
              </a:xfrm>
              <a:prstGeom prst="rect">
                <a:avLst/>
              </a:prstGeom>
              <a:blipFill>
                <a:blip r:embed="rId7"/>
                <a:stretch>
                  <a:fillRect l="-282" b="-425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00953" y="4594397"/>
            <a:ext cx="9068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Using the Law of Cosines (omitted here), we can derive the following useful equation: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905277" y="6239431"/>
                <a:ext cx="41598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 are unit vectors.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77" y="6239431"/>
                <a:ext cx="4159857" cy="276999"/>
              </a:xfrm>
              <a:prstGeom prst="rect">
                <a:avLst/>
              </a:prstGeom>
              <a:blipFill>
                <a:blip r:embed="rId8"/>
                <a:stretch>
                  <a:fillRect l="-1026" t="-28889" r="-3372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Dot Product and "Pointing"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400577" y="1022211"/>
                <a:ext cx="1618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77" y="1022211"/>
                <a:ext cx="1618392" cy="215444"/>
              </a:xfrm>
              <a:prstGeom prst="rect">
                <a:avLst/>
              </a:prstGeom>
              <a:blipFill>
                <a:blip r:embed="rId2"/>
                <a:stretch>
                  <a:fillRect l="-2632" r="-376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2869" y="3275332"/>
                <a:ext cx="91915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when the dot product is zero?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9" y="3275332"/>
                <a:ext cx="9191559" cy="369332"/>
              </a:xfrm>
              <a:prstGeom prst="rect">
                <a:avLst/>
              </a:prstGeom>
              <a:blipFill>
                <a:blip r:embed="rId3"/>
                <a:stretch>
                  <a:fillRect l="-597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51124" y="3920018"/>
                <a:ext cx="27745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may be the zero vector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24" y="3920018"/>
                <a:ext cx="2774576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840424" y="3916768"/>
                <a:ext cx="27745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may be the zero vector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4" y="3916768"/>
                <a:ext cx="2774576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52760" y="4514420"/>
                <a:ext cx="6807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are non-zero,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. 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 smtClean="0"/>
                  <a:t>. That is, the vectors are </a:t>
                </a:r>
                <a:r>
                  <a:rPr lang="en-US" b="1" i="1" dirty="0" smtClean="0"/>
                  <a:t>orthogonal</a:t>
                </a:r>
                <a:r>
                  <a:rPr lang="en-US" dirty="0" smtClean="0"/>
                  <a:t> (perpendicular).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60" y="4514420"/>
                <a:ext cx="6807200" cy="646331"/>
              </a:xfrm>
              <a:prstGeom prst="rect">
                <a:avLst/>
              </a:prstGeom>
              <a:blipFill>
                <a:blip r:embed="rId6"/>
                <a:stretch>
                  <a:fillRect l="-806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252760" y="1642011"/>
                <a:ext cx="931976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We can think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400" dirty="0" smtClean="0"/>
                  <a:t> as measuring the extent to which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400" dirty="0" smtClean="0"/>
                  <a:t> point in the same direction.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60" y="1642011"/>
                <a:ext cx="9319769" cy="830997"/>
              </a:xfrm>
              <a:prstGeom prst="rect">
                <a:avLst/>
              </a:prstGeom>
              <a:blipFill>
                <a:blip r:embed="rId9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9013" y="3249284"/>
            <a:ext cx="1790885" cy="175657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4324" y="29928"/>
            <a:ext cx="1149140" cy="8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Dot Product and "Pointing</a:t>
            </a:r>
            <a:r>
              <a:rPr lang="en-US" sz="3800" dirty="0" smtClean="0"/>
              <a:t>" II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6819" y="1172120"/>
                <a:ext cx="91915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when the dot product is positive?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9" y="1172120"/>
                <a:ext cx="9191559" cy="369332"/>
              </a:xfrm>
              <a:prstGeom prst="rect">
                <a:avLst/>
              </a:prstGeom>
              <a:blipFill>
                <a:blip r:embed="rId2"/>
                <a:stretch>
                  <a:fillRect l="-597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6818" y="3475105"/>
                <a:ext cx="91915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when the dot product is negative?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8" y="3475105"/>
                <a:ext cx="9191559" cy="369332"/>
              </a:xfrm>
              <a:prstGeom prst="rect">
                <a:avLst/>
              </a:prstGeom>
              <a:blipFill>
                <a:blip r:embed="rId3"/>
                <a:stretch>
                  <a:fillRect l="-597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220924" y="1778197"/>
            <a:ext cx="5430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observe: vector magnitudes are always positive.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56073" y="1979752"/>
            <a:ext cx="1364860" cy="1832698"/>
            <a:chOff x="9479477" y="3335934"/>
            <a:chExt cx="1364860" cy="1832698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515478" y="3335934"/>
              <a:ext cx="1107904" cy="154044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34" idx="0"/>
            </p:cNvCxnSpPr>
            <p:nvPr/>
          </p:nvCxnSpPr>
          <p:spPr>
            <a:xfrm>
              <a:off x="9515478" y="4876379"/>
              <a:ext cx="790468" cy="152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709129">
              <a:off x="9479477" y="4513060"/>
              <a:ext cx="507851" cy="610028"/>
            </a:xfrm>
            <a:prstGeom prst="arc">
              <a:avLst>
                <a:gd name="adj1" fmla="val 16200000"/>
                <a:gd name="adj2" fmla="val 24957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013660" y="4433678"/>
                  <a:ext cx="83067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≈59°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660" y="4433678"/>
                  <a:ext cx="8306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759" r="-3650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802186" y="4891633"/>
                  <a:ext cx="100752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2186" y="4891633"/>
                  <a:ext cx="10075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55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 rot="18279291">
                  <a:off x="9281107" y="3832349"/>
                  <a:ext cx="11614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79291">
                  <a:off x="9281107" y="3832349"/>
                  <a:ext cx="116140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32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9145840" y="4124912"/>
            <a:ext cx="2384190" cy="1955064"/>
            <a:chOff x="9598392" y="4776977"/>
            <a:chExt cx="2384190" cy="1955064"/>
          </a:xfrm>
        </p:grpSpPr>
        <p:cxnSp>
          <p:nvCxnSpPr>
            <p:cNvPr id="46" name="Straight Arrow Connector 45"/>
            <p:cNvCxnSpPr>
              <a:endCxn id="49" idx="0"/>
            </p:cNvCxnSpPr>
            <p:nvPr/>
          </p:nvCxnSpPr>
          <p:spPr>
            <a:xfrm>
              <a:off x="10688354" y="6439788"/>
              <a:ext cx="790468" cy="152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Arc 46"/>
            <p:cNvSpPr/>
            <p:nvPr/>
          </p:nvSpPr>
          <p:spPr>
            <a:xfrm rot="709129">
              <a:off x="10158016" y="6068656"/>
              <a:ext cx="926818" cy="641417"/>
            </a:xfrm>
            <a:prstGeom prst="arc">
              <a:avLst>
                <a:gd name="adj1" fmla="val 13742927"/>
                <a:gd name="adj2" fmla="val 2119239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919444" y="5883487"/>
                  <a:ext cx="958916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≈121°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9444" y="5883487"/>
                  <a:ext cx="95891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7500" r="-1875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975062" y="6455042"/>
                  <a:ext cx="100752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5062" y="6455042"/>
                  <a:ext cx="100752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55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rot="3330248">
                  <a:off x="9520672" y="5305744"/>
                  <a:ext cx="1334533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30248">
                  <a:off x="9520672" y="5305744"/>
                  <a:ext cx="133453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29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H="1" flipV="1">
              <a:off x="9598392" y="4873131"/>
              <a:ext cx="1108089" cy="1574284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678124" y="4277837"/>
                <a:ext cx="65165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, it follows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 This occurs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&lt;180°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24" y="4277837"/>
                <a:ext cx="6516551" cy="369332"/>
              </a:xfrm>
              <a:prstGeom prst="rect">
                <a:avLst/>
              </a:prstGeom>
              <a:blipFill>
                <a:blip r:embed="rId20"/>
                <a:stretch>
                  <a:fillRect l="-7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502636" y="928551"/>
                <a:ext cx="1618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36" y="928551"/>
                <a:ext cx="1618392" cy="215444"/>
              </a:xfrm>
              <a:prstGeom prst="rect">
                <a:avLst/>
              </a:prstGeom>
              <a:blipFill>
                <a:blip r:embed="rId21"/>
                <a:stretch>
                  <a:fillRect l="-2642" r="-755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78124" y="2330109"/>
                <a:ext cx="72785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Therefore,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it follows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 This </a:t>
                </a:r>
                <a:r>
                  <a:rPr lang="en-US" dirty="0"/>
                  <a:t>occurs 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&lt;90°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24" y="2330109"/>
                <a:ext cx="7278551" cy="369332"/>
              </a:xfrm>
              <a:prstGeom prst="rect">
                <a:avLst/>
              </a:prstGeom>
              <a:blipFill>
                <a:blip r:embed="rId23"/>
                <a:stretch>
                  <a:fillRect l="-6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824324" y="29928"/>
            <a:ext cx="1149140" cy="8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Dot Product and "Pointing" </a:t>
            </a:r>
            <a:r>
              <a:rPr lang="en-US" sz="3800" dirty="0" smtClean="0"/>
              <a:t>III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1489" y="870827"/>
                <a:ext cx="919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Problem.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Draw two situations: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Express the relationship between the dot product and magnitudes of the vector.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870827"/>
                <a:ext cx="9191559" cy="646331"/>
              </a:xfrm>
              <a:prstGeom prst="rect">
                <a:avLst/>
              </a:prstGeom>
              <a:blipFill>
                <a:blip r:embed="rId2"/>
                <a:stretch>
                  <a:fillRect l="-531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67919" y="2987074"/>
            <a:ext cx="4800804" cy="2536216"/>
            <a:chOff x="916481" y="2497119"/>
            <a:chExt cx="4800804" cy="2536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16481" y="2497119"/>
                  <a:ext cx="480080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𝐮</m:t>
                      </m:r>
                    </m:oMath>
                  </a14:m>
                  <a:r>
                    <a:rPr lang="en-US" dirty="0" smtClean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a14:m>
                  <a:r>
                    <a:rPr lang="en-US" dirty="0" smtClean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are parallel in the opposite direction.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81" y="2497119"/>
                  <a:ext cx="480080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/>
            <p:cNvSpPr/>
            <p:nvPr/>
          </p:nvSpPr>
          <p:spPr>
            <a:xfrm rot="21421994">
              <a:off x="2761506" y="3519852"/>
              <a:ext cx="875703" cy="641417"/>
            </a:xfrm>
            <a:prstGeom prst="arc">
              <a:avLst>
                <a:gd name="adj1" fmla="val 11629258"/>
                <a:gd name="adj2" fmla="val 2150309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837425" y="3190768"/>
                  <a:ext cx="958917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425" y="3190768"/>
                  <a:ext cx="9589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875" r="-2500" b="-4255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18111" y="3792176"/>
                  <a:ext cx="1007520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111" y="3792176"/>
                  <a:ext cx="10075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790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H="1" flipV="1">
              <a:off x="1271272" y="3776922"/>
              <a:ext cx="1978259" cy="762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220315" y="4664003"/>
                  <a:ext cx="205843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315" y="4664003"/>
                  <a:ext cx="20584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H="1">
              <a:off x="3223039" y="3776922"/>
              <a:ext cx="83387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93134" y="3804407"/>
                  <a:ext cx="1334533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134" y="3804407"/>
                  <a:ext cx="1334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620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738375" y="2986557"/>
            <a:ext cx="4473484" cy="2536733"/>
            <a:chOff x="6684587" y="2146851"/>
            <a:chExt cx="4473484" cy="2536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6684587" y="2146851"/>
                  <a:ext cx="447348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𝐮</m:t>
                      </m:r>
                    </m:oMath>
                  </a14:m>
                  <a:r>
                    <a:rPr lang="en-US" dirty="0" smtClean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a14:m>
                  <a:r>
                    <a:rPr lang="en-US" dirty="0" smtClean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are parallel in the same direction.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587" y="2146851"/>
                  <a:ext cx="447348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805606" y="2913769"/>
                  <a:ext cx="705642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606" y="2913769"/>
                  <a:ext cx="70564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9322" r="-3390" b="-4255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86292" y="3515177"/>
                  <a:ext cx="1007520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292" y="3515177"/>
                  <a:ext cx="10075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790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H="1" flipV="1">
              <a:off x="7239453" y="3499923"/>
              <a:ext cx="1978259" cy="7627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27131" y="4314252"/>
                  <a:ext cx="205843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131" y="4314252"/>
                  <a:ext cx="20584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H="1">
              <a:off x="9191220" y="3499923"/>
              <a:ext cx="83387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571756" y="3539706"/>
                  <a:ext cx="1161408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756" y="3539706"/>
                  <a:ext cx="116140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167" b="-4167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471489" y="183839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502636" y="928551"/>
                <a:ext cx="1618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36" y="928551"/>
                <a:ext cx="1618392" cy="215444"/>
              </a:xfrm>
              <a:prstGeom prst="rect">
                <a:avLst/>
              </a:prstGeom>
              <a:blipFill>
                <a:blip r:embed="rId18"/>
                <a:stretch>
                  <a:fillRect l="-2642" r="-755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53837" y="2355905"/>
                <a:ext cx="40447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37" y="2355905"/>
                <a:ext cx="4044706" cy="369332"/>
              </a:xfrm>
              <a:prstGeom prst="rect">
                <a:avLst/>
              </a:prstGeom>
              <a:blipFill>
                <a:blip r:embed="rId20"/>
                <a:stretch>
                  <a:fillRect l="-135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170158" y="2310021"/>
                <a:ext cx="37001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=0°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158" y="2310021"/>
                <a:ext cx="3700121" cy="369332"/>
              </a:xfrm>
              <a:prstGeom prst="rect">
                <a:avLst/>
              </a:prstGeom>
              <a:blipFill>
                <a:blip r:embed="rId21"/>
                <a:stretch>
                  <a:fillRect l="-1318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24324" y="29928"/>
            <a:ext cx="1149140" cy="8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175486"/>
            <a:ext cx="10882312" cy="5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Application: Can I See it?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0890" y="806938"/>
            <a:ext cx="76001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 few common, game-based questions: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Is an object in the field of view of a player?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Can an AI bot see a player?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Can the main character see an object? If so, highlight that object.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432513" y="2169021"/>
            <a:ext cx="222155" cy="35853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05957" y="1896563"/>
                <a:ext cx="193963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957" y="1896563"/>
                <a:ext cx="193963" cy="276999"/>
              </a:xfrm>
              <a:prstGeom prst="rect">
                <a:avLst/>
              </a:prstGeom>
              <a:blipFill>
                <a:blip r:embed="rId2"/>
                <a:stretch>
                  <a:fillRect l="-41176" r="-11765" b="-625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5559" y="2986099"/>
                <a:ext cx="40243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a player positioned at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an object located at point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59" y="2986099"/>
                <a:ext cx="4024311" cy="646331"/>
              </a:xfrm>
              <a:prstGeom prst="rect">
                <a:avLst/>
              </a:prstGeom>
              <a:blipFill>
                <a:blip r:embed="rId3"/>
                <a:stretch>
                  <a:fillRect l="-136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10357732" y="2519967"/>
            <a:ext cx="103517" cy="10351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193473" y="1450094"/>
            <a:ext cx="103517" cy="10351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114112" y="252559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112" y="2525599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923594" y="123504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94" y="1235042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89551" y="2988493"/>
                <a:ext cx="4314824" cy="67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indicate </a:t>
                </a:r>
                <a:r>
                  <a:rPr lang="en-US" dirty="0"/>
                  <a:t>the </a:t>
                </a:r>
                <a:r>
                  <a:rPr lang="en-US" dirty="0" smtClean="0"/>
                  <a:t>maximum viewing angle of the player (sweeping in one direction).</a:t>
                </a:r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51" y="2988493"/>
                <a:ext cx="4314824" cy="674260"/>
              </a:xfrm>
              <a:prstGeom prst="rect">
                <a:avLst/>
              </a:prstGeom>
              <a:blipFill>
                <a:blip r:embed="rId6"/>
                <a:stretch>
                  <a:fillRect l="-1130" t="-3604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10395420" y="2553705"/>
            <a:ext cx="1329030" cy="1802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435526" y="761175"/>
            <a:ext cx="959894" cy="1822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709129">
            <a:off x="10322060" y="2342028"/>
            <a:ext cx="382366" cy="405891"/>
          </a:xfrm>
          <a:prstGeom prst="arc">
            <a:avLst>
              <a:gd name="adj1" fmla="val 16200000"/>
              <a:gd name="adj2" fmla="val 213939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8422366">
            <a:off x="10278842" y="2301343"/>
            <a:ext cx="275544" cy="339995"/>
          </a:xfrm>
          <a:prstGeom prst="arc">
            <a:avLst>
              <a:gd name="adj1" fmla="val 16200000"/>
              <a:gd name="adj2" fmla="val 24957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59246" y="2134726"/>
                <a:ext cx="47128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246" y="2134726"/>
                <a:ext cx="471283" cy="390748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1696889" y="4052063"/>
            <a:ext cx="9043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question of "Can we view an object?" is really a question about angles between vectors.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0889" y="4802641"/>
                <a:ext cx="11429173" cy="40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Construct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acc>
                  </m:oMath>
                </a14:m>
                <a:r>
                  <a:rPr lang="en-US" dirty="0" smtClean="0"/>
                  <a:t> with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between the direction the player is looking (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dirty="0"/>
                  <a:t>) and the vector toward the object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9" y="4802641"/>
                <a:ext cx="11429173" cy="402931"/>
              </a:xfrm>
              <a:prstGeom prst="rect">
                <a:avLst/>
              </a:prstGeom>
              <a:blipFill>
                <a:blip r:embed="rId8"/>
                <a:stretch>
                  <a:fillRect l="-42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" idx="1"/>
          </p:cNvCxnSpPr>
          <p:nvPr/>
        </p:nvCxnSpPr>
        <p:spPr>
          <a:xfrm flipH="1" flipV="1">
            <a:off x="9257930" y="1503047"/>
            <a:ext cx="1114962" cy="103208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7754199">
            <a:off x="10225915" y="2148655"/>
            <a:ext cx="442526" cy="659949"/>
          </a:xfrm>
          <a:prstGeom prst="arc">
            <a:avLst>
              <a:gd name="adj1" fmla="val 16200000"/>
              <a:gd name="adj2" fmla="val 24957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074432" y="1844278"/>
                <a:ext cx="447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432" y="1844278"/>
                <a:ext cx="4470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71489" y="5497278"/>
                <a:ext cx="5105399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An object is viewable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or more commonly:</a:t>
                </a:r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5497278"/>
                <a:ext cx="5105399" cy="390748"/>
              </a:xfrm>
              <a:prstGeom prst="rect">
                <a:avLst/>
              </a:prstGeom>
              <a:blipFill>
                <a:blip r:embed="rId10"/>
                <a:stretch>
                  <a:fillRect l="-955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778970" y="102369"/>
                <a:ext cx="2263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970" y="102369"/>
                <a:ext cx="22635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28855" y="2986099"/>
                <a:ext cx="29959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dirty="0"/>
                  <a:t> indicate the direction in which the player is looking.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55" y="2986099"/>
                <a:ext cx="2995908" cy="646331"/>
              </a:xfrm>
              <a:prstGeom prst="rect">
                <a:avLst/>
              </a:prstGeom>
              <a:blipFill>
                <a:blip r:embed="rId12"/>
                <a:stretch>
                  <a:fillRect l="-1626" t="-5660" r="-10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98558" y="5497278"/>
                <a:ext cx="2215735" cy="4901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58" y="5497278"/>
                <a:ext cx="2215735" cy="490199"/>
              </a:xfrm>
              <a:prstGeom prst="rect">
                <a:avLst/>
              </a:prstGeom>
              <a:blipFill>
                <a:blip r:embed="rId13"/>
                <a:stretch>
                  <a:fillRect b="-48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7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" grpId="0" animBg="1"/>
      <p:bldP spid="25" grpId="0" animBg="1"/>
      <p:bldP spid="3" grpId="0"/>
      <p:bldP spid="26" grpId="0"/>
      <p:bldP spid="33" grpId="0"/>
      <p:bldP spid="40" grpId="0" animBg="1"/>
      <p:bldP spid="42" grpId="0" animBg="1"/>
      <p:bldP spid="39" grpId="0"/>
      <p:bldP spid="43" grpId="0"/>
      <p:bldP spid="44" grpId="0"/>
      <p:bldP spid="49" grpId="0" animBg="1"/>
      <p:bldP spid="51" grpId="0"/>
      <p:bldP spid="52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175486"/>
            <a:ext cx="10882312" cy="5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Can I See it?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71489" y="2689042"/>
                <a:ext cx="78581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400" dirty="0"/>
                  <a:t> are unit vectors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2689042"/>
                <a:ext cx="7858124" cy="461665"/>
              </a:xfrm>
              <a:prstGeom prst="rect">
                <a:avLst/>
              </a:prstGeom>
              <a:blipFill>
                <a:blip r:embed="rId2"/>
                <a:stretch>
                  <a:fillRect l="-11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16" y="726352"/>
            <a:ext cx="3950125" cy="2451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37008" y="1751701"/>
                <a:ext cx="4931030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ea typeface="Cambria Math" panose="02040503050406030204" pitchFamily="18" charset="0"/>
                  </a:rPr>
                  <a:t>Therefore,</a:t>
                </a:r>
                <a:r>
                  <a:rPr lang="en-US" sz="2400" b="1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𝑃𝑇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8" y="1751701"/>
                <a:ext cx="4931030" cy="642355"/>
              </a:xfrm>
              <a:prstGeom prst="rect">
                <a:avLst/>
              </a:prstGeom>
              <a:blipFill>
                <a:blip r:embed="rId4"/>
                <a:stretch>
                  <a:fillRect l="-197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13540" y="4382680"/>
                <a:ext cx="4954498" cy="1044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</a:rPr>
                        <m:t>Therefore</m:t>
                      </m:r>
                      <m:r>
                        <m:rPr>
                          <m:nor/>
                        </m:rPr>
                        <a:rPr lang="en-US" sz="2400" dirty="0"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den>
                      </m:f>
                      <m:r>
                        <a:rPr lang="en-US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𝑃𝑇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40" y="4382680"/>
                <a:ext cx="4954498" cy="1044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58873" y="4435233"/>
                <a:ext cx="3220753" cy="806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den>
                      </m:f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𝑃𝑇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4435233"/>
                <a:ext cx="3220753" cy="806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92761" y="5931301"/>
                <a:ext cx="5286960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ea typeface="Cambria Math" panose="02040503050406030204" pitchFamily="18" charset="0"/>
                  </a:rPr>
                  <a:t>The object is viewable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61" y="5931301"/>
                <a:ext cx="5286960" cy="490199"/>
              </a:xfrm>
              <a:prstGeom prst="rect">
                <a:avLst/>
              </a:prstGeom>
              <a:blipFill>
                <a:blip r:embed="rId7"/>
                <a:stretch>
                  <a:fillRect l="-1845" t="-8750" r="-923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489" y="3418842"/>
                <a:ext cx="7897034" cy="69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We must normalize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acc>
                  </m:oMath>
                </a14:m>
                <a:r>
                  <a:rPr lang="en-US" sz="2400" dirty="0"/>
                  <a:t>, respectively: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𝐝</m:t>
                            </m:r>
                          </m:e>
                        </m:d>
                      </m:den>
                    </m:f>
                    <m:r>
                      <a:rPr 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𝑃𝑇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3418842"/>
                <a:ext cx="7897034" cy="695703"/>
              </a:xfrm>
              <a:prstGeom prst="rect">
                <a:avLst/>
              </a:prstGeom>
              <a:blipFill>
                <a:blip r:embed="rId8"/>
                <a:stretch>
                  <a:fillRect l="-115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7008" y="1060249"/>
                <a:ext cx="3762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Recall,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8" y="1060249"/>
                <a:ext cx="3762184" cy="461665"/>
              </a:xfrm>
              <a:prstGeom prst="rect">
                <a:avLst/>
              </a:prstGeom>
              <a:blipFill>
                <a:blip r:embed="rId9"/>
                <a:stretch>
                  <a:fillRect l="-25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0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109060"/>
            <a:ext cx="10882312" cy="48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Can I See it?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1489" y="4559178"/>
                <a:ext cx="333732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4559178"/>
                <a:ext cx="3337324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6906" y="741631"/>
                <a:ext cx="574768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a player positioned at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looking in the direction of the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a maximum viewing angle of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135°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Which of the following objects are viewable: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−8, 2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6" y="741631"/>
                <a:ext cx="5747683" cy="1631216"/>
              </a:xfrm>
              <a:prstGeom prst="rect">
                <a:avLst/>
              </a:prstGeom>
              <a:blipFill>
                <a:blip r:embed="rId3"/>
                <a:stretch>
                  <a:fillRect l="-955" t="-2247" r="-1486" b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73851" y="3326866"/>
                <a:ext cx="3556551" cy="79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den>
                      </m:f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1" y="3326866"/>
                <a:ext cx="3556551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56906" y="2490208"/>
            <a:ext cx="109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608245" y="580506"/>
            <a:ext cx="5583755" cy="3600385"/>
            <a:chOff x="6352005" y="726352"/>
            <a:chExt cx="5583755" cy="36003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005" y="726352"/>
              <a:ext cx="5467916" cy="360038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6805613" y="1938147"/>
              <a:ext cx="3757997" cy="38437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563610" y="1090613"/>
              <a:ext cx="852103" cy="1245793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997839" y="1645474"/>
                  <a:ext cx="193963" cy="276999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7839" y="1645474"/>
                  <a:ext cx="19396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1176" r="-11765" b="-8511"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0587038" y="2322526"/>
              <a:ext cx="233747" cy="141080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9163050" y="2322526"/>
              <a:ext cx="1400560" cy="23951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709129">
              <a:off x="10298417" y="2048722"/>
              <a:ext cx="787068" cy="727113"/>
            </a:xfrm>
            <a:prstGeom prst="arc">
              <a:avLst>
                <a:gd name="adj1" fmla="val 16200000"/>
                <a:gd name="adj2" fmla="val 478626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0691830" y="2216904"/>
                  <a:ext cx="124393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135°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1830" y="2216904"/>
                  <a:ext cx="1243930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/>
            <p:cNvSpPr/>
            <p:nvPr/>
          </p:nvSpPr>
          <p:spPr>
            <a:xfrm rot="14627933">
              <a:off x="10188243" y="1867588"/>
              <a:ext cx="638956" cy="727113"/>
            </a:xfrm>
            <a:prstGeom prst="arc">
              <a:avLst>
                <a:gd name="adj1" fmla="val 16200000"/>
                <a:gd name="adj2" fmla="val 478626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5098215">
              <a:off x="10070459" y="1526255"/>
              <a:ext cx="725713" cy="1136954"/>
            </a:xfrm>
            <a:prstGeom prst="arc">
              <a:avLst>
                <a:gd name="adj1" fmla="val 16200000"/>
                <a:gd name="adj2" fmla="val 478626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599826" y="1730618"/>
                  <a:ext cx="447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826" y="1730618"/>
                  <a:ext cx="4470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9652" y="2855953"/>
                <a:ext cx="2864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2" y="2855953"/>
                <a:ext cx="2864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56906" y="5077513"/>
                <a:ext cx="4071371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𝑃𝑇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82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6" y="5077513"/>
                <a:ext cx="4071371" cy="876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909200" y="4141654"/>
                <a:ext cx="2954911" cy="2082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den>
                      </m:f>
                      <m:r>
                        <a:rPr lang="en-US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82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1066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≈−0.4594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00" y="4141654"/>
                <a:ext cx="2954911" cy="20826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556642" y="4369896"/>
                <a:ext cx="31258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135°</m:t>
                          </m:r>
                        </m:e>
                      </m:func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−0.7071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642" y="4369896"/>
                <a:ext cx="3125856" cy="390748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10085" y="6331613"/>
                <a:ext cx="68213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The object is viewable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=−0.4594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−0.7071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85" y="6331613"/>
                <a:ext cx="6821355" cy="390748"/>
              </a:xfrm>
              <a:prstGeom prst="rect">
                <a:avLst/>
              </a:prstGeom>
              <a:blipFill>
                <a:blip r:embed="rId13"/>
                <a:stretch>
                  <a:fillRect l="-804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4" grpId="0"/>
      <p:bldP spid="26" grpId="0"/>
      <p:bldP spid="42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4083</TotalTime>
  <Words>2881</Words>
  <Application>Microsoft Office PowerPoint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Consolas</vt:lpstr>
      <vt:lpstr>Times New Roman</vt:lpstr>
      <vt:lpstr>Cloud skipper design template</vt:lpstr>
      <vt:lpstr>Dot Product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573</cp:revision>
  <dcterms:created xsi:type="dcterms:W3CDTF">2018-04-18T20:21:45Z</dcterms:created>
  <dcterms:modified xsi:type="dcterms:W3CDTF">2021-04-08T14:44:17Z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