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5"/>
  </p:notesMasterIdLst>
  <p:handoutMasterIdLst>
    <p:handoutMasterId r:id="rId16"/>
  </p:handoutMasterIdLst>
  <p:sldIdLst>
    <p:sldId id="265" r:id="rId5"/>
    <p:sldId id="325" r:id="rId6"/>
    <p:sldId id="338" r:id="rId7"/>
    <p:sldId id="339" r:id="rId8"/>
    <p:sldId id="340" r:id="rId9"/>
    <p:sldId id="341" r:id="rId10"/>
    <p:sldId id="345" r:id="rId11"/>
    <p:sldId id="346" r:id="rId12"/>
    <p:sldId id="343" r:id="rId13"/>
    <p:sldId id="34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06BA"/>
    <a:srgbClr val="008000"/>
    <a:srgbClr val="FF99FF"/>
    <a:srgbClr val="EBA9E6"/>
    <a:srgbClr val="5ACA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37" autoAdjust="0"/>
    <p:restoredTop sz="94660"/>
  </p:normalViewPr>
  <p:slideViewPr>
    <p:cSldViewPr snapToGrid="0" showGuides="1">
      <p:cViewPr varScale="1">
        <p:scale>
          <a:sx n="99" d="100"/>
          <a:sy n="99" d="100"/>
        </p:scale>
        <p:origin x="57" y="42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6" d="100"/>
          <a:sy n="76" d="100"/>
        </p:scale>
        <p:origin x="241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658A34-83F4-4B2E-BC5A-DE51EE8822F9}" type="datetimeFigureOut">
              <a:rPr lang="en-US" smtClean="0"/>
              <a:t>1/2/2019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8FE58C-C1A6-4C4C-90C2-B7F5B0504B2D}" type="slidenum">
              <a:rPr lang="en-US" smtClean="0"/>
              <a:t>‹#›</a:t>
            </a:fld>
            <a:endParaRPr lang="en-US"/>
          </a:p>
        </p:txBody>
      </p:sp>
    </p:spTree>
    <p:extLst>
      <p:ext uri="{BB962C8B-B14F-4D97-AF65-F5344CB8AC3E}">
        <p14:creationId xmlns:p14="http://schemas.microsoft.com/office/powerpoint/2010/main" val="40346050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E1917-0BAF-4687-978A-82FFF05559C3}" type="datetimeFigureOut">
              <a:rPr lang="en-US" smtClean="0"/>
              <a:t>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0E1E9A-E921-4174-A0FC-51868D7AC568}" type="slidenum">
              <a:rPr lang="en-US" smtClean="0"/>
              <a:t>‹#›</a:t>
            </a:fld>
            <a:endParaRPr lang="en-US"/>
          </a:p>
        </p:txBody>
      </p:sp>
    </p:spTree>
    <p:extLst>
      <p:ext uri="{BB962C8B-B14F-4D97-AF65-F5344CB8AC3E}">
        <p14:creationId xmlns:p14="http://schemas.microsoft.com/office/powerpoint/2010/main" val="373786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accent3">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EAB7D7-3608-4730-B2E2-670834DF882C}" type="datetimeFigureOut">
              <a:rPr lang="en-US" smtClean="0"/>
              <a:t>1/2/2019</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646705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562100" y="1825625"/>
            <a:ext cx="9791700" cy="43513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EAB7D7-3608-4730-B2E2-670834DF882C}" type="datetimeFigureOut">
              <a:rPr lang="en-US" smtClean="0"/>
              <a:t>1/2/2019</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2821885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62100" y="365125"/>
            <a:ext cx="70104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EAB7D7-3608-4730-B2E2-670834DF882C}" type="datetimeFigureOut">
              <a:rPr lang="en-US" smtClean="0"/>
              <a:t>1/2/2019</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388830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9" name="Title 1"/>
          <p:cNvSpPr>
            <a:spLocks noGrp="1"/>
          </p:cNvSpPr>
          <p:nvPr>
            <p:ph type="title"/>
          </p:nvPr>
        </p:nvSpPr>
        <p:spPr>
          <a:xfrm>
            <a:off x="1562100" y="457200"/>
            <a:ext cx="3932237" cy="1600200"/>
          </a:xfrm>
        </p:spPr>
        <p:txBody>
          <a:bodyPr anchor="b"/>
          <a:lstStyle>
            <a:lvl1pPr>
              <a:defRPr sz="3200"/>
            </a:lvl1pPr>
          </a:lstStyle>
          <a:p>
            <a:r>
              <a:rPr lang="en-US" smtClean="0"/>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1/2/2019</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41388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EAB7D7-3608-4730-B2E2-670834DF882C}" type="datetimeFigureOut">
              <a:rPr lang="en-US" smtClean="0"/>
              <a:t>1/2/2019</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219879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1658" y="1709738"/>
            <a:ext cx="10105791" cy="2862262"/>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1241658" y="4589463"/>
            <a:ext cx="10105791"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Date Placeholder 3"/>
          <p:cNvSpPr>
            <a:spLocks noGrp="1"/>
          </p:cNvSpPr>
          <p:nvPr>
            <p:ph type="dt" sz="half" idx="10"/>
          </p:nvPr>
        </p:nvSpPr>
        <p:spPr/>
        <p:txBody>
          <a:bodyPr/>
          <a:lstStyle/>
          <a:p>
            <a:fld id="{84EAB7D7-3608-4730-B2E2-670834DF882C}" type="datetimeFigureOut">
              <a:rPr lang="en-US" smtClean="0"/>
              <a:t>1/2/2019</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4067686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69700"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5325"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4EAB7D7-3608-4730-B2E2-670834DF882C}" type="datetimeFigureOut">
              <a:rPr lang="en-US" smtClean="0"/>
              <a:t>1/2/2019</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10636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324100" y="274638"/>
            <a:ext cx="9023350" cy="114300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1562100" y="1489075"/>
            <a:ext cx="4754880" cy="641350"/>
          </a:xfrm>
          <a:noFill/>
          <a:ln>
            <a:noFill/>
          </a:ln>
        </p:spPr>
        <p:txBody>
          <a:bodyPr anchor="b"/>
          <a:lstStyle>
            <a:lvl1pPr marL="0" indent="0">
              <a:buNone/>
              <a:defRPr sz="2400" b="0">
                <a:solidFill>
                  <a:schemeClr val="accent3">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6210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598920" y="1489075"/>
            <a:ext cx="4754880" cy="641350"/>
          </a:xfrm>
          <a:noFill/>
          <a:ln>
            <a:noFill/>
          </a:ln>
        </p:spPr>
        <p:txBody>
          <a:bodyPr anchor="b"/>
          <a:lstStyle>
            <a:lvl1pPr marL="0" indent="0">
              <a:buNone/>
              <a:defRPr sz="2400" b="0">
                <a:solidFill>
                  <a:schemeClr val="accent3">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9892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4EAB7D7-3608-4730-B2E2-670834DF882C}" type="datetimeFigureOut">
              <a:rPr lang="en-US" smtClean="0"/>
              <a:t>1/2/2019</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23166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4EAB7D7-3608-4730-B2E2-670834DF882C}" type="datetimeFigureOut">
              <a:rPr lang="en-US" smtClean="0"/>
              <a:t>1/2/2019</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510586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EAB7D7-3608-4730-B2E2-670834DF882C}" type="datetimeFigureOut">
              <a:rPr lang="en-US" smtClean="0"/>
              <a:t>1/2/2019</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21514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62100"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678905" y="987425"/>
            <a:ext cx="567648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1/2/2019</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2198712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9" name="Title 1"/>
          <p:cNvSpPr>
            <a:spLocks noGrp="1"/>
          </p:cNvSpPr>
          <p:nvPr>
            <p:ph type="title"/>
          </p:nvPr>
        </p:nvSpPr>
        <p:spPr>
          <a:xfrm>
            <a:off x="1562100" y="457200"/>
            <a:ext cx="3932237" cy="1600200"/>
          </a:xfrm>
        </p:spPr>
        <p:txBody>
          <a:bodyPr anchor="b"/>
          <a:lstStyle>
            <a:lvl1pPr>
              <a:defRPr sz="3200"/>
            </a:lvl1pPr>
          </a:lstStyle>
          <a:p>
            <a:r>
              <a:rPr lang="en-US" smtClean="0"/>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1/2/2019</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1619359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24100" y="365125"/>
            <a:ext cx="9029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562100" y="1825625"/>
            <a:ext cx="9791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562100" y="6356350"/>
            <a:ext cx="2552700" cy="365125"/>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84EAB7D7-3608-4730-B2E2-670834DF882C}" type="datetimeFigureOut">
              <a:rPr lang="en-US" smtClean="0"/>
              <a:pPr/>
              <a:t>1/2/2019</a:t>
            </a:fld>
            <a:endParaRPr lang="en-US"/>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B7BAC7-FE87-40F6-AA24-4F4685D1B022}" type="slidenum">
              <a:rPr lang="en-US" smtClean="0"/>
              <a:pPr/>
              <a:t>‹#›</a:t>
            </a:fld>
            <a:endParaRPr lang="en-US"/>
          </a:p>
        </p:txBody>
      </p:sp>
    </p:spTree>
    <p:extLst>
      <p:ext uri="{BB962C8B-B14F-4D97-AF65-F5344CB8AC3E}">
        <p14:creationId xmlns:p14="http://schemas.microsoft.com/office/powerpoint/2010/main" val="321936725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81"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spcBef>
          <a:spcPct val="0"/>
        </a:spcBef>
        <a:buNone/>
        <a:defRPr sz="4400"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ct val="30000"/>
        </a:spcBef>
        <a:buClr>
          <a:schemeClr val="accent3"/>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accent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3"/>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pos="1464" userDrawn="1">
          <p15:clr>
            <a:srgbClr val="F26B43"/>
          </p15:clr>
        </p15:guide>
        <p15:guide id="3" pos="7152" userDrawn="1">
          <p15:clr>
            <a:srgbClr val="F26B43"/>
          </p15:clr>
        </p15:guide>
        <p15:guide id="4" pos="984" userDrawn="1">
          <p15:clr>
            <a:srgbClr val="F26B43"/>
          </p15:clr>
        </p15:guide>
        <p15:guide id="5"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amazon.com/Challenges-Games-Designers-Non-Digital-Exercises/dp/1542453313/ref=sr_1_1?ie=UTF8&amp;qid=1546272585&amp;sr=8-1&amp;keywords=challenges+for+game+designer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92112"/>
            <a:ext cx="9144000" cy="1307736"/>
          </a:xfrm>
        </p:spPr>
        <p:txBody>
          <a:bodyPr>
            <a:normAutofit/>
          </a:bodyPr>
          <a:lstStyle/>
          <a:p>
            <a:r>
              <a:rPr lang="en-US" dirty="0" smtClean="0"/>
              <a:t>Game Design</a:t>
            </a:r>
            <a:endParaRPr lang="en-US" dirty="0"/>
          </a:p>
        </p:txBody>
      </p:sp>
    </p:spTree>
    <p:extLst>
      <p:ext uri="{BB962C8B-B14F-4D97-AF65-F5344CB8AC3E}">
        <p14:creationId xmlns:p14="http://schemas.microsoft.com/office/powerpoint/2010/main" val="923078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13"/>
          <p:cNvSpPr>
            <a:spLocks noGrp="1"/>
          </p:cNvSpPr>
          <p:nvPr>
            <p:ph idx="1"/>
          </p:nvPr>
        </p:nvSpPr>
        <p:spPr>
          <a:xfrm>
            <a:off x="664143" y="1169470"/>
            <a:ext cx="10847672" cy="4023359"/>
          </a:xfrm>
        </p:spPr>
        <p:txBody>
          <a:bodyPr>
            <a:noAutofit/>
          </a:bodyPr>
          <a:lstStyle/>
          <a:p>
            <a:pPr marL="0" indent="0">
              <a:buNone/>
            </a:pPr>
            <a:r>
              <a:rPr lang="en-US" dirty="0" smtClean="0"/>
              <a:t>Ask yourself, </a:t>
            </a:r>
            <a:r>
              <a:rPr lang="en-US" dirty="0" smtClean="0"/>
              <a:t>how do </a:t>
            </a:r>
            <a:r>
              <a:rPr lang="en-US" dirty="0"/>
              <a:t>you </a:t>
            </a:r>
            <a:r>
              <a:rPr lang="en-US" i="1" dirty="0">
                <a:solidFill>
                  <a:srgbClr val="FF0000"/>
                </a:solidFill>
              </a:rPr>
              <a:t>want the </a:t>
            </a:r>
            <a:r>
              <a:rPr lang="en-US" i="1" dirty="0" smtClean="0">
                <a:solidFill>
                  <a:srgbClr val="FF0000"/>
                </a:solidFill>
              </a:rPr>
              <a:t>game of Bartok </a:t>
            </a:r>
            <a:r>
              <a:rPr lang="en-US" i="1" dirty="0">
                <a:solidFill>
                  <a:srgbClr val="FF0000"/>
                </a:solidFill>
              </a:rPr>
              <a:t>to feel</a:t>
            </a:r>
            <a:r>
              <a:rPr lang="en-US" dirty="0"/>
              <a:t>?</a:t>
            </a:r>
          </a:p>
          <a:p>
            <a:pPr marL="0" indent="0">
              <a:buNone/>
            </a:pPr>
            <a:endParaRPr lang="en-US" sz="1200" dirty="0" smtClean="0"/>
          </a:p>
          <a:p>
            <a:pPr marL="0" indent="0">
              <a:buNone/>
            </a:pPr>
            <a:r>
              <a:rPr lang="en-US" dirty="0" smtClean="0">
                <a:solidFill>
                  <a:srgbClr val="1306BA"/>
                </a:solidFill>
              </a:rPr>
              <a:t>Goal:</a:t>
            </a:r>
          </a:p>
          <a:p>
            <a:pPr marL="457200" indent="0">
              <a:buNone/>
            </a:pPr>
            <a:r>
              <a:rPr lang="en-US" dirty="0" smtClean="0"/>
              <a:t>Design </a:t>
            </a:r>
            <a:r>
              <a:rPr lang="en-US" dirty="0"/>
              <a:t>a rule </a:t>
            </a:r>
            <a:r>
              <a:rPr lang="en-US" dirty="0" smtClean="0"/>
              <a:t>set to elicit this specific </a:t>
            </a:r>
            <a:r>
              <a:rPr lang="en-US" dirty="0"/>
              <a:t>emotion.</a:t>
            </a:r>
            <a:endParaRPr lang="en-US" dirty="0" smtClean="0"/>
          </a:p>
          <a:p>
            <a:pPr marL="0" lvl="1" indent="0">
              <a:buNone/>
            </a:pPr>
            <a:r>
              <a:rPr lang="en-US" sz="2800" dirty="0" smtClean="0">
                <a:solidFill>
                  <a:srgbClr val="1306BA"/>
                </a:solidFill>
              </a:rPr>
              <a:t>Task:</a:t>
            </a:r>
          </a:p>
          <a:p>
            <a:pPr marL="457200" lvl="2" indent="0">
              <a:buNone/>
            </a:pPr>
            <a:r>
              <a:rPr lang="en-US" sz="2800" dirty="0" smtClean="0"/>
              <a:t>Change one </a:t>
            </a:r>
            <a:r>
              <a:rPr lang="en-US" sz="2800" dirty="0"/>
              <a:t>rule at a </a:t>
            </a:r>
            <a:r>
              <a:rPr lang="en-US" sz="2800" dirty="0" smtClean="0"/>
              <a:t>time. Test </a:t>
            </a:r>
            <a:r>
              <a:rPr lang="en-US" sz="2800" dirty="0"/>
              <a:t>with the new rule and see how it feels.</a:t>
            </a:r>
          </a:p>
          <a:p>
            <a:pPr marL="457200" lvl="3" indent="0">
              <a:buNone/>
            </a:pPr>
            <a:endParaRPr lang="en-US" sz="1100" dirty="0" smtClean="0"/>
          </a:p>
          <a:p>
            <a:pPr marL="457200" lvl="3" indent="0">
              <a:buNone/>
            </a:pPr>
            <a:r>
              <a:rPr lang="en-US" sz="2800" dirty="0" smtClean="0"/>
              <a:t>You </a:t>
            </a:r>
            <a:r>
              <a:rPr lang="en-US" sz="2800" dirty="0"/>
              <a:t>don't need to complete an entire game if the rule </a:t>
            </a:r>
            <a:r>
              <a:rPr lang="en-US" sz="2800" dirty="0" smtClean="0"/>
              <a:t>does not </a:t>
            </a:r>
            <a:r>
              <a:rPr lang="en-US" sz="2800" dirty="0"/>
              <a:t>feel </a:t>
            </a:r>
            <a:r>
              <a:rPr lang="en-US" sz="2800" dirty="0" smtClean="0"/>
              <a:t>right. Work </a:t>
            </a:r>
            <a:r>
              <a:rPr lang="en-US" sz="2800" dirty="0"/>
              <a:t>with your group to make the game your own.</a:t>
            </a:r>
          </a:p>
        </p:txBody>
      </p:sp>
      <p:sp>
        <p:nvSpPr>
          <p:cNvPr id="3" name="Title 12"/>
          <p:cNvSpPr>
            <a:spLocks noGrp="1"/>
          </p:cNvSpPr>
          <p:nvPr>
            <p:ph type="title"/>
          </p:nvPr>
        </p:nvSpPr>
        <p:spPr>
          <a:xfrm>
            <a:off x="471489" y="117722"/>
            <a:ext cx="10882312" cy="792163"/>
          </a:xfrm>
        </p:spPr>
        <p:txBody>
          <a:bodyPr>
            <a:normAutofit/>
          </a:bodyPr>
          <a:lstStyle/>
          <a:p>
            <a:pPr algn="ctr"/>
            <a:r>
              <a:rPr lang="pt-BR" sz="4000" i="1" dirty="0" smtClean="0"/>
              <a:t>Bartok</a:t>
            </a:r>
            <a:r>
              <a:rPr lang="pt-BR" sz="4000" dirty="0" smtClean="0"/>
              <a:t>: Make Your Own Rules</a:t>
            </a:r>
            <a:endParaRPr lang="en-US" sz="3800" dirty="0"/>
          </a:p>
        </p:txBody>
      </p:sp>
      <p:sp>
        <p:nvSpPr>
          <p:cNvPr id="4" name="Rectangle 3"/>
          <p:cNvSpPr/>
          <p:nvPr/>
        </p:nvSpPr>
        <p:spPr>
          <a:xfrm>
            <a:off x="664143" y="5389156"/>
            <a:ext cx="10501163" cy="646331"/>
          </a:xfrm>
          <a:prstGeom prst="rect">
            <a:avLst/>
          </a:prstGeom>
        </p:spPr>
        <p:txBody>
          <a:bodyPr wrap="square">
            <a:spAutoFit/>
          </a:bodyPr>
          <a:lstStyle/>
          <a:p>
            <a:r>
              <a:rPr lang="en-US" i="1" dirty="0" smtClean="0"/>
              <a:t>Recall: Good </a:t>
            </a:r>
            <a:r>
              <a:rPr lang="en-US" dirty="0"/>
              <a:t>game design is the process of creating goals that a player</a:t>
            </a:r>
            <a:r>
              <a:rPr lang="en-US" i="1" dirty="0">
                <a:solidFill>
                  <a:srgbClr val="FF0000"/>
                </a:solidFill>
              </a:rPr>
              <a:t> feels </a:t>
            </a:r>
            <a:r>
              <a:rPr lang="en-US" dirty="0"/>
              <a:t>motivated to reach and rules that a player must follow as he makes making meaningful decisions in pursuit of those goals.</a:t>
            </a:r>
            <a:endParaRPr lang="en-US" sz="2400" dirty="0"/>
          </a:p>
        </p:txBody>
      </p:sp>
    </p:spTree>
    <p:extLst>
      <p:ext uri="{BB962C8B-B14F-4D97-AF65-F5344CB8AC3E}">
        <p14:creationId xmlns:p14="http://schemas.microsoft.com/office/powerpoint/2010/main" val="2627438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13"/>
          <p:cNvSpPr>
            <a:spLocks noGrp="1"/>
          </p:cNvSpPr>
          <p:nvPr>
            <p:ph idx="1"/>
          </p:nvPr>
        </p:nvSpPr>
        <p:spPr>
          <a:xfrm>
            <a:off x="928365" y="1150218"/>
            <a:ext cx="10792763" cy="3566160"/>
          </a:xfrm>
        </p:spPr>
        <p:txBody>
          <a:bodyPr>
            <a:noAutofit/>
          </a:bodyPr>
          <a:lstStyle/>
          <a:p>
            <a:pPr marL="0" indent="0">
              <a:buNone/>
            </a:pPr>
            <a:r>
              <a:rPr lang="en-US" dirty="0" smtClean="0"/>
              <a:t>According to Brathwaite and Schreiber in </a:t>
            </a:r>
            <a:r>
              <a:rPr lang="en-US" dirty="0" smtClean="0">
                <a:hlinkClick r:id="rId2"/>
              </a:rPr>
              <a:t>Challenges for Game Designers</a:t>
            </a:r>
            <a:r>
              <a:rPr lang="en-US" dirty="0" smtClean="0"/>
              <a:t>:</a:t>
            </a:r>
          </a:p>
          <a:p>
            <a:pPr marL="0" indent="0">
              <a:buNone/>
            </a:pPr>
            <a:endParaRPr lang="en-US" dirty="0" smtClean="0"/>
          </a:p>
          <a:p>
            <a:pPr marL="0" indent="0">
              <a:buNone/>
            </a:pPr>
            <a:r>
              <a:rPr lang="en-US" dirty="0" smtClean="0"/>
              <a:t>Game </a:t>
            </a:r>
            <a:r>
              <a:rPr lang="en-US" dirty="0"/>
              <a:t>design is the process of creating the content and rules of a game. </a:t>
            </a:r>
            <a:endParaRPr lang="en-US" dirty="0" smtClean="0"/>
          </a:p>
          <a:p>
            <a:pPr marL="0" indent="0">
              <a:buNone/>
            </a:pPr>
            <a:endParaRPr lang="en-US" i="1" dirty="0" smtClean="0"/>
          </a:p>
          <a:p>
            <a:pPr marL="0" indent="0">
              <a:buNone/>
            </a:pPr>
            <a:r>
              <a:rPr lang="en-US" i="1" dirty="0" smtClean="0"/>
              <a:t>Good </a:t>
            </a:r>
            <a:r>
              <a:rPr lang="en-US" dirty="0"/>
              <a:t>game </a:t>
            </a:r>
            <a:r>
              <a:rPr lang="en-US" dirty="0" smtClean="0"/>
              <a:t>design is </a:t>
            </a:r>
            <a:r>
              <a:rPr lang="en-US" dirty="0"/>
              <a:t>the process of creating goals that a player feels motivated to reach and rules that a </a:t>
            </a:r>
            <a:r>
              <a:rPr lang="en-US" dirty="0" smtClean="0"/>
              <a:t>player must </a:t>
            </a:r>
            <a:r>
              <a:rPr lang="en-US" dirty="0"/>
              <a:t>follow as he makes making meaningful decisions in pursuit of those goals.</a:t>
            </a:r>
            <a:endParaRPr lang="en-US" sz="3600" dirty="0"/>
          </a:p>
        </p:txBody>
      </p:sp>
      <p:sp>
        <p:nvSpPr>
          <p:cNvPr id="3" name="Title 12"/>
          <p:cNvSpPr>
            <a:spLocks noGrp="1"/>
          </p:cNvSpPr>
          <p:nvPr>
            <p:ph type="title"/>
          </p:nvPr>
        </p:nvSpPr>
        <p:spPr>
          <a:xfrm>
            <a:off x="471489" y="93659"/>
            <a:ext cx="10882312" cy="792163"/>
          </a:xfrm>
        </p:spPr>
        <p:txBody>
          <a:bodyPr>
            <a:normAutofit/>
          </a:bodyPr>
          <a:lstStyle/>
          <a:p>
            <a:pPr algn="ctr"/>
            <a:r>
              <a:rPr lang="en-US" sz="3800" dirty="0" smtClean="0"/>
              <a:t>What is Game Design?</a:t>
            </a:r>
            <a:endParaRPr lang="en-US" sz="3800" dirty="0"/>
          </a:p>
        </p:txBody>
      </p:sp>
    </p:spTree>
    <p:extLst>
      <p:ext uri="{BB962C8B-B14F-4D97-AF65-F5344CB8AC3E}">
        <p14:creationId xmlns:p14="http://schemas.microsoft.com/office/powerpoint/2010/main" val="1466396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13"/>
          <p:cNvSpPr>
            <a:spLocks noGrp="1"/>
          </p:cNvSpPr>
          <p:nvPr>
            <p:ph idx="1"/>
          </p:nvPr>
        </p:nvSpPr>
        <p:spPr>
          <a:xfrm>
            <a:off x="928365" y="1150218"/>
            <a:ext cx="10792763" cy="3566160"/>
          </a:xfrm>
        </p:spPr>
        <p:txBody>
          <a:bodyPr>
            <a:noAutofit/>
          </a:bodyPr>
          <a:lstStyle/>
          <a:p>
            <a:pPr marL="341313" indent="-338138">
              <a:buNone/>
            </a:pPr>
            <a:r>
              <a:rPr lang="en-US" i="1" dirty="0"/>
              <a:t>Bartok</a:t>
            </a:r>
            <a:r>
              <a:rPr lang="en-US" dirty="0"/>
              <a:t> is a classic card game that is similar to the commercial game </a:t>
            </a:r>
            <a:r>
              <a:rPr lang="en-US" i="1" dirty="0"/>
              <a:t>Uno.</a:t>
            </a:r>
          </a:p>
          <a:p>
            <a:pPr marL="3175" indent="0">
              <a:buNone/>
            </a:pPr>
            <a:endParaRPr lang="en-US" dirty="0" smtClean="0"/>
          </a:p>
          <a:p>
            <a:pPr marL="3175" indent="0">
              <a:buNone/>
            </a:pPr>
            <a:r>
              <a:rPr lang="en-US" dirty="0" smtClean="0"/>
              <a:t>All </a:t>
            </a:r>
            <a:r>
              <a:rPr lang="en-US" dirty="0"/>
              <a:t>you need to play are three to five players and a standard deck of playing cards</a:t>
            </a:r>
            <a:r>
              <a:rPr lang="en-US" dirty="0" smtClean="0"/>
              <a:t>:</a:t>
            </a:r>
          </a:p>
          <a:p>
            <a:pPr marL="3175" indent="0">
              <a:buNone/>
            </a:pPr>
            <a:endParaRPr lang="en-US" dirty="0"/>
          </a:p>
          <a:p>
            <a:pPr marL="798513" lvl="2" indent="-338138"/>
            <a:r>
              <a:rPr lang="en-US" sz="2400" dirty="0"/>
              <a:t>Break into groups of 3-5 players each.</a:t>
            </a:r>
          </a:p>
          <a:p>
            <a:pPr marL="798513" lvl="2" indent="-338138"/>
            <a:r>
              <a:rPr lang="en-US" sz="2400" dirty="0"/>
              <a:t>Remove the Jokers from the deck.</a:t>
            </a:r>
          </a:p>
          <a:p>
            <a:pPr marL="798513" lvl="2" indent="-338138"/>
            <a:r>
              <a:rPr lang="en-US" sz="2400" dirty="0"/>
              <a:t>Shuffle the cards.</a:t>
            </a:r>
            <a:endParaRPr lang="en-US" dirty="0"/>
          </a:p>
        </p:txBody>
      </p:sp>
      <p:sp>
        <p:nvSpPr>
          <p:cNvPr id="3" name="Title 12"/>
          <p:cNvSpPr>
            <a:spLocks noGrp="1"/>
          </p:cNvSpPr>
          <p:nvPr>
            <p:ph type="title"/>
          </p:nvPr>
        </p:nvSpPr>
        <p:spPr>
          <a:xfrm>
            <a:off x="471489" y="93659"/>
            <a:ext cx="10882312" cy="792163"/>
          </a:xfrm>
        </p:spPr>
        <p:txBody>
          <a:bodyPr>
            <a:normAutofit/>
          </a:bodyPr>
          <a:lstStyle/>
          <a:p>
            <a:pPr algn="ctr"/>
            <a:r>
              <a:rPr lang="pt-BR" sz="4000" i="1" dirty="0" smtClean="0"/>
              <a:t>Bartok</a:t>
            </a:r>
            <a:r>
              <a:rPr lang="pt-BR" sz="4000" dirty="0"/>
              <a:t>: A Game Design </a:t>
            </a:r>
            <a:r>
              <a:rPr lang="pt-BR" sz="4000" dirty="0" smtClean="0"/>
              <a:t>Exercise</a:t>
            </a:r>
            <a:endParaRPr lang="en-US" sz="3800" dirty="0"/>
          </a:p>
        </p:txBody>
      </p:sp>
    </p:spTree>
    <p:extLst>
      <p:ext uri="{BB962C8B-B14F-4D97-AF65-F5344CB8AC3E}">
        <p14:creationId xmlns:p14="http://schemas.microsoft.com/office/powerpoint/2010/main" val="4185347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13"/>
          <p:cNvSpPr>
            <a:spLocks noGrp="1"/>
          </p:cNvSpPr>
          <p:nvPr>
            <p:ph idx="1"/>
          </p:nvPr>
        </p:nvSpPr>
        <p:spPr>
          <a:xfrm>
            <a:off x="389352" y="842208"/>
            <a:ext cx="8115841" cy="5688533"/>
          </a:xfrm>
        </p:spPr>
        <p:txBody>
          <a:bodyPr>
            <a:noAutofit/>
          </a:bodyPr>
          <a:lstStyle/>
          <a:p>
            <a:pPr marL="341313" indent="-338138">
              <a:buNone/>
            </a:pPr>
            <a:r>
              <a:rPr lang="en-US" dirty="0">
                <a:solidFill>
                  <a:srgbClr val="FF0000"/>
                </a:solidFill>
              </a:rPr>
              <a:t>Objective</a:t>
            </a:r>
          </a:p>
          <a:p>
            <a:pPr marL="341313" lvl="1" indent="-338138"/>
            <a:r>
              <a:rPr lang="en-US" dirty="0"/>
              <a:t>Be the first person to run out of cards.</a:t>
            </a:r>
          </a:p>
          <a:p>
            <a:pPr marL="3175" indent="0">
              <a:buNone/>
            </a:pPr>
            <a:r>
              <a:rPr lang="en-US" i="1" dirty="0">
                <a:solidFill>
                  <a:srgbClr val="FF0000"/>
                </a:solidFill>
              </a:rPr>
              <a:t>Standard </a:t>
            </a:r>
            <a:r>
              <a:rPr lang="en-US" dirty="0">
                <a:solidFill>
                  <a:srgbClr val="FF0000"/>
                </a:solidFill>
              </a:rPr>
              <a:t>Rules:</a:t>
            </a:r>
          </a:p>
          <a:p>
            <a:pPr marL="341313" lvl="1" indent="-338138"/>
            <a:r>
              <a:rPr lang="en-US" dirty="0"/>
              <a:t>Deal 5 cards to each </a:t>
            </a:r>
            <a:r>
              <a:rPr lang="en-US" dirty="0" smtClean="0"/>
              <a:t>player. (T</a:t>
            </a:r>
            <a:r>
              <a:rPr lang="en-US" sz="2400" dirty="0" smtClean="0"/>
              <a:t>he </a:t>
            </a:r>
            <a:r>
              <a:rPr lang="en-US" sz="2400" dirty="0"/>
              <a:t>remaining cards become a draw pile</a:t>
            </a:r>
            <a:r>
              <a:rPr lang="en-US" sz="2400" dirty="0" smtClean="0"/>
              <a:t>.)</a:t>
            </a:r>
            <a:endParaRPr lang="en-US" sz="2400" dirty="0"/>
          </a:p>
          <a:p>
            <a:pPr marL="341313" lvl="1" indent="-338138"/>
            <a:r>
              <a:rPr lang="en-US" dirty="0"/>
              <a:t>Flip over the top card of the draw pile to start a discard pile.</a:t>
            </a:r>
          </a:p>
          <a:p>
            <a:pPr marL="341313" lvl="1" indent="-338138"/>
            <a:r>
              <a:rPr lang="en-US" dirty="0"/>
              <a:t>The person to the left of the dealer plays first, and play proceeds clockwise.</a:t>
            </a:r>
          </a:p>
          <a:p>
            <a:pPr marL="341313" lvl="1" indent="-338138"/>
            <a:r>
              <a:rPr lang="en-US" dirty="0"/>
              <a:t>Each player must play a card onto the discard pile that </a:t>
            </a:r>
            <a:r>
              <a:rPr lang="en-US" i="1" dirty="0">
                <a:solidFill>
                  <a:srgbClr val="1306BA"/>
                </a:solidFill>
              </a:rPr>
              <a:t>matches the suit or number of the top card of the discard pile</a:t>
            </a:r>
            <a:r>
              <a:rPr lang="en-US" dirty="0"/>
              <a:t>.</a:t>
            </a:r>
          </a:p>
          <a:p>
            <a:pPr marL="341313" lvl="1" indent="-338138"/>
            <a:r>
              <a:rPr lang="en-US" dirty="0"/>
              <a:t>If she can’t, she must draw a card</a:t>
            </a:r>
            <a:r>
              <a:rPr lang="en-US" dirty="0" smtClean="0"/>
              <a:t>.</a:t>
            </a:r>
          </a:p>
          <a:p>
            <a:pPr marL="341313" lvl="1" indent="-338138"/>
            <a:r>
              <a:rPr lang="en-US" dirty="0" smtClean="0"/>
              <a:t>If the draw pile is empty, reshuffle the discard pile and replace as the draw pile.</a:t>
            </a:r>
            <a:endParaRPr lang="en-US" dirty="0"/>
          </a:p>
        </p:txBody>
      </p:sp>
      <p:sp>
        <p:nvSpPr>
          <p:cNvPr id="3" name="Title 12"/>
          <p:cNvSpPr>
            <a:spLocks noGrp="1"/>
          </p:cNvSpPr>
          <p:nvPr>
            <p:ph type="title"/>
          </p:nvPr>
        </p:nvSpPr>
        <p:spPr>
          <a:xfrm>
            <a:off x="471489" y="93659"/>
            <a:ext cx="10882312" cy="792163"/>
          </a:xfrm>
        </p:spPr>
        <p:txBody>
          <a:bodyPr>
            <a:normAutofit/>
          </a:bodyPr>
          <a:lstStyle/>
          <a:p>
            <a:pPr algn="ctr"/>
            <a:r>
              <a:rPr lang="pt-BR" sz="4000" i="1" dirty="0" smtClean="0"/>
              <a:t>Bartok</a:t>
            </a:r>
            <a:r>
              <a:rPr lang="pt-BR" sz="4000" dirty="0"/>
              <a:t>: </a:t>
            </a:r>
            <a:r>
              <a:rPr lang="pt-BR" sz="4000" dirty="0" smtClean="0"/>
              <a:t>Rules</a:t>
            </a:r>
            <a:endParaRPr lang="en-US" sz="3800" dirty="0"/>
          </a:p>
        </p:txBody>
      </p:sp>
      <p:pic>
        <p:nvPicPr>
          <p:cNvPr id="4" name="f1.1-Bartok.png"/>
          <p:cNvPicPr>
            <a:picLocks noChangeAspect="1"/>
          </p:cNvPicPr>
          <p:nvPr/>
        </p:nvPicPr>
        <p:blipFill>
          <a:blip r:embed="rId2">
            <a:extLst/>
          </a:blip>
          <a:stretch>
            <a:fillRect/>
          </a:stretch>
        </p:blipFill>
        <p:spPr>
          <a:xfrm>
            <a:off x="8258477" y="93659"/>
            <a:ext cx="3718598" cy="3315750"/>
          </a:xfrm>
          <a:prstGeom prst="rect">
            <a:avLst/>
          </a:prstGeom>
          <a:ln w="12700"/>
        </p:spPr>
      </p:pic>
      <p:sp>
        <p:nvSpPr>
          <p:cNvPr id="5" name="TextBox 4"/>
          <p:cNvSpPr txBox="1"/>
          <p:nvPr/>
        </p:nvSpPr>
        <p:spPr>
          <a:xfrm>
            <a:off x="8523209" y="3363388"/>
            <a:ext cx="3189134" cy="830997"/>
          </a:xfrm>
          <a:prstGeom prst="rect">
            <a:avLst/>
          </a:prstGeom>
          <a:noFill/>
          <a:ln>
            <a:solidFill>
              <a:schemeClr val="bg2"/>
            </a:solidFill>
          </a:ln>
        </p:spPr>
        <p:txBody>
          <a:bodyPr wrap="square" rtlCol="0" anchor="ctr" anchorCtr="1">
            <a:spAutoFit/>
          </a:bodyPr>
          <a:lstStyle/>
          <a:p>
            <a:r>
              <a:rPr lang="en-US" sz="1600" dirty="0"/>
              <a:t>The player can choose to play any one of the </a:t>
            </a:r>
            <a:r>
              <a:rPr lang="en-US" sz="1600" dirty="0" smtClean="0"/>
              <a:t>cards highlighted </a:t>
            </a:r>
            <a:r>
              <a:rPr lang="en-US" sz="1600" dirty="0"/>
              <a:t>with blue borders (7C, JC, 2H, 2S).</a:t>
            </a:r>
          </a:p>
        </p:txBody>
      </p:sp>
    </p:spTree>
    <p:extLst>
      <p:ext uri="{BB962C8B-B14F-4D97-AF65-F5344CB8AC3E}">
        <p14:creationId xmlns:p14="http://schemas.microsoft.com/office/powerpoint/2010/main" val="3846133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13"/>
          <p:cNvSpPr>
            <a:spLocks noGrp="1"/>
          </p:cNvSpPr>
          <p:nvPr>
            <p:ph idx="1"/>
          </p:nvPr>
        </p:nvSpPr>
        <p:spPr>
          <a:xfrm>
            <a:off x="717082" y="1260909"/>
            <a:ext cx="10847672" cy="5053264"/>
          </a:xfrm>
        </p:spPr>
        <p:txBody>
          <a:bodyPr>
            <a:noAutofit/>
          </a:bodyPr>
          <a:lstStyle/>
          <a:p>
            <a:pPr marL="0" lvl="1" indent="0">
              <a:buNone/>
            </a:pPr>
            <a:r>
              <a:rPr lang="en-US" dirty="0"/>
              <a:t>Is the game of the appropriate </a:t>
            </a:r>
            <a:r>
              <a:rPr lang="en-US" dirty="0" smtClean="0"/>
              <a:t>difficulty for you and your group?</a:t>
            </a:r>
          </a:p>
          <a:p>
            <a:pPr marL="0" lvl="1" indent="0">
              <a:buNone/>
            </a:pPr>
            <a:endParaRPr lang="en-US" dirty="0"/>
          </a:p>
          <a:p>
            <a:pPr marL="0" lvl="1" indent="0">
              <a:buNone/>
            </a:pPr>
            <a:r>
              <a:rPr lang="en-US" dirty="0" smtClean="0"/>
              <a:t>Is </a:t>
            </a:r>
            <a:r>
              <a:rPr lang="en-US" dirty="0"/>
              <a:t>the game of the appropriate </a:t>
            </a:r>
            <a:r>
              <a:rPr lang="en-US" dirty="0" smtClean="0"/>
              <a:t>difficulty for all groups?</a:t>
            </a:r>
          </a:p>
          <a:p>
            <a:pPr marL="0" lvl="1" indent="0">
              <a:buNone/>
            </a:pPr>
            <a:endParaRPr lang="en-US" dirty="0"/>
          </a:p>
          <a:p>
            <a:pPr marL="0" lvl="1" indent="0">
              <a:buNone/>
            </a:pPr>
            <a:r>
              <a:rPr lang="en-US" dirty="0"/>
              <a:t>Is the outcome of the game based more on strategy or chance?</a:t>
            </a:r>
          </a:p>
          <a:p>
            <a:pPr marL="0" lvl="1" indent="0">
              <a:buNone/>
            </a:pPr>
            <a:endParaRPr lang="en-US" dirty="0" smtClean="0"/>
          </a:p>
          <a:p>
            <a:pPr marL="0" lvl="1" indent="0">
              <a:buNone/>
            </a:pPr>
            <a:r>
              <a:rPr lang="en-US" dirty="0" smtClean="0"/>
              <a:t>Does </a:t>
            </a:r>
            <a:r>
              <a:rPr lang="en-US" dirty="0"/>
              <a:t>the game have meaningful, interesting decisions?</a:t>
            </a:r>
          </a:p>
          <a:p>
            <a:pPr marL="0" lvl="1" indent="0">
              <a:buNone/>
            </a:pPr>
            <a:endParaRPr lang="en-US" dirty="0" smtClean="0"/>
          </a:p>
          <a:p>
            <a:pPr marL="0" lvl="1" indent="0">
              <a:buNone/>
            </a:pPr>
            <a:r>
              <a:rPr lang="en-US" dirty="0" smtClean="0"/>
              <a:t>Is </a:t>
            </a:r>
            <a:r>
              <a:rPr lang="en-US" dirty="0"/>
              <a:t>the game interesting when it's not your turn?</a:t>
            </a:r>
          </a:p>
        </p:txBody>
      </p:sp>
      <p:sp>
        <p:nvSpPr>
          <p:cNvPr id="3" name="Title 12"/>
          <p:cNvSpPr>
            <a:spLocks noGrp="1"/>
          </p:cNvSpPr>
          <p:nvPr>
            <p:ph type="title"/>
          </p:nvPr>
        </p:nvSpPr>
        <p:spPr>
          <a:xfrm>
            <a:off x="471489" y="93659"/>
            <a:ext cx="10882312" cy="792163"/>
          </a:xfrm>
        </p:spPr>
        <p:txBody>
          <a:bodyPr>
            <a:normAutofit/>
          </a:bodyPr>
          <a:lstStyle/>
          <a:p>
            <a:pPr algn="ctr"/>
            <a:r>
              <a:rPr lang="pt-BR" sz="4000" i="1" dirty="0" smtClean="0"/>
              <a:t>Bartok</a:t>
            </a:r>
            <a:r>
              <a:rPr lang="pt-BR" sz="4000" dirty="0" smtClean="0"/>
              <a:t>: Analysis</a:t>
            </a:r>
            <a:endParaRPr lang="en-US" sz="3800" dirty="0"/>
          </a:p>
        </p:txBody>
      </p:sp>
    </p:spTree>
    <p:extLst>
      <p:ext uri="{BB962C8B-B14F-4D97-AF65-F5344CB8AC3E}">
        <p14:creationId xmlns:p14="http://schemas.microsoft.com/office/powerpoint/2010/main" val="1859075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13"/>
          <p:cNvSpPr>
            <a:spLocks noGrp="1"/>
          </p:cNvSpPr>
          <p:nvPr>
            <p:ph idx="1"/>
          </p:nvPr>
        </p:nvSpPr>
        <p:spPr>
          <a:xfrm>
            <a:off x="664143" y="1034714"/>
            <a:ext cx="10847672" cy="5563403"/>
          </a:xfrm>
        </p:spPr>
        <p:txBody>
          <a:bodyPr>
            <a:noAutofit/>
          </a:bodyPr>
          <a:lstStyle/>
          <a:p>
            <a:pPr marL="0" indent="0">
              <a:buNone/>
            </a:pPr>
            <a:r>
              <a:rPr lang="en-US" dirty="0" smtClean="0"/>
              <a:t>Roll a d20 % 4 (d20 is a 20-sided die) to determine which rule to add to the game.</a:t>
            </a:r>
          </a:p>
          <a:p>
            <a:pPr marL="0" lvl="1" indent="0">
              <a:buNone/>
            </a:pPr>
            <a:r>
              <a:rPr lang="en-US" dirty="0" smtClean="0">
                <a:solidFill>
                  <a:srgbClr val="FF0000"/>
                </a:solidFill>
              </a:rPr>
              <a:t>Rule 0:</a:t>
            </a:r>
            <a:endParaRPr lang="en-US" dirty="0">
              <a:solidFill>
                <a:srgbClr val="FF0000"/>
              </a:solidFill>
            </a:endParaRPr>
          </a:p>
          <a:p>
            <a:pPr marL="457200" lvl="3" indent="0">
              <a:buNone/>
            </a:pPr>
            <a:r>
              <a:rPr lang="en-US" sz="2000" dirty="0" smtClean="0"/>
              <a:t>If </a:t>
            </a:r>
            <a:r>
              <a:rPr lang="en-US" sz="2000" dirty="0"/>
              <a:t>a player plays a 2, the person to her left must draw two cards instead of playing.</a:t>
            </a:r>
          </a:p>
          <a:p>
            <a:pPr marL="0" lvl="1" indent="0">
              <a:buNone/>
            </a:pPr>
            <a:r>
              <a:rPr lang="en-US" dirty="0">
                <a:solidFill>
                  <a:srgbClr val="FF0000"/>
                </a:solidFill>
              </a:rPr>
              <a:t>Rule </a:t>
            </a:r>
            <a:r>
              <a:rPr lang="en-US" dirty="0" smtClean="0">
                <a:solidFill>
                  <a:srgbClr val="FF0000"/>
                </a:solidFill>
              </a:rPr>
              <a:t>1:</a:t>
            </a:r>
            <a:endParaRPr lang="en-US" dirty="0">
              <a:solidFill>
                <a:srgbClr val="FF0000"/>
              </a:solidFill>
            </a:endParaRPr>
          </a:p>
          <a:p>
            <a:pPr marL="457200" lvl="3" indent="0">
              <a:buNone/>
            </a:pPr>
            <a:r>
              <a:rPr lang="en-US" sz="2000" dirty="0" smtClean="0"/>
              <a:t>If </a:t>
            </a:r>
            <a:r>
              <a:rPr lang="en-US" sz="2000" dirty="0"/>
              <a:t>any player has a card that matches the number and color (red or black) of </a:t>
            </a:r>
            <a:r>
              <a:rPr lang="en-US" sz="2000" dirty="0" smtClean="0"/>
              <a:t>the </a:t>
            </a:r>
            <a:r>
              <a:rPr lang="en-US" sz="2000" dirty="0"/>
              <a:t>top card, she may announce "Match card!" and play it out of turn. Play then continues with the player to the left of the one who just played the out-of-turn card. This can lead to players having their turns skipped.</a:t>
            </a:r>
          </a:p>
          <a:p>
            <a:pPr marL="0" lvl="1" indent="0">
              <a:buNone/>
            </a:pPr>
            <a:r>
              <a:rPr lang="en-US" dirty="0">
                <a:solidFill>
                  <a:srgbClr val="FF0000"/>
                </a:solidFill>
              </a:rPr>
              <a:t>Rule </a:t>
            </a:r>
            <a:r>
              <a:rPr lang="en-US" dirty="0" smtClean="0">
                <a:solidFill>
                  <a:srgbClr val="FF0000"/>
                </a:solidFill>
              </a:rPr>
              <a:t>2:</a:t>
            </a:r>
            <a:endParaRPr lang="en-US" dirty="0">
              <a:solidFill>
                <a:srgbClr val="FF0000"/>
              </a:solidFill>
            </a:endParaRPr>
          </a:p>
          <a:p>
            <a:pPr marL="457200" lvl="3" indent="0">
              <a:buNone/>
            </a:pPr>
            <a:r>
              <a:rPr lang="en-US" sz="2000" dirty="0"/>
              <a:t>A player must announce “Last card” when she has only one card left. If someone else calls it first, she must draw two cards (bringing her total number of cards to three</a:t>
            </a:r>
            <a:r>
              <a:rPr lang="en-US" sz="2000" dirty="0" smtClean="0"/>
              <a:t>).</a:t>
            </a:r>
          </a:p>
          <a:p>
            <a:pPr marL="0" lvl="1" indent="0">
              <a:buNone/>
            </a:pPr>
            <a:r>
              <a:rPr lang="en-US" dirty="0">
                <a:solidFill>
                  <a:srgbClr val="FF0000"/>
                </a:solidFill>
              </a:rPr>
              <a:t>Rule </a:t>
            </a:r>
            <a:r>
              <a:rPr lang="en-US" dirty="0" smtClean="0">
                <a:solidFill>
                  <a:srgbClr val="FF0000"/>
                </a:solidFill>
              </a:rPr>
              <a:t>3:</a:t>
            </a:r>
            <a:endParaRPr lang="en-US" dirty="0">
              <a:solidFill>
                <a:srgbClr val="FF0000"/>
              </a:solidFill>
            </a:endParaRPr>
          </a:p>
          <a:p>
            <a:pPr marL="457200" lvl="3" indent="0">
              <a:buNone/>
            </a:pPr>
            <a:r>
              <a:rPr lang="en-US" sz="2000" dirty="0" smtClean="0"/>
              <a:t>Add the two jokers to the deck. One-eyed jacks and jokers are wildcards: they can be played at any time on a player's turn.</a:t>
            </a:r>
          </a:p>
        </p:txBody>
      </p:sp>
      <p:sp>
        <p:nvSpPr>
          <p:cNvPr id="3" name="Title 12"/>
          <p:cNvSpPr>
            <a:spLocks noGrp="1"/>
          </p:cNvSpPr>
          <p:nvPr>
            <p:ph type="title"/>
          </p:nvPr>
        </p:nvSpPr>
        <p:spPr>
          <a:xfrm>
            <a:off x="471489" y="93659"/>
            <a:ext cx="10882312" cy="792163"/>
          </a:xfrm>
        </p:spPr>
        <p:txBody>
          <a:bodyPr>
            <a:normAutofit/>
          </a:bodyPr>
          <a:lstStyle/>
          <a:p>
            <a:pPr algn="ctr"/>
            <a:r>
              <a:rPr lang="pt-BR" sz="4000" i="1" dirty="0" smtClean="0"/>
              <a:t>Bartok</a:t>
            </a:r>
            <a:r>
              <a:rPr lang="pt-BR" sz="4000" dirty="0" smtClean="0"/>
              <a:t>: Modifying the Rules</a:t>
            </a:r>
            <a:endParaRPr lang="en-US" sz="3800" dirty="0"/>
          </a:p>
        </p:txBody>
      </p:sp>
    </p:spTree>
    <p:extLst>
      <p:ext uri="{BB962C8B-B14F-4D97-AF65-F5344CB8AC3E}">
        <p14:creationId xmlns:p14="http://schemas.microsoft.com/office/powerpoint/2010/main" val="303610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13"/>
          <p:cNvSpPr>
            <a:spLocks noGrp="1"/>
          </p:cNvSpPr>
          <p:nvPr>
            <p:ph idx="1"/>
          </p:nvPr>
        </p:nvSpPr>
        <p:spPr>
          <a:xfrm>
            <a:off x="664143" y="1390851"/>
            <a:ext cx="10847672" cy="3907856"/>
          </a:xfrm>
        </p:spPr>
        <p:txBody>
          <a:bodyPr>
            <a:noAutofit/>
          </a:bodyPr>
          <a:lstStyle/>
          <a:p>
            <a:pPr marL="0" indent="57150">
              <a:buNone/>
            </a:pPr>
            <a:r>
              <a:rPr lang="en-US" dirty="0"/>
              <a:t>A strange shuffle or other external force can cause one playtest of the game to be very different from others.</a:t>
            </a:r>
          </a:p>
          <a:p>
            <a:pPr marL="0" indent="57150">
              <a:buNone/>
            </a:pPr>
            <a:endParaRPr lang="en-US" dirty="0" smtClean="0"/>
          </a:p>
          <a:p>
            <a:pPr marL="0" indent="57150">
              <a:buNone/>
            </a:pPr>
            <a:r>
              <a:rPr lang="en-US" dirty="0" smtClean="0"/>
              <a:t>You </a:t>
            </a:r>
            <a:r>
              <a:rPr lang="en-US" dirty="0"/>
              <a:t>must playtest several times to ensure that you experience an average playtest and not a fluke.</a:t>
            </a:r>
          </a:p>
          <a:p>
            <a:pPr marL="0" indent="57150">
              <a:buNone/>
            </a:pPr>
            <a:endParaRPr lang="en-US" dirty="0" smtClean="0"/>
          </a:p>
          <a:p>
            <a:pPr marL="0" indent="57150">
              <a:buNone/>
            </a:pPr>
            <a:r>
              <a:rPr lang="en-US" dirty="0" smtClean="0"/>
              <a:t>However</a:t>
            </a:r>
            <a:r>
              <a:rPr lang="en-US" dirty="0"/>
              <a:t>, you must also note any flukes that happen because they can also happen to players.</a:t>
            </a:r>
          </a:p>
        </p:txBody>
      </p:sp>
      <p:sp>
        <p:nvSpPr>
          <p:cNvPr id="3" name="Title 12"/>
          <p:cNvSpPr>
            <a:spLocks noGrp="1"/>
          </p:cNvSpPr>
          <p:nvPr>
            <p:ph type="title"/>
          </p:nvPr>
        </p:nvSpPr>
        <p:spPr>
          <a:xfrm>
            <a:off x="471489" y="93659"/>
            <a:ext cx="10882312" cy="792163"/>
          </a:xfrm>
        </p:spPr>
        <p:txBody>
          <a:bodyPr>
            <a:normAutofit/>
          </a:bodyPr>
          <a:lstStyle/>
          <a:p>
            <a:pPr algn="ctr"/>
            <a:r>
              <a:rPr lang="pt-BR" sz="4000" i="1" dirty="0" smtClean="0"/>
              <a:t>Beware of Erroreous Conclusions from Sampling</a:t>
            </a:r>
            <a:endParaRPr lang="en-US" sz="3800" dirty="0"/>
          </a:p>
        </p:txBody>
      </p:sp>
    </p:spTree>
    <p:extLst>
      <p:ext uri="{BB962C8B-B14F-4D97-AF65-F5344CB8AC3E}">
        <p14:creationId xmlns:p14="http://schemas.microsoft.com/office/powerpoint/2010/main" val="4016463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13"/>
          <p:cNvSpPr>
            <a:spLocks noGrp="1"/>
          </p:cNvSpPr>
          <p:nvPr>
            <p:ph idx="1"/>
          </p:nvPr>
        </p:nvSpPr>
        <p:spPr>
          <a:xfrm>
            <a:off x="664143" y="1246472"/>
            <a:ext cx="10847672" cy="4427621"/>
          </a:xfrm>
        </p:spPr>
        <p:txBody>
          <a:bodyPr>
            <a:noAutofit/>
          </a:bodyPr>
          <a:lstStyle/>
          <a:p>
            <a:pPr marL="0" indent="0">
              <a:buNone/>
            </a:pPr>
            <a:r>
              <a:rPr lang="en-US" dirty="0" smtClean="0"/>
              <a:t>How </a:t>
            </a:r>
            <a:r>
              <a:rPr lang="en-US" dirty="0"/>
              <a:t>did the single rule change the game?</a:t>
            </a:r>
          </a:p>
          <a:p>
            <a:pPr marL="0" indent="0">
              <a:buNone/>
            </a:pPr>
            <a:endParaRPr lang="en-US" dirty="0" smtClean="0"/>
          </a:p>
          <a:p>
            <a:pPr marL="0" indent="0">
              <a:buNone/>
            </a:pPr>
            <a:r>
              <a:rPr lang="en-US" dirty="0" smtClean="0"/>
              <a:t>Have </a:t>
            </a:r>
            <a:r>
              <a:rPr lang="en-US" dirty="0"/>
              <a:t>the answers to your questions changed?</a:t>
            </a:r>
          </a:p>
          <a:p>
            <a:pPr marL="457200" lvl="2" indent="0">
              <a:buNone/>
            </a:pPr>
            <a:r>
              <a:rPr lang="en-US" dirty="0"/>
              <a:t>Is the game of the appropriate difficulty for you and your group?</a:t>
            </a:r>
          </a:p>
          <a:p>
            <a:pPr marL="457200" lvl="2" indent="0">
              <a:buNone/>
            </a:pPr>
            <a:r>
              <a:rPr lang="en-US" dirty="0" smtClean="0"/>
              <a:t>Is </a:t>
            </a:r>
            <a:r>
              <a:rPr lang="en-US" dirty="0"/>
              <a:t>the game of the appropriate difficulty for all groups?</a:t>
            </a:r>
          </a:p>
          <a:p>
            <a:pPr marL="457200" lvl="2" indent="0">
              <a:buNone/>
            </a:pPr>
            <a:r>
              <a:rPr lang="en-US" dirty="0" smtClean="0"/>
              <a:t>Is </a:t>
            </a:r>
            <a:r>
              <a:rPr lang="en-US" dirty="0"/>
              <a:t>the outcome of the game based more on strategy or chance?</a:t>
            </a:r>
          </a:p>
          <a:p>
            <a:pPr marL="457200" lvl="2" indent="0">
              <a:buNone/>
            </a:pPr>
            <a:r>
              <a:rPr lang="en-US" dirty="0" smtClean="0"/>
              <a:t>Does </a:t>
            </a:r>
            <a:r>
              <a:rPr lang="en-US" dirty="0"/>
              <a:t>the game have meaningful, interesting decisions?</a:t>
            </a:r>
          </a:p>
          <a:p>
            <a:pPr marL="457200" lvl="2" indent="0">
              <a:buNone/>
            </a:pPr>
            <a:r>
              <a:rPr lang="en-US" dirty="0" smtClean="0"/>
              <a:t>Is </a:t>
            </a:r>
            <a:r>
              <a:rPr lang="en-US" dirty="0"/>
              <a:t>the game interesting when it's not your turn?</a:t>
            </a:r>
          </a:p>
          <a:p>
            <a:pPr marL="0" indent="0">
              <a:buNone/>
            </a:pPr>
            <a:endParaRPr lang="en-US" dirty="0" smtClean="0"/>
          </a:p>
          <a:p>
            <a:pPr marL="0" indent="0">
              <a:buNone/>
            </a:pPr>
            <a:r>
              <a:rPr lang="en-US" dirty="0" smtClean="0"/>
              <a:t>Changing </a:t>
            </a:r>
            <a:r>
              <a:rPr lang="en-US" dirty="0"/>
              <a:t>a single rule can have a drastic affect on the</a:t>
            </a:r>
            <a:r>
              <a:rPr lang="en-US" i="1" dirty="0">
                <a:solidFill>
                  <a:srgbClr val="FF0000"/>
                </a:solidFill>
              </a:rPr>
              <a:t> feel </a:t>
            </a:r>
            <a:r>
              <a:rPr lang="en-US" dirty="0"/>
              <a:t>of the game!</a:t>
            </a:r>
          </a:p>
        </p:txBody>
      </p:sp>
      <p:sp>
        <p:nvSpPr>
          <p:cNvPr id="3" name="Title 12"/>
          <p:cNvSpPr>
            <a:spLocks noGrp="1"/>
          </p:cNvSpPr>
          <p:nvPr>
            <p:ph type="title"/>
          </p:nvPr>
        </p:nvSpPr>
        <p:spPr>
          <a:xfrm>
            <a:off x="471489" y="117722"/>
            <a:ext cx="10882312" cy="792163"/>
          </a:xfrm>
        </p:spPr>
        <p:txBody>
          <a:bodyPr>
            <a:normAutofit/>
          </a:bodyPr>
          <a:lstStyle/>
          <a:p>
            <a:pPr algn="ctr"/>
            <a:r>
              <a:rPr lang="pt-BR" sz="4000" i="1" dirty="0" smtClean="0"/>
              <a:t>Bartok</a:t>
            </a:r>
            <a:r>
              <a:rPr lang="pt-BR" sz="4000" dirty="0" smtClean="0"/>
              <a:t>: Modification Questions</a:t>
            </a:r>
            <a:endParaRPr lang="en-US" sz="3800" dirty="0"/>
          </a:p>
        </p:txBody>
      </p:sp>
    </p:spTree>
    <p:extLst>
      <p:ext uri="{BB962C8B-B14F-4D97-AF65-F5344CB8AC3E}">
        <p14:creationId xmlns:p14="http://schemas.microsoft.com/office/powerpoint/2010/main" val="3493134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 name="Content Placeholder 13"/>
              <p:cNvSpPr>
                <a:spLocks noGrp="1"/>
              </p:cNvSpPr>
              <p:nvPr>
                <p:ph idx="1"/>
              </p:nvPr>
            </p:nvSpPr>
            <p:spPr>
              <a:xfrm>
                <a:off x="664143" y="1246472"/>
                <a:ext cx="10847672" cy="5351645"/>
              </a:xfrm>
            </p:spPr>
            <p:txBody>
              <a:bodyPr>
                <a:noAutofit/>
              </a:bodyPr>
              <a:lstStyle/>
              <a:p>
                <a:pPr marL="0" indent="0">
                  <a:buNone/>
                </a:pPr>
                <a:r>
                  <a:rPr lang="en-US" dirty="0" smtClean="0"/>
                  <a:t>Is there a </a:t>
                </a:r>
                <a:r>
                  <a:rPr lang="en-US" dirty="0" smtClean="0"/>
                  <a:t>rule (or set of rules) </a:t>
                </a:r>
                <a:r>
                  <a:rPr lang="en-US" dirty="0" smtClean="0"/>
                  <a:t>that does not directly impact another rule? Are any of the rules mutually exclusive?</a:t>
                </a:r>
              </a:p>
              <a:p>
                <a:pPr marL="0" indent="0">
                  <a:buNone/>
                </a:pPr>
                <a:endParaRPr lang="en-US" dirty="0" smtClean="0"/>
              </a:p>
              <a:p>
                <a:pPr marL="0" indent="0">
                  <a:buNone/>
                </a:pPr>
                <a:r>
                  <a:rPr lang="en-US" dirty="0" smtClean="0"/>
                  <a:t>Is it appropriate to playtest a combination of rules simultaneously without first testing an additional, individual rule?</a:t>
                </a:r>
              </a:p>
              <a:p>
                <a:pPr marL="0" indent="0">
                  <a:buNone/>
                </a:pPr>
                <a:endParaRPr lang="en-US" dirty="0" smtClean="0"/>
              </a:p>
              <a:p>
                <a:pPr marL="0" indent="0">
                  <a:buNone/>
                </a:pPr>
                <a:r>
                  <a:rPr lang="en-US" dirty="0" smtClean="0"/>
                  <a:t>With 4 rules, how many possible combinations of rules might we consider?</a:t>
                </a:r>
              </a:p>
              <a:p>
                <a:pPr marL="0" indent="0" algn="ctr">
                  <a:buNone/>
                </a:pPr>
                <a14:m>
                  <m:oMath xmlns:m="http://schemas.openxmlformats.org/officeDocument/2006/math">
                    <m:sSup>
                      <m:sSupPr>
                        <m:ctrlPr>
                          <a:rPr lang="en-US" i="1" smtClean="0">
                            <a:solidFill>
                              <a:srgbClr val="1306BA"/>
                            </a:solidFill>
                            <a:latin typeface="Cambria Math" panose="02040503050406030204" pitchFamily="18" charset="0"/>
                          </a:rPr>
                        </m:ctrlPr>
                      </m:sSupPr>
                      <m:e>
                        <m:r>
                          <a:rPr lang="en-US" b="0" i="1" smtClean="0">
                            <a:solidFill>
                              <a:srgbClr val="1306BA"/>
                            </a:solidFill>
                            <a:latin typeface="Cambria Math" panose="02040503050406030204" pitchFamily="18" charset="0"/>
                          </a:rPr>
                          <m:t>2</m:t>
                        </m:r>
                      </m:e>
                      <m:sup>
                        <m:r>
                          <a:rPr lang="en-US" b="0" i="1" smtClean="0">
                            <a:solidFill>
                              <a:srgbClr val="1306BA"/>
                            </a:solidFill>
                            <a:latin typeface="Cambria Math" panose="02040503050406030204" pitchFamily="18" charset="0"/>
                          </a:rPr>
                          <m:t>4</m:t>
                        </m:r>
                      </m:sup>
                    </m:sSup>
                    <m:r>
                      <a:rPr lang="en-US" b="0" i="1" smtClean="0">
                        <a:solidFill>
                          <a:srgbClr val="1306BA"/>
                        </a:solidFill>
                        <a:latin typeface="Cambria Math" panose="02040503050406030204" pitchFamily="18" charset="0"/>
                      </a:rPr>
                      <m:t>=16</m:t>
                    </m:r>
                  </m:oMath>
                </a14:m>
                <a:r>
                  <a:rPr lang="en-US" dirty="0" smtClean="0">
                    <a:solidFill>
                      <a:srgbClr val="1306BA"/>
                    </a:solidFill>
                  </a:rPr>
                  <a:t> </a:t>
                </a:r>
                <a:r>
                  <a:rPr lang="en-US" dirty="0" smtClean="0"/>
                  <a:t>(assuming no additional rules is a possibility)</a:t>
                </a:r>
              </a:p>
            </p:txBody>
          </p:sp>
        </mc:Choice>
        <mc:Fallback>
          <p:sp>
            <p:nvSpPr>
              <p:cNvPr id="7" name="Content Placeholder 13"/>
              <p:cNvSpPr>
                <a:spLocks noGrp="1" noRot="1" noChangeAspect="1" noMove="1" noResize="1" noEditPoints="1" noAdjustHandles="1" noChangeArrowheads="1" noChangeShapeType="1" noTextEdit="1"/>
              </p:cNvSpPr>
              <p:nvPr>
                <p:ph idx="1"/>
              </p:nvPr>
            </p:nvSpPr>
            <p:spPr>
              <a:xfrm>
                <a:off x="664143" y="1246472"/>
                <a:ext cx="10847672" cy="5351645"/>
              </a:xfrm>
              <a:blipFill>
                <a:blip r:embed="rId2"/>
                <a:stretch>
                  <a:fillRect l="-1180" t="-1822" r="-1012"/>
                </a:stretch>
              </a:blipFill>
            </p:spPr>
            <p:txBody>
              <a:bodyPr/>
              <a:lstStyle/>
              <a:p>
                <a:r>
                  <a:rPr lang="en-US">
                    <a:noFill/>
                  </a:rPr>
                  <a:t> </a:t>
                </a:r>
              </a:p>
            </p:txBody>
          </p:sp>
        </mc:Fallback>
      </mc:AlternateContent>
      <p:sp>
        <p:nvSpPr>
          <p:cNvPr id="3" name="Title 12"/>
          <p:cNvSpPr>
            <a:spLocks noGrp="1"/>
          </p:cNvSpPr>
          <p:nvPr>
            <p:ph type="title"/>
          </p:nvPr>
        </p:nvSpPr>
        <p:spPr>
          <a:xfrm>
            <a:off x="471489" y="117722"/>
            <a:ext cx="10882312" cy="792163"/>
          </a:xfrm>
        </p:spPr>
        <p:txBody>
          <a:bodyPr>
            <a:normAutofit/>
          </a:bodyPr>
          <a:lstStyle/>
          <a:p>
            <a:pPr algn="ctr"/>
            <a:r>
              <a:rPr lang="pt-BR" sz="4000" i="1" dirty="0" smtClean="0"/>
              <a:t>Bartok</a:t>
            </a:r>
            <a:r>
              <a:rPr lang="pt-BR" sz="4000" dirty="0" smtClean="0"/>
              <a:t>: Playtesting Questions</a:t>
            </a:r>
            <a:endParaRPr lang="en-US" sz="3800" dirty="0"/>
          </a:p>
        </p:txBody>
      </p:sp>
    </p:spTree>
    <p:extLst>
      <p:ext uri="{BB962C8B-B14F-4D97-AF65-F5344CB8AC3E}">
        <p14:creationId xmlns:p14="http://schemas.microsoft.com/office/powerpoint/2010/main" val="903783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loud skipper design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Cloud skipper design slides.potx" id="{E8493412-85DD-4641-9E8A-937B29FD6AA2}" vid="{77E91E09-5010-404D-ADF4-B79FA46D72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DD01B8-816B-49B7-8C81-03AB51D87C54}">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40262f94-9f35-4ac3-9a90-690165a166b7"/>
    <ds:schemaRef ds:uri="a4f35948-e619-41b3-aa29-22878b09cfd2"/>
    <ds:schemaRef ds:uri="http://www.w3.org/XML/1998/namespace"/>
  </ds:schemaRefs>
</ds:datastoreItem>
</file>

<file path=customXml/itemProps2.xml><?xml version="1.0" encoding="utf-8"?>
<ds:datastoreItem xmlns:ds="http://schemas.openxmlformats.org/officeDocument/2006/customXml" ds:itemID="{6253D857-4181-4777-8893-6E45A690F9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24FD56-CE1B-42FC-9E83-BFBF160724C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Cloud skipper design slides</Template>
  <TotalTime>2108</TotalTime>
  <Words>850</Words>
  <Application>Microsoft Office PowerPoint</Application>
  <PresentationFormat>Widescreen</PresentationFormat>
  <Paragraphs>80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Cambria</vt:lpstr>
      <vt:lpstr>Cambria Math</vt:lpstr>
      <vt:lpstr>Cloud skipper design template</vt:lpstr>
      <vt:lpstr>Game Design</vt:lpstr>
      <vt:lpstr>What is Game Design?</vt:lpstr>
      <vt:lpstr>Bartok: A Game Design Exercise</vt:lpstr>
      <vt:lpstr>Bartok: Rules</vt:lpstr>
      <vt:lpstr>Bartok: Analysis</vt:lpstr>
      <vt:lpstr>Bartok: Modifying the Rules</vt:lpstr>
      <vt:lpstr>Beware of Erroreous Conclusions from Sampling</vt:lpstr>
      <vt:lpstr>Bartok: Modification Questions</vt:lpstr>
      <vt:lpstr>Bartok: Playtesting Questions</vt:lpstr>
      <vt:lpstr>Bartok: Make Your Own Rules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Chris Alvin</dc:creator>
  <cp:lastModifiedBy>Chris Alvin</cp:lastModifiedBy>
  <cp:revision>347</cp:revision>
  <dcterms:created xsi:type="dcterms:W3CDTF">2018-04-18T20:21:45Z</dcterms:created>
  <dcterms:modified xsi:type="dcterms:W3CDTF">2019-01-02T14:25:49Z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74062900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