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9" r:id="rId2"/>
    <p:sldId id="265" r:id="rId3"/>
    <p:sldId id="266" r:id="rId4"/>
    <p:sldId id="267" r:id="rId5"/>
    <p:sldId id="268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81279" marR="81279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81279" marR="81279" indent="3429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81279" marR="81279" indent="685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81279" marR="81279" indent="10287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81279" marR="81279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81279" marR="81279" indent="17145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81279" marR="81279" indent="2057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81279" marR="81279" indent="24003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81279" marR="81279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a A. Lowell" initials="PAL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93" y="24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1666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earson PTG Video Product PowerPoint Template 111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200400" y="4565650"/>
            <a:ext cx="17983200" cy="3022600"/>
          </a:xfrm>
          <a:prstGeom prst="rect">
            <a:avLst/>
          </a:prstGeom>
        </p:spPr>
        <p:txBody>
          <a:bodyPr/>
          <a:lstStyle>
            <a:lvl1pPr>
              <a:defRPr cap="all"/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3048000" y="25400"/>
            <a:ext cx="18288000" cy="37338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100"/>
              </a:spcBef>
              <a:buSzTx/>
              <a:buNone/>
              <a:defRPr sz="3600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spcBef>
                <a:spcPts val="1500"/>
              </a:spcBef>
            </a:lvl2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3556000" y="533400"/>
            <a:ext cx="17272000" cy="1016000"/>
          </a:xfrm>
          <a:prstGeom prst="rect">
            <a:avLst/>
          </a:prstGeom>
          <a:solidFill>
            <a:srgbClr val="317582"/>
          </a:solidFill>
          <a:ln w="50800">
            <a:solidFill>
              <a:srgbClr val="347581"/>
            </a:solidFill>
          </a:ln>
        </p:spPr>
        <p:txBody>
          <a:bodyPr lIns="101600" tIns="101600" rIns="101600" bIns="101600" anchor="ctr"/>
          <a:lstStyle/>
          <a:p>
            <a:pPr algn="ctr">
              <a:defRPr sz="4000" b="1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3556000" y="1574800"/>
            <a:ext cx="17272000" cy="10693400"/>
          </a:xfrm>
          <a:prstGeom prst="rect">
            <a:avLst/>
          </a:prstGeom>
          <a:solidFill>
            <a:srgbClr val="E6F3FE"/>
          </a:solidFill>
          <a:ln w="50800">
            <a:solidFill>
              <a:srgbClr val="317582"/>
            </a:solidFill>
          </a:ln>
        </p:spPr>
        <p:txBody>
          <a:bodyPr lIns="101600" tIns="101600" rIns="101600" bIns="101600" anchor="ctr"/>
          <a:lstStyle/>
          <a:p>
            <a:pPr marL="0" algn="ctr">
              <a:spcBef>
                <a:spcPts val="12000"/>
              </a:spcBef>
              <a:tabLst>
                <a:tab pos="1828800" algn="l"/>
              </a:tabLst>
              <a:defRPr b="1"/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3568700" y="552450"/>
            <a:ext cx="17246600" cy="939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962400" y="1727200"/>
            <a:ext cx="16459200" cy="103632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3200400" y="0"/>
            <a:ext cx="17983200" cy="2133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3962400" y="2387600"/>
            <a:ext cx="16459200" cy="8559800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7200"/>
            </a:lvl1pPr>
            <a:lvl2pPr marL="0" indent="0" algn="ctr">
              <a:spcBef>
                <a:spcPts val="2300"/>
              </a:spcBef>
              <a:buSzTx/>
              <a:buNone/>
              <a:defRPr sz="5600"/>
            </a:lvl2pPr>
            <a:lvl3pPr marL="0" indent="0" algn="ctr">
              <a:spcBef>
                <a:spcPts val="1500"/>
              </a:spcBef>
              <a:buSzTx/>
              <a:buNone/>
              <a:defRPr sz="4800"/>
            </a:lvl3pPr>
            <a:lvl4pPr marL="0" indent="0" algn="ctr">
              <a:spcBef>
                <a:spcPts val="1100"/>
              </a:spcBef>
              <a:buSzTx/>
              <a:buNone/>
              <a:defRPr sz="4000"/>
            </a:lvl4pPr>
            <a:lvl5pPr marL="0" indent="0" algn="ctr">
              <a:spcBef>
                <a:spcPts val="70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earson PTG Video Product PowerPoint Template 111006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6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-1" y="6349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23615353" cy="1087427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22961401" y="12922250"/>
            <a:ext cx="622499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n-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7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3200400" y="0"/>
            <a:ext cx="17983200" cy="2133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3962400" y="2387600"/>
            <a:ext cx="16459200" cy="8559800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7200"/>
            </a:lvl1pPr>
            <a:lvl2pPr marL="0" indent="0" algn="ctr">
              <a:spcBef>
                <a:spcPts val="2300"/>
              </a:spcBef>
              <a:buSzTx/>
              <a:buNone/>
              <a:defRPr sz="5600"/>
            </a:lvl2pPr>
            <a:lvl3pPr marL="0" indent="0" algn="ctr">
              <a:spcBef>
                <a:spcPts val="1500"/>
              </a:spcBef>
              <a:buSzTx/>
              <a:buNone/>
              <a:defRPr sz="4800"/>
            </a:lvl3pPr>
            <a:lvl4pPr marL="0" indent="0" algn="ctr">
              <a:spcBef>
                <a:spcPts val="1100"/>
              </a:spcBef>
              <a:buSzTx/>
              <a:buNone/>
              <a:defRPr sz="4000"/>
            </a:lvl4pPr>
            <a:lvl5pPr marL="0" indent="0" algn="ctr">
              <a:spcBef>
                <a:spcPts val="70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xfrm>
            <a:off x="22961599" y="12922250"/>
            <a:ext cx="622500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8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3200400" y="0"/>
            <a:ext cx="17983200" cy="2133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2961599" y="12922250"/>
            <a:ext cx="622500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earson PTG Video Product PowerPoint Template 111006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sp>
        <p:nvSpPr>
          <p:cNvPr id="95" name="Shape 95"/>
          <p:cNvSpPr/>
          <p:nvPr/>
        </p:nvSpPr>
        <p:spPr>
          <a:xfrm>
            <a:off x="511243" y="533400"/>
            <a:ext cx="23374214" cy="1016000"/>
          </a:xfrm>
          <a:prstGeom prst="rect">
            <a:avLst/>
          </a:prstGeom>
          <a:solidFill>
            <a:srgbClr val="317582"/>
          </a:solidFill>
          <a:ln w="50800">
            <a:solidFill>
              <a:srgbClr val="347581"/>
            </a:solidFill>
          </a:ln>
        </p:spPr>
        <p:txBody>
          <a:bodyPr lIns="101600" tIns="101600" rIns="101600" bIns="101600" anchor="ctr"/>
          <a:lstStyle/>
          <a:p>
            <a:pPr algn="ctr">
              <a:defRPr sz="4000" b="1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11243" y="1511300"/>
            <a:ext cx="23374214" cy="10693400"/>
          </a:xfrm>
          <a:prstGeom prst="rect">
            <a:avLst/>
          </a:prstGeom>
          <a:solidFill>
            <a:srgbClr val="E6F3FE"/>
          </a:solidFill>
          <a:ln w="50800">
            <a:solidFill>
              <a:srgbClr val="317582"/>
            </a:solidFill>
          </a:ln>
        </p:spPr>
        <p:txBody>
          <a:bodyPr lIns="101600" tIns="101600" rIns="101600" bIns="101600" anchor="ctr"/>
          <a:lstStyle/>
          <a:p>
            <a:pPr marL="0" algn="ctr">
              <a:spcBef>
                <a:spcPts val="12000"/>
              </a:spcBef>
              <a:tabLst>
                <a:tab pos="1828800" algn="l"/>
              </a:tabLst>
              <a:defRPr b="1"/>
            </a:pPr>
            <a:endParaRPr/>
          </a:p>
        </p:txBody>
      </p:sp>
      <p:pic>
        <p:nvPicPr>
          <p:cNvPr id="9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511243" y="612390"/>
            <a:ext cx="23374214" cy="92152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542032" y="1524000"/>
            <a:ext cx="23299936" cy="10642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22961401" y="12922250"/>
            <a:ext cx="622499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utterstock_7525789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3" name="video_mentor_bar.png"/>
          <p:cNvPicPr>
            <a:picLocks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048000" y="12776200"/>
            <a:ext cx="17983200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200400" y="6349"/>
            <a:ext cx="17983200" cy="2133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600" tIns="101600" rIns="101600" bIns="101600" anchor="ctr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962400" y="2108200"/>
            <a:ext cx="16459200" cy="10642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600" tIns="101600" rIns="101600" bIns="101600"/>
          <a:lstStyle>
            <a:lvl2pPr marL="1005839" indent="-507999">
              <a:spcBef>
                <a:spcPts val="1900"/>
              </a:spcBef>
              <a:buFontTx/>
              <a:buChar char="–"/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59839" indent="-304800">
              <a:spcBef>
                <a:spcPts val="1100"/>
              </a:spcBef>
              <a:buFontTx/>
              <a:buChar char="•"/>
              <a:defRPr sz="36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818639" indent="-406400">
              <a:spcBef>
                <a:spcPts val="700"/>
              </a:spcBef>
              <a:buFontTx/>
              <a:buChar char="–"/>
              <a:defRPr sz="32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74239" indent="-304800">
              <a:spcBef>
                <a:spcPts val="300"/>
              </a:spcBef>
              <a:buFontTx/>
              <a:buChar char="»"/>
              <a:defRPr sz="32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9786401" y="12922250"/>
            <a:ext cx="622499" cy="622300"/>
          </a:xfrm>
          <a:prstGeom prst="rect">
            <a:avLst/>
          </a:prstGeom>
          <a:ln w="25400">
            <a:miter lim="400000"/>
          </a:ln>
        </p:spPr>
        <p:txBody>
          <a:bodyPr wrap="none" lIns="101600" tIns="101600" rIns="101600" bIns="101600">
            <a:spAutoFit/>
          </a:bodyPr>
          <a:lstStyle>
            <a:lvl1pPr marL="0" marR="0" algn="r" defTabSz="1168400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81279" marR="81279" indent="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81279" marR="81279" indent="2286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81279" marR="81279" indent="4572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81279" marR="81279" indent="6858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81279" marR="81279" indent="9144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81279" marR="81279" indent="11430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81279" marR="81279" indent="13716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81279" marR="81279" indent="1600199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81279" marR="81279" indent="18288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650240" marR="81279" indent="-609600" algn="l" defTabSz="18288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1pPr>
      <a:lvl2pPr marL="1107439" marR="81279" indent="-609599" algn="l" defTabSz="18288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2pPr>
      <a:lvl3pPr marL="1361439" marR="81279" indent="-406400" algn="l" defTabSz="18288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3pPr>
      <a:lvl4pPr marL="2021839" marR="81279" indent="-609600" algn="l" defTabSz="18288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4pPr>
      <a:lvl5pPr marL="2326639" marR="81279" indent="-457200" algn="l" defTabSz="18288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5pPr>
      <a:lvl6pPr marL="2326639" marR="81279" indent="-457200" algn="l" defTabSz="18288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6pPr>
      <a:lvl7pPr marL="2326639" marR="81279" indent="-457200" algn="l" defTabSz="18288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7pPr>
      <a:lvl8pPr marL="2326639" marR="81279" indent="-457200" algn="l" defTabSz="18288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8pPr>
      <a:lvl9pPr marL="2326639" marR="81279" indent="-457200" algn="l" defTabSz="18288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1pPr>
      <a:lvl2pPr marL="0" marR="0" indent="2286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2pPr>
      <a:lvl3pPr marL="0" marR="0" indent="4572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3pPr>
      <a:lvl4pPr marL="0" marR="0" indent="6858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4pPr>
      <a:lvl5pPr marL="0" marR="0" indent="9144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5pPr>
      <a:lvl6pPr marL="0" marR="0" indent="11430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6pPr>
      <a:lvl7pPr marL="0" marR="0" indent="13716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7pPr>
      <a:lvl8pPr marL="0" marR="0" indent="16002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8pPr>
      <a:lvl9pPr marL="0" marR="0" indent="18288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28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Role of the Player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A game isn't a game unless someone is playing </a:t>
            </a:r>
            <a:r>
              <a:rPr dirty="0" smtClean="0"/>
              <a:t>it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Other forms of media can still exist without an </a:t>
            </a:r>
            <a:r>
              <a:rPr dirty="0" smtClean="0"/>
              <a:t>audience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But a game is </a:t>
            </a:r>
            <a:r>
              <a:rPr i="1" dirty="0"/>
              <a:t>fundamentally altered</a:t>
            </a:r>
            <a:r>
              <a:rPr dirty="0"/>
              <a:t> by the participation of the </a:t>
            </a:r>
            <a:r>
              <a:rPr dirty="0" smtClean="0"/>
              <a:t>player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Players move the game into the Dynamic </a:t>
            </a:r>
            <a:r>
              <a:rPr dirty="0" smtClean="0"/>
              <a:t>Layer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32" name="Tetrad-Inscrib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0140" y="7920748"/>
            <a:ext cx="9651170" cy="4830058"/>
          </a:xfrm>
          <a:prstGeom prst="rect">
            <a:avLst/>
          </a:prstGeom>
          <a:ln w="12700"/>
        </p:spPr>
      </p:pic>
      <p:pic>
        <p:nvPicPr>
          <p:cNvPr id="133" name="Tetrad-Dynami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62700" y="6110802"/>
            <a:ext cx="9651170" cy="4830059"/>
          </a:xfrm>
          <a:prstGeom prst="rect">
            <a:avLst/>
          </a:prstGeom>
          <a:ln w="12700"/>
        </p:spPr>
      </p:pic>
      <p:grpSp>
        <p:nvGrpSpPr>
          <p:cNvPr id="136" name="Group 136"/>
          <p:cNvGrpSpPr/>
          <p:nvPr/>
        </p:nvGrpSpPr>
        <p:grpSpPr>
          <a:xfrm>
            <a:off x="16013858" y="8504290"/>
            <a:ext cx="1995095" cy="1790659"/>
            <a:chOff x="0" y="0"/>
            <a:chExt cx="1995094" cy="1790658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995095" cy="179065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defTabSz="914400">
                <a:defRPr sz="24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 rot="2535236">
              <a:off x="395837" y="437075"/>
              <a:ext cx="1471893" cy="54046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t">
              <a:noAutofit/>
            </a:bodyPr>
            <a:lstStyle>
              <a:lvl1pPr algn="ctr">
                <a:defRPr sz="2400" b="1"/>
              </a:lvl1pPr>
            </a:lstStyle>
            <a:p>
              <a:r>
                <a:t>Players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build="p" bldLvl="5" animBg="1" advAuto="0"/>
      <p:bldP spid="132" grpId="2" animBg="1" advAuto="0"/>
      <p:bldP spid="133" grpId="4" animBg="1" advAuto="0"/>
      <p:bldP spid="136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69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Dynamic Layer: Mechanics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07439" indent="-609599"/>
            <a:r>
              <a:rPr dirty="0"/>
              <a:t>House Rules</a:t>
            </a:r>
          </a:p>
          <a:p>
            <a:pPr marL="1293706" lvl="1" indent="-338666"/>
            <a:r>
              <a:rPr dirty="0"/>
              <a:t>Players make small modifications to the inscribed </a:t>
            </a:r>
            <a:r>
              <a:rPr dirty="0" smtClean="0"/>
              <a:t>rules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Most often happen in board and paper </a:t>
            </a:r>
            <a:r>
              <a:rPr dirty="0" smtClean="0"/>
              <a:t>games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Can be intentional or </a:t>
            </a:r>
            <a:r>
              <a:rPr dirty="0" smtClean="0"/>
              <a:t>unintentional</a:t>
            </a:r>
            <a:r>
              <a:rPr lang="en-US" dirty="0" smtClean="0"/>
              <a:t>.</a:t>
            </a:r>
            <a:endParaRPr dirty="0"/>
          </a:p>
          <a:p>
            <a:pPr marL="1869439" lvl="2" indent="-457200"/>
            <a:r>
              <a:rPr dirty="0"/>
              <a:t>If your inscribed rules are unclear, players may unintentionally create house </a:t>
            </a:r>
            <a:r>
              <a:rPr dirty="0" smtClean="0"/>
              <a:t>rules</a:t>
            </a:r>
            <a:r>
              <a:rPr lang="en-US" dirty="0" smtClean="0"/>
              <a:t>.</a:t>
            </a:r>
            <a:endParaRPr dirty="0"/>
          </a:p>
          <a:p>
            <a:pPr marL="1293706" lvl="1" indent="-338666"/>
            <a:r>
              <a:rPr dirty="0"/>
              <a:t>Many player's first foray into game design!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7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Dynamic Layer: Mechanics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Player Intent</a:t>
            </a:r>
          </a:p>
          <a:p>
            <a:pPr lvl="1"/>
            <a:r>
              <a:rPr dirty="0"/>
              <a:t>The dynamic game experience is shaped by the intents of the players in the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John Bartle's four types of players who suit </a:t>
            </a:r>
            <a:r>
              <a:rPr dirty="0" smtClean="0"/>
              <a:t>MUDs</a:t>
            </a:r>
            <a:r>
              <a:rPr lang="en-US" dirty="0" smtClean="0"/>
              <a:t>:</a:t>
            </a:r>
            <a:r>
              <a:rPr dirty="0"/>
              <a:t/>
            </a:r>
            <a:br>
              <a:rPr dirty="0"/>
            </a:br>
            <a:endParaRPr dirty="0"/>
          </a:p>
          <a:p>
            <a:pPr lvl="2">
              <a:defRPr b="1"/>
            </a:pPr>
            <a:r>
              <a:rPr dirty="0"/>
              <a:t>Achiever (Diamond)</a:t>
            </a:r>
          </a:p>
          <a:p>
            <a:pPr lvl="3"/>
            <a:r>
              <a:rPr dirty="0"/>
              <a:t>Seeks to get the highest score in the game. Wants to dominate the game.</a:t>
            </a:r>
            <a:br>
              <a:rPr dirty="0"/>
            </a:br>
            <a:endParaRPr dirty="0"/>
          </a:p>
          <a:p>
            <a:pPr lvl="2">
              <a:defRPr b="1"/>
            </a:pPr>
            <a:r>
              <a:rPr dirty="0"/>
              <a:t>Explorer (Spade)</a:t>
            </a:r>
          </a:p>
          <a:p>
            <a:pPr lvl="3"/>
            <a:r>
              <a:rPr dirty="0"/>
              <a:t>Seeks to find all the hidden places in the game. Wants to understand the game.</a:t>
            </a:r>
            <a:br>
              <a:rPr dirty="0"/>
            </a:br>
            <a:endParaRPr dirty="0"/>
          </a:p>
          <a:p>
            <a:pPr lvl="2">
              <a:defRPr b="1"/>
            </a:pPr>
            <a:r>
              <a:rPr dirty="0"/>
              <a:t>Socializer (Heart)</a:t>
            </a:r>
          </a:p>
          <a:p>
            <a:pPr lvl="3"/>
            <a:r>
              <a:rPr dirty="0"/>
              <a:t>Wants to play the game with friends. Wants to understand the other players.</a:t>
            </a:r>
            <a:br>
              <a:rPr dirty="0"/>
            </a:br>
            <a:endParaRPr dirty="0"/>
          </a:p>
          <a:p>
            <a:pPr lvl="2">
              <a:defRPr b="1"/>
            </a:pPr>
            <a:r>
              <a:rPr dirty="0"/>
              <a:t>Killer (Club)</a:t>
            </a:r>
          </a:p>
          <a:p>
            <a:pPr lvl="3"/>
            <a:r>
              <a:rPr dirty="0"/>
              <a:t>Wants to provoke other players of the game. Wants to dominate the other players.</a:t>
            </a:r>
            <a:br>
              <a:rPr dirty="0"/>
            </a:br>
            <a:endParaRPr dirty="0"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81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Dynamic Layer: Mechanics</a:t>
            </a:r>
          </a:p>
        </p:txBody>
      </p:sp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84" name="f05.02-Bartle's Four Typ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31335" y="2311400"/>
            <a:ext cx="8816531" cy="8890000"/>
          </a:xfrm>
          <a:prstGeom prst="rect">
            <a:avLst/>
          </a:prstGeom>
          <a:ln w="12700"/>
        </p:spPr>
      </p:pic>
      <p:sp>
        <p:nvSpPr>
          <p:cNvPr id="185" name="Shape 185"/>
          <p:cNvSpPr>
            <a:spLocks noGrp="1"/>
          </p:cNvSpPr>
          <p:nvPr>
            <p:ph type="body" idx="4294967295"/>
          </p:nvPr>
        </p:nvSpPr>
        <p:spPr>
          <a:xfrm>
            <a:off x="3962400" y="4165600"/>
            <a:ext cx="16459200" cy="8559800"/>
          </a:xfrm>
          <a:prstGeom prst="rect">
            <a:avLst/>
          </a:prstGeom>
        </p:spPr>
        <p:txBody>
          <a:bodyPr anchor="b"/>
          <a:lstStyle/>
          <a:p>
            <a:pPr marL="0" lvl="2" indent="0" algn="ctr">
              <a:spcBef>
                <a:spcPts val="1500"/>
              </a:spcBef>
              <a:buSzTx/>
              <a:buNone/>
              <a:defRPr sz="4800" b="1"/>
            </a:pPr>
            <a:r>
              <a:t>Bartle's types in a 2x2 continuum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88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Dynamic Layer: Mechanics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Player Intent</a:t>
            </a:r>
          </a:p>
          <a:p>
            <a:pPr lvl="1"/>
            <a:r>
              <a:rPr dirty="0"/>
              <a:t>The dynamic game experience is shaped by the intents of the players in the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John Bartle's four types of players who suit </a:t>
            </a:r>
            <a:r>
              <a:rPr dirty="0" smtClean="0"/>
              <a:t>MUDs</a:t>
            </a:r>
            <a:r>
              <a:rPr lang="en-US" dirty="0" smtClean="0"/>
              <a:t>.</a:t>
            </a:r>
            <a:endParaRPr dirty="0"/>
          </a:p>
          <a:p>
            <a:pPr lvl="2">
              <a:defRPr b="1"/>
            </a:pPr>
            <a:r>
              <a:rPr dirty="0"/>
              <a:t>Achiever (Diamond)</a:t>
            </a:r>
          </a:p>
          <a:p>
            <a:pPr lvl="2">
              <a:defRPr b="1"/>
            </a:pPr>
            <a:r>
              <a:rPr dirty="0"/>
              <a:t>Explorer (Spade)</a:t>
            </a:r>
          </a:p>
          <a:p>
            <a:pPr lvl="2">
              <a:defRPr b="1"/>
            </a:pPr>
            <a:r>
              <a:rPr dirty="0"/>
              <a:t>Socializer (Heart)</a:t>
            </a:r>
          </a:p>
          <a:p>
            <a:pPr lvl="2">
              <a:defRPr b="1"/>
            </a:pPr>
            <a:r>
              <a:rPr dirty="0"/>
              <a:t>Killer (Club)</a:t>
            </a:r>
            <a:br>
              <a:rPr dirty="0"/>
            </a:br>
            <a:endParaRPr dirty="0"/>
          </a:p>
          <a:p>
            <a:pPr lvl="1"/>
            <a:r>
              <a:rPr dirty="0"/>
              <a:t>Two types of players you don't want in your </a:t>
            </a:r>
            <a:r>
              <a:rPr dirty="0" smtClean="0"/>
              <a:t>games</a:t>
            </a:r>
            <a:r>
              <a:rPr lang="en-US" dirty="0" smtClean="0"/>
              <a:t>:</a:t>
            </a:r>
            <a:endParaRPr dirty="0"/>
          </a:p>
          <a:p>
            <a:pPr lvl="2">
              <a:defRPr b="1"/>
            </a:pPr>
            <a:r>
              <a:rPr dirty="0"/>
              <a:t>Cheater</a:t>
            </a:r>
          </a:p>
          <a:p>
            <a:pPr lvl="3"/>
            <a:r>
              <a:rPr dirty="0"/>
              <a:t>Wants to win. Doesn't care about integrity of the game.</a:t>
            </a:r>
            <a:br>
              <a:rPr dirty="0"/>
            </a:br>
            <a:endParaRPr dirty="0"/>
          </a:p>
          <a:p>
            <a:pPr lvl="2">
              <a:defRPr b="1"/>
            </a:pPr>
            <a:r>
              <a:rPr dirty="0"/>
              <a:t>Spoilsport</a:t>
            </a:r>
          </a:p>
          <a:p>
            <a:pPr lvl="3"/>
            <a:r>
              <a:rPr dirty="0"/>
              <a:t>Doesn't care about winning. Wants to ruin game.</a:t>
            </a:r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201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Helvetica</vt:lpstr>
      <vt:lpstr>Lucida Grande</vt:lpstr>
      <vt:lpstr>Wingdings</vt:lpstr>
      <vt:lpstr>White</vt:lpstr>
      <vt:lpstr>The Role of the Player</vt:lpstr>
      <vt:lpstr>The Dynamic Layer: Mechanics</vt:lpstr>
      <vt:lpstr>The Dynamic Layer: Mechanics</vt:lpstr>
      <vt:lpstr>The Dynamic Layer: Mechanics</vt:lpstr>
      <vt:lpstr>The Dynamic Layer: Mechanics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Dynamic Layer</dc:title>
  <dc:creator>Paula</dc:creator>
  <cp:lastModifiedBy>Chris Alvin</cp:lastModifiedBy>
  <cp:revision>5</cp:revision>
  <dcterms:modified xsi:type="dcterms:W3CDTF">2019-01-21T18:13:31Z</dcterms:modified>
</cp:coreProperties>
</file>