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404" r:id="rId5"/>
    <p:sldId id="394" r:id="rId6"/>
    <p:sldId id="395" r:id="rId7"/>
    <p:sldId id="396" r:id="rId8"/>
    <p:sldId id="397" r:id="rId9"/>
    <p:sldId id="398" r:id="rId10"/>
    <p:sldId id="409" r:id="rId11"/>
    <p:sldId id="426" r:id="rId12"/>
    <p:sldId id="427" r:id="rId13"/>
    <p:sldId id="428" r:id="rId14"/>
    <p:sldId id="405" r:id="rId15"/>
    <p:sldId id="406" r:id="rId16"/>
    <p:sldId id="422" r:id="rId17"/>
    <p:sldId id="423" r:id="rId18"/>
    <p:sldId id="399" r:id="rId19"/>
    <p:sldId id="408" r:id="rId20"/>
    <p:sldId id="424" r:id="rId21"/>
    <p:sldId id="4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5ACAD6"/>
    <a:srgbClr val="1306BA"/>
    <a:srgbClr val="EB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2199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371.png"/><Relationship Id="rId3" Type="http://schemas.openxmlformats.org/officeDocument/2006/relationships/image" Target="../media/image153.png"/><Relationship Id="rId12" Type="http://schemas.openxmlformats.org/officeDocument/2006/relationships/image" Target="../media/image38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155.png"/><Relationship Id="rId10" Type="http://schemas.openxmlformats.org/officeDocument/2006/relationships/image" Target="../media/image36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0.png"/><Relationship Id="rId7" Type="http://schemas.openxmlformats.org/officeDocument/2006/relationships/image" Target="../media/image4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2.png"/><Relationship Id="rId5" Type="http://schemas.openxmlformats.org/officeDocument/2006/relationships/image" Target="../media/image36.png"/><Relationship Id="rId10" Type="http://schemas.openxmlformats.org/officeDocument/2006/relationships/image" Target="../media/image160.png"/><Relationship Id="rId4" Type="http://schemas.openxmlformats.org/officeDocument/2006/relationships/image" Target="../media/image401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2.png"/><Relationship Id="rId7" Type="http://schemas.openxmlformats.org/officeDocument/2006/relationships/image" Target="../media/image47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90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9" Type="http://schemas.openxmlformats.org/officeDocument/2006/relationships/image" Target="../media/image94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.png"/><Relationship Id="rId3" Type="http://schemas.openxmlformats.org/officeDocument/2006/relationships/image" Target="../media/image431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2" Type="http://schemas.openxmlformats.org/officeDocument/2006/relationships/image" Target="../media/image42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5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43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420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400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67.png"/><Relationship Id="rId3" Type="http://schemas.openxmlformats.org/officeDocument/2006/relationships/image" Target="../media/image431.png"/><Relationship Id="rId7" Type="http://schemas.openxmlformats.org/officeDocument/2006/relationships/image" Target="../media/image470.png"/><Relationship Id="rId12" Type="http://schemas.openxmlformats.org/officeDocument/2006/relationships/image" Target="../media/image10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68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27.png"/><Relationship Id="rId3" Type="http://schemas.openxmlformats.org/officeDocument/2006/relationships/image" Target="../media/image58.png"/><Relationship Id="rId12" Type="http://schemas.openxmlformats.org/officeDocument/2006/relationships/image" Target="../media/image121.png"/><Relationship Id="rId17" Type="http://schemas.openxmlformats.org/officeDocument/2006/relationships/image" Target="../media/image138.png"/><Relationship Id="rId2" Type="http://schemas.openxmlformats.org/officeDocument/2006/relationships/image" Target="../media/image57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5" Type="http://schemas.openxmlformats.org/officeDocument/2006/relationships/image" Target="../media/image107.png"/><Relationship Id="rId15" Type="http://schemas.openxmlformats.org/officeDocument/2006/relationships/image" Target="../media/image69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400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3.png"/><Relationship Id="rId7" Type="http://schemas.openxmlformats.org/officeDocument/2006/relationships/image" Target="../media/image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8.png"/><Relationship Id="rId5" Type="http://schemas.openxmlformats.org/officeDocument/2006/relationships/image" Target="../media/image14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2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8.png"/><Relationship Id="rId5" Type="http://schemas.openxmlformats.org/officeDocument/2006/relationships/image" Target="../media/image162.png"/><Relationship Id="rId10" Type="http://schemas.openxmlformats.org/officeDocument/2006/relationships/image" Target="../media/image161.png"/><Relationship Id="rId4" Type="http://schemas.openxmlformats.org/officeDocument/2006/relationships/image" Target="../media/image157.png"/><Relationship Id="rId9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9.png"/><Relationship Id="rId4" Type="http://schemas.openxmlformats.org/officeDocument/2006/relationships/image" Target="../media/image19.png"/><Relationship Id="rId9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12" Type="http://schemas.openxmlformats.org/officeDocument/2006/relationships/image" Target="../media/image18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146.png"/><Relationship Id="rId12" Type="http://schemas.openxmlformats.org/officeDocument/2006/relationships/image" Target="../media/image32.png"/><Relationship Id="rId2" Type="http://schemas.openxmlformats.org/officeDocument/2006/relationships/image" Target="../media/image30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1.png"/><Relationship Id="rId15" Type="http://schemas.openxmlformats.org/officeDocument/2006/relationships/image" Target="../media/image340.png"/><Relationship Id="rId9" Type="http://schemas.openxmlformats.org/officeDocument/2006/relationships/image" Target="../media/image148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Projections</a:t>
            </a:r>
            <a:br>
              <a:rPr lang="en-US" dirty="0" smtClean="0"/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9375" y="905473"/>
                <a:ext cx="10857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Compute </a:t>
                </a:r>
                <a:r>
                  <a:rPr lang="en-US" dirty="0"/>
                  <a:t>the shortest distance from the line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5" y="905473"/>
                <a:ext cx="10857374" cy="369332"/>
              </a:xfrm>
              <a:prstGeom prst="rect">
                <a:avLst/>
              </a:prstGeom>
              <a:blipFill>
                <a:blip r:embed="rId2"/>
                <a:stretch>
                  <a:fillRect l="-5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2"/>
          <p:cNvSpPr txBox="1">
            <a:spLocks/>
          </p:cNvSpPr>
          <p:nvPr/>
        </p:nvSpPr>
        <p:spPr>
          <a:xfrm>
            <a:off x="471489" y="175486"/>
            <a:ext cx="10882312" cy="5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Shortest </a:t>
            </a:r>
            <a:r>
              <a:rPr lang="en-US" sz="3800" dirty="0"/>
              <a:t>Distance from Point to a </a:t>
            </a:r>
            <a:r>
              <a:rPr lang="en-US" sz="3800" dirty="0" smtClean="0"/>
              <a:t>Line: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9375" y="2968637"/>
                <a:ext cx="31585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We choose a point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 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5" y="2968637"/>
                <a:ext cx="3158581" cy="369332"/>
              </a:xfrm>
              <a:prstGeom prst="rect">
                <a:avLst/>
              </a:prstGeom>
              <a:blipFill>
                <a:blip r:embed="rId3"/>
                <a:stretch>
                  <a:fillRect l="-1737" t="-9836" r="-25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69480" y="3517848"/>
                <a:ext cx="40754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2−0, 4−1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80" y="3517848"/>
                <a:ext cx="4075465" cy="369332"/>
              </a:xfrm>
              <a:prstGeom prst="rect">
                <a:avLst/>
              </a:prstGeom>
              <a:blipFill>
                <a:blip r:embed="rId4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1380" y="4120417"/>
                <a:ext cx="5677126" cy="100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smtClean="0">
                    <a:ea typeface="Cambria Math" panose="02040503050406030204" pitchFamily="18" charset="0"/>
                  </a:rPr>
                  <a:t>Compute the component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(magnitude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𝐯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𝐯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3.130</m:t>
                    </m:r>
                  </m:oMath>
                </a14:m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80" y="4120417"/>
                <a:ext cx="5677126" cy="1007135"/>
              </a:xfrm>
              <a:prstGeom prst="rect">
                <a:avLst/>
              </a:prstGeom>
              <a:blipFill>
                <a:blip r:embed="rId5"/>
                <a:stretch>
                  <a:fillRect l="-858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9375" y="2366068"/>
                <a:ext cx="78982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as a vector: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as well as a corresponding normal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5" y="2366068"/>
                <a:ext cx="7898220" cy="369332"/>
              </a:xfrm>
              <a:prstGeom prst="rect">
                <a:avLst/>
              </a:prstGeom>
              <a:blipFill>
                <a:blip r:embed="rId8"/>
                <a:stretch>
                  <a:fillRect l="-69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408363" y="724244"/>
                <a:ext cx="1628651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363" y="724244"/>
                <a:ext cx="1628651" cy="491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8895" y="763948"/>
            <a:ext cx="1788569" cy="11811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634984" y="2522419"/>
            <a:ext cx="3147111" cy="3065901"/>
            <a:chOff x="8634984" y="2522419"/>
            <a:chExt cx="3147111" cy="3065901"/>
          </a:xfrm>
        </p:grpSpPr>
        <p:grpSp>
          <p:nvGrpSpPr>
            <p:cNvPr id="11" name="Group 10"/>
            <p:cNvGrpSpPr/>
            <p:nvPr/>
          </p:nvGrpSpPr>
          <p:grpSpPr>
            <a:xfrm>
              <a:off x="8634984" y="2522419"/>
              <a:ext cx="3147111" cy="2729521"/>
              <a:chOff x="8383286" y="3004025"/>
              <a:chExt cx="3147111" cy="272952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3286" y="3004025"/>
                <a:ext cx="3147111" cy="2729521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 flipV="1">
                <a:off x="9636705" y="4983480"/>
                <a:ext cx="887190" cy="441926"/>
              </a:xfrm>
              <a:prstGeom prst="straightConnector1">
                <a:avLst/>
              </a:prstGeom>
              <a:ln w="254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005420" y="4844980"/>
                    <a:ext cx="14976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5420" y="4844980"/>
                    <a:ext cx="14976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8333" r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V="1">
                <a:off x="9269730" y="3611880"/>
                <a:ext cx="1303020" cy="69357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0153103" y="5218988"/>
                  <a:ext cx="357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103" y="5218988"/>
                  <a:ext cx="3577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06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9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53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Wall Collision: Component Acquisition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489" y="820825"/>
            <a:ext cx="1114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Assume you are mad at a wall in a videogame and you really want to walk through it. How can we force a character to move parallel to a wall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(and not through it)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921925" y="2363987"/>
                <a:ext cx="39985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vector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player originating from 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25" y="2363987"/>
                <a:ext cx="3998563" cy="646331"/>
              </a:xfrm>
              <a:prstGeom prst="rect">
                <a:avLst/>
              </a:prstGeom>
              <a:blipFill>
                <a:blip r:embed="rId2"/>
                <a:stretch>
                  <a:fillRect l="-1374" t="-5660" r="-7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71489" y="1689274"/>
            <a:ext cx="70541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wish to accomplish two things: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Move the player according to the magnitude of the player vector.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Zero out any magnitude into the wall.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71490" y="4283621"/>
                <a:ext cx="7054146" cy="80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project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f>
                      <m:f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" y="4283621"/>
                <a:ext cx="7054146" cy="800347"/>
              </a:xfrm>
              <a:prstGeom prst="rect">
                <a:avLst/>
              </a:prstGeom>
              <a:blipFill>
                <a:blip r:embed="rId3"/>
                <a:stretch>
                  <a:fillRect l="-691"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71489" y="5378247"/>
                <a:ext cx="7054146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Our desired vector for player movement is then given by: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5378247"/>
                <a:ext cx="7054146" cy="800219"/>
              </a:xfrm>
              <a:prstGeom prst="rect">
                <a:avLst/>
              </a:prstGeom>
              <a:blipFill>
                <a:blip r:embed="rId4"/>
                <a:stretch>
                  <a:fillRect l="-691" t="-378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9551718" y="4298452"/>
            <a:ext cx="1607670" cy="9676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560543" y="3121521"/>
            <a:ext cx="2152404" cy="220135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636056">
                <a:off x="8488549" y="4800727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056">
                <a:off x="8488549" y="4800727"/>
                <a:ext cx="3577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273944" y="4283226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944" y="4283226"/>
                <a:ext cx="287882" cy="369332"/>
              </a:xfrm>
              <a:prstGeom prst="rect">
                <a:avLst/>
              </a:prstGeom>
              <a:blipFill>
                <a:blip r:embed="rId6"/>
                <a:stretch>
                  <a:fillRect r="-1041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9381419" y="4310063"/>
            <a:ext cx="170299" cy="1702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381420" y="3501915"/>
            <a:ext cx="888172" cy="92320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oli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rot="18816777">
                <a:off x="9099811" y="3495070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6777">
                <a:off x="9099811" y="3495070"/>
                <a:ext cx="920380" cy="369332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10369925" y="3625351"/>
            <a:ext cx="789463" cy="67895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580000">
            <a:off x="10185266" y="3601610"/>
            <a:ext cx="219571" cy="21957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268861" y="4298452"/>
            <a:ext cx="888172" cy="92320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90467" y="4184502"/>
            <a:ext cx="174323" cy="17432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177628" y="3913894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628" y="3913894"/>
                <a:ext cx="287882" cy="369332"/>
              </a:xfrm>
              <a:prstGeom prst="rect">
                <a:avLst/>
              </a:prstGeom>
              <a:blipFill>
                <a:blip r:embed="rId8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742295" y="46932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295" y="4693228"/>
                <a:ext cx="3481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2192" y="3324252"/>
                <a:ext cx="55066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That is, we wish to compute a vector parallel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but magnitude consistent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a component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92" y="3324252"/>
                <a:ext cx="5506616" cy="646331"/>
              </a:xfrm>
              <a:prstGeom prst="rect">
                <a:avLst/>
              </a:prstGeom>
              <a:blipFill>
                <a:blip r:embed="rId10"/>
                <a:stretch>
                  <a:fillRect l="-8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37" grpId="0"/>
      <p:bldP spid="18" grpId="0"/>
      <p:bldP spid="19" grpId="0"/>
      <p:bldP spid="55" grpId="0"/>
      <p:bldP spid="27" grpId="0" animBg="1"/>
      <p:bldP spid="13" grpId="0" animBg="1"/>
      <p:bldP spid="36" grpId="0"/>
      <p:bldP spid="15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0" y="2505279"/>
            <a:ext cx="3852683" cy="3437692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7574081" cy="56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Wall Collision: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50004" y="139967"/>
                <a:ext cx="1628651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004" y="139967"/>
                <a:ext cx="1628651" cy="491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42364" y="571904"/>
                <a:ext cx="1949636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364" y="571904"/>
                <a:ext cx="1949636" cy="491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579" y="41171"/>
            <a:ext cx="1788569" cy="118119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459025" y="4692605"/>
            <a:ext cx="517585" cy="52575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98634" y="3522453"/>
            <a:ext cx="4243019" cy="1489497"/>
          </a:xfrm>
          <a:prstGeom prst="line">
            <a:avLst/>
          </a:prstGeom>
          <a:ln w="4445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8822" y="817805"/>
                <a:ext cx="73133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player originating from 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Compute the parallel vector to the wall.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2" y="817805"/>
                <a:ext cx="7313321" cy="646331"/>
              </a:xfrm>
              <a:prstGeom prst="rect">
                <a:avLst/>
              </a:prstGeom>
              <a:blipFill>
                <a:blip r:embed="rId6"/>
                <a:stretch>
                  <a:fillRect l="-751" t="-4717" r="-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427507">
                <a:off x="4744020" y="3242895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7507">
                <a:off x="4744020" y="3242895"/>
                <a:ext cx="3577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85637" y="4849024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37" y="4849024"/>
                <a:ext cx="287882" cy="369332"/>
              </a:xfrm>
              <a:prstGeom prst="rect">
                <a:avLst/>
              </a:prstGeom>
              <a:blipFill>
                <a:blip r:embed="rId10"/>
                <a:stretch>
                  <a:fillRect r="-1063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18822" y="1594638"/>
            <a:ext cx="1294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sz="2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649470" y="3522453"/>
            <a:ext cx="517585" cy="525751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08262" y="4048205"/>
            <a:ext cx="316303" cy="118354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prstDash val="solid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620144" y="3478704"/>
            <a:ext cx="288118" cy="68785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28892" y="2674995"/>
                <a:ext cx="6492814" cy="2631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We compute the vector projection of the player onto the wall: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</m:fun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roj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player would then move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0.6,0.2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892" y="2674995"/>
                <a:ext cx="6492814" cy="2631746"/>
              </a:xfrm>
              <a:prstGeom prst="rect">
                <a:avLst/>
              </a:prstGeom>
              <a:blipFill>
                <a:blip r:embed="rId11"/>
                <a:stretch>
                  <a:fillRect l="-845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2606051" y="3360349"/>
            <a:ext cx="316303" cy="118354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prstDash val="solid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53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Wall Collision: Component Acquisition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1489" y="988869"/>
                <a:ext cx="108364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vector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player originating from 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988869"/>
                <a:ext cx="10836435" cy="369332"/>
              </a:xfrm>
              <a:prstGeom prst="rect">
                <a:avLst/>
              </a:prstGeom>
              <a:blipFill>
                <a:blip r:embed="rId2"/>
                <a:stretch>
                  <a:fillRect l="-4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71489" y="2660804"/>
                <a:ext cx="7054146" cy="76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project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e>
                        </m:d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𝐩</m:t>
                        </m:r>
                      </m:e>
                    </m:func>
                    <m:f>
                      <m:f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2660804"/>
                <a:ext cx="7054146" cy="765979"/>
              </a:xfrm>
              <a:prstGeom prst="rect">
                <a:avLst/>
              </a:prstGeom>
              <a:blipFill>
                <a:blip r:embed="rId3"/>
                <a:stretch>
                  <a:fillRect l="-691" t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71489" y="4180613"/>
            <a:ext cx="705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desired vector for player movement is then given by: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488" y="1669484"/>
                <a:ext cx="56618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compute a normal vector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that is orthogonal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669484"/>
                <a:ext cx="5661893" cy="369332"/>
              </a:xfrm>
              <a:prstGeom prst="rect">
                <a:avLst/>
              </a:prstGeom>
              <a:blipFill>
                <a:blip r:embed="rId4"/>
                <a:stretch>
                  <a:fillRect l="-861" t="-10000" r="-3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9522963" y="3556580"/>
            <a:ext cx="1607670" cy="9676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531788" y="2379649"/>
            <a:ext cx="2152404" cy="220135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636056">
                <a:off x="8459794" y="4058855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6056">
                <a:off x="8459794" y="4058855"/>
                <a:ext cx="3577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245189" y="3541354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189" y="3541354"/>
                <a:ext cx="287882" cy="369332"/>
              </a:xfrm>
              <a:prstGeom prst="rect">
                <a:avLst/>
              </a:prstGeom>
              <a:blipFill>
                <a:blip r:embed="rId6"/>
                <a:stretch>
                  <a:fillRect r="-1063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9352664" y="3568191"/>
            <a:ext cx="170299" cy="1702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8996196" y="4087208"/>
            <a:ext cx="832672" cy="80733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triangle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rot="2679225">
                <a:off x="8831621" y="4438906"/>
                <a:ext cx="10048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6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9225">
                <a:off x="8831621" y="4438906"/>
                <a:ext cx="10048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2580000">
            <a:off x="9039393" y="4031990"/>
            <a:ext cx="120460" cy="1204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322930" y="3556580"/>
            <a:ext cx="805348" cy="837114"/>
          </a:xfrm>
          <a:prstGeom prst="straightConnector1">
            <a:avLst/>
          </a:prstGeom>
          <a:ln w="34925">
            <a:solidFill>
              <a:srgbClr val="00B0F0"/>
            </a:solidFill>
            <a:prstDash val="soli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61712" y="3442630"/>
            <a:ext cx="174323" cy="17432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148873" y="3172022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873" y="3172022"/>
                <a:ext cx="287882" cy="369332"/>
              </a:xfrm>
              <a:prstGeom prst="rect">
                <a:avLst/>
              </a:prstGeom>
              <a:blipFill>
                <a:blip r:embed="rId8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724065" y="3838851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65" y="3838851"/>
                <a:ext cx="3481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 rot="2670011">
                <a:off x="9144365" y="4058855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11">
                <a:off x="9144365" y="4058855"/>
                <a:ext cx="3802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 flipV="1">
            <a:off x="8985196" y="4089775"/>
            <a:ext cx="417596" cy="390066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984225" y="4709877"/>
                <a:ext cx="41965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25" y="4709877"/>
                <a:ext cx="4196533" cy="369332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08526" y="6344975"/>
                <a:ext cx="2806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526" y="6344975"/>
                <a:ext cx="2806153" cy="369332"/>
              </a:xfrm>
              <a:prstGeom prst="rect">
                <a:avLst/>
              </a:prstGeom>
              <a:blipFill>
                <a:blip r:embed="rId12"/>
                <a:stretch>
                  <a:fillRect l="-19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9452374" y="3647098"/>
            <a:ext cx="832672" cy="8073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9" y="2303996"/>
            <a:ext cx="3852683" cy="3437692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7574081" cy="56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Wall Collision: </a:t>
            </a:r>
            <a:r>
              <a:rPr lang="en-US" sz="3800" dirty="0"/>
              <a:t>Example (Revisited)</a:t>
            </a:r>
            <a:endParaRPr lang="en-US" sz="38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56563" y="4491322"/>
            <a:ext cx="517585" cy="52575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6172" y="3321170"/>
            <a:ext cx="4243019" cy="1489497"/>
          </a:xfrm>
          <a:prstGeom prst="line">
            <a:avLst/>
          </a:prstGeom>
          <a:ln w="4445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8822" y="817805"/>
                <a:ext cx="73133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player originating from a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Compute the parallel vector to the wall.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2" y="817805"/>
                <a:ext cx="7313321" cy="646331"/>
              </a:xfrm>
              <a:prstGeom prst="rect">
                <a:avLst/>
              </a:prstGeom>
              <a:blipFill>
                <a:blip r:embed="rId6"/>
                <a:stretch>
                  <a:fillRect l="-751" t="-4717" r="-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427507">
                <a:off x="4441558" y="3041612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7507">
                <a:off x="4441558" y="3041612"/>
                <a:ext cx="3577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83175" y="4647741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75" y="4647741"/>
                <a:ext cx="287882" cy="369332"/>
              </a:xfrm>
              <a:prstGeom prst="rect">
                <a:avLst/>
              </a:prstGeom>
              <a:blipFill>
                <a:blip r:embed="rId8"/>
                <a:stretch>
                  <a:fillRect r="-127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18822" y="1594638"/>
            <a:ext cx="1294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sz="2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47008" y="3321170"/>
            <a:ext cx="517585" cy="525751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05800" y="3846922"/>
            <a:ext cx="316303" cy="118354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prstDash val="solid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009246" y="2025525"/>
                <a:ext cx="6492814" cy="398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ompute the vector projection of the player 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roj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1,−3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1,−1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0.4,−1.2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player would then move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0.6,0.2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This answer is consistent with our previous technique.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46" y="2025525"/>
                <a:ext cx="6492814" cy="3986541"/>
              </a:xfrm>
              <a:prstGeom prst="rect">
                <a:avLst/>
              </a:prstGeom>
              <a:blipFill>
                <a:blip r:embed="rId9"/>
                <a:stretch>
                  <a:fillRect l="-845" t="-765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2303589" y="3159066"/>
            <a:ext cx="316303" cy="118354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prstDash val="solid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570421" y="3844224"/>
            <a:ext cx="140102" cy="42558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0527494">
                <a:off x="1567033" y="381265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7494">
                <a:off x="1567033" y="3812657"/>
                <a:ext cx="3802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545797" y="3292924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97" y="3292924"/>
                <a:ext cx="287882" cy="369332"/>
              </a:xfrm>
              <a:prstGeom prst="rect">
                <a:avLst/>
              </a:prstGeom>
              <a:blipFill>
                <a:blip r:embed="rId11"/>
                <a:stretch>
                  <a:fillRect r="-1063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1480129" y="3554227"/>
            <a:ext cx="230749" cy="719594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 rot="4241094">
                <a:off x="971188" y="3785433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1094">
                <a:off x="971188" y="3785433"/>
                <a:ext cx="93326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219390" y="224749"/>
                <a:ext cx="1877694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sz="1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400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𝐩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𝐩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90" y="224749"/>
                <a:ext cx="1877694" cy="307777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8237" y="153496"/>
            <a:ext cx="1895444" cy="167530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 flipV="1">
            <a:off x="2334077" y="3291788"/>
            <a:ext cx="230748" cy="69293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538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Application: Bouncing off a Wall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1963" y="743443"/>
                <a:ext cx="115738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Imagine a ball hitting a completely elastic wall. In a perfect environment, the ball should bounce off with an angle of incidence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equating to the angle of reflection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measured with respect to a normal vector </a:t>
                </a:r>
                <a:r>
                  <a:rPr lang="en-US" b="1" dirty="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to the wall.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3" y="743443"/>
                <a:ext cx="11573863" cy="646331"/>
              </a:xfrm>
              <a:prstGeom prst="rect">
                <a:avLst/>
              </a:prstGeom>
              <a:blipFill>
                <a:blip r:embed="rId2"/>
                <a:stretch>
                  <a:fillRect l="-474" t="-5660" r="-52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9348527" y="3361356"/>
            <a:ext cx="1607670" cy="9676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313689" y="3494069"/>
            <a:ext cx="352938" cy="335009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9805" y="2369707"/>
            <a:ext cx="2193139" cy="2256427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590143" y="1637532"/>
                <a:ext cx="39239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ball vector intersecting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at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43" y="1637532"/>
                <a:ext cx="3923919" cy="646331"/>
              </a:xfrm>
              <a:prstGeom prst="rect">
                <a:avLst/>
              </a:prstGeom>
              <a:blipFill>
                <a:blip r:embed="rId3"/>
                <a:stretch>
                  <a:fillRect l="-1242" t="-5660" r="-139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298011" y="3864432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11" y="3864432"/>
                <a:ext cx="357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092047" y="3078391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47" y="3078391"/>
                <a:ext cx="287882" cy="369332"/>
              </a:xfrm>
              <a:prstGeom prst="rect">
                <a:avLst/>
              </a:prstGeom>
              <a:blipFill>
                <a:blip r:embed="rId5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9184905" y="3373768"/>
            <a:ext cx="170299" cy="1702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00315" y="308045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315" y="3080454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0420" y="2069956"/>
                <a:ext cx="65723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assume 100% elasticity and infinite mass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Our goal is compute a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that is a reflection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Since we are not dampening the resulting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𝐫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2069956"/>
                <a:ext cx="6572342" cy="923330"/>
              </a:xfrm>
              <a:prstGeom prst="rect">
                <a:avLst/>
              </a:prstGeom>
              <a:blipFill>
                <a:blip r:embed="rId7"/>
                <a:stretch>
                  <a:fillRect l="-74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0420" y="3373768"/>
                <a:ext cx="5979995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may compute the projection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Then use vector addition to acquire the desired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3373768"/>
                <a:ext cx="5979995" cy="800219"/>
              </a:xfrm>
              <a:prstGeom prst="rect">
                <a:avLst/>
              </a:prstGeom>
              <a:blipFill>
                <a:blip r:embed="rId8"/>
                <a:stretch>
                  <a:fillRect l="-815"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9603250" y="372331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97146" y="2903103"/>
            <a:ext cx="2130200" cy="2021989"/>
          </a:xfrm>
          <a:prstGeom prst="straightConnector1">
            <a:avLst/>
          </a:prstGeom>
          <a:ln w="9525">
            <a:solidFill>
              <a:srgbClr val="008000"/>
            </a:solidFill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287760" y="3371816"/>
            <a:ext cx="1690341" cy="1729698"/>
          </a:xfrm>
          <a:prstGeom prst="straightConnector1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9008012" y="3174391"/>
            <a:ext cx="622857" cy="400068"/>
          </a:xfrm>
          <a:prstGeom prst="arc">
            <a:avLst>
              <a:gd name="adj1" fmla="val 19199759"/>
              <a:gd name="adj2" fmla="val 94689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76943" y="3464117"/>
            <a:ext cx="11315" cy="16335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7275281">
            <a:off x="8919164" y="3310607"/>
            <a:ext cx="622857" cy="400068"/>
          </a:xfrm>
          <a:prstGeom prst="arc">
            <a:avLst>
              <a:gd name="adj1" fmla="val 19199759"/>
              <a:gd name="adj2" fmla="val 94689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394963" y="3863551"/>
                <a:ext cx="211083" cy="21544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63" y="3863551"/>
                <a:ext cx="211083" cy="215444"/>
              </a:xfrm>
              <a:prstGeom prst="rect">
                <a:avLst/>
              </a:prstGeom>
              <a:blipFill>
                <a:blip r:embed="rId9"/>
                <a:stretch>
                  <a:fillRect l="-24324" b="-54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982148" y="4967293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48" y="4967293"/>
                <a:ext cx="2878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992199" y="3258936"/>
            <a:ext cx="659065" cy="419229"/>
            <a:chOff x="9412597" y="3334352"/>
            <a:chExt cx="659065" cy="419229"/>
          </a:xfrm>
        </p:grpSpPr>
        <p:sp>
          <p:nvSpPr>
            <p:cNvPr id="39" name="Arc 38"/>
            <p:cNvSpPr/>
            <p:nvPr/>
          </p:nvSpPr>
          <p:spPr>
            <a:xfrm rot="1979447">
              <a:off x="9412597" y="3334352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862967">
              <a:off x="9448805" y="3353513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2974596">
            <a:off x="9017565" y="3330812"/>
            <a:ext cx="659065" cy="419229"/>
            <a:chOff x="10914314" y="3689638"/>
            <a:chExt cx="659065" cy="419229"/>
          </a:xfrm>
        </p:grpSpPr>
        <p:sp>
          <p:nvSpPr>
            <p:cNvPr id="43" name="Arc 42"/>
            <p:cNvSpPr/>
            <p:nvPr/>
          </p:nvSpPr>
          <p:spPr>
            <a:xfrm rot="1979447">
              <a:off x="10914314" y="3689638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862967">
              <a:off x="10950522" y="3708799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665649" y="3495653"/>
                <a:ext cx="193194" cy="21544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49" y="3495653"/>
                <a:ext cx="193194" cy="215444"/>
              </a:xfrm>
              <a:prstGeom prst="rect">
                <a:avLst/>
              </a:prstGeom>
              <a:blipFill>
                <a:blip r:embed="rId11"/>
                <a:stretch>
                  <a:fillRect l="-30303" b="-1052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9232862" y="2561048"/>
            <a:ext cx="835826" cy="855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287760" y="4217458"/>
            <a:ext cx="835826" cy="855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137865" y="3365806"/>
            <a:ext cx="835826" cy="855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18923249">
                <a:off x="9181025" y="2675555"/>
                <a:ext cx="7542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3249">
                <a:off x="9181025" y="2675555"/>
                <a:ext cx="75424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rot="18839469">
                <a:off x="10247585" y="3798856"/>
                <a:ext cx="752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9469">
                <a:off x="10247585" y="3798856"/>
                <a:ext cx="7526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 rot="18820217">
                <a:off x="9472705" y="4615644"/>
                <a:ext cx="754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217">
                <a:off x="9472705" y="4615644"/>
                <a:ext cx="75424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60420" y="5688484"/>
                <a:ext cx="54165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If we wish to dampen or enhance the elasticity, we can scale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using some scalar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5688484"/>
                <a:ext cx="5416593" cy="646331"/>
              </a:xfrm>
              <a:prstGeom prst="rect">
                <a:avLst/>
              </a:prstGeom>
              <a:blipFill>
                <a:blip r:embed="rId15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295635" y="4484266"/>
                <a:ext cx="227010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35" y="4484266"/>
                <a:ext cx="2270109" cy="369332"/>
              </a:xfrm>
              <a:prstGeom prst="rect">
                <a:avLst/>
              </a:prstGeom>
              <a:blipFill>
                <a:blip r:embed="rId16"/>
                <a:stretch>
                  <a:fillRect l="-2139" t="-8065" r="-107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33664"/>
          <a:stretch/>
        </p:blipFill>
        <p:spPr>
          <a:xfrm>
            <a:off x="9528859" y="2152463"/>
            <a:ext cx="2190846" cy="2754023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1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Bouncing off a Wall: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4060" y="754332"/>
                <a:ext cx="75090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Problem.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be a ball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with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units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 −4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moving toward a wall defined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by the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 Compute the 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when it bounces off the wall with dampening 50%.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754332"/>
                <a:ext cx="7509069" cy="923330"/>
              </a:xfrm>
              <a:prstGeom prst="rect">
                <a:avLst/>
              </a:prstGeom>
              <a:blipFill>
                <a:blip r:embed="rId3"/>
                <a:stretch>
                  <a:fillRect l="-649" t="-3974" r="-138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44060" y="1770982"/>
            <a:ext cx="115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4060" y="2245197"/>
                <a:ext cx="8145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need to compute a vector,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corresponding to the wall; since the wall is vertical, we use a vertical, standard unit vector: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2245197"/>
                <a:ext cx="8145240" cy="646331"/>
              </a:xfrm>
              <a:prstGeom prst="rect">
                <a:avLst/>
              </a:prstGeom>
              <a:blipFill>
                <a:blip r:embed="rId4"/>
                <a:stretch>
                  <a:fillRect l="-59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564681" y="817986"/>
                <a:ext cx="1544012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func>
                      <m:func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sz="1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  <m:r>
                      <a:rPr lang="en-US" sz="1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81" y="817986"/>
                <a:ext cx="1544012" cy="307777"/>
              </a:xfrm>
              <a:prstGeom prst="rect">
                <a:avLst/>
              </a:prstGeom>
              <a:blipFill>
                <a:blip r:embed="rId5"/>
                <a:stretch>
                  <a:fillRect t="-1887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932" y="133455"/>
            <a:ext cx="1768255" cy="1801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09554" y="3097693"/>
                <a:ext cx="8145240" cy="107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Compute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representing the ball's movement (speed 3):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−3, −4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−3, 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−3, 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4" y="3097693"/>
                <a:ext cx="8145240" cy="1073627"/>
              </a:xfrm>
              <a:prstGeom prst="rect">
                <a:avLst/>
              </a:prstGeom>
              <a:blipFill>
                <a:blip r:embed="rId7"/>
                <a:stretch>
                  <a:fillRect l="-674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44222" y="4960560"/>
                <a:ext cx="970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4960560"/>
                <a:ext cx="970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10414936" y="3016167"/>
            <a:ext cx="424445" cy="57769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0371776" y="3108264"/>
                <a:ext cx="3337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76" y="3108264"/>
                <a:ext cx="3337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44060" y="4466815"/>
                <a:ext cx="8145240" cy="572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projection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4466815"/>
                <a:ext cx="8145240" cy="572144"/>
              </a:xfrm>
              <a:prstGeom prst="rect">
                <a:avLst/>
              </a:prstGeom>
              <a:blipFill>
                <a:blip r:embed="rId10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9878199" y="3016167"/>
            <a:ext cx="0" cy="57769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5400000">
                <a:off x="9637947" y="3151128"/>
                <a:ext cx="752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637947" y="3151128"/>
                <a:ext cx="752642" cy="307777"/>
              </a:xfrm>
              <a:prstGeom prst="rect">
                <a:avLst/>
              </a:prstGeom>
              <a:blipFill>
                <a:blip r:embed="rId11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10843210" y="3016167"/>
            <a:ext cx="0" cy="57769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843210" y="3593865"/>
            <a:ext cx="0" cy="57769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449464" y="3598654"/>
            <a:ext cx="389918" cy="57769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878199" y="2737449"/>
            <a:ext cx="0" cy="251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9822458" y="2708390"/>
                <a:ext cx="9167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58" y="2708390"/>
                <a:ext cx="9167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4060" y="5237631"/>
                <a:ext cx="7204053" cy="1381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resulting bounce vector (dampened by half):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</m:t>
                      </m:r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func>
                          <m:r>
                            <a:rPr lang="en-US" b="1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5237631"/>
                <a:ext cx="7204053" cy="1381404"/>
              </a:xfrm>
              <a:prstGeom prst="rect">
                <a:avLst/>
              </a:prstGeom>
              <a:blipFill>
                <a:blip r:embed="rId13"/>
                <a:stretch>
                  <a:fillRect l="-677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91075" y="3771689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075" y="3771689"/>
                <a:ext cx="3481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  <p:bldP spid="58" grpId="0"/>
      <p:bldP spid="59" grpId="0"/>
      <p:bldP spid="20" grpId="0"/>
      <p:bldP spid="68" grpId="0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538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Bouncing off a Wall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1963" y="743443"/>
                <a:ext cx="115738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Imagine a ball hitting a completely elastic wall. In a perfect environment, the ball should bounce off with an angle of incidence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equating to the angle of reflection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measured with respect to a normal vector </a:t>
                </a:r>
                <a:r>
                  <a:rPr lang="en-US" b="1" dirty="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to the wall.</a:t>
                </a: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3" y="743443"/>
                <a:ext cx="11573863" cy="646331"/>
              </a:xfrm>
              <a:prstGeom prst="rect">
                <a:avLst/>
              </a:prstGeom>
              <a:blipFill>
                <a:blip r:embed="rId2"/>
                <a:stretch>
                  <a:fillRect l="-474" t="-5660" r="-52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9348527" y="3361356"/>
            <a:ext cx="1607670" cy="9676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960034" y="3141577"/>
            <a:ext cx="352938" cy="335009"/>
          </a:xfrm>
          <a:prstGeom prst="straightConnector1">
            <a:avLst/>
          </a:prstGeom>
          <a:ln w="38100">
            <a:solidFill>
              <a:srgbClr val="00800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9805" y="2369707"/>
            <a:ext cx="2193139" cy="2256427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590143" y="1637532"/>
                <a:ext cx="39239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wall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be a ball vector intersecting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at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43" y="1637532"/>
                <a:ext cx="3923919" cy="646331"/>
              </a:xfrm>
              <a:prstGeom prst="rect">
                <a:avLst/>
              </a:prstGeom>
              <a:blipFill>
                <a:blip r:embed="rId3"/>
                <a:stretch>
                  <a:fillRect l="-1242" t="-5660" r="-139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298011" y="3864432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11" y="3864432"/>
                <a:ext cx="357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092047" y="3078391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47" y="3078391"/>
                <a:ext cx="287882" cy="369332"/>
              </a:xfrm>
              <a:prstGeom prst="rect">
                <a:avLst/>
              </a:prstGeom>
              <a:blipFill>
                <a:blip r:embed="rId5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9184905" y="3373768"/>
            <a:ext cx="170299" cy="1702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073886" y="301363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886" y="3013637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0420" y="2069956"/>
                <a:ext cx="65723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assume 100% elasticity and infinite mass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Our goal is compute a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that is a reflection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Since we are not dampening the resulting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𝐫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2069956"/>
                <a:ext cx="6572342" cy="923330"/>
              </a:xfrm>
              <a:prstGeom prst="rect">
                <a:avLst/>
              </a:prstGeom>
              <a:blipFill>
                <a:blip r:embed="rId7"/>
                <a:stretch>
                  <a:fillRect l="-74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0420" y="3373768"/>
                <a:ext cx="5979995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may compute the projection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Then use vector addition to acquire the desired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3373768"/>
                <a:ext cx="5979995" cy="800219"/>
              </a:xfrm>
              <a:prstGeom prst="rect">
                <a:avLst/>
              </a:prstGeom>
              <a:blipFill>
                <a:blip r:embed="rId8"/>
                <a:stretch>
                  <a:fillRect l="-815"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8873595" y="326305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97146" y="2889277"/>
            <a:ext cx="2130200" cy="2021989"/>
          </a:xfrm>
          <a:prstGeom prst="straightConnector1">
            <a:avLst/>
          </a:prstGeom>
          <a:ln w="9525">
            <a:solidFill>
              <a:srgbClr val="008000"/>
            </a:solidFill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9008012" y="3174391"/>
            <a:ext cx="622857" cy="400068"/>
          </a:xfrm>
          <a:prstGeom prst="arc">
            <a:avLst>
              <a:gd name="adj1" fmla="val 19199759"/>
              <a:gd name="adj2" fmla="val 94689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76943" y="3464117"/>
            <a:ext cx="11315" cy="16335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7275281">
            <a:off x="8919164" y="3310607"/>
            <a:ext cx="622857" cy="400068"/>
          </a:xfrm>
          <a:prstGeom prst="arc">
            <a:avLst>
              <a:gd name="adj1" fmla="val 19199759"/>
              <a:gd name="adj2" fmla="val 94689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394963" y="3863551"/>
                <a:ext cx="211083" cy="21544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63" y="3863551"/>
                <a:ext cx="211083" cy="215444"/>
              </a:xfrm>
              <a:prstGeom prst="rect">
                <a:avLst/>
              </a:prstGeom>
              <a:blipFill>
                <a:blip r:embed="rId9"/>
                <a:stretch>
                  <a:fillRect l="-24324" b="-54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982148" y="4967293"/>
                <a:ext cx="287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48" y="4967293"/>
                <a:ext cx="2878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992199" y="3258936"/>
            <a:ext cx="659065" cy="419229"/>
            <a:chOff x="9412597" y="3334352"/>
            <a:chExt cx="659065" cy="419229"/>
          </a:xfrm>
        </p:grpSpPr>
        <p:sp>
          <p:nvSpPr>
            <p:cNvPr id="39" name="Arc 38"/>
            <p:cNvSpPr/>
            <p:nvPr/>
          </p:nvSpPr>
          <p:spPr>
            <a:xfrm rot="1979447">
              <a:off x="9412597" y="3334352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862967">
              <a:off x="9448805" y="3353513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2974596">
            <a:off x="9017565" y="3330812"/>
            <a:ext cx="659065" cy="419229"/>
            <a:chOff x="10914314" y="3689638"/>
            <a:chExt cx="659065" cy="419229"/>
          </a:xfrm>
        </p:grpSpPr>
        <p:sp>
          <p:nvSpPr>
            <p:cNvPr id="43" name="Arc 42"/>
            <p:cNvSpPr/>
            <p:nvPr/>
          </p:nvSpPr>
          <p:spPr>
            <a:xfrm rot="1979447">
              <a:off x="10914314" y="3689638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862967">
              <a:off x="10950522" y="3708799"/>
              <a:ext cx="622857" cy="400068"/>
            </a:xfrm>
            <a:prstGeom prst="arc">
              <a:avLst>
                <a:gd name="adj1" fmla="val 19199759"/>
                <a:gd name="adj2" fmla="val 94689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665649" y="3495653"/>
                <a:ext cx="193194" cy="21544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49" y="3495653"/>
                <a:ext cx="193194" cy="215444"/>
              </a:xfrm>
              <a:prstGeom prst="rect">
                <a:avLst/>
              </a:prstGeom>
              <a:blipFill>
                <a:blip r:embed="rId11"/>
                <a:stretch>
                  <a:fillRect l="-30303" b="-1052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9294769" y="3457640"/>
            <a:ext cx="836459" cy="79830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rot="2611826">
                <a:off x="9580060" y="3772897"/>
                <a:ext cx="7911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1826">
                <a:off x="9580060" y="3772897"/>
                <a:ext cx="79111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85658" y="4441468"/>
                <a:ext cx="69179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proj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𝐛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  <m:r>
                      <a:rPr lang="en-US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8" y="4441468"/>
                <a:ext cx="6917919" cy="369332"/>
              </a:xfrm>
              <a:prstGeom prst="rect">
                <a:avLst/>
              </a:prstGeom>
              <a:blipFill>
                <a:blip r:embed="rId13"/>
                <a:stretch>
                  <a:fillRect l="-705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9270029" y="4253536"/>
            <a:ext cx="839111" cy="89006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8804342">
                <a:off x="9297447" y="4650994"/>
                <a:ext cx="10920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  <m:r>
                        <a:rPr lang="en-US" sz="14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4342">
                <a:off x="9297447" y="4650994"/>
                <a:ext cx="109209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10116127" y="3351291"/>
            <a:ext cx="839111" cy="890068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713696" y="5072280"/>
                <a:ext cx="19282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𝐫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6" y="5072280"/>
                <a:ext cx="1928285" cy="369332"/>
              </a:xfrm>
              <a:prstGeom prst="rect">
                <a:avLst/>
              </a:prstGeom>
              <a:blipFill>
                <a:blip r:embed="rId15"/>
                <a:stretch>
                  <a:fillRect t="-6349" r="-251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33664"/>
          <a:stretch/>
        </p:blipFill>
        <p:spPr>
          <a:xfrm>
            <a:off x="9528859" y="2163034"/>
            <a:ext cx="2190846" cy="2754023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1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Bouncing off a Wall: Example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4060" y="754332"/>
                <a:ext cx="75090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Problem.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be a ball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with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units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 −4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moving toward a wall defined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by the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 Compute the 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when it bounces off the wall with dampening 50%.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754332"/>
                <a:ext cx="7509069" cy="923330"/>
              </a:xfrm>
              <a:prstGeom prst="rect">
                <a:avLst/>
              </a:prstGeom>
              <a:blipFill>
                <a:blip r:embed="rId3"/>
                <a:stretch>
                  <a:fillRect l="-649" t="-3974" r="-138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44060" y="1770982"/>
            <a:ext cx="115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4060" y="2245197"/>
                <a:ext cx="8145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Compute a normal vector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2245197"/>
                <a:ext cx="8145240" cy="369332"/>
              </a:xfrm>
              <a:prstGeom prst="rect">
                <a:avLst/>
              </a:prstGeom>
              <a:blipFill>
                <a:blip r:embed="rId4"/>
                <a:stretch>
                  <a:fillRect l="-59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4060" y="2849342"/>
                <a:ext cx="8145240" cy="107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have vector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representing the ball's movement (speed 3):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3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−3, −4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−3, 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2849342"/>
                <a:ext cx="8145240" cy="1073627"/>
              </a:xfrm>
              <a:prstGeom prst="rect">
                <a:avLst/>
              </a:prstGeom>
              <a:blipFill>
                <a:blip r:embed="rId5"/>
                <a:stretch>
                  <a:fillRect l="-598" t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44222" y="4960560"/>
                <a:ext cx="970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4960560"/>
                <a:ext cx="970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10414936" y="3016167"/>
            <a:ext cx="424445" cy="57769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0371776" y="3108264"/>
                <a:ext cx="3337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76" y="3108264"/>
                <a:ext cx="3337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44060" y="4251782"/>
                <a:ext cx="7114914" cy="572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projection of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𝐛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4251782"/>
                <a:ext cx="7114914" cy="572144"/>
              </a:xfrm>
              <a:prstGeom prst="rect">
                <a:avLst/>
              </a:prstGeom>
              <a:blipFill>
                <a:blip r:embed="rId10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10405014" y="3563323"/>
            <a:ext cx="464269" cy="441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2500" y="3386156"/>
                <a:ext cx="7686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500" y="3386156"/>
                <a:ext cx="768672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0449464" y="3593865"/>
            <a:ext cx="389918" cy="57769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878199" y="2735673"/>
            <a:ext cx="243461" cy="17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268537" y="3108264"/>
                <a:ext cx="9167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37" y="3108264"/>
                <a:ext cx="9167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4060" y="4997053"/>
                <a:ext cx="8052317" cy="1395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resulting bounce vector (dampened by half):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</m:t>
                      </m:r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r>
                                    <a:rPr lang="en-US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func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0" y="4997053"/>
                <a:ext cx="8052317" cy="1395510"/>
              </a:xfrm>
              <a:prstGeom prst="rect">
                <a:avLst/>
              </a:prstGeom>
              <a:blipFill>
                <a:blip r:embed="rId13"/>
                <a:stretch>
                  <a:fillRect l="-606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91075" y="3771689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075" y="3771689"/>
                <a:ext cx="3481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80852" y="157629"/>
            <a:ext cx="1650875" cy="1788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028369" y="674552"/>
                <a:ext cx="1556836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𝐫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400" b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𝐛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fName>
                        <m:e>
                          <m:r>
                            <a:rPr lang="en-US" sz="14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369" y="674552"/>
                <a:ext cx="1556836" cy="307777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09813" y="2412393"/>
                <a:ext cx="335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13" y="2412393"/>
                <a:ext cx="33534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677604" y="6388138"/>
            <a:ext cx="4463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This answer is consistent with our previous technique.</a:t>
            </a:r>
          </a:p>
        </p:txBody>
      </p:sp>
    </p:spTree>
    <p:extLst>
      <p:ext uri="{BB962C8B-B14F-4D97-AF65-F5344CB8AC3E}">
        <p14:creationId xmlns:p14="http://schemas.microsoft.com/office/powerpoint/2010/main" val="6330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Projections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761736" y="2276537"/>
            <a:ext cx="1442007" cy="16212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761736" y="3070063"/>
            <a:ext cx="3158448" cy="8143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709129">
            <a:off x="7855986" y="3545788"/>
            <a:ext cx="360632" cy="347573"/>
          </a:xfrm>
          <a:prstGeom prst="arc">
            <a:avLst>
              <a:gd name="adj1" fmla="val 16200000"/>
              <a:gd name="adj2" fmla="val 24957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1840" y="5425840"/>
                <a:ext cx="167931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840" y="5425840"/>
                <a:ext cx="167931" cy="246221"/>
              </a:xfrm>
              <a:prstGeom prst="rect">
                <a:avLst/>
              </a:prstGeom>
              <a:blipFill>
                <a:blip r:embed="rId2"/>
                <a:stretch>
                  <a:fillRect l="-37931" r="-10345" b="-476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65285" y="3384908"/>
                <a:ext cx="1570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285" y="3384908"/>
                <a:ext cx="157094" cy="246221"/>
              </a:xfrm>
              <a:prstGeom prst="rect">
                <a:avLst/>
              </a:prstGeom>
              <a:blipFill>
                <a:blip r:embed="rId3"/>
                <a:stretch>
                  <a:fillRect l="-30769" r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841" y="891224"/>
                <a:ext cx="10750982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situation sometimes arises where we need to decompose a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/>
                  <a:t> with into its components (along some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 smtClean="0"/>
                  <a:t>These components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/>
                  <a:t> are 'horizontal' and 'vertical' components that combine to be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/>
                  <a:t>: the components are parallel and perpendicular to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1" y="891224"/>
                <a:ext cx="10750982" cy="1277273"/>
              </a:xfrm>
              <a:prstGeom prst="rect">
                <a:avLst/>
              </a:prstGeom>
              <a:blipFill>
                <a:blip r:embed="rId4"/>
                <a:stretch>
                  <a:fillRect l="-510" t="-2857" r="-7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9203744" y="2276721"/>
            <a:ext cx="319178" cy="11490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20700549">
            <a:off x="9376503" y="3314985"/>
            <a:ext cx="127938" cy="12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33840" y="2702262"/>
                <a:ext cx="54557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as the hypotenuse of a right triangle by dropping a perpendicular from the head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0" y="2702262"/>
                <a:ext cx="5455768" cy="646331"/>
              </a:xfrm>
              <a:prstGeom prst="rect">
                <a:avLst/>
              </a:prstGeom>
              <a:blipFill>
                <a:blip r:embed="rId5"/>
                <a:stretch>
                  <a:fillRect l="-100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4497115">
            <a:off x="8566340" y="2928342"/>
            <a:ext cx="219441" cy="1790957"/>
          </a:xfrm>
          <a:prstGeom prst="rightBrace">
            <a:avLst>
              <a:gd name="adj1" fmla="val 8333"/>
              <a:gd name="adj2" fmla="val 4906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20677150">
                <a:off x="8468304" y="3913585"/>
                <a:ext cx="65505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6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7150">
                <a:off x="8468304" y="3913585"/>
                <a:ext cx="655051" cy="246221"/>
              </a:xfrm>
              <a:prstGeom prst="rect">
                <a:avLst/>
              </a:prstGeom>
              <a:blipFill>
                <a:blip r:embed="rId6"/>
                <a:stretch>
                  <a:fillRect l="-1120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33840" y="3815460"/>
                <a:ext cx="50917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Our goal is to compute the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projection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; which we denote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0" y="3815460"/>
                <a:ext cx="5091743" cy="646331"/>
              </a:xfrm>
              <a:prstGeom prst="rect">
                <a:avLst/>
              </a:prstGeom>
              <a:blipFill>
                <a:blip r:embed="rId7"/>
                <a:stretch>
                  <a:fillRect l="-10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762846" y="3805984"/>
                <a:ext cx="23723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</a:rPr>
                  <a:t>Colloquially, think of shining a flashlight over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</a:rPr>
                  <a:t>; we are computing the </a:t>
                </a:r>
                <a:r>
                  <a:rPr lang="en-US" sz="1400" dirty="0" smtClean="0">
                    <a:latin typeface="Arial" panose="020B0604020202020204" pitchFamily="34" charset="0"/>
                  </a:rPr>
                  <a:t>shadow vector.</a:t>
                </a:r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846" y="3805984"/>
                <a:ext cx="2372328" cy="954107"/>
              </a:xfrm>
              <a:prstGeom prst="rect">
                <a:avLst/>
              </a:prstGeom>
              <a:blipFill>
                <a:blip r:embed="rId8"/>
                <a:stretch>
                  <a:fillRect l="-771" t="-637" r="-231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240416" y="5021994"/>
            <a:ext cx="849743" cy="89991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90159" y="5424484"/>
            <a:ext cx="1877492" cy="484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86856" y="5189929"/>
                <a:ext cx="193964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56" y="518992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647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9248723" y="5040341"/>
            <a:ext cx="271276" cy="9765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20700549">
            <a:off x="9512416" y="5905378"/>
            <a:ext cx="127938" cy="12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4497115">
            <a:off x="9762136" y="5881974"/>
            <a:ext cx="188209" cy="552253"/>
          </a:xfrm>
          <a:prstGeom prst="rightBrace">
            <a:avLst>
              <a:gd name="adj1" fmla="val 8333"/>
              <a:gd name="adj2" fmla="val 4906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0677150">
                <a:off x="9667829" y="6186799"/>
                <a:ext cx="65825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6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7150">
                <a:off x="9667829" y="6186799"/>
                <a:ext cx="658257" cy="246221"/>
              </a:xfrm>
              <a:prstGeom prst="rect">
                <a:avLst/>
              </a:prstGeom>
              <a:blipFill>
                <a:blip r:embed="rId10"/>
                <a:stretch>
                  <a:fillRect l="-1120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8694278" y="5911862"/>
            <a:ext cx="1395882" cy="35988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56093" y="3453690"/>
            <a:ext cx="1741350" cy="448958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512881" y="5943199"/>
            <a:ext cx="563938" cy="14539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2766" y="5757560"/>
                <a:ext cx="1570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766" y="5757560"/>
                <a:ext cx="157094" cy="246221"/>
              </a:xfrm>
              <a:prstGeom prst="rect">
                <a:avLst/>
              </a:prstGeom>
              <a:blipFill>
                <a:blip r:embed="rId11"/>
                <a:stretch>
                  <a:fillRect l="-30769" r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48390" y="2862218"/>
                <a:ext cx="19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90" y="286221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31250" r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99424" y="4928658"/>
                <a:ext cx="591871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may also compute the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scalar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projection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(we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) which is defined to be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proj</m:t>
                                </m:r>
                              </m:e>
                              <m:sub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Also called the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component of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24" y="4928658"/>
                <a:ext cx="5918718" cy="923330"/>
              </a:xfrm>
              <a:prstGeom prst="rect">
                <a:avLst/>
              </a:prstGeom>
              <a:blipFill>
                <a:blip r:embed="rId13"/>
                <a:stretch>
                  <a:fillRect l="-92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 rot="457738">
            <a:off x="9814495" y="5631319"/>
            <a:ext cx="483222" cy="328171"/>
          </a:xfrm>
          <a:prstGeom prst="arc">
            <a:avLst>
              <a:gd name="adj1" fmla="val 12422984"/>
              <a:gd name="adj2" fmla="val 24957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227725" y="3463852"/>
                <a:ext cx="1679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25" y="3463852"/>
                <a:ext cx="167931" cy="246221"/>
              </a:xfrm>
              <a:prstGeom prst="rect">
                <a:avLst/>
              </a:prstGeom>
              <a:blipFill>
                <a:blip r:embed="rId14"/>
                <a:stretch>
                  <a:fillRect l="-44444" r="-14815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12" grpId="0" animBg="1"/>
      <p:bldP spid="25" grpId="0"/>
      <p:bldP spid="26" grpId="0"/>
      <p:bldP spid="34" grpId="0" animBg="1"/>
      <p:bldP spid="35" grpId="0" animBg="1"/>
      <p:bldP spid="36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Projection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841" y="891224"/>
            <a:ext cx="10750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We may derive the formula for vector projection using right-triangle trigonometry.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0353" y="1644809"/>
                <a:ext cx="3832597" cy="66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proj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𝐯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comp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3" y="1644809"/>
                <a:ext cx="3832597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03649" y="2490667"/>
                <a:ext cx="30331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comp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9" y="2490667"/>
                <a:ext cx="3033181" cy="369332"/>
              </a:xfrm>
              <a:prstGeom prst="rect">
                <a:avLst/>
              </a:prstGeom>
              <a:blipFill>
                <a:blip r:embed="rId3"/>
                <a:stretch>
                  <a:fillRect l="-1811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71489" y="2938217"/>
                <a:ext cx="59187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Recall the formula for dot product,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2938217"/>
                <a:ext cx="5918718" cy="369332"/>
              </a:xfrm>
              <a:prstGeom prst="rect">
                <a:avLst/>
              </a:prstGeom>
              <a:blipFill>
                <a:blip r:embed="rId4"/>
                <a:stretch>
                  <a:fillRect l="-82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8650897" y="695798"/>
            <a:ext cx="1442007" cy="16212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650897" y="1489324"/>
            <a:ext cx="3158448" cy="8143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709129">
            <a:off x="8745147" y="1965049"/>
            <a:ext cx="360632" cy="347573"/>
          </a:xfrm>
          <a:prstGeom prst="arc">
            <a:avLst>
              <a:gd name="adj1" fmla="val 16200000"/>
              <a:gd name="adj2" fmla="val 24957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754446" y="1804169"/>
                <a:ext cx="15709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46" y="1804169"/>
                <a:ext cx="157094" cy="246221"/>
              </a:xfrm>
              <a:prstGeom prst="rect">
                <a:avLst/>
              </a:prstGeom>
              <a:blipFill>
                <a:blip r:embed="rId5"/>
                <a:stretch>
                  <a:fillRect l="-30769" r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0092905" y="695982"/>
            <a:ext cx="319178" cy="11490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20700549">
            <a:off x="10265664" y="1734246"/>
            <a:ext cx="127938" cy="12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Brace 48"/>
          <p:cNvSpPr/>
          <p:nvPr/>
        </p:nvSpPr>
        <p:spPr>
          <a:xfrm rot="4497115">
            <a:off x="9462619" y="1347603"/>
            <a:ext cx="219441" cy="1790957"/>
          </a:xfrm>
          <a:prstGeom prst="rightBrace">
            <a:avLst>
              <a:gd name="adj1" fmla="val 8333"/>
              <a:gd name="adj2" fmla="val 4906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rot="20677150">
                <a:off x="9357465" y="2332846"/>
                <a:ext cx="65505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6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7150">
                <a:off x="9357465" y="2332846"/>
                <a:ext cx="655051" cy="246221"/>
              </a:xfrm>
              <a:prstGeom prst="rect">
                <a:avLst/>
              </a:prstGeom>
              <a:blipFill>
                <a:blip r:embed="rId6"/>
                <a:stretch>
                  <a:fillRect l="-11304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8652372" y="1872951"/>
            <a:ext cx="1741350" cy="448958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137551" y="1281479"/>
                <a:ext cx="19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51" y="1281479"/>
                <a:ext cx="193964" cy="276999"/>
              </a:xfrm>
              <a:prstGeom prst="rect">
                <a:avLst/>
              </a:prstGeom>
              <a:blipFill>
                <a:blip r:embed="rId7"/>
                <a:stretch>
                  <a:fillRect l="-31250" r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116886" y="1883113"/>
                <a:ext cx="1679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86" y="1883113"/>
                <a:ext cx="167931" cy="246221"/>
              </a:xfrm>
              <a:prstGeom prst="rect">
                <a:avLst/>
              </a:prstGeom>
              <a:blipFill>
                <a:blip r:embed="rId8"/>
                <a:stretch>
                  <a:fillRect l="-44444" r="-14815"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1489" y="3424172"/>
                <a:ext cx="50062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fName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3424172"/>
                <a:ext cx="5006285" cy="369332"/>
              </a:xfrm>
              <a:prstGeom prst="rect">
                <a:avLst/>
              </a:prstGeom>
              <a:blipFill>
                <a:blip r:embed="rId9"/>
                <a:stretch>
                  <a:fillRect l="-9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71488" y="4202974"/>
                <a:ext cx="5006285" cy="487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fName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4202974"/>
                <a:ext cx="5006285" cy="487698"/>
              </a:xfrm>
              <a:prstGeom prst="rect">
                <a:avLst/>
              </a:prstGeom>
              <a:blipFill>
                <a:blip r:embed="rId10"/>
                <a:stretch>
                  <a:fillRect l="-973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566171" y="3919335"/>
                <a:ext cx="6294407" cy="2336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may then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fName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with scalar multiplication:</a:t>
                </a:r>
                <a:endParaRPr lang="en-US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71" y="3919335"/>
                <a:ext cx="6294407" cy="2336409"/>
              </a:xfrm>
              <a:prstGeom prst="rect">
                <a:avLst/>
              </a:prstGeom>
              <a:blipFill>
                <a:blip r:embed="rId11"/>
                <a:stretch>
                  <a:fillRect l="-77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280248" y="4202974"/>
            <a:ext cx="339305" cy="499865"/>
          </a:xfrm>
          <a:prstGeom prst="rect">
            <a:avLst/>
          </a:prstGeom>
          <a:noFill/>
          <a:ln w="22225">
            <a:solidFill>
              <a:srgbClr val="5ACA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9901" y="4750279"/>
            <a:ext cx="0" cy="47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47401" y="5183692"/>
            <a:ext cx="10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unit vector</a:t>
            </a:r>
          </a:p>
        </p:txBody>
      </p:sp>
    </p:spTree>
    <p:extLst>
      <p:ext uri="{BB962C8B-B14F-4D97-AF65-F5344CB8AC3E}">
        <p14:creationId xmlns:p14="http://schemas.microsoft.com/office/powerpoint/2010/main" val="4132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8" grpId="0"/>
      <p:bldP spid="59" grpId="0"/>
      <p:bldP spid="60" grpId="0"/>
      <p:bldP spid="61" grpId="0"/>
      <p:bldP spid="3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5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Projection: Example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841" y="886039"/>
                <a:ext cx="8145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Find the scalar projection and vector projection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1" y="886039"/>
                <a:ext cx="8145240" cy="369332"/>
              </a:xfrm>
              <a:prstGeom prst="rect">
                <a:avLst/>
              </a:prstGeom>
              <a:blipFill>
                <a:blip r:embed="rId2"/>
                <a:stretch>
                  <a:fillRect l="-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43675" y="3786295"/>
                <a:ext cx="10766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Times New Roman" panose="02020603050405020304" pitchFamily="18" charset="0"/>
                  </a:rPr>
                  <a:t>We observe graphically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</m:oMath>
                </a14:m>
                <a:r>
                  <a:rPr lang="en-US" dirty="0" smtClean="0">
                    <a:ea typeface="Times New Roman" panose="02020603050405020304" pitchFamily="18" charset="0"/>
                  </a:rPr>
                  <a:t> is 3 (since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ea typeface="Times New Roman" panose="02020603050405020304" pitchFamily="18" charset="0"/>
                  </a:rPr>
                  <a:t> is horizontal). We compute the scalar and vector projections: </a:t>
                </a:r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5" y="3786295"/>
                <a:ext cx="10766763" cy="369332"/>
              </a:xfrm>
              <a:prstGeom prst="rect">
                <a:avLst/>
              </a:prstGeom>
              <a:blipFill>
                <a:blip r:embed="rId3"/>
                <a:stretch>
                  <a:fillRect l="-5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33841" y="1493428"/>
            <a:ext cx="100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201516" y="4440142"/>
                <a:ext cx="3847812" cy="655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fName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16" y="4440142"/>
                <a:ext cx="3847812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084410" y="4553748"/>
                <a:ext cx="4658354" cy="52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10" y="4553748"/>
                <a:ext cx="4658354" cy="523926"/>
              </a:xfrm>
              <a:prstGeom prst="rect">
                <a:avLst/>
              </a:prstGeom>
              <a:blipFill>
                <a:blip r:embed="rId5"/>
                <a:stretch>
                  <a:fillRect l="-1047" r="-78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852149" y="1893239"/>
            <a:ext cx="766524" cy="83243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52149" y="2725675"/>
            <a:ext cx="2457301" cy="1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20200" y="2767007"/>
                <a:ext cx="1004185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10, 0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200" y="2767007"/>
                <a:ext cx="1004185" cy="246221"/>
              </a:xfrm>
              <a:prstGeom prst="rect">
                <a:avLst/>
              </a:prstGeom>
              <a:blipFill>
                <a:blip r:embed="rId9"/>
                <a:stretch>
                  <a:fillRect l="-5988" b="-71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8637038">
                <a:off x="4640872" y="2064386"/>
                <a:ext cx="843371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7038">
                <a:off x="4640872" y="2064386"/>
                <a:ext cx="843371" cy="246221"/>
              </a:xfrm>
              <a:prstGeom prst="rect">
                <a:avLst/>
              </a:prstGeom>
              <a:blipFill>
                <a:blip r:embed="rId10"/>
                <a:stretch>
                  <a:fillRect b="-298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618673" y="1886897"/>
            <a:ext cx="0" cy="8387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52149" y="2734031"/>
            <a:ext cx="766524" cy="15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8151" y="1088508"/>
            <a:ext cx="1728590" cy="1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9" grpId="0"/>
      <p:bldP spid="60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Projection: Example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841" y="949843"/>
                <a:ext cx="8145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Find the vector projection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−12,−2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1" y="949843"/>
                <a:ext cx="8145240" cy="369332"/>
              </a:xfrm>
              <a:prstGeom prst="rect">
                <a:avLst/>
              </a:prstGeom>
              <a:blipFill>
                <a:blip r:embed="rId2"/>
                <a:stretch>
                  <a:fillRect l="-6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051924" y="5161201"/>
            <a:ext cx="964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Times New Roman" panose="02020603050405020304" pitchFamily="18" charset="0"/>
              </a:rPr>
              <a:t>Note that a scalar projection with a </a:t>
            </a:r>
            <a:r>
              <a:rPr lang="en-US" b="1" i="1" dirty="0" smtClean="0">
                <a:ea typeface="Times New Roman" panose="02020603050405020304" pitchFamily="18" charset="0"/>
              </a:rPr>
              <a:t>positive</a:t>
            </a:r>
            <a:r>
              <a:rPr lang="en-US" dirty="0" smtClean="0">
                <a:ea typeface="Times New Roman" panose="02020603050405020304" pitchFamily="18" charset="0"/>
              </a:rPr>
              <a:t> value indicates a vector projection in the </a:t>
            </a:r>
            <a:r>
              <a:rPr lang="en-US" b="1" i="1" dirty="0" smtClean="0">
                <a:ea typeface="Times New Roman" panose="02020603050405020304" pitchFamily="18" charset="0"/>
              </a:rPr>
              <a:t>same</a:t>
            </a:r>
            <a:r>
              <a:rPr lang="en-US" dirty="0" smtClean="0">
                <a:ea typeface="Times New Roman" panose="02020603050405020304" pitchFamily="18" charset="0"/>
              </a:rPr>
              <a:t> direction as the vector we are projecting onto.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841" y="1726509"/>
            <a:ext cx="100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33364" y="3915431"/>
                <a:ext cx="4961021" cy="67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fName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4" y="3915431"/>
                <a:ext cx="4961021" cy="673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700759" y="3747019"/>
                <a:ext cx="4398562" cy="100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func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den>
                    </m:f>
                  </m:oMath>
                </a14:m>
                <a:endParaRPr lang="en-US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3.36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4.48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59" y="3747019"/>
                <a:ext cx="4398562" cy="1003736"/>
              </a:xfrm>
              <a:prstGeom prst="rect">
                <a:avLst/>
              </a:prstGeom>
              <a:blipFill>
                <a:blip r:embed="rId4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6182016" y="2096661"/>
            <a:ext cx="728969" cy="8010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99348" y="2897717"/>
            <a:ext cx="2511640" cy="403325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1129684">
                <a:off x="5135484" y="3120769"/>
                <a:ext cx="1311962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−12,−2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9684">
                <a:off x="5135484" y="3120769"/>
                <a:ext cx="1311962" cy="246221"/>
              </a:xfrm>
              <a:prstGeom prst="rect">
                <a:avLst/>
              </a:prstGeom>
              <a:blipFill>
                <a:blip r:embed="rId8"/>
                <a:stretch>
                  <a:fillRect l="-135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2865990">
                <a:off x="6156275" y="2176251"/>
                <a:ext cx="1010085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65990">
                <a:off x="6156275" y="2176251"/>
                <a:ext cx="1010085" cy="246221"/>
              </a:xfrm>
              <a:prstGeom prst="rect">
                <a:avLst/>
              </a:prstGeom>
              <a:blipFill>
                <a:blip r:embed="rId9"/>
                <a:stretch>
                  <a:fillRect l="-6250" t="-394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99348" y="1970358"/>
            <a:ext cx="1650644" cy="1330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27655" y="1580909"/>
            <a:ext cx="454361" cy="499291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8135" y="1117996"/>
            <a:ext cx="1728590" cy="1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9" grpId="0"/>
      <p:bldP spid="60" grpId="0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Projection: Example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841" y="949843"/>
                <a:ext cx="84520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Find the vector projection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−4,−6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1" y="949843"/>
                <a:ext cx="8452008" cy="369332"/>
              </a:xfrm>
              <a:prstGeom prst="rect">
                <a:avLst/>
              </a:prstGeom>
              <a:blipFill>
                <a:blip r:embed="rId2"/>
                <a:stretch>
                  <a:fillRect l="-6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33841" y="1726509"/>
            <a:ext cx="100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33364" y="3915431"/>
                <a:ext cx="5892673" cy="670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sub>
                          </m:sSub>
                        </m:fName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4" y="3915431"/>
                <a:ext cx="5892673" cy="670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7005559" y="3754361"/>
                <a:ext cx="4594094" cy="992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</m:func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comp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</m:func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</m:d>
                      </m:den>
                    </m:f>
                  </m:oMath>
                </a14:m>
                <a:endParaRPr lang="en-US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−4,−6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−4,−6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59" y="3754361"/>
                <a:ext cx="4594094" cy="992451"/>
              </a:xfrm>
              <a:prstGeom prst="rect">
                <a:avLst/>
              </a:prstGeom>
              <a:blipFill>
                <a:blip r:embed="rId4"/>
                <a:stretch>
                  <a:fillRect l="-1061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5658681" y="1665340"/>
            <a:ext cx="728969" cy="8010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428891" y="2466396"/>
            <a:ext cx="958760" cy="1026742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8792458">
                <a:off x="5456432" y="2934588"/>
                <a:ext cx="1198149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−4,−6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92458">
                <a:off x="5456432" y="2934588"/>
                <a:ext cx="1198149" cy="246221"/>
              </a:xfrm>
              <a:prstGeom prst="rect">
                <a:avLst/>
              </a:prstGeom>
              <a:blipFill>
                <a:blip r:embed="rId8"/>
                <a:stretch>
                  <a:fillRect b="-173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2990938">
                <a:off x="5774014" y="1794420"/>
                <a:ext cx="888961" cy="24622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600" dirty="0" smtClean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90938">
                <a:off x="5774014" y="1794420"/>
                <a:ext cx="888961" cy="246221"/>
              </a:xfrm>
              <a:prstGeom prst="rect">
                <a:avLst/>
              </a:prstGeom>
              <a:blipFill>
                <a:blip r:embed="rId9"/>
                <a:stretch>
                  <a:fillRect l="-20313" t="-1500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658681" y="1688344"/>
            <a:ext cx="776625" cy="6896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32499" y="5161201"/>
            <a:ext cx="8710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Times New Roman" panose="02020603050405020304" pitchFamily="18" charset="0"/>
              </a:rPr>
              <a:t>Note that a scalar projection with a </a:t>
            </a:r>
            <a:r>
              <a:rPr lang="en-US" b="1" i="1" dirty="0" smtClean="0">
                <a:ea typeface="Times New Roman" panose="02020603050405020304" pitchFamily="18" charset="0"/>
              </a:rPr>
              <a:t>negative</a:t>
            </a:r>
            <a:r>
              <a:rPr lang="en-US" dirty="0" smtClean="0">
                <a:ea typeface="Times New Roman" panose="02020603050405020304" pitchFamily="18" charset="0"/>
              </a:rPr>
              <a:t> value indicates a vector projection in the </a:t>
            </a:r>
            <a:r>
              <a:rPr lang="en-US" b="1" i="1" dirty="0" smtClean="0">
                <a:ea typeface="Times New Roman" panose="02020603050405020304" pitchFamily="18" charset="0"/>
              </a:rPr>
              <a:t>opposite</a:t>
            </a:r>
            <a:r>
              <a:rPr lang="en-US" dirty="0" smtClean="0">
                <a:ea typeface="Times New Roman" panose="02020603050405020304" pitchFamily="18" charset="0"/>
              </a:rPr>
              <a:t> direction as the vector we are projecting onto. 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60466" y="6158017"/>
                <a:ext cx="5426782" cy="572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As an exercise,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66" y="6158017"/>
                <a:ext cx="5426782" cy="572144"/>
              </a:xfrm>
              <a:prstGeom prst="rect">
                <a:avLst/>
              </a:prstGeom>
              <a:blipFill>
                <a:blip r:embed="rId10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090" y="76105"/>
                <a:ext cx="1628651" cy="4918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f>
                        <m:fPr>
                          <m:ctrlPr>
                            <a:rPr lang="en-US" sz="1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12" y="645323"/>
                <a:ext cx="1949636" cy="4918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8135" y="1117996"/>
            <a:ext cx="1728590" cy="1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32" grpId="0" animBg="1"/>
      <p:bldP spid="33" grpId="0" animBg="1"/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An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840" y="949843"/>
                <a:ext cx="11252718" cy="143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We observed via example that it does not matter which direction the vector we are projecting onto is pointing. That is, it can be shown that</a:t>
                </a:r>
              </a:p>
              <a:p>
                <a:pPr algn="ctr"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</m:func>
                    </m:oMath>
                  </m:oMathPara>
                </a14:m>
                <a:endParaRPr lang="en-US" b="1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Therefore, when using vector projections, f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ix the vector we wish to decompose (and project as needed).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0" y="949843"/>
                <a:ext cx="11252718" cy="1431161"/>
              </a:xfrm>
              <a:prstGeom prst="rect">
                <a:avLst/>
              </a:prstGeom>
              <a:blipFill>
                <a:blip r:embed="rId2"/>
                <a:stretch>
                  <a:fillRect l="-488" t="-2553" r="-488" b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1591330" y="3985223"/>
            <a:ext cx="728969" cy="8010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29179" y="4786277"/>
            <a:ext cx="1484969" cy="238460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5636" y="3472947"/>
            <a:ext cx="339518" cy="192298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591561" y="3985223"/>
            <a:ext cx="159010" cy="8794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20851" y="4812535"/>
            <a:ext cx="609164" cy="8399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909811" y="4103477"/>
                <a:ext cx="378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11" y="4103477"/>
                <a:ext cx="37862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1126062">
                <a:off x="1709715" y="4778895"/>
                <a:ext cx="797526" cy="328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6062">
                <a:off x="1709715" y="4778895"/>
                <a:ext cx="797526" cy="328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39826" y="4941879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26" y="4941879"/>
                <a:ext cx="3626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 rot="4834329">
                <a:off x="1195754" y="4378552"/>
                <a:ext cx="7991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834329">
                <a:off x="1195754" y="4378552"/>
                <a:ext cx="799130" cy="307777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20126" y="5353222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26" y="5353222"/>
                <a:ext cx="362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62935" y="3685186"/>
                <a:ext cx="54894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Decomposition of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 smtClean="0"/>
                  <a:t> into its components (independent of the direction of the vector we project onto):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5" y="3685186"/>
                <a:ext cx="5489450" cy="646331"/>
              </a:xfrm>
              <a:prstGeom prst="rect">
                <a:avLst/>
              </a:prstGeom>
              <a:blipFill>
                <a:blip r:embed="rId8"/>
                <a:stretch>
                  <a:fillRect l="-888" t="-5660" r="-177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 flipV="1">
            <a:off x="9500309" y="3448132"/>
            <a:ext cx="728969" cy="8010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229278" y="4029793"/>
            <a:ext cx="1484969" cy="238460"/>
          </a:xfrm>
          <a:prstGeom prst="straightConnector1">
            <a:avLst/>
          </a:prstGeom>
          <a:ln w="25400">
            <a:solidFill>
              <a:srgbClr val="00800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224967" y="4249186"/>
            <a:ext cx="207258" cy="132999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0085410" y="3356605"/>
            <a:ext cx="159010" cy="8794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629830" y="4275444"/>
            <a:ext cx="609164" cy="8399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818790" y="3566386"/>
                <a:ext cx="378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790" y="3566386"/>
                <a:ext cx="37862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 rot="21126062">
                <a:off x="9624845" y="4241804"/>
                <a:ext cx="797526" cy="328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6062">
                <a:off x="9624845" y="4241804"/>
                <a:ext cx="797526" cy="328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684530" y="4140971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530" y="4140971"/>
                <a:ext cx="36260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 rot="4834329">
                <a:off x="9961686" y="3615614"/>
                <a:ext cx="7991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4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sz="1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834329">
                <a:off x="9961686" y="3615614"/>
                <a:ext cx="799130" cy="307777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328596" y="5179041"/>
                <a:ext cx="3949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596" y="5179041"/>
                <a:ext cx="3949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9995271" y="2842154"/>
            <a:ext cx="260473" cy="1475285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770775" y="4263568"/>
            <a:ext cx="1484969" cy="238460"/>
          </a:xfrm>
          <a:prstGeom prst="straightConnector1">
            <a:avLst/>
          </a:prstGeom>
          <a:ln w="12700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84108" y="4812535"/>
                <a:ext cx="2436756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fName>
                        <m:e>
                          <m:r>
                            <a:rPr lang="en-US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08" y="4812535"/>
                <a:ext cx="2436756" cy="395686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6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44" grpId="0"/>
      <p:bldP spid="4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6353" y="76105"/>
            <a:ext cx="11163556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Recall: Computing a Normal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64565" y="849567"/>
                <a:ext cx="1090588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 line passing through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defined by: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Our goal is to compute an orthogonal (perpendicular) vector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5" y="849567"/>
                <a:ext cx="10905887" cy="1323439"/>
              </a:xfrm>
              <a:prstGeom prst="rect">
                <a:avLst/>
              </a:prstGeom>
              <a:blipFill>
                <a:blip r:embed="rId2"/>
                <a:stretch>
                  <a:fillRect l="-559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11238" y="2586486"/>
                <a:ext cx="9689605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simplicity,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Thus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directional: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orthogonal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we know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That is,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Thus,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This means we can acquire a normal vector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by: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swapping the components of the vector describing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i="1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negating one of them.*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38" y="2586486"/>
                <a:ext cx="9689605" cy="3093154"/>
              </a:xfrm>
              <a:prstGeom prst="rect">
                <a:avLst/>
              </a:prstGeom>
              <a:blipFill>
                <a:blip r:embed="rId3"/>
                <a:stretch>
                  <a:fillRect l="-692" t="-787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0889" y="1834637"/>
                <a:ext cx="284956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call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 normal vector.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89" y="1834637"/>
                <a:ext cx="2849563" cy="369332"/>
              </a:xfrm>
              <a:prstGeom prst="rect">
                <a:avLst/>
              </a:prstGeom>
              <a:blipFill>
                <a:blip r:embed="rId6"/>
                <a:stretch>
                  <a:fillRect l="-1706" t="-7937" r="-8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290881" y="6321222"/>
            <a:ext cx="4842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*This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not work if we are dealing with the zero vector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23" y="4192437"/>
            <a:ext cx="1743725" cy="1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9375" y="905473"/>
                <a:ext cx="10857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be a plane and </a:t>
                </a:r>
                <a:r>
                  <a:rPr lang="en-US" i="1" dirty="0">
                    <a:latin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</a:rPr>
                  <a:t>be a point. Compute the distance between </a:t>
                </a:r>
                <a:r>
                  <a:rPr lang="en-US" i="1" dirty="0" smtClean="0">
                    <a:latin typeface="Arial" panose="020B0604020202020204" pitchFamily="34" charset="0"/>
                  </a:rPr>
                  <a:t>P</a:t>
                </a:r>
                <a:r>
                  <a:rPr lang="en-US" dirty="0" smtClean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5" y="905473"/>
                <a:ext cx="10857374" cy="369332"/>
              </a:xfrm>
              <a:prstGeom prst="rect">
                <a:avLst/>
              </a:prstGeom>
              <a:blipFill>
                <a:blip r:embed="rId2"/>
                <a:stretch>
                  <a:fillRect l="-5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2"/>
          <p:cNvSpPr txBox="1">
            <a:spLocks/>
          </p:cNvSpPr>
          <p:nvPr/>
        </p:nvSpPr>
        <p:spPr>
          <a:xfrm>
            <a:off x="471489" y="175486"/>
            <a:ext cx="10882312" cy="5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Job Interview Question: Shortest </a:t>
            </a:r>
            <a:r>
              <a:rPr lang="en-US" sz="3800" dirty="0"/>
              <a:t>Distance from Point to a </a:t>
            </a:r>
            <a:r>
              <a:rPr lang="en-US" sz="3800" dirty="0" smtClean="0"/>
              <a:t>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69479" y="1530607"/>
                <a:ext cx="108573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The distance between a point and a line is defined by the shortest distance from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to</a:t>
                </a:r>
                <a:r>
                  <a:rPr lang="en-US" dirty="0" smtClean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; </a:t>
                </a:r>
                <a:r>
                  <a:rPr lang="en-US" dirty="0" smtClean="0"/>
                  <a:t>our goal is to find the perpendicular from </a:t>
                </a:r>
                <a:r>
                  <a:rPr lang="en-US" i="1" dirty="0"/>
                  <a:t>P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9" y="1530607"/>
                <a:ext cx="10857374" cy="646331"/>
              </a:xfrm>
              <a:prstGeom prst="rect">
                <a:avLst/>
              </a:prstGeom>
              <a:blipFill>
                <a:blip r:embed="rId3"/>
                <a:stretch>
                  <a:fillRect l="-5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59375" y="3045538"/>
                <a:ext cx="29728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Identify a point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Call it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L</a:t>
                </a:r>
                <a:r>
                  <a:rPr lang="en-US" dirty="0" smtClean="0">
                    <a:ea typeface="Cambria Math" panose="02040503050406030204" pitchFamily="18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5" y="3045538"/>
                <a:ext cx="2972831" cy="369332"/>
              </a:xfrm>
              <a:prstGeom prst="rect">
                <a:avLst/>
              </a:prstGeom>
              <a:blipFill>
                <a:blip r:embed="rId7"/>
                <a:stretch>
                  <a:fillRect l="-1844" t="-10000" r="-8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9479" y="3570818"/>
                <a:ext cx="3804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Draw a vector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from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L</a:t>
                </a:r>
                <a:r>
                  <a:rPr lang="en-US" dirty="0" smtClean="0">
                    <a:ea typeface="Cambria Math" panose="02040503050406030204" pitchFamily="18" charset="0"/>
                  </a:rPr>
                  <a:t> to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ea typeface="Cambria Math" panose="02040503050406030204" pitchFamily="18" charset="0"/>
                  </a:rPr>
                  <a:t> (or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 P</a:t>
                </a:r>
                <a:r>
                  <a:rPr lang="en-US" dirty="0" smtClean="0">
                    <a:ea typeface="Cambria Math" panose="02040503050406030204" pitchFamily="18" charset="0"/>
                  </a:rPr>
                  <a:t> to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L</a:t>
                </a:r>
                <a:r>
                  <a:rPr lang="en-US" dirty="0" smtClean="0">
                    <a:ea typeface="Cambria Math" panose="02040503050406030204" pitchFamily="18" charset="0"/>
                  </a:rPr>
                  <a:t>).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9" y="3570818"/>
                <a:ext cx="3804956" cy="369332"/>
              </a:xfrm>
              <a:prstGeom prst="rect">
                <a:avLst/>
              </a:prstGeom>
              <a:blipFill>
                <a:blip r:embed="rId8"/>
                <a:stretch>
                  <a:fillRect l="-14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85102" y="4092028"/>
                <a:ext cx="30123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Compute a normal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" y="4092028"/>
                <a:ext cx="3012302" cy="369332"/>
              </a:xfrm>
              <a:prstGeom prst="rect">
                <a:avLst/>
              </a:prstGeom>
              <a:blipFill>
                <a:blip r:embed="rId9"/>
                <a:stretch>
                  <a:fillRect l="-16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69480" y="4599729"/>
                <a:ext cx="5677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Compute the component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onto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(magnitude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r>
                              <a:rPr lang="en-US" b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fName>
                      <m:e>
                        <m:r>
                          <a:rPr lang="en-US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𝐯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). </a:t>
                </a:r>
                <a:endParaRPr lang="en-US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80" y="4599729"/>
                <a:ext cx="5677126" cy="369332"/>
              </a:xfrm>
              <a:prstGeom prst="rect">
                <a:avLst/>
              </a:prstGeom>
              <a:blipFill>
                <a:blip r:embed="rId11"/>
                <a:stretch>
                  <a:fillRect l="-967" t="-10000" r="-4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7794328" y="3414870"/>
            <a:ext cx="382536" cy="708846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60156" y="3174939"/>
                <a:ext cx="1497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156" y="3174939"/>
                <a:ext cx="149760" cy="276999"/>
              </a:xfrm>
              <a:prstGeom prst="rect">
                <a:avLst/>
              </a:prstGeom>
              <a:blipFill>
                <a:blip r:embed="rId12"/>
                <a:stretch>
                  <a:fillRect l="-58333" r="-25000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698484" y="3613931"/>
            <a:ext cx="3752029" cy="178646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7" idx="4"/>
          </p:cNvCxnSpPr>
          <p:nvPr/>
        </p:nvCxnSpPr>
        <p:spPr>
          <a:xfrm flipH="1" flipV="1">
            <a:off x="9515597" y="2680525"/>
            <a:ext cx="86537" cy="2267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64191" y="3665389"/>
                <a:ext cx="1779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191" y="3665389"/>
                <a:ext cx="177934" cy="276999"/>
              </a:xfrm>
              <a:prstGeom prst="rect">
                <a:avLst/>
              </a:prstGeom>
              <a:blipFill>
                <a:blip r:embed="rId13"/>
                <a:stretch>
                  <a:fillRect l="-33333" r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9447788" y="2562161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96383" y="2333180"/>
                <a:ext cx="2012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383" y="2333180"/>
                <a:ext cx="201209" cy="276999"/>
              </a:xfrm>
              <a:prstGeom prst="rect">
                <a:avLst/>
              </a:prstGeom>
              <a:blipFill>
                <a:blip r:embed="rId14"/>
                <a:stretch>
                  <a:fillRect l="-39394" r="-15152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9540076" y="4948451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540076" y="5085938"/>
                <a:ext cx="193396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076" y="5085938"/>
                <a:ext cx="193396" cy="276999"/>
              </a:xfrm>
              <a:prstGeom prst="rect">
                <a:avLst/>
              </a:prstGeom>
              <a:blipFill>
                <a:blip r:embed="rId15"/>
                <a:stretch>
                  <a:fillRect l="-35294" r="-2941" b="-416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8599409" y="2618467"/>
            <a:ext cx="938728" cy="190212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569463">
            <a:off x="8637225" y="4406776"/>
            <a:ext cx="138056" cy="1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682" y="3351144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82" y="3351144"/>
                <a:ext cx="3577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3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4" grpId="0"/>
      <p:bldP spid="39" grpId="0"/>
      <p:bldP spid="17" grpId="0"/>
      <p:bldP spid="23" grpId="0"/>
      <p:bldP spid="27" grpId="0" animBg="1"/>
      <p:bldP spid="28" grpId="0"/>
      <p:bldP spid="35" grpId="0" animBg="1"/>
      <p:bldP spid="38" grpId="0" animBg="1"/>
      <p:bldP spid="43" grpId="0" animBg="1"/>
      <p:bldP spid="2" grpId="0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7443</TotalTime>
  <Words>3842</Words>
  <Application>Microsoft Office PowerPoint</Application>
  <PresentationFormat>Widescreen</PresentationFormat>
  <Paragraphs>249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Consolas</vt:lpstr>
      <vt:lpstr>Times New Roman</vt:lpstr>
      <vt:lpstr>Cloud skipper design template</vt:lpstr>
      <vt:lpstr>Vector Projections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767</cp:revision>
  <dcterms:created xsi:type="dcterms:W3CDTF">2018-04-18T20:21:45Z</dcterms:created>
  <dcterms:modified xsi:type="dcterms:W3CDTF">2021-04-08T17:55:51Z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