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79" marR="81279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81279" marR="81279" indent="3429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81279" marR="81279" indent="685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81279" marR="81279" indent="10287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81279" marR="81279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81279" marR="81279" indent="17145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81279" marR="81279" indent="2057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81279" marR="81279" indent="24003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81279" marR="81279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A. Lowell" initials="PAL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3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3023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rson PTG Video Product PowerPoint Template 111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00400" y="4565650"/>
            <a:ext cx="17983200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3048000" y="25400"/>
            <a:ext cx="18288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3556000" y="533400"/>
            <a:ext cx="17272000" cy="1016000"/>
          </a:xfrm>
          <a:prstGeom prst="rect">
            <a:avLst/>
          </a:prstGeom>
          <a:solidFill>
            <a:srgbClr val="317582"/>
          </a:solidFill>
          <a:ln w="50800">
            <a:solidFill>
              <a:srgbClr val="347581"/>
            </a:solidFill>
          </a:ln>
        </p:spPr>
        <p:txBody>
          <a:bodyPr lIns="101600" tIns="101600" rIns="101600" bIns="101600" anchor="ctr"/>
          <a:lstStyle/>
          <a:p>
            <a:pPr algn="ctr">
              <a:defRPr sz="4000" b="1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56000" y="1574800"/>
            <a:ext cx="17272000" cy="10693400"/>
          </a:xfrm>
          <a:prstGeom prst="rect">
            <a:avLst/>
          </a:prstGeom>
          <a:solidFill>
            <a:srgbClr val="E6F3FE"/>
          </a:solidFill>
          <a:ln w="50800">
            <a:solidFill>
              <a:srgbClr val="317582"/>
            </a:solidFill>
          </a:ln>
        </p:spPr>
        <p:txBody>
          <a:bodyPr lIns="101600" tIns="101600" rIns="101600" bIns="101600" anchor="ctr"/>
          <a:lstStyle/>
          <a:p>
            <a:pPr marL="0" algn="ctr">
              <a:spcBef>
                <a:spcPts val="12000"/>
              </a:spcBef>
              <a:tabLst>
                <a:tab pos="1828800" algn="l"/>
              </a:tabLst>
              <a:defRPr b="1"/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3568700" y="552450"/>
            <a:ext cx="17246600" cy="939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962400" y="1727200"/>
            <a:ext cx="16459200" cy="10363200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4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200400" y="0"/>
            <a:ext cx="17983200" cy="213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3962400" y="2387600"/>
            <a:ext cx="16459200" cy="85598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900"/>
              </a:spcBef>
              <a:buSzTx/>
              <a:buNone/>
              <a:defRPr sz="7200"/>
            </a:lvl1pPr>
            <a:lvl2pPr marL="0" indent="0" algn="ctr">
              <a:spcBef>
                <a:spcPts val="2300"/>
              </a:spcBef>
              <a:buSzTx/>
              <a:buNone/>
              <a:defRPr sz="5600"/>
            </a:lvl2pPr>
            <a:lvl3pPr marL="0" indent="0" algn="ctr">
              <a:spcBef>
                <a:spcPts val="1500"/>
              </a:spcBef>
              <a:buSzTx/>
              <a:buNone/>
              <a:defRPr sz="4800"/>
            </a:lvl3pPr>
            <a:lvl4pPr marL="0" indent="0" algn="ctr">
              <a:spcBef>
                <a:spcPts val="1100"/>
              </a:spcBef>
              <a:buSzTx/>
              <a:buNone/>
              <a:defRPr sz="4000"/>
            </a:lvl4pPr>
            <a:lvl5pPr marL="0" indent="0" algn="ctr">
              <a:spcBef>
                <a:spcPts val="7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961599" y="12922250"/>
            <a:ext cx="622500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547389" y="4565650"/>
            <a:ext cx="23289222" cy="3022600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0" y="25400"/>
            <a:ext cx="24384000" cy="3733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100"/>
              </a:spcBef>
              <a:buSzTx/>
              <a:buNone/>
              <a:defRPr sz="36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5pPr>
              <a:spcBef>
                <a:spcPts val="7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son PTG Video Product PowerPoint Template 111006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6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1" y="6349"/>
            <a:ext cx="24384002" cy="213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23615353" cy="10874279"/>
          </a:xfrm>
          <a:prstGeom prst="rect">
            <a:avLst/>
          </a:prstGeom>
        </p:spPr>
        <p:txBody>
          <a:bodyPr/>
          <a:lstStyle>
            <a:lvl1pPr>
              <a:spcBef>
                <a:spcPts val="2900"/>
              </a:spcBef>
            </a:lvl1pPr>
            <a:lvl2pPr>
              <a:spcBef>
                <a:spcPts val="1900"/>
              </a:spcBef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22961401" y="12922250"/>
            <a:ext cx="622499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_7525789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3" name="video_mentor_bar.png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48000" y="12776200"/>
            <a:ext cx="17983200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200400" y="6349"/>
            <a:ext cx="17983200" cy="2133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962400" y="2108200"/>
            <a:ext cx="16459200" cy="10642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/>
          <a:lstStyle>
            <a:lvl2pPr marL="1005839" indent="-507999">
              <a:spcBef>
                <a:spcPts val="1500"/>
              </a:spcBef>
              <a:buFontTx/>
              <a:buChar char="–"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59839" indent="-304800">
              <a:spcBef>
                <a:spcPts val="1100"/>
              </a:spcBef>
              <a:buFontTx/>
              <a:buChar char="•"/>
              <a:defRPr sz="36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818639" indent="-406400">
              <a:spcBef>
                <a:spcPts val="700"/>
              </a:spcBef>
              <a:buFontTx/>
              <a:buChar char="–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74239" indent="-304800">
              <a:spcBef>
                <a:spcPts val="300"/>
              </a:spcBef>
              <a:buFontTx/>
              <a:buChar char="»"/>
              <a:defRPr sz="32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9786401" y="12922250"/>
            <a:ext cx="622499" cy="622300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marL="0" marR="0" algn="r" defTabSz="1168400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81279" marR="81279" indent="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81279" marR="81279" indent="228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81279" marR="81279" indent="4572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81279" marR="81279" indent="685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81279" marR="81279" indent="9144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81279" marR="81279" indent="11430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81279" marR="81279" indent="13716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81279" marR="81279" indent="1600199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81279" marR="81279" indent="1828800" algn="ctr" defTabSz="1828800" rtl="0" latinLnBrk="0">
        <a:lnSpc>
          <a:spcPts val="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650240" marR="81279" indent="-6096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1pPr>
      <a:lvl2pPr marL="1107439" marR="81279" indent="-609599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2pPr>
      <a:lvl3pPr marL="1361439" marR="81279" indent="-4064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3pPr>
      <a:lvl4pPr marL="2021839" marR="81279" indent="-6096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4pPr>
      <a:lvl5pPr marL="2326639" marR="81279" indent="-4572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5pPr>
      <a:lvl6pPr marL="2326639" marR="81279" indent="-4572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6pPr>
      <a:lvl7pPr marL="2326639" marR="81279" indent="-4572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7pPr>
      <a:lvl8pPr marL="2326639" marR="81279" indent="-4572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8pPr>
      <a:lvl9pPr marL="2326639" marR="81279" indent="-457200" algn="l" defTabSz="1828800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Wingdings"/>
        <a:buChar char=""/>
        <a:tabLst/>
        <a:defRPr sz="4800" b="1" i="0" u="none" strike="noStrike" cap="none" spc="0" baseline="0">
          <a:ln>
            <a:noFill/>
          </a:ln>
          <a:solidFill>
            <a:srgbClr val="963566"/>
          </a:solidFill>
          <a:uFill>
            <a:solidFill>
              <a:srgbClr val="963566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1pPr>
      <a:lvl2pPr marL="0" marR="0" indent="228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2pPr>
      <a:lvl3pPr marL="0" marR="0" indent="457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3pPr>
      <a:lvl4pPr marL="0" marR="0" indent="685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4pPr>
      <a:lvl5pPr marL="0" marR="0" indent="9144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5pPr>
      <a:lvl6pPr marL="0" marR="0" indent="11430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6pPr>
      <a:lvl7pPr marL="0" marR="0" indent="13716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7pPr>
      <a:lvl8pPr marL="0" marR="0" indent="16002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8pPr>
      <a:lvl9pPr marL="0" marR="0" indent="1828800" algn="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Acting Like a </a:t>
            </a:r>
            <a:r>
              <a:rPr dirty="0" smtClean="0"/>
              <a:t>Designer</a:t>
            </a:r>
            <a:r>
              <a:rPr lang="en-US" dirty="0" smtClean="0"/>
              <a:t>: Iteration</a:t>
            </a:r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Chapter 07</a:t>
            </a:r>
          </a:p>
        </p:txBody>
      </p:sp>
      <p:pic>
        <p:nvPicPr>
          <p:cNvPr id="9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5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Implementation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goal of implementation is to get from design to testing as quickly and efficiently as </a:t>
            </a:r>
            <a:r>
              <a:rPr dirty="0" smtClean="0"/>
              <a:t>possible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Sometimes you don't even have to make a digital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For GUI (Graphical User Interface) testing, sometimes a paper prototype will do just </a:t>
            </a:r>
            <a:r>
              <a:rPr dirty="0" smtClean="0"/>
              <a:t>fine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Make pages showing various states of your menu system and test them on </a:t>
            </a:r>
            <a:r>
              <a:rPr dirty="0" smtClean="0"/>
              <a:t>people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160" name="Group 160"/>
          <p:cNvGrpSpPr/>
          <p:nvPr/>
        </p:nvGrpSpPr>
        <p:grpSpPr>
          <a:xfrm>
            <a:off x="5578913" y="5758685"/>
            <a:ext cx="15208952" cy="7206277"/>
            <a:chOff x="0" y="0"/>
            <a:chExt cx="15208950" cy="7206276"/>
          </a:xfrm>
        </p:grpSpPr>
        <p:pic>
          <p:nvPicPr>
            <p:cNvPr id="158" name="f07.02-Paper GUI Prototyp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663492" cy="720627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59" name="Shape 159"/>
            <p:cNvSpPr/>
            <p:nvPr/>
          </p:nvSpPr>
          <p:spPr>
            <a:xfrm>
              <a:off x="8666013" y="4288866"/>
              <a:ext cx="6542938" cy="167469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defRPr sz="2800" b="1"/>
              </a:lvl1pPr>
            </a:lstStyle>
            <a:p>
              <a:r>
                <a:t>This is a paper GUI prototype for asking the player how to turn on subtitles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  <p:bldP spid="160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Implementation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goal of implementation is to get from design to testing as quickly and efficiently as </a:t>
            </a:r>
            <a:r>
              <a:rPr dirty="0" smtClean="0"/>
              <a:t>possible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Sometimes you don't even have to make a digital </a:t>
            </a:r>
            <a:r>
              <a:rPr dirty="0" smtClean="0"/>
              <a:t>prototype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When making digital prototypes, focus on the </a:t>
            </a:r>
            <a:r>
              <a:rPr dirty="0" smtClean="0"/>
              <a:t>Mechanics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The most important thing to test in a digital game is usually the </a:t>
            </a:r>
            <a:r>
              <a:rPr dirty="0" smtClean="0"/>
              <a:t>Mechanics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The Mechanics are also the inscribed element that can't be tested by other </a:t>
            </a:r>
            <a:r>
              <a:rPr dirty="0" smtClean="0"/>
              <a:t>means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The Technology of your prototype will often be replaced by production code in the </a:t>
            </a:r>
            <a:r>
              <a:rPr dirty="0" smtClean="0"/>
              <a:t>future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6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t>Testing</a:t>
            </a:r>
          </a:p>
          <a:p>
            <a:pPr lvl="1"/>
            <a:r>
              <a:t>Have people actually play your game and get reactions!</a:t>
            </a:r>
          </a:p>
          <a:p>
            <a:pPr lvl="1"/>
            <a:r>
              <a:t>Testing is critically important to this process!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73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7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Testing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won't know anything about your game until someone else plays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Because you are the designer, your view of the game is drastically </a:t>
            </a:r>
            <a:r>
              <a:rPr dirty="0" smtClean="0"/>
              <a:t>biased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You need other people to play the game and give you </a:t>
            </a:r>
            <a:r>
              <a:rPr dirty="0" smtClean="0"/>
              <a:t>feedback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People will often try not to hurt your </a:t>
            </a:r>
            <a:r>
              <a:rPr dirty="0" smtClean="0"/>
              <a:t>feelings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b="1" dirty="0"/>
              <a:t>Schell recommends saying: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272336" y="6509724"/>
            <a:ext cx="11534528" cy="5364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marL="0" lvl="4" indent="0" algn="ctr">
              <a:spcBef>
                <a:spcPts val="2900"/>
              </a:spcBef>
              <a:buFont typeface="Wingdings"/>
              <a:defRPr sz="4800" b="1">
                <a:solidFill>
                  <a:srgbClr val="963566"/>
                </a:solidFill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"I need your help.</a:t>
            </a:r>
          </a:p>
          <a:p>
            <a:pPr marL="0" lvl="4" indent="0" algn="ctr">
              <a:spcBef>
                <a:spcPts val="2900"/>
              </a:spcBef>
              <a:buFont typeface="Wingdings"/>
              <a:defRPr sz="4800" b="1">
                <a:solidFill>
                  <a:srgbClr val="963566"/>
                </a:solidFill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This game has some real problems, but we’re not sure what they are.</a:t>
            </a:r>
          </a:p>
          <a:p>
            <a:pPr marL="0" lvl="4" indent="0" algn="ctr">
              <a:spcBef>
                <a:spcPts val="2900"/>
              </a:spcBef>
              <a:buFont typeface="Wingdings"/>
              <a:defRPr sz="4800" b="1">
                <a:solidFill>
                  <a:srgbClr val="963566"/>
                </a:solidFill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Please, if there is anything at all you don’t like about this game, it will be a great help to me if you let me know."</a:t>
            </a:r>
          </a:p>
        </p:txBody>
      </p:sp>
      <p:sp>
        <p:nvSpPr>
          <p:cNvPr id="181" name="Shape 181"/>
          <p:cNvSpPr/>
          <p:nvPr/>
        </p:nvSpPr>
        <p:spPr>
          <a:xfrm>
            <a:off x="6272336" y="11845593"/>
            <a:ext cx="11534528" cy="7591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marL="0" lvl="4" indent="0" algn="ctr">
              <a:spcBef>
                <a:spcPts val="2900"/>
              </a:spcBef>
              <a:buFont typeface="Wingdings"/>
              <a:defRPr b="1">
                <a:uFill>
                  <a:solidFill>
                    <a:srgbClr val="96356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rPr dirty="0" smtClean="0"/>
              <a:t>(Give </a:t>
            </a:r>
            <a:r>
              <a:rPr dirty="0"/>
              <a:t>them permission to tell you the </a:t>
            </a:r>
            <a:r>
              <a:rPr dirty="0" smtClean="0"/>
              <a:t>truth</a:t>
            </a:r>
            <a:r>
              <a:rPr lang="en-US" dirty="0" smtClean="0"/>
              <a:t>.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  <p:bldP spid="180" grpId="2" build="p" bldLvl="5" animBg="1" advAuto="0"/>
      <p:bldP spid="181" grpId="3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8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Testing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Take good notes!</a:t>
            </a:r>
          </a:p>
          <a:p>
            <a:pPr lvl="1"/>
            <a:r>
              <a:rPr dirty="0"/>
              <a:t>Where did the comment happen?</a:t>
            </a:r>
          </a:p>
          <a:p>
            <a:pPr lvl="1"/>
            <a:r>
              <a:rPr dirty="0"/>
              <a:t>What did the </a:t>
            </a:r>
            <a:r>
              <a:rPr dirty="0" err="1"/>
              <a:t>playtester</a:t>
            </a:r>
            <a:r>
              <a:rPr dirty="0"/>
              <a:t> actually say?</a:t>
            </a:r>
          </a:p>
          <a:p>
            <a:pPr lvl="1"/>
            <a:r>
              <a:rPr dirty="0"/>
              <a:t>What do you think she meant?</a:t>
            </a:r>
          </a:p>
          <a:p>
            <a:pPr lvl="1"/>
            <a:r>
              <a:rPr dirty="0"/>
              <a:t>How severe is the issue?</a:t>
            </a:r>
          </a:p>
          <a:p>
            <a:pPr lvl="2"/>
            <a:r>
              <a:rPr dirty="0"/>
              <a:t>Not all issues can be </a:t>
            </a:r>
            <a:r>
              <a:rPr dirty="0" smtClean="0"/>
              <a:t>fixed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What is your proposed solution?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88" name="f07.03-Playtest Analysi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4451" y="8178800"/>
            <a:ext cx="18715098" cy="4978401"/>
          </a:xfrm>
          <a:prstGeom prst="rect">
            <a:avLst/>
          </a:prstGeom>
          <a:ln w="12700"/>
        </p:spPr>
      </p:pic>
      <p:sp>
        <p:nvSpPr>
          <p:cNvPr id="189" name="Shape 189"/>
          <p:cNvSpPr/>
          <p:nvPr/>
        </p:nvSpPr>
        <p:spPr>
          <a:xfrm>
            <a:off x="3506225" y="9350639"/>
            <a:ext cx="1696929" cy="3030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378947" y="9350639"/>
            <a:ext cx="4264683" cy="3030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819422" y="9350639"/>
            <a:ext cx="4264682" cy="3030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4259897" y="9350639"/>
            <a:ext cx="1696929" cy="3030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6132619" y="9350639"/>
            <a:ext cx="4655864" cy="3030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  <p:bldP spid="189" grpId="2" animBg="1" advAuto="0"/>
      <p:bldP spid="190" grpId="3" animBg="1" advAuto="0"/>
      <p:bldP spid="191" grpId="4" animBg="1" advAuto="0"/>
      <p:bldP spid="192" grpId="5" animBg="1" advAuto="0"/>
      <p:bldP spid="193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9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Iteration!</a:t>
            </a:r>
          </a:p>
          <a:p>
            <a:pPr lvl="1"/>
            <a:r>
              <a:rPr dirty="0"/>
              <a:t>Analyze the results of your game </a:t>
            </a:r>
            <a:r>
              <a:rPr dirty="0" smtClean="0"/>
              <a:t>testing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Modify your design, implement, test again!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00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0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Iteration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After testing, analyze the feedback and iterate!</a:t>
            </a:r>
          </a:p>
          <a:p>
            <a:r>
              <a:rPr dirty="0"/>
              <a:t>Most games will go through this process many </a:t>
            </a:r>
            <a:r>
              <a:rPr dirty="0" smtClean="0"/>
              <a:t>times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Board game projects at USC were four weeks </a:t>
            </a:r>
            <a:r>
              <a:rPr dirty="0" smtClean="0"/>
              <a:t>long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Week 1: Students are assigned to teams of four </a:t>
            </a:r>
            <a:r>
              <a:rPr dirty="0" smtClean="0"/>
              <a:t>people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Week 2: Students arrive in lab with a playable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The game is tested by various players for two </a:t>
            </a:r>
            <a:r>
              <a:rPr dirty="0" smtClean="0"/>
              <a:t>hours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Week 3: Students bring a </a:t>
            </a:r>
            <a:r>
              <a:rPr lang="en-US" dirty="0" smtClean="0"/>
              <a:t>second </a:t>
            </a:r>
            <a:r>
              <a:rPr dirty="0" smtClean="0"/>
              <a:t>iteration </a:t>
            </a:r>
            <a:r>
              <a:rPr dirty="0"/>
              <a:t>of the game to </a:t>
            </a:r>
            <a:r>
              <a:rPr dirty="0" smtClean="0"/>
              <a:t>lab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Week 4: Students bring a </a:t>
            </a:r>
            <a:r>
              <a:rPr lang="en-US" dirty="0" smtClean="0"/>
              <a:t>third </a:t>
            </a:r>
            <a:r>
              <a:rPr dirty="0" smtClean="0"/>
              <a:t>iteration </a:t>
            </a:r>
            <a:r>
              <a:rPr dirty="0"/>
              <a:t>of the game to </a:t>
            </a:r>
            <a:r>
              <a:rPr dirty="0" smtClean="0"/>
              <a:t>lab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Then students had a weekend to finalize the game and turn it </a:t>
            </a:r>
            <a:r>
              <a:rPr dirty="0" smtClean="0"/>
              <a:t>in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Even for a student board game project, we iterated on the game four times before it was turned </a:t>
            </a:r>
            <a:r>
              <a:rPr dirty="0" smtClean="0"/>
              <a:t>in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Digital games take much more iteration!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0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-4665547" y="5715000"/>
            <a:ext cx="24384002" cy="2133600"/>
          </a:xfrm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12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1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Analysis</a:t>
            </a:r>
          </a:p>
          <a:p>
            <a:pPr lvl="1"/>
            <a:r>
              <a:rPr dirty="0"/>
              <a:t>Understand where you are and what you want to </a:t>
            </a:r>
            <a:r>
              <a:rPr dirty="0" smtClean="0"/>
              <a:t>accomplish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Think about your available resources and </a:t>
            </a:r>
            <a:r>
              <a:rPr dirty="0" smtClean="0"/>
              <a:t>time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19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220" name="Shape 220"/>
          <p:cNvSpPr/>
          <p:nvPr/>
        </p:nvSpPr>
        <p:spPr>
          <a:xfrm>
            <a:off x="21320614" y="2679700"/>
            <a:ext cx="1930401" cy="10922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0482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2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</a:t>
            </a:r>
          </a:p>
          <a:p>
            <a:pPr lvl="1"/>
            <a:r>
              <a:rPr dirty="0"/>
              <a:t>Create a design that solves the problem or fits the </a:t>
            </a:r>
            <a:r>
              <a:rPr dirty="0" smtClean="0"/>
              <a:t>opportunity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Starts with brainstorming. Ends with a plan for implementation.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29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230" name="Shape 230"/>
          <p:cNvSpPr/>
          <p:nvPr/>
        </p:nvSpPr>
        <p:spPr>
          <a:xfrm>
            <a:off x="20482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97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Topics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42032" y="1854200"/>
            <a:ext cx="23615353" cy="10797052"/>
          </a:xfrm>
          <a:prstGeom prst="rect">
            <a:avLst/>
          </a:prstGeom>
        </p:spPr>
        <p:txBody>
          <a:bodyPr/>
          <a:lstStyle/>
          <a:p>
            <a:r>
              <a:rPr dirty="0"/>
              <a:t>The Iterative Process of Design</a:t>
            </a:r>
          </a:p>
          <a:p>
            <a:pPr lvl="1"/>
            <a:r>
              <a:rPr dirty="0"/>
              <a:t>Analysis</a:t>
            </a:r>
          </a:p>
          <a:p>
            <a:pPr lvl="1"/>
            <a:r>
              <a:rPr dirty="0"/>
              <a:t>Design</a:t>
            </a:r>
          </a:p>
          <a:p>
            <a:pPr lvl="1"/>
            <a:r>
              <a:rPr dirty="0"/>
              <a:t>Implementation</a:t>
            </a:r>
          </a:p>
          <a:p>
            <a:pPr lvl="1"/>
            <a:r>
              <a:rPr dirty="0"/>
              <a:t>Testing</a:t>
            </a:r>
          </a:p>
          <a:p>
            <a:pPr lvl="1"/>
            <a:r>
              <a:rPr dirty="0"/>
              <a:t>Iteration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3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  <a:p>
            <a:pPr lvl="1"/>
            <a:r>
              <a:t>Execute on your plan. Make a working game prototype.</a:t>
            </a:r>
          </a:p>
          <a:p>
            <a:pPr lvl="1"/>
            <a:r>
              <a:t>What is the shortest path to something playable / testable?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38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239" name="Shape 239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2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t>Testing</a:t>
            </a:r>
          </a:p>
          <a:p>
            <a:pPr lvl="1"/>
            <a:r>
              <a:t>Have people actually play your game and get reactions!</a:t>
            </a:r>
          </a:p>
          <a:p>
            <a:pPr lvl="1"/>
            <a:r>
              <a:t>Testing is critically important to this process!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46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24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Iteration!</a:t>
            </a:r>
          </a:p>
          <a:p>
            <a:pPr lvl="1"/>
            <a:r>
              <a:rPr dirty="0"/>
              <a:t>Analyze the results of your game </a:t>
            </a:r>
            <a:r>
              <a:rPr dirty="0" smtClean="0"/>
              <a:t>testing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Modify your design, implement, </a:t>
            </a:r>
            <a:r>
              <a:rPr lang="en-US" dirty="0" smtClean="0"/>
              <a:t>and </a:t>
            </a:r>
            <a:r>
              <a:rPr dirty="0" smtClean="0"/>
              <a:t>test </a:t>
            </a:r>
            <a:r>
              <a:rPr dirty="0"/>
              <a:t>again!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53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03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"Game design is 1% inspiration</a:t>
            </a:r>
            <a:br/>
            <a:r>
              <a:t>and 99% iteration"</a:t>
            </a:r>
          </a:p>
          <a:p>
            <a:pPr lvl="1"/>
            <a:r>
              <a:t>– Chris Swain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23164899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0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Analysis</a:t>
            </a:r>
          </a:p>
          <a:p>
            <a:pPr lvl="1"/>
            <a:r>
              <a:rPr dirty="0"/>
              <a:t>Understand where you are and what you want to </a:t>
            </a:r>
            <a:r>
              <a:rPr dirty="0" smtClean="0"/>
              <a:t>accomplish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Think about your available resources and </a:t>
            </a:r>
            <a:r>
              <a:rPr dirty="0" smtClean="0"/>
              <a:t>time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3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114" name="Shape 114"/>
          <p:cNvSpPr/>
          <p:nvPr/>
        </p:nvSpPr>
        <p:spPr>
          <a:xfrm>
            <a:off x="21320614" y="2679700"/>
            <a:ext cx="1930401" cy="10922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0482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19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Analysis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Analysis is about asking the right initial </a:t>
            </a:r>
            <a:r>
              <a:rPr dirty="0" smtClean="0"/>
              <a:t>questions</a:t>
            </a:r>
            <a:r>
              <a:rPr lang="en-US" dirty="0" smtClean="0"/>
              <a:t>:</a:t>
            </a:r>
            <a:endParaRPr dirty="0"/>
          </a:p>
          <a:p>
            <a:pPr lvl="1"/>
            <a:r>
              <a:rPr dirty="0"/>
              <a:t>For whom are you designing this game?</a:t>
            </a:r>
          </a:p>
          <a:p>
            <a:pPr lvl="2"/>
            <a:r>
              <a:rPr dirty="0"/>
              <a:t>Demographic </a:t>
            </a:r>
            <a:r>
              <a:rPr dirty="0" smtClean="0"/>
              <a:t>information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Target </a:t>
            </a:r>
            <a:r>
              <a:rPr dirty="0" smtClean="0"/>
              <a:t>platform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You're almost never designing the game for yourself!</a:t>
            </a:r>
          </a:p>
          <a:p>
            <a:pPr lvl="1"/>
            <a:r>
              <a:rPr dirty="0"/>
              <a:t>What are your resources?</a:t>
            </a:r>
          </a:p>
          <a:p>
            <a:pPr lvl="2"/>
            <a:r>
              <a:rPr dirty="0"/>
              <a:t>Team members, budget, </a:t>
            </a:r>
            <a:r>
              <a:rPr dirty="0" smtClean="0"/>
              <a:t>timeline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Time is the most important resource!</a:t>
            </a:r>
          </a:p>
          <a:p>
            <a:pPr lvl="1"/>
            <a:r>
              <a:rPr dirty="0"/>
              <a:t>What prior art exists?</a:t>
            </a:r>
          </a:p>
          <a:p>
            <a:pPr lvl="2"/>
            <a:r>
              <a:rPr dirty="0"/>
              <a:t>What other games exist in this space?</a:t>
            </a:r>
          </a:p>
          <a:p>
            <a:pPr lvl="2"/>
            <a:r>
              <a:rPr dirty="0"/>
              <a:t>This is often ignored by novice designers, but it's critically important!</a:t>
            </a:r>
          </a:p>
          <a:p>
            <a:pPr lvl="1"/>
            <a:r>
              <a:rPr dirty="0"/>
              <a:t>What is the fastest path to a playable and testable game?</a:t>
            </a:r>
          </a:p>
          <a:p>
            <a:pPr lvl="2"/>
            <a:r>
              <a:rPr dirty="0"/>
              <a:t>How can you get your game up and running ASAP?</a:t>
            </a:r>
          </a:p>
          <a:p>
            <a:pPr lvl="2"/>
            <a:r>
              <a:rPr dirty="0"/>
              <a:t>Mechanics are absolutely the most important element in this </a:t>
            </a:r>
            <a:r>
              <a:rPr dirty="0" smtClean="0"/>
              <a:t>phase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25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</a:t>
            </a:r>
          </a:p>
          <a:p>
            <a:pPr lvl="1"/>
            <a:r>
              <a:rPr dirty="0"/>
              <a:t>Create a design that solves the problem or fits the </a:t>
            </a:r>
            <a:r>
              <a:rPr dirty="0" smtClean="0"/>
              <a:t>opportunity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Starts with brainstorming. Ends with a plan for implementation.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9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130" name="Shape 130"/>
          <p:cNvSpPr/>
          <p:nvPr/>
        </p:nvSpPr>
        <p:spPr>
          <a:xfrm>
            <a:off x="20482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34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Design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whole book is about </a:t>
            </a:r>
            <a:r>
              <a:rPr dirty="0" smtClean="0"/>
              <a:t>design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This chapter focuses on having the right attitude as a </a:t>
            </a:r>
            <a:r>
              <a:rPr dirty="0" smtClean="0"/>
              <a:t>designer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A lot of design is about having an attitude of </a:t>
            </a:r>
            <a:r>
              <a:rPr dirty="0" smtClean="0"/>
              <a:t>listening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Listen to your </a:t>
            </a:r>
            <a:r>
              <a:rPr dirty="0" smtClean="0"/>
              <a:t>audience</a:t>
            </a:r>
            <a:r>
              <a:rPr lang="en-US" dirty="0" smtClean="0"/>
              <a:t>:</a:t>
            </a:r>
            <a:endParaRPr dirty="0"/>
          </a:p>
          <a:p>
            <a:pPr lvl="2"/>
            <a:r>
              <a:rPr dirty="0"/>
              <a:t>Think about your audience when designing a </a:t>
            </a:r>
            <a:r>
              <a:rPr dirty="0" smtClean="0"/>
              <a:t>game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Listen to their feedback when you get </a:t>
            </a:r>
            <a:r>
              <a:rPr dirty="0" smtClean="0"/>
              <a:t>it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Listen to your </a:t>
            </a:r>
            <a:r>
              <a:rPr dirty="0" smtClean="0"/>
              <a:t>team</a:t>
            </a:r>
            <a:r>
              <a:rPr lang="en-US" dirty="0" smtClean="0"/>
              <a:t>:</a:t>
            </a:r>
            <a:endParaRPr dirty="0"/>
          </a:p>
          <a:p>
            <a:pPr lvl="2"/>
            <a:r>
              <a:rPr dirty="0"/>
              <a:t>Listen to the other people who are working with </a:t>
            </a:r>
            <a:r>
              <a:rPr dirty="0" smtClean="0"/>
              <a:t>you</a:t>
            </a:r>
            <a:r>
              <a:rPr lang="en-US" dirty="0" smtClean="0"/>
              <a:t>.</a:t>
            </a:r>
            <a:endParaRPr dirty="0"/>
          </a:p>
          <a:p>
            <a:pPr lvl="3"/>
            <a:r>
              <a:rPr dirty="0"/>
              <a:t>Especially when they disagree with you</a:t>
            </a:r>
          </a:p>
          <a:p>
            <a:pPr lvl="1"/>
            <a:r>
              <a:rPr dirty="0"/>
              <a:t>Listen to your </a:t>
            </a:r>
            <a:r>
              <a:rPr dirty="0" smtClean="0"/>
              <a:t>client</a:t>
            </a:r>
            <a:r>
              <a:rPr lang="en-US" dirty="0" smtClean="0"/>
              <a:t>:</a:t>
            </a:r>
            <a:endParaRPr dirty="0"/>
          </a:p>
          <a:p>
            <a:pPr lvl="2"/>
            <a:r>
              <a:rPr dirty="0"/>
              <a:t>If someone is paying you to design a game, you need to listen to </a:t>
            </a:r>
            <a:r>
              <a:rPr dirty="0" smtClean="0"/>
              <a:t>them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This often makes them more likely to pay you and hire you </a:t>
            </a:r>
            <a:r>
              <a:rPr dirty="0" smtClean="0"/>
              <a:t>again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0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Process: Design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lot of design is about having an attitude of </a:t>
            </a:r>
            <a:r>
              <a:rPr dirty="0" smtClean="0"/>
              <a:t>listening</a:t>
            </a:r>
            <a:r>
              <a:rPr lang="en-US" dirty="0" smtClean="0"/>
              <a:t>:</a:t>
            </a:r>
            <a:endParaRPr dirty="0"/>
          </a:p>
          <a:p>
            <a:pPr lvl="1"/>
            <a:r>
              <a:rPr dirty="0"/>
              <a:t>Listen to your </a:t>
            </a:r>
            <a:r>
              <a:rPr dirty="0" smtClean="0"/>
              <a:t>game</a:t>
            </a:r>
            <a:r>
              <a:rPr lang="en-US" dirty="0" smtClean="0"/>
              <a:t>:</a:t>
            </a:r>
            <a:endParaRPr dirty="0"/>
          </a:p>
          <a:p>
            <a:pPr lvl="2"/>
            <a:r>
              <a:rPr dirty="0"/>
              <a:t>Some brilliant ideas just don't fit in the game you're currently </a:t>
            </a:r>
            <a:r>
              <a:rPr dirty="0" smtClean="0"/>
              <a:t>designing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dirty="0"/>
              <a:t>Save these for </a:t>
            </a:r>
            <a:r>
              <a:rPr dirty="0" smtClean="0"/>
              <a:t>later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Listen to </a:t>
            </a:r>
            <a:r>
              <a:rPr dirty="0" smtClean="0"/>
              <a:t>yourself</a:t>
            </a:r>
            <a:r>
              <a:rPr lang="en-US" dirty="0" smtClean="0"/>
              <a:t>:</a:t>
            </a:r>
            <a:endParaRPr dirty="0"/>
          </a:p>
          <a:p>
            <a:pPr lvl="2"/>
            <a:r>
              <a:rPr b="1" dirty="0"/>
              <a:t>Listen to your gut</a:t>
            </a:r>
            <a:r>
              <a:rPr dirty="0"/>
              <a:t> – Sometimes you'll get a gut feeling about something before you consciously figure it </a:t>
            </a:r>
            <a:r>
              <a:rPr dirty="0" smtClean="0"/>
              <a:t>out</a:t>
            </a:r>
            <a:r>
              <a:rPr lang="en-US" dirty="0" smtClean="0"/>
              <a:t>.</a:t>
            </a:r>
            <a:endParaRPr dirty="0"/>
          </a:p>
          <a:p>
            <a:pPr lvl="2"/>
            <a:r>
              <a:rPr b="1" dirty="0"/>
              <a:t>Listen to your health</a:t>
            </a:r>
            <a:r>
              <a:rPr dirty="0"/>
              <a:t> – Take care of yourself and stay </a:t>
            </a:r>
            <a:r>
              <a:rPr dirty="0" smtClean="0"/>
              <a:t>healthy</a:t>
            </a:r>
            <a:r>
              <a:rPr lang="en-US" dirty="0" smtClean="0"/>
              <a:t>.</a:t>
            </a:r>
            <a:endParaRPr dirty="0"/>
          </a:p>
          <a:p>
            <a:pPr lvl="3"/>
            <a:r>
              <a:rPr dirty="0"/>
              <a:t>Pulling all-nighters and stressing out decreases your </a:t>
            </a:r>
            <a:r>
              <a:rPr dirty="0" smtClean="0"/>
              <a:t>creativity</a:t>
            </a:r>
            <a:r>
              <a:rPr lang="en-US" dirty="0" smtClean="0"/>
              <a:t>.</a:t>
            </a:r>
            <a:endParaRPr dirty="0"/>
          </a:p>
          <a:p>
            <a:pPr lvl="3"/>
            <a:r>
              <a:rPr dirty="0"/>
              <a:t>Eat well and </a:t>
            </a:r>
            <a:r>
              <a:rPr dirty="0" smtClean="0"/>
              <a:t>exercise</a:t>
            </a:r>
            <a:r>
              <a:rPr lang="en-US" dirty="0" smtClean="0"/>
              <a:t>.</a:t>
            </a:r>
            <a:endParaRPr dirty="0"/>
          </a:p>
          <a:p>
            <a:pPr lvl="3"/>
            <a:r>
              <a:rPr dirty="0"/>
              <a:t>Take breaks when you need </a:t>
            </a:r>
            <a:r>
              <a:rPr dirty="0" smtClean="0"/>
              <a:t>to</a:t>
            </a:r>
            <a:r>
              <a:rPr lang="en-US" dirty="0" smtClean="0"/>
              <a:t>.</a:t>
            </a:r>
            <a:endParaRPr dirty="0"/>
          </a:p>
          <a:p>
            <a:pPr lvl="2">
              <a:defRPr b="1"/>
            </a:pPr>
            <a:r>
              <a:rPr dirty="0"/>
              <a:t>Listen to how you sound to other </a:t>
            </a:r>
            <a:r>
              <a:rPr dirty="0" smtClean="0"/>
              <a:t>people</a:t>
            </a:r>
            <a:r>
              <a:rPr lang="en-US" dirty="0" smtClean="0"/>
              <a:t>:</a:t>
            </a:r>
            <a:endParaRPr dirty="0"/>
          </a:p>
          <a:p>
            <a:pPr lvl="3"/>
            <a:r>
              <a:rPr dirty="0"/>
              <a:t>When you say things out loud, think about how you're coming </a:t>
            </a:r>
            <a:r>
              <a:rPr dirty="0" smtClean="0"/>
              <a:t>across</a:t>
            </a:r>
            <a:r>
              <a:rPr lang="en-US" dirty="0" smtClean="0"/>
              <a:t>.</a:t>
            </a:r>
            <a:endParaRPr dirty="0"/>
          </a:p>
          <a:p>
            <a:pPr lvl="3"/>
            <a:r>
              <a:rPr dirty="0"/>
              <a:t>Do you sound respectful?</a:t>
            </a:r>
          </a:p>
          <a:p>
            <a:pPr lvl="3"/>
            <a:r>
              <a:rPr dirty="0"/>
              <a:t>Do you sound like you care about the other person?</a:t>
            </a:r>
          </a:p>
          <a:p>
            <a:pPr lvl="3"/>
            <a:r>
              <a:rPr dirty="0"/>
              <a:t>People who demonstrate care and respect for others tend to do better in life, especially in creative </a:t>
            </a:r>
            <a:r>
              <a:rPr dirty="0" smtClean="0"/>
              <a:t>fields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utterstock_7525789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  <a:ln w="12700"/>
        </p:spPr>
      </p:pic>
      <p:pic>
        <p:nvPicPr>
          <p:cNvPr id="146" name="video_mentor_bar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539" y="12776200"/>
            <a:ext cx="24120278" cy="939800"/>
          </a:xfrm>
          <a:prstGeom prst="rect">
            <a:avLst/>
          </a:prstGeom>
          <a:ln w="254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Process of Design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542032" y="2011667"/>
            <a:ext cx="14116145" cy="10874279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  <a:p>
            <a:pPr lvl="1"/>
            <a:r>
              <a:t>Execute on your plan. Make a working game prototype.</a:t>
            </a:r>
          </a:p>
          <a:p>
            <a:pPr lvl="1"/>
            <a:r>
              <a:t>What is the shortest path to something playable / testable?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164700" y="12922250"/>
            <a:ext cx="419200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0" name="f07.01-Iterative Process of 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014" y="2184399"/>
            <a:ext cx="9347202" cy="9347202"/>
          </a:xfrm>
          <a:prstGeom prst="rect">
            <a:avLst/>
          </a:prstGeom>
          <a:ln w="12700"/>
        </p:spPr>
      </p:pic>
      <p:sp>
        <p:nvSpPr>
          <p:cNvPr id="151" name="Shape 151"/>
          <p:cNvSpPr/>
          <p:nvPr/>
        </p:nvSpPr>
        <p:spPr>
          <a:xfrm>
            <a:off x="15148414" y="10096500"/>
            <a:ext cx="2768601" cy="635000"/>
          </a:xfrm>
          <a:prstGeom prst="rect">
            <a:avLst/>
          </a:prstGeom>
          <a:solidFill>
            <a:srgbClr val="FFFFFF"/>
          </a:solidFill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1190</Words>
  <Application>Microsoft Office PowerPoint</Application>
  <PresentationFormat>Custom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Helvetica</vt:lpstr>
      <vt:lpstr>Lucida Grande</vt:lpstr>
      <vt:lpstr>Wingdings</vt:lpstr>
      <vt:lpstr>White</vt:lpstr>
      <vt:lpstr>Acting Like a Designer: Iteration</vt:lpstr>
      <vt:lpstr>Topics</vt:lpstr>
      <vt:lpstr>The Iterative Process of Design</vt:lpstr>
      <vt:lpstr>The Iterative Process of Design</vt:lpstr>
      <vt:lpstr>The Iterative Process: Analysis</vt:lpstr>
      <vt:lpstr>The Iterative Process of Design</vt:lpstr>
      <vt:lpstr>The Iterative Process: Design</vt:lpstr>
      <vt:lpstr>The Iterative Process: Design</vt:lpstr>
      <vt:lpstr>The Iterative Process of Design</vt:lpstr>
      <vt:lpstr>The Iterative Process: Implementation</vt:lpstr>
      <vt:lpstr>The Iterative Process: Implementation</vt:lpstr>
      <vt:lpstr>The Iterative Process of Design</vt:lpstr>
      <vt:lpstr>The Iterative Process: Testing</vt:lpstr>
      <vt:lpstr>The Iterative Process: Testing</vt:lpstr>
      <vt:lpstr>The Iterative Process of Design</vt:lpstr>
      <vt:lpstr>The Iterative Process: Iteration</vt:lpstr>
      <vt:lpstr>The Iterative Process of Design</vt:lpstr>
      <vt:lpstr>The Iterative Process of Design</vt:lpstr>
      <vt:lpstr>The Iterative Process of Design</vt:lpstr>
      <vt:lpstr>The Iterative Process of Design</vt:lpstr>
      <vt:lpstr>The Iterative Process of Design</vt:lpstr>
      <vt:lpstr>The Iterative Process of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Acting Like a Designer</dc:title>
  <dc:creator>Paula</dc:creator>
  <cp:lastModifiedBy>Chris Alvin</cp:lastModifiedBy>
  <cp:revision>9</cp:revision>
  <dcterms:modified xsi:type="dcterms:W3CDTF">2019-01-02T15:15:09Z</dcterms:modified>
</cp:coreProperties>
</file>