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65" r:id="rId5"/>
    <p:sldId id="365" r:id="rId6"/>
    <p:sldId id="366" r:id="rId7"/>
    <p:sldId id="367" r:id="rId8"/>
    <p:sldId id="3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AD6"/>
    <a:srgbClr val="FF99FF"/>
    <a:srgbClr val="1306BA"/>
    <a:srgbClr val="008000"/>
    <a:srgbClr val="EBA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54" y="4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2369389"/>
            <a:ext cx="9195758" cy="1681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Vectors and The Unit Circle</a:t>
            </a:r>
            <a:br>
              <a:rPr lang="en-US" dirty="0" smtClean="0"/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The Unit Circle</a:t>
            </a:r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181684" y="663545"/>
            <a:ext cx="5939942" cy="60006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1517" y="889247"/>
            <a:ext cx="4755354" cy="5664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t" anchorCtr="1">
            <a:noAutofit/>
          </a:bodyPr>
          <a:lstStyle/>
          <a:p>
            <a:r>
              <a:rPr lang="en-US" sz="2400" b="1" i="1" dirty="0" smtClean="0"/>
              <a:t>Important Facts and Observations: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73693" y="1599935"/>
                <a:ext cx="5474099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(1) Any point on the circle is given by:</a:t>
                </a:r>
              </a:p>
              <a:p>
                <a:endParaRPr lang="en-US" sz="800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693" y="1599935"/>
                <a:ext cx="5474099" cy="1061829"/>
              </a:xfrm>
              <a:prstGeom prst="rect">
                <a:avLst/>
              </a:prstGeom>
              <a:blipFill>
                <a:blip r:embed="rId3"/>
                <a:stretch>
                  <a:fillRect l="-144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173692" y="2814902"/>
            <a:ext cx="54740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</a:rPr>
              <a:t>(2) The radius of the circle is 1 unit.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3692" y="3448436"/>
            <a:ext cx="56282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</a:rPr>
              <a:t>(3) A</a:t>
            </a:r>
            <a:r>
              <a:rPr lang="en-US" sz="2200" dirty="0" smtClean="0">
                <a:latin typeface="Arial" panose="020B0604020202020204" pitchFamily="34" charset="0"/>
              </a:rPr>
              <a:t>ll </a:t>
            </a:r>
            <a:r>
              <a:rPr lang="en-US" sz="2200" dirty="0">
                <a:latin typeface="Arial" panose="020B0604020202020204" pitchFamily="34" charset="0"/>
              </a:rPr>
              <a:t>unit vectors are defined by this circle.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173691" y="4020958"/>
                <a:ext cx="5628207" cy="851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Arial" panose="020B0604020202020204" pitchFamily="34" charset="0"/>
                  </a:rPr>
                  <a:t>(4) Any vector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 smtClean="0">
                    <a:latin typeface="Arial" panose="020B0604020202020204" pitchFamily="34" charset="0"/>
                  </a:rPr>
                  <a:t> </a:t>
                </a:r>
                <a:r>
                  <a:rPr lang="en-US" sz="2200" dirty="0" smtClean="0">
                    <a:latin typeface="Arial" panose="020B0604020202020204" pitchFamily="34" charset="0"/>
                  </a:rPr>
                  <a:t>has a terminal </a:t>
                </a:r>
                <a:r>
                  <a:rPr lang="en-US" sz="2200" dirty="0" smtClean="0">
                    <a:latin typeface="Arial" panose="020B0604020202020204" pitchFamily="34" charset="0"/>
                  </a:rPr>
                  <a:t>point on a circle of radius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691" y="4020958"/>
                <a:ext cx="5628207" cy="851836"/>
              </a:xfrm>
              <a:prstGeom prst="rect">
                <a:avLst/>
              </a:prstGeom>
              <a:blipFill>
                <a:blip r:embed="rId4"/>
                <a:stretch>
                  <a:fillRect l="-1408" b="-1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173691" y="5014429"/>
                <a:ext cx="5628207" cy="925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Arial" panose="020B0604020202020204" pitchFamily="34" charset="0"/>
                  </a:rPr>
                  <a:t>(5) For a vector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200" dirty="0" smtClean="0">
                    <a:latin typeface="Arial" panose="020B0604020202020204" pitchFamily="34" charset="0"/>
                  </a:rPr>
                  <a:t> defines the slope of the vector.</a:t>
                </a:r>
                <a:endParaRPr lang="en-US" sz="2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691" y="5014429"/>
                <a:ext cx="5628207" cy="925125"/>
              </a:xfrm>
              <a:prstGeom prst="rect">
                <a:avLst/>
              </a:prstGeom>
              <a:blipFill>
                <a:blip r:embed="rId5"/>
                <a:stretch>
                  <a:fillRect l="-1408" r="-2167" b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3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Generating Uniform Circular 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41218" y="960185"/>
            <a:ext cx="109348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Problem. </a:t>
            </a:r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Compute where 12 cubes would be placed in the plane if they aligned with the times on a clock. The clock will have a radius of 4 units.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>
          <a:xfrm>
            <a:off x="641217" y="1842059"/>
            <a:ext cx="10934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Solution.</a:t>
            </a:r>
            <a:r>
              <a:rPr lang="en-US" sz="22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The cubes must be evenly spaced (in terms of angular measurement).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1218" y="2459742"/>
                <a:ext cx="939286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Noting the angle measure of a complete circle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), we can subdivide into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=12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 sections. 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18" y="2459742"/>
                <a:ext cx="9392863" cy="769441"/>
              </a:xfrm>
              <a:prstGeom prst="rect">
                <a:avLst/>
              </a:prstGeom>
              <a:blipFill>
                <a:blip r:embed="rId2"/>
                <a:stretch>
                  <a:fillRect l="-844" t="-4762" r="-584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937427" y="2321692"/>
                <a:ext cx="1114625" cy="728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200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427" y="2321692"/>
                <a:ext cx="1114625" cy="728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1218" y="3243849"/>
                <a:ext cx="476151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Thus, we will place cubes every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30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18" y="3243849"/>
                <a:ext cx="4761511" cy="430887"/>
              </a:xfrm>
              <a:prstGeom prst="rect">
                <a:avLst/>
              </a:prstGeom>
              <a:blipFill>
                <a:blip r:embed="rId4"/>
                <a:stretch>
                  <a:fillRect l="-1665" t="-8451" r="-128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41217" y="3749754"/>
            <a:ext cx="99670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We compute the coordinates of the points on the circle using sine and cosine.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056669" y="4320402"/>
                <a:ext cx="589860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69" y="4320402"/>
                <a:ext cx="589860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56670" y="4674939"/>
                <a:ext cx="6700789" cy="953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200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70" y="4674939"/>
                <a:ext cx="6700789" cy="953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056670" y="6293171"/>
            <a:ext cx="9926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56670" y="5555404"/>
                <a:ext cx="6700789" cy="953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2,2</m:t>
                          </m:r>
                          <m:rad>
                            <m:radPr>
                              <m:deg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200" dirty="0" smtClean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70" y="5555404"/>
                <a:ext cx="6700789" cy="953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9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30" grpId="0"/>
      <p:bldP spid="3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Generating Uniform Circular 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66" y="897527"/>
            <a:ext cx="3460843" cy="118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601" y="5114949"/>
            <a:ext cx="3539532" cy="12132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556" y="885822"/>
            <a:ext cx="3497075" cy="1199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4356" t="12526" r="4482"/>
          <a:stretch/>
        </p:blipFill>
        <p:spPr>
          <a:xfrm>
            <a:off x="6318865" y="2320198"/>
            <a:ext cx="5598269" cy="2199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1348" t="10302" r="983"/>
          <a:stretch/>
        </p:blipFill>
        <p:spPr>
          <a:xfrm>
            <a:off x="165034" y="2320198"/>
            <a:ext cx="5472534" cy="21993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852" t="1053" r="255"/>
          <a:stretch/>
        </p:blipFill>
        <p:spPr>
          <a:xfrm>
            <a:off x="2222771" y="4754574"/>
            <a:ext cx="4815190" cy="19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0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Generating Uniform Circular Points: The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33082" y="1049639"/>
            <a:ext cx="729727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PickupCreator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pickups;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[Header(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"Set in Inspector"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pickupPrefab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numPickups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radius = 7f;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///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angle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 radians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BR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pt-BR" sz="1200" dirty="0" smtClean="0">
                <a:latin typeface="Consolas" panose="020B0609020204030204" pitchFamily="49" charset="0"/>
              </a:rPr>
              <a:t>radius</a:t>
            </a:r>
            <a:r>
              <a:rPr lang="pt-B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circle radius</a:t>
            </a:r>
            <a:r>
              <a:rPr lang="pt-BR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pt-B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Vector3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generatePosition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angle,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radius)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Generate according to the project axes (x, 0, z)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where y has 0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height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and z refers to depth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radius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Vector3(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Mathf.Cos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(angle), 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Mathf.Sin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(angle)));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7271" y="885822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generate(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numberPickups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radius)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pickups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numberPickups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Acquire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Empty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GameObject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which serves as anchor for all pickups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anchor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GameObject.Find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PickupAnchor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Generate n pickups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 = 0; count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numberPickups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count++)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pickup = Instantiate&lt;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pickupPrefab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Generate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pickup every angle increment: 360 / n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(in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radians)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pickup.transform.position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generatePosition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(count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2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Mathf.PI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numberPickups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radius);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Attach the pickup to its anchor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pickup.transform.SetParent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anchor.transform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Save in the script data member array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pickups[count] = pickup;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Use this for initialization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Awake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Generate the set of pickups according to a circle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generate(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numPickups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radius);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5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2829</TotalTime>
  <Words>690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Cambria Math</vt:lpstr>
      <vt:lpstr>Consolas</vt:lpstr>
      <vt:lpstr>Times New Roman</vt:lpstr>
      <vt:lpstr>Cloud skipper design template</vt:lpstr>
      <vt:lpstr>Vectors and The Unit Circle 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475</cp:revision>
  <dcterms:created xsi:type="dcterms:W3CDTF">2018-04-18T20:21:45Z</dcterms:created>
  <dcterms:modified xsi:type="dcterms:W3CDTF">2021-02-03T13:36:39Z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