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79" marR="81279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81279" marR="81279" indent="3429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81279" marR="81279" indent="685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81279" marR="81279" indent="10287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81279" marR="81279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81279" marR="81279" indent="17145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81279" marR="81279" indent="2057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81279" marR="81279" indent="24003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81279" marR="81279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A. Lowell" initials="PA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544" y="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981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been told that Mihaly Csíkszentmihályi (slide 15) is pronounced Me-hi-lee Chick-sent-me-high.</a:t>
            </a:r>
          </a:p>
        </p:txBody>
      </p:sp>
    </p:spTree>
    <p:extLst>
      <p:ext uri="{BB962C8B-B14F-4D97-AF65-F5344CB8AC3E}">
        <p14:creationId xmlns:p14="http://schemas.microsoft.com/office/powerpoint/2010/main" val="324810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rson PTG Video Product PowerPoint Template 111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00400" y="4565650"/>
            <a:ext cx="17983200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3048000" y="25400"/>
            <a:ext cx="18288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Font typeface="Wingdings"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3556000" y="533400"/>
            <a:ext cx="17272000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56000" y="1574800"/>
            <a:ext cx="17272000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3568700" y="552450"/>
            <a:ext cx="17246600" cy="939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962400" y="1727200"/>
            <a:ext cx="16459200" cy="10363200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  <a:buFont typeface="Lucida Grande"/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900"/>
              </a:spcBef>
              <a:buSzTx/>
              <a:buFont typeface="Wingdings"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47389" y="4565650"/>
            <a:ext cx="23289222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0" y="25400"/>
            <a:ext cx="24384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Font typeface="Wingdings"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6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-1" y="6349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23615353" cy="10874279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  <a:buFont typeface="Wingdings"/>
              <a:buChar char=""/>
            </a:lvl1pPr>
            <a:lvl2pPr>
              <a:spcBef>
                <a:spcPts val="1900"/>
              </a:spcBef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n-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7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900"/>
              </a:spcBef>
              <a:buSzTx/>
              <a:buFont typeface="Wingdings"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8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95" name="Shape 95"/>
          <p:cNvSpPr/>
          <p:nvPr/>
        </p:nvSpPr>
        <p:spPr>
          <a:xfrm>
            <a:off x="511243" y="533400"/>
            <a:ext cx="23374214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11243" y="1511300"/>
            <a:ext cx="23374214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pic>
        <p:nvPicPr>
          <p:cNvPr id="9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511243" y="612390"/>
            <a:ext cx="23374214" cy="9215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42032" y="1524000"/>
            <a:ext cx="23299936" cy="10642600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  <a:buFont typeface="Wingdings"/>
              <a:buChar char=""/>
            </a:lvl1pPr>
            <a:lvl2pPr>
              <a:spcBef>
                <a:spcPts val="1900"/>
              </a:spcBef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_7525789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" name="video_mentor_bar.png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048000" y="12776200"/>
            <a:ext cx="17983200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200400" y="6349"/>
            <a:ext cx="17983200" cy="2133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962400" y="2108200"/>
            <a:ext cx="16459200" cy="10642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/>
          <a:lstStyle>
            <a:lvl2pPr marL="1005839" indent="-507999">
              <a:spcBef>
                <a:spcPts val="1500"/>
              </a:spcBef>
              <a:buChar char="–"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59839" indent="-304800">
              <a:spcBef>
                <a:spcPts val="1100"/>
              </a:spcBef>
              <a:buChar char="•"/>
              <a:defRPr sz="36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818639" indent="-406400">
              <a:spcBef>
                <a:spcPts val="700"/>
              </a:spcBef>
              <a:buChar char="–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74239" indent="-304800">
              <a:spcBef>
                <a:spcPts val="300"/>
              </a:spcBef>
              <a:buChar char="»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9786401" y="12922250"/>
            <a:ext cx="622499" cy="622300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marL="0" marR="0" algn="r" defTabSz="1168400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81279" marR="81279" indent="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81279" marR="81279" indent="228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81279" marR="81279" indent="4572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81279" marR="81279" indent="685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81279" marR="81279" indent="9144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81279" marR="81279" indent="11430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81279" marR="81279" indent="1371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81279" marR="81279" indent="1600199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81279" marR="81279" indent="1828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650240" marR="81279" indent="-6096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1pPr>
      <a:lvl2pPr marL="1107439" marR="81279" indent="-609599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2pPr>
      <a:lvl3pPr marL="1361439" marR="81279" indent="-4064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3pPr>
      <a:lvl4pPr marL="2021839" marR="81279" indent="-6096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4pPr>
      <a:lvl5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5pPr>
      <a:lvl6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6pPr>
      <a:lvl7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7pPr>
      <a:lvl8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8pPr>
      <a:lvl9pPr marL="2326639" marR="81279" indent="-457200" algn="l" defTabSz="1828800" rtl="0" latinLnBrk="0">
        <a:lnSpc>
          <a:spcPct val="100000"/>
        </a:lnSpc>
        <a:spcBef>
          <a:spcPts val="1900"/>
        </a:spcBef>
        <a:spcAft>
          <a:spcPts val="0"/>
        </a:spcAft>
        <a:buClrTx/>
        <a:buSzPct val="100000"/>
        <a:buFontTx/>
        <a:buChar char="‣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1pPr>
      <a:lvl2pPr marL="0" marR="0" indent="228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2pPr>
      <a:lvl3pPr marL="0" marR="0" indent="457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3pPr>
      <a:lvl4pPr marL="0" marR="0" indent="685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4pPr>
      <a:lvl5pPr marL="0" marR="0" indent="9144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5pPr>
      <a:lvl6pPr marL="0" marR="0" indent="11430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6pPr>
      <a:lvl7pPr marL="0" marR="0" indent="1371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7pPr>
      <a:lvl8pPr marL="0" marR="0" indent="1600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8pPr>
      <a:lvl9pPr marL="0" marR="0" indent="1828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nteractive.usc.edu/projects/cloud/flow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R9Exh6uhJn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mU3nNT4rcFg" TargetMode="External"/><Relationship Id="rId5" Type="http://schemas.openxmlformats.org/officeDocument/2006/relationships/hyperlink" Target="https://www.youtube.com/watch?v=34QqGDAW06U" TargetMode="External"/><Relationship Id="rId4" Type="http://schemas.openxmlformats.org/officeDocument/2006/relationships/hyperlink" Target="https://www.youtube.com/watch?v=PW1KWmZYKq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utterstock_752578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Goals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indent="497840"/>
          </a:lstStyle>
          <a:p>
            <a:r>
              <a:t>Chapter 08</a:t>
            </a:r>
          </a:p>
        </p:txBody>
      </p:sp>
      <p:pic>
        <p:nvPicPr>
          <p:cNvPr id="112" name="video_mentor_bar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</a:t>
            </a:r>
            <a:r>
              <a:rPr sz="4600" dirty="0">
                <a:solidFill>
                  <a:srgbClr val="000000"/>
                </a:solidFill>
              </a:rPr>
              <a:t> – Players enjoy </a:t>
            </a:r>
            <a:r>
              <a:rPr sz="4600" dirty="0" smtClean="0">
                <a:solidFill>
                  <a:srgbClr val="000000"/>
                </a:solidFill>
              </a:rPr>
              <a:t>themselves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 err="1"/>
              <a:t>Lusory</a:t>
            </a:r>
            <a:r>
              <a:rPr dirty="0"/>
              <a:t> Attitude</a:t>
            </a:r>
            <a:r>
              <a:rPr sz="4600" dirty="0">
                <a:solidFill>
                  <a:srgbClr val="000000"/>
                </a:solidFill>
              </a:rPr>
              <a:t> – Players </a:t>
            </a:r>
            <a:r>
              <a:rPr sz="4600" dirty="0" smtClean="0">
                <a:solidFill>
                  <a:srgbClr val="000000"/>
                </a:solidFill>
              </a:rPr>
              <a:t>get </a:t>
            </a:r>
            <a:r>
              <a:rPr sz="4600" dirty="0">
                <a:solidFill>
                  <a:srgbClr val="000000"/>
                </a:solidFill>
              </a:rPr>
              <a:t>into a gamer's </a:t>
            </a:r>
            <a:r>
              <a:rPr sz="4600" dirty="0" smtClean="0">
                <a:solidFill>
                  <a:srgbClr val="000000"/>
                </a:solidFill>
              </a:rPr>
              <a:t>mindset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Flow</a:t>
            </a:r>
            <a:r>
              <a:rPr sz="4600" dirty="0">
                <a:solidFill>
                  <a:srgbClr val="000000"/>
                </a:solidFill>
              </a:rPr>
              <a:t> – Players are optimally </a:t>
            </a:r>
            <a:r>
              <a:rPr sz="4600" dirty="0" smtClean="0">
                <a:solidFill>
                  <a:srgbClr val="000000"/>
                </a:solidFill>
              </a:rPr>
              <a:t>challenged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Structured Conflict</a:t>
            </a:r>
            <a:r>
              <a:rPr sz="4600" dirty="0">
                <a:solidFill>
                  <a:srgbClr val="000000"/>
                </a:solidFill>
              </a:rPr>
              <a:t> – Players experience challenge and competition in a structured </a:t>
            </a:r>
            <a:r>
              <a:rPr sz="4600" dirty="0" smtClean="0">
                <a:solidFill>
                  <a:srgbClr val="000000"/>
                </a:solidFill>
              </a:rPr>
              <a:t>way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Empowerment</a:t>
            </a:r>
            <a:r>
              <a:rPr sz="4600" dirty="0">
                <a:solidFill>
                  <a:srgbClr val="000000"/>
                </a:solidFill>
              </a:rPr>
              <a:t> – Players feel </a:t>
            </a:r>
            <a:r>
              <a:rPr sz="4600" dirty="0" smtClean="0">
                <a:solidFill>
                  <a:srgbClr val="000000"/>
                </a:solidFill>
              </a:rPr>
              <a:t>powerful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Attention &amp; Involvement</a:t>
            </a:r>
            <a:r>
              <a:rPr sz="4600" dirty="0">
                <a:solidFill>
                  <a:srgbClr val="000000"/>
                </a:solidFill>
              </a:rPr>
              <a:t> – Players are engaged by your game in a sustained </a:t>
            </a:r>
            <a:r>
              <a:rPr sz="4600" dirty="0" smtClean="0">
                <a:solidFill>
                  <a:srgbClr val="000000"/>
                </a:solidFill>
              </a:rPr>
              <a:t>way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Interesting Decisions</a:t>
            </a:r>
            <a:r>
              <a:rPr sz="4600" dirty="0">
                <a:solidFill>
                  <a:srgbClr val="000000"/>
                </a:solidFill>
              </a:rPr>
              <a:t> – Players have tough </a:t>
            </a:r>
            <a:r>
              <a:rPr sz="4600" dirty="0" smtClean="0">
                <a:solidFill>
                  <a:srgbClr val="000000"/>
                </a:solidFill>
              </a:rPr>
              <a:t>choices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Experiential Understanding</a:t>
            </a:r>
            <a:r>
              <a:rPr sz="4600" dirty="0">
                <a:solidFill>
                  <a:srgbClr val="000000"/>
                </a:solidFill>
              </a:rPr>
              <a:t> – Players gain new understanding through interactive </a:t>
            </a:r>
            <a:r>
              <a:rPr sz="4600" dirty="0" smtClean="0">
                <a:solidFill>
                  <a:srgbClr val="000000"/>
                </a:solidFill>
              </a:rPr>
              <a:t>experiences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Fun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Fun is, of course, not the only goal of a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Players are willing to play something that isn't "fun" as long as it holds their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In </a:t>
            </a:r>
            <a:r>
              <a:rPr i="1" dirty="0"/>
              <a:t>Game Design Theory</a:t>
            </a:r>
            <a:r>
              <a:rPr dirty="0"/>
              <a:t>, Keith </a:t>
            </a:r>
            <a:r>
              <a:rPr dirty="0" err="1"/>
              <a:t>Burgun</a:t>
            </a:r>
            <a:r>
              <a:rPr dirty="0"/>
              <a:t> proposes three aspects that make a game fun:</a:t>
            </a:r>
          </a:p>
          <a:p>
            <a:pPr marL="1293706" lvl="1" indent="-338666"/>
            <a:r>
              <a:rPr dirty="0"/>
              <a:t>Enjoyable</a:t>
            </a:r>
          </a:p>
          <a:p>
            <a:pPr marL="1293706" lvl="1" indent="-338666"/>
            <a:r>
              <a:rPr dirty="0"/>
              <a:t>Engaging</a:t>
            </a:r>
          </a:p>
          <a:p>
            <a:pPr marL="1293706" lvl="1" indent="-338666"/>
            <a:r>
              <a:rPr dirty="0"/>
              <a:t>Fulfilling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Fun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Enjoyable</a:t>
            </a:r>
          </a:p>
          <a:p>
            <a:pPr marL="1293706" lvl="1" indent="-338666"/>
            <a:r>
              <a:rPr dirty="0"/>
              <a:t>Enjoyment is what most players </a:t>
            </a:r>
            <a:r>
              <a:rPr dirty="0" smtClean="0"/>
              <a:t>seek </a:t>
            </a:r>
            <a:r>
              <a:rPr dirty="0"/>
              <a:t>in a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</a:t>
            </a:r>
            <a:r>
              <a:rPr i="1" dirty="0"/>
              <a:t>Les </a:t>
            </a:r>
            <a:r>
              <a:rPr i="1" dirty="0" err="1"/>
              <a:t>Jeux</a:t>
            </a:r>
            <a:r>
              <a:rPr i="1" dirty="0"/>
              <a:t> et Hommes</a:t>
            </a:r>
            <a:r>
              <a:rPr dirty="0"/>
              <a:t> (</a:t>
            </a:r>
            <a:r>
              <a:rPr i="1" dirty="0"/>
              <a:t>Man, Play, and Games</a:t>
            </a:r>
            <a:r>
              <a:rPr dirty="0"/>
              <a:t>), Roger </a:t>
            </a:r>
            <a:r>
              <a:rPr dirty="0" err="1"/>
              <a:t>Caillois</a:t>
            </a:r>
            <a:r>
              <a:rPr dirty="0"/>
              <a:t> identified four types of play:</a:t>
            </a:r>
          </a:p>
          <a:p>
            <a:pPr marL="1869439" lvl="2" indent="-457200"/>
            <a:r>
              <a:rPr b="1" dirty="0" err="1"/>
              <a:t>Agon</a:t>
            </a:r>
            <a:r>
              <a:rPr b="1" dirty="0"/>
              <a:t> -</a:t>
            </a:r>
            <a:r>
              <a:rPr dirty="0"/>
              <a:t> Competitive play (e.g., chess, baseball, </a:t>
            </a:r>
            <a:r>
              <a:rPr i="1" dirty="0"/>
              <a:t>Uncharted</a:t>
            </a:r>
            <a:r>
              <a:rPr dirty="0"/>
              <a:t>)</a:t>
            </a:r>
          </a:p>
          <a:p>
            <a:pPr marL="1869439" lvl="2" indent="-457200"/>
            <a:r>
              <a:rPr b="1" dirty="0" err="1"/>
              <a:t>Alea</a:t>
            </a:r>
            <a:r>
              <a:rPr b="1" dirty="0"/>
              <a:t> -</a:t>
            </a:r>
            <a:r>
              <a:rPr dirty="0"/>
              <a:t> Chance-based play (e.g., gambling and rock, paper, scissors)</a:t>
            </a:r>
          </a:p>
          <a:p>
            <a:pPr marL="1869439" lvl="2" indent="-457200"/>
            <a:r>
              <a:rPr b="1" dirty="0" err="1"/>
              <a:t>Ilinx</a:t>
            </a:r>
            <a:r>
              <a:rPr b="1" dirty="0"/>
              <a:t> -</a:t>
            </a:r>
            <a:r>
              <a:rPr dirty="0"/>
              <a:t> Vertiginous play (e.g., roller coasters, children spinning around until they're dizzy, and other play that makes the player feel vertigo)</a:t>
            </a:r>
          </a:p>
          <a:p>
            <a:pPr marL="1869439" lvl="2" indent="-457200"/>
            <a:r>
              <a:rPr b="1" dirty="0"/>
              <a:t>Mimicry -</a:t>
            </a:r>
            <a:r>
              <a:rPr dirty="0"/>
              <a:t> Play centered on make-believe and simulation (e.g., playing house, playing with action figures</a:t>
            </a:r>
            <a:r>
              <a:rPr dirty="0" smtClean="0"/>
              <a:t>)</a:t>
            </a:r>
            <a:endParaRPr dirty="0"/>
          </a:p>
          <a:p>
            <a:pPr marL="1293706" lvl="1" indent="-338666"/>
            <a:r>
              <a:rPr dirty="0"/>
              <a:t>Each of these </a:t>
            </a:r>
            <a:r>
              <a:rPr lang="en-US" dirty="0" smtClean="0"/>
              <a:t>is </a:t>
            </a:r>
            <a:r>
              <a:rPr dirty="0" smtClean="0"/>
              <a:t>enjoyable </a:t>
            </a:r>
            <a:r>
              <a:rPr dirty="0"/>
              <a:t>in </a:t>
            </a:r>
            <a:r>
              <a:rPr lang="en-US" dirty="0" smtClean="0"/>
              <a:t>its </a:t>
            </a:r>
            <a:r>
              <a:rPr dirty="0" smtClean="0"/>
              <a:t>own way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8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Fun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Engaging</a:t>
            </a:r>
          </a:p>
          <a:p>
            <a:pPr marL="1293706" lvl="1" indent="-338666"/>
            <a:r>
              <a:rPr dirty="0"/>
              <a:t>The game must grab and hold the player's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This is discussed in detail in the following Attention and Involvement </a:t>
            </a:r>
            <a:r>
              <a:rPr dirty="0" smtClean="0"/>
              <a:t>section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Fulfilling</a:t>
            </a:r>
          </a:p>
          <a:p>
            <a:pPr marL="1293706" lvl="1" indent="-338666"/>
            <a:r>
              <a:rPr dirty="0"/>
              <a:t>Playing the game should fulfill some desire of the </a:t>
            </a:r>
            <a:r>
              <a:rPr dirty="0" smtClean="0"/>
              <a:t>player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b="1" dirty="0"/>
              <a:t>Socialization -</a:t>
            </a:r>
            <a:r>
              <a:rPr dirty="0"/>
              <a:t> Can be fulfilled by playing a board game with friends or by playing in the virtual community of </a:t>
            </a:r>
            <a:r>
              <a:rPr i="1" dirty="0"/>
              <a:t>Animal Crossing</a:t>
            </a:r>
          </a:p>
          <a:p>
            <a:pPr marL="1869439" lvl="2" indent="-457200"/>
            <a:r>
              <a:rPr b="1" dirty="0" err="1"/>
              <a:t>Fiero</a:t>
            </a:r>
            <a:r>
              <a:rPr b="1" dirty="0"/>
              <a:t> </a:t>
            </a:r>
            <a:r>
              <a:rPr dirty="0"/>
              <a:t>(personal triumph over adversity)</a:t>
            </a:r>
            <a:r>
              <a:rPr b="1" dirty="0"/>
              <a:t> -</a:t>
            </a:r>
            <a:r>
              <a:rPr dirty="0"/>
              <a:t> Can be fulfilled by helping your team win a soccer match or defeating someone in </a:t>
            </a:r>
            <a:r>
              <a:rPr i="1" dirty="0"/>
              <a:t>Tekken</a:t>
            </a:r>
          </a:p>
          <a:p>
            <a:pPr marL="1869439" lvl="2" indent="-457200">
              <a:defRPr b="1"/>
            </a:pPr>
            <a:r>
              <a:rPr dirty="0"/>
              <a:t>Or any of several other player desires</a:t>
            </a:r>
          </a:p>
          <a:p>
            <a:pPr marL="1293706" lvl="1" indent="-338666"/>
            <a:r>
              <a:rPr dirty="0"/>
              <a:t>Different players have different </a:t>
            </a:r>
            <a:r>
              <a:rPr dirty="0" smtClean="0"/>
              <a:t>needs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 same player can have different needs from day to </a:t>
            </a:r>
            <a:r>
              <a:rPr dirty="0" smtClean="0"/>
              <a:t>day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9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Lusory Attitude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In </a:t>
            </a:r>
            <a:r>
              <a:rPr i="1" dirty="0"/>
              <a:t>The Grasshopper</a:t>
            </a:r>
            <a:r>
              <a:rPr dirty="0"/>
              <a:t>, Bernard Suits states that a player must adopt a </a:t>
            </a:r>
            <a:r>
              <a:rPr dirty="0" err="1"/>
              <a:t>lusory</a:t>
            </a:r>
            <a:r>
              <a:rPr dirty="0"/>
              <a:t> attitude to play a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i="1" dirty="0" err="1"/>
              <a:t>Ludus</a:t>
            </a:r>
            <a:r>
              <a:rPr dirty="0"/>
              <a:t> is the Latin word for </a:t>
            </a:r>
            <a:r>
              <a:rPr i="1" dirty="0" smtClean="0"/>
              <a:t>play</a:t>
            </a:r>
            <a:r>
              <a:rPr lang="en-US" i="1" dirty="0" smtClean="0"/>
              <a:t>.</a:t>
            </a:r>
            <a:endParaRPr i="1" dirty="0"/>
          </a:p>
          <a:p>
            <a:pPr marL="1293706" lvl="1" indent="-338666"/>
            <a:r>
              <a:rPr dirty="0"/>
              <a:t>With a </a:t>
            </a:r>
            <a:r>
              <a:rPr dirty="0" err="1"/>
              <a:t>lusory</a:t>
            </a:r>
            <a:r>
              <a:rPr dirty="0"/>
              <a:t> attitude, a player will happily follow the rules of the game for the joy of eventually winning the game by following the rules (and not cheating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In </a:t>
            </a:r>
            <a:r>
              <a:rPr i="1" dirty="0"/>
              <a:t>Imaginary Games</a:t>
            </a:r>
            <a:r>
              <a:rPr dirty="0"/>
              <a:t>, Chris Bateman points out that in games of </a:t>
            </a:r>
            <a:r>
              <a:rPr dirty="0" err="1"/>
              <a:t>ilinx</a:t>
            </a:r>
            <a:r>
              <a:rPr dirty="0"/>
              <a:t>, a </a:t>
            </a:r>
            <a:r>
              <a:rPr dirty="0" err="1"/>
              <a:t>lusory</a:t>
            </a:r>
            <a:r>
              <a:rPr dirty="0"/>
              <a:t> attitude is responsible for the distinction between excitement and </a:t>
            </a:r>
            <a:r>
              <a:rPr dirty="0" smtClean="0"/>
              <a:t>fear</a:t>
            </a:r>
            <a:r>
              <a:rPr lang="en-US" dirty="0" smtClean="0"/>
              <a:t>.</a:t>
            </a:r>
            <a:endParaRPr dirty="0"/>
          </a:p>
          <a:p>
            <a:pPr marL="1463039" lvl="1" indent="-508000">
              <a:buFont typeface="Wingdings"/>
              <a:buChar char=""/>
            </a:pPr>
            <a:r>
              <a:rPr i="1" dirty="0"/>
              <a:t>Tower of Terror</a:t>
            </a:r>
            <a:r>
              <a:rPr dirty="0"/>
              <a:t> at Disney’s </a:t>
            </a:r>
            <a:r>
              <a:rPr lang="en-US" smtClean="0"/>
              <a:t>Hollywood Studios i</a:t>
            </a:r>
            <a:r>
              <a:rPr smtClean="0"/>
              <a:t>s </a:t>
            </a:r>
            <a:r>
              <a:rPr dirty="0"/>
              <a:t>only fun because you know it’s a </a:t>
            </a:r>
            <a:r>
              <a:rPr dirty="0" smtClean="0"/>
              <a:t>game</a:t>
            </a:r>
            <a:endParaRPr dirty="0"/>
          </a:p>
          <a:p>
            <a:pPr marL="1107439" indent="-609599"/>
            <a:r>
              <a:rPr dirty="0"/>
              <a:t>The </a:t>
            </a:r>
            <a:r>
              <a:rPr dirty="0" err="1"/>
              <a:t>lusory</a:t>
            </a:r>
            <a:r>
              <a:rPr dirty="0"/>
              <a:t> attitude forms the </a:t>
            </a:r>
            <a:r>
              <a:rPr i="1" dirty="0"/>
              <a:t>magic circle</a:t>
            </a:r>
            <a:r>
              <a:rPr dirty="0"/>
              <a:t> of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To maintain a </a:t>
            </a:r>
            <a:r>
              <a:rPr dirty="0" err="1"/>
              <a:t>lusory</a:t>
            </a:r>
            <a:r>
              <a:rPr dirty="0"/>
              <a:t> attitude </a:t>
            </a:r>
            <a:r>
              <a:rPr dirty="0" smtClean="0"/>
              <a:t>among </a:t>
            </a:r>
            <a:r>
              <a:rPr dirty="0"/>
              <a:t>your players, you must respect </a:t>
            </a:r>
            <a:r>
              <a:rPr dirty="0" smtClean="0"/>
              <a:t>them</a:t>
            </a:r>
            <a:r>
              <a:rPr lang="en-US" dirty="0" smtClean="0"/>
              <a:t>.</a:t>
            </a:r>
            <a:endParaRPr dirty="0"/>
          </a:p>
          <a:p>
            <a:pPr marL="1463039" lvl="1" indent="-508000">
              <a:buFont typeface="Wingdings"/>
              <a:buChar char=""/>
            </a:pPr>
            <a:r>
              <a:rPr dirty="0"/>
              <a:t>Taking advantage of your players can quickly break their </a:t>
            </a:r>
            <a:r>
              <a:rPr dirty="0" err="1"/>
              <a:t>lusory</a:t>
            </a:r>
            <a:r>
              <a:rPr dirty="0"/>
              <a:t> </a:t>
            </a:r>
            <a:r>
              <a:rPr dirty="0" smtClean="0"/>
              <a:t>attitude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9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Flow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According to psychologist </a:t>
            </a:r>
            <a:r>
              <a:rPr dirty="0" err="1"/>
              <a:t>Mihaly</a:t>
            </a:r>
            <a:r>
              <a:rPr dirty="0"/>
              <a:t> </a:t>
            </a:r>
            <a:r>
              <a:rPr dirty="0" err="1"/>
              <a:t>Csíkszentmihályi</a:t>
            </a:r>
            <a:r>
              <a:rPr dirty="0"/>
              <a:t>, </a:t>
            </a:r>
            <a:r>
              <a:rPr i="1" dirty="0"/>
              <a:t>flow</a:t>
            </a:r>
            <a:r>
              <a:rPr dirty="0"/>
              <a:t> is the state of optimal </a:t>
            </a:r>
            <a:r>
              <a:rPr dirty="0" smtClean="0"/>
              <a:t>challenge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a flow state, a player is focused intently on the challenge before her and very often loses awareness of things that are outside of the flow experience.</a:t>
            </a:r>
          </a:p>
          <a:p>
            <a:pPr marL="1107439" indent="-609599"/>
            <a:r>
              <a:rPr dirty="0"/>
              <a:t>This was the topic of </a:t>
            </a:r>
            <a:r>
              <a:rPr dirty="0" err="1"/>
              <a:t>Jenova</a:t>
            </a:r>
            <a:r>
              <a:rPr dirty="0"/>
              <a:t> Chen's MFA thesis paper at the University of Southern </a:t>
            </a:r>
            <a:r>
              <a:rPr dirty="0" smtClean="0"/>
              <a:t>California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He adapted </a:t>
            </a:r>
            <a:r>
              <a:rPr dirty="0" err="1"/>
              <a:t>Csíkszentmihályi's</a:t>
            </a:r>
            <a:r>
              <a:rPr dirty="0"/>
              <a:t> theories to game </a:t>
            </a:r>
            <a:r>
              <a:rPr dirty="0" smtClean="0"/>
              <a:t>design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His original </a:t>
            </a:r>
            <a:r>
              <a:rPr i="1" dirty="0"/>
              <a:t>Flow</a:t>
            </a:r>
            <a:r>
              <a:rPr dirty="0"/>
              <a:t> game can be played here:</a:t>
            </a:r>
          </a:p>
          <a:p>
            <a:pPr marL="1869439" lvl="2" indent="-457200"/>
            <a:r>
              <a:rPr u="sng" dirty="0">
                <a:hlinkClick r:id="rId4"/>
              </a:rPr>
              <a:t>http://interactive.usc.edu/projects/cloud/flowing/</a:t>
            </a:r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0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Flow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Flow is the "optimal challenge" channel between frustration and </a:t>
            </a:r>
            <a:r>
              <a:rPr dirty="0" smtClean="0"/>
              <a:t>boredom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If the player is too skillful for the challenge, she gets </a:t>
            </a:r>
            <a:r>
              <a:rPr dirty="0" smtClean="0"/>
              <a:t>bored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If the challenge is too high for the player, she gets </a:t>
            </a:r>
            <a:r>
              <a:rPr dirty="0" smtClean="0"/>
              <a:t>frustrated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07" name="f08.01-Fl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7795" y="4597400"/>
            <a:ext cx="8496409" cy="8331200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  <p:bldP spid="207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1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Flow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But, optimal challenge is exhausting after 20 </a:t>
            </a:r>
            <a:r>
              <a:rPr dirty="0" smtClean="0"/>
              <a:t>minutes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lang="en-US" dirty="0" smtClean="0"/>
              <a:t>Often a better strategy is </a:t>
            </a:r>
            <a:r>
              <a:rPr dirty="0" smtClean="0"/>
              <a:t>to </a:t>
            </a:r>
            <a:r>
              <a:rPr dirty="0"/>
              <a:t>give the player breaks in </a:t>
            </a:r>
            <a:r>
              <a:rPr dirty="0" smtClean="0"/>
              <a:t>flow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14" name="f08.02-Flow Updat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1500" y="4591226"/>
            <a:ext cx="8509000" cy="8343548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bldLvl="5" animBg="1" advAuto="0"/>
      <p:bldP spid="214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1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Structured Conflict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According to Mary Midgely's paper "The Game </a:t>
            </a:r>
            <a:r>
              <a:rPr dirty="0" err="1"/>
              <a:t>Game</a:t>
            </a:r>
            <a:r>
              <a:rPr dirty="0"/>
              <a:t>," humans have a desire for structured </a:t>
            </a:r>
            <a:r>
              <a:rPr dirty="0" smtClean="0"/>
              <a:t>conflict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"The Chess Player's desire is not for general abstract intellectual activity, curbed and frustrated by a particular set of rules. It is a desire for a particular kind of intellectual activity, whose channel is the rules of chess."</a:t>
            </a:r>
          </a:p>
          <a:p>
            <a:pPr marL="1107439" indent="-609599"/>
            <a:r>
              <a:rPr dirty="0"/>
              <a:t>Chris Bateman finds this to be a desire in animals as </a:t>
            </a:r>
            <a:r>
              <a:rPr dirty="0" smtClean="0"/>
              <a:t>well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"When our puppy plays with other dogs, there are clear limits as to what is acceptable behavior."</a:t>
            </a:r>
          </a:p>
          <a:p>
            <a:pPr marL="1107439" indent="-609599"/>
            <a:r>
              <a:rPr dirty="0"/>
              <a:t>Many popular games are structured team </a:t>
            </a:r>
            <a:r>
              <a:rPr dirty="0" smtClean="0"/>
              <a:t>conflict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Traditional sports (soccer, football, basketball,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hockey)</a:t>
            </a:r>
          </a:p>
          <a:p>
            <a:pPr marL="1293706" lvl="1" indent="-338666"/>
            <a:r>
              <a:rPr dirty="0"/>
              <a:t>Online team games (</a:t>
            </a:r>
            <a:r>
              <a:rPr i="1" dirty="0"/>
              <a:t>League of Legends</a:t>
            </a:r>
            <a:r>
              <a:rPr dirty="0"/>
              <a:t>, </a:t>
            </a:r>
            <a:r>
              <a:rPr i="1" dirty="0"/>
              <a:t>Team Fortress 2</a:t>
            </a:r>
            <a:r>
              <a:rPr dirty="0"/>
              <a:t>, and </a:t>
            </a:r>
            <a:r>
              <a:rPr i="1" dirty="0"/>
              <a:t>Counter Strike</a:t>
            </a:r>
            <a:r>
              <a:rPr dirty="0"/>
              <a:t>)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2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Empowerment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Flow is about making the player feel powerful in the game </a:t>
            </a:r>
            <a:r>
              <a:rPr dirty="0" smtClean="0"/>
              <a:t>world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In contrast, </a:t>
            </a:r>
            <a:r>
              <a:rPr lang="en-US" dirty="0" smtClean="0"/>
              <a:t>e</a:t>
            </a:r>
            <a:r>
              <a:rPr dirty="0" smtClean="0"/>
              <a:t>mpowerment </a:t>
            </a:r>
            <a:r>
              <a:rPr dirty="0"/>
              <a:t>gives the player power over what she chooses to do in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This is important in two senses:</a:t>
            </a:r>
          </a:p>
          <a:p>
            <a:pPr marL="1293706" lvl="1" indent="-338666"/>
            <a:r>
              <a:rPr dirty="0"/>
              <a:t>Autotelic</a:t>
            </a:r>
            <a:r>
              <a:rPr b="0" dirty="0"/>
              <a:t> – The player forms her own </a:t>
            </a:r>
            <a:r>
              <a:rPr b="0" dirty="0" smtClean="0"/>
              <a:t>goals</a:t>
            </a:r>
            <a:r>
              <a:rPr lang="en-US" b="0" dirty="0" smtClean="0"/>
              <a:t>.</a:t>
            </a:r>
            <a:endParaRPr b="0" dirty="0"/>
          </a:p>
          <a:p>
            <a:pPr marL="1293706" lvl="1" indent="-338666"/>
            <a:r>
              <a:rPr dirty="0"/>
              <a:t>Performative</a:t>
            </a:r>
            <a:r>
              <a:rPr b="0" dirty="0"/>
              <a:t> – The player plays the game like an </a:t>
            </a:r>
            <a:r>
              <a:rPr b="0" dirty="0" smtClean="0"/>
              <a:t>instrument</a:t>
            </a:r>
            <a:r>
              <a:rPr lang="en-US" b="0" dirty="0" smtClean="0"/>
              <a:t>.</a:t>
            </a:r>
            <a:endParaRPr b="0" dirty="0"/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1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Designer-Centric Goals</a:t>
            </a:r>
          </a:p>
          <a:p>
            <a:pPr marL="1293706" lvl="1" indent="-338666"/>
            <a:r>
              <a:rPr dirty="0"/>
              <a:t>Goals centered around what you want for yourself as a </a:t>
            </a:r>
            <a:r>
              <a:rPr lang="en-US" dirty="0" smtClean="0"/>
              <a:t>designer</a:t>
            </a:r>
            <a:endParaRPr dirty="0"/>
          </a:p>
          <a:p>
            <a:pPr marL="1107439" indent="-609599"/>
            <a:r>
              <a:rPr dirty="0"/>
              <a:t>Player-Centric Goals</a:t>
            </a:r>
          </a:p>
          <a:p>
            <a:pPr marL="1293706" lvl="1" indent="-338666"/>
            <a:r>
              <a:rPr dirty="0"/>
              <a:t>Goals centered around what you want for your players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2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Empowerment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Autotelic - The player forms her own </a:t>
            </a:r>
            <a:r>
              <a:rPr dirty="0" smtClean="0"/>
              <a:t>goals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From the Latin for </a:t>
            </a:r>
            <a:r>
              <a:rPr i="1" dirty="0"/>
              <a:t>self</a:t>
            </a:r>
            <a:r>
              <a:rPr dirty="0"/>
              <a:t> (</a:t>
            </a:r>
            <a:r>
              <a:rPr i="1" dirty="0"/>
              <a:t>auto</a:t>
            </a:r>
            <a:r>
              <a:rPr dirty="0"/>
              <a:t>) and </a:t>
            </a:r>
            <a:r>
              <a:rPr i="1" dirty="0"/>
              <a:t>goal</a:t>
            </a:r>
            <a:r>
              <a:rPr dirty="0"/>
              <a:t> (</a:t>
            </a:r>
            <a:r>
              <a:rPr i="1" dirty="0"/>
              <a:t>telos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 err="1"/>
              <a:t>Csíkszentmihályi</a:t>
            </a:r>
            <a:r>
              <a:rPr dirty="0"/>
              <a:t> believes that </a:t>
            </a:r>
            <a:r>
              <a:rPr dirty="0" smtClean="0"/>
              <a:t>an </a:t>
            </a:r>
            <a:r>
              <a:rPr dirty="0"/>
              <a:t>autotelic personality </a:t>
            </a:r>
            <a:r>
              <a:rPr dirty="0" smtClean="0"/>
              <a:t>enables </a:t>
            </a:r>
            <a:r>
              <a:rPr dirty="0"/>
              <a:t>a person to find happiness in life regardless of situation.</a:t>
            </a:r>
          </a:p>
          <a:p>
            <a:pPr marL="1293706" lvl="1" indent="-338666"/>
            <a:r>
              <a:rPr i="1" dirty="0"/>
              <a:t>Minecraft</a:t>
            </a:r>
            <a:r>
              <a:rPr dirty="0"/>
              <a:t> is an excellent example of a game that promotes autotelic </a:t>
            </a:r>
            <a:r>
              <a:rPr dirty="0" smtClean="0"/>
              <a:t>behavior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Once players figure out how to survive, the rest of the game is about their personal choices of what to </a:t>
            </a:r>
            <a:r>
              <a:rPr dirty="0" smtClean="0"/>
              <a:t>do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More mainstream games like </a:t>
            </a:r>
            <a:r>
              <a:rPr i="1" dirty="0"/>
              <a:t>Dishonored</a:t>
            </a:r>
            <a:r>
              <a:rPr dirty="0"/>
              <a:t> and </a:t>
            </a:r>
            <a:r>
              <a:rPr i="1" dirty="0"/>
              <a:t>Splinter Cell</a:t>
            </a:r>
            <a:r>
              <a:rPr dirty="0"/>
              <a:t> also allow the player several options for how to approach any </a:t>
            </a:r>
            <a:r>
              <a:rPr dirty="0" smtClean="0"/>
              <a:t>situation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Western RPGs like </a:t>
            </a:r>
            <a:r>
              <a:rPr i="1" dirty="0"/>
              <a:t>Skyrim</a:t>
            </a:r>
            <a:r>
              <a:rPr dirty="0"/>
              <a:t> allow the player latitude in the personality of her </a:t>
            </a:r>
            <a:r>
              <a:rPr dirty="0" smtClean="0"/>
              <a:t>character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3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Empowerment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Performative - The player plays the game like an </a:t>
            </a:r>
            <a:r>
              <a:rPr dirty="0" smtClean="0"/>
              <a:t>instrument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</a:t>
            </a:r>
            <a:r>
              <a:rPr i="1" dirty="0"/>
              <a:t>Game Design Theory</a:t>
            </a:r>
            <a:r>
              <a:rPr dirty="0"/>
              <a:t>, Keith </a:t>
            </a:r>
            <a:r>
              <a:rPr dirty="0" err="1"/>
              <a:t>Burgun</a:t>
            </a:r>
            <a:r>
              <a:rPr dirty="0"/>
              <a:t> states that not only are game developers making art, they are also creating the ability for players to make </a:t>
            </a:r>
            <a:r>
              <a:rPr dirty="0" smtClean="0"/>
              <a:t>art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 great example is </a:t>
            </a:r>
            <a:r>
              <a:rPr i="1" dirty="0"/>
              <a:t>Tony Hawk's Pro Skater</a:t>
            </a:r>
            <a:r>
              <a:rPr dirty="0"/>
              <a:t>, a game where the player is constantly choosing from a large vocabulary of moves to create a combo of skating moves that garner a high score and take advantage of the </a:t>
            </a:r>
            <a:r>
              <a:rPr dirty="0" smtClean="0"/>
              <a:t>environment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Fighting games and RTS (Real-Time Strategy) games also have large move vocabularies that allow for elegant, performative </a:t>
            </a:r>
            <a:r>
              <a:rPr dirty="0" smtClean="0"/>
              <a:t>play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Attention and Involvement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Richard </a:t>
            </a:r>
            <a:r>
              <a:rPr dirty="0" err="1"/>
              <a:t>Lemarchand’s</a:t>
            </a:r>
            <a:r>
              <a:rPr dirty="0"/>
              <a:t> "Attention, Not Immersion" talk at GDC 2012</a:t>
            </a:r>
          </a:p>
          <a:p>
            <a:pPr marL="1293706" lvl="1" indent="-338666"/>
            <a:r>
              <a:rPr dirty="0"/>
              <a:t>He sought to expose confusion over use of the word </a:t>
            </a:r>
            <a:r>
              <a:rPr i="1" dirty="0" smtClean="0"/>
              <a:t>immersion</a:t>
            </a:r>
            <a:r>
              <a:rPr dirty="0" smtClean="0"/>
              <a:t> </a:t>
            </a:r>
            <a:r>
              <a:rPr dirty="0"/>
              <a:t>in game </a:t>
            </a:r>
            <a:r>
              <a:rPr dirty="0" smtClean="0"/>
              <a:t>development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He finds that gaining and holding player attention is much more what game designers actually </a:t>
            </a:r>
            <a:r>
              <a:rPr dirty="0" smtClean="0"/>
              <a:t>do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Immersion in games is a </a:t>
            </a:r>
            <a:r>
              <a:rPr dirty="0" smtClean="0"/>
              <a:t>fallacy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</a:t>
            </a:r>
            <a:r>
              <a:rPr i="1" dirty="0"/>
              <a:t>Uncharted 3</a:t>
            </a:r>
            <a:r>
              <a:rPr dirty="0"/>
              <a:t>, when the player character is falling thousands of feet from an exploding airplane, the player doesn't feel </a:t>
            </a:r>
            <a:r>
              <a:rPr dirty="0" smtClean="0"/>
              <a:t>immersed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She feels engaged by the excitement of the </a:t>
            </a:r>
            <a:r>
              <a:rPr dirty="0" smtClean="0"/>
              <a:t>situation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  <a:p>
            <a:pPr marL="1869439" lvl="2" indent="-457200"/>
            <a:r>
              <a:rPr dirty="0"/>
              <a:t>But she doesn't actually feel like she's falling out of an </a:t>
            </a:r>
            <a:r>
              <a:rPr dirty="0" smtClean="0"/>
              <a:t>airplane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Because that would be </a:t>
            </a:r>
            <a:r>
              <a:rPr b="1" i="1" dirty="0"/>
              <a:t>really</a:t>
            </a:r>
            <a:r>
              <a:rPr dirty="0"/>
              <a:t> frightening!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Attention and Involvement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I discuss this in terms of attention and </a:t>
            </a:r>
            <a:r>
              <a:rPr dirty="0" smtClean="0"/>
              <a:t>involvement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Attention</a:t>
            </a:r>
            <a:r>
              <a:rPr b="0" dirty="0"/>
              <a:t> – Immediate interest that can be </a:t>
            </a:r>
            <a:r>
              <a:rPr b="0" dirty="0" smtClean="0"/>
              <a:t>grabbed</a:t>
            </a:r>
            <a:r>
              <a:rPr lang="en-US" b="0" dirty="0" smtClean="0"/>
              <a:t>.</a:t>
            </a:r>
            <a:endParaRPr b="0" dirty="0"/>
          </a:p>
          <a:p>
            <a:pPr marL="1293706" lvl="1" indent="-338666"/>
            <a:r>
              <a:rPr dirty="0"/>
              <a:t>Involvement</a:t>
            </a:r>
            <a:r>
              <a:rPr b="0" dirty="0"/>
              <a:t> – Long-term interest that must be </a:t>
            </a:r>
            <a:r>
              <a:rPr b="0" dirty="0" smtClean="0"/>
              <a:t>held</a:t>
            </a:r>
            <a:r>
              <a:rPr lang="en-US" b="0" dirty="0" smtClean="0"/>
              <a:t>.</a:t>
            </a:r>
            <a:endParaRPr b="0" dirty="0"/>
          </a:p>
          <a:p>
            <a:pPr marL="1107439" indent="-609599"/>
            <a:r>
              <a:rPr dirty="0"/>
              <a:t>Reflexive and executive attention differ as </a:t>
            </a:r>
            <a:r>
              <a:rPr dirty="0" smtClean="0"/>
              <a:t>well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Reflexive</a:t>
            </a:r>
            <a:r>
              <a:rPr b="0" dirty="0"/>
              <a:t> – The involuntary response that we have to </a:t>
            </a:r>
            <a:r>
              <a:rPr b="0" dirty="0" smtClean="0"/>
              <a:t>stimuli</a:t>
            </a:r>
            <a:r>
              <a:rPr lang="en-US" b="0" dirty="0" smtClean="0"/>
              <a:t>.</a:t>
            </a:r>
            <a:endParaRPr b="0" dirty="0"/>
          </a:p>
          <a:p>
            <a:pPr marL="1293706" lvl="1" indent="-338666"/>
            <a:r>
              <a:rPr dirty="0"/>
              <a:t>Executive</a:t>
            </a:r>
            <a:r>
              <a:rPr b="0" dirty="0"/>
              <a:t> – When we choose to pay attention to </a:t>
            </a:r>
            <a:r>
              <a:rPr b="0" dirty="0" smtClean="0"/>
              <a:t>something</a:t>
            </a:r>
            <a:r>
              <a:rPr lang="en-US" b="0" dirty="0" smtClean="0"/>
              <a:t>.</a:t>
            </a:r>
            <a:endParaRPr b="0" dirty="0"/>
          </a:p>
          <a:p>
            <a:pPr marL="1107439" indent="-609599"/>
            <a:r>
              <a:rPr dirty="0"/>
              <a:t>According to </a:t>
            </a:r>
            <a:r>
              <a:rPr dirty="0" err="1"/>
              <a:t>Lemarchand</a:t>
            </a:r>
            <a:r>
              <a:rPr dirty="0"/>
              <a:t>:</a:t>
            </a:r>
          </a:p>
          <a:p>
            <a:pPr marL="1293706" lvl="1" indent="-338666"/>
            <a:r>
              <a:rPr dirty="0"/>
              <a:t>Beauty, aesthetics, and contrast are great at grabbing attention.</a:t>
            </a:r>
          </a:p>
          <a:p>
            <a:pPr marL="1869439" lvl="2" indent="-457200"/>
            <a:r>
              <a:rPr dirty="0"/>
              <a:t>This is why James Bond films always open with an action scene (often unrelated to the rest of the movie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Story, narrative, and social interaction both get and hold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Gameplay, </a:t>
            </a:r>
            <a:r>
              <a:rPr dirty="0" err="1"/>
              <a:t>ludism</a:t>
            </a:r>
            <a:r>
              <a:rPr dirty="0"/>
              <a:t>, and systems of mechanics hold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5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55" name="f08.04-Attention and Involve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8274" y="2032000"/>
            <a:ext cx="15407452" cy="9652000"/>
          </a:xfrm>
          <a:prstGeom prst="rect">
            <a:avLst/>
          </a:prstGeom>
          <a:ln w="12700"/>
        </p:spPr>
      </p:pic>
      <p:sp>
        <p:nvSpPr>
          <p:cNvPr id="256" name="Shape 256"/>
          <p:cNvSpPr>
            <a:spLocks noGrp="1"/>
          </p:cNvSpPr>
          <p:nvPr>
            <p:ph type="body" sz="quarter" idx="4294967295"/>
          </p:nvPr>
        </p:nvSpPr>
        <p:spPr>
          <a:xfrm>
            <a:off x="3492500" y="11506200"/>
            <a:ext cx="17399000" cy="1346200"/>
          </a:xfrm>
          <a:prstGeom prst="rect">
            <a:avLst/>
          </a:prstGeom>
        </p:spPr>
        <p:txBody>
          <a:bodyPr anchor="ctr"/>
          <a:lstStyle/>
          <a:p>
            <a:pPr marL="0" lvl="2" indent="0" algn="ctr">
              <a:spcBef>
                <a:spcPts val="1500"/>
              </a:spcBef>
              <a:buSzTx/>
              <a:buNone/>
              <a:defRPr sz="4800" b="1"/>
            </a:pPr>
            <a:r>
              <a:t>The four elements in relation to Attention and Involvement</a:t>
            </a:r>
          </a:p>
        </p:txBody>
      </p:sp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-1" y="6349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t>Player-Centric Goals: Attention and Involvement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6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Attention and Involvement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Narrative and Mechanics both require executive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Narrative has a greater ability to grab our </a:t>
            </a:r>
            <a:r>
              <a:rPr dirty="0" smtClean="0"/>
              <a:t>attention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Both Narrative and Mechanics can sustain it for 100 </a:t>
            </a:r>
            <a:r>
              <a:rPr dirty="0" smtClean="0"/>
              <a:t>hours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But Narrative must constantly be evolving and </a:t>
            </a:r>
            <a:r>
              <a:rPr dirty="0" smtClean="0"/>
              <a:t>developing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Mechanics can stay the same and still keep someone </a:t>
            </a:r>
            <a:r>
              <a:rPr dirty="0" smtClean="0"/>
              <a:t>involved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Community can outlast both Narrative and Mechanics in terms of </a:t>
            </a:r>
            <a:r>
              <a:rPr dirty="0" smtClean="0"/>
              <a:t>involvement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Community kept many guilds together in </a:t>
            </a:r>
            <a:r>
              <a:rPr i="1" dirty="0" err="1"/>
              <a:t>Ultima</a:t>
            </a:r>
            <a:r>
              <a:rPr i="1" dirty="0"/>
              <a:t> Online </a:t>
            </a:r>
            <a:r>
              <a:rPr dirty="0"/>
              <a:t>long after most people had moved on to other </a:t>
            </a:r>
            <a:r>
              <a:rPr dirty="0" smtClean="0"/>
              <a:t>games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When the members of the communities did eventually move on, they chose as a community which new game to </a:t>
            </a:r>
            <a:r>
              <a:rPr dirty="0" smtClean="0"/>
              <a:t>play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Continuing the same community through multiple different games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6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Interesting Decisions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Sid Meier states that "Games are a series of interesting </a:t>
            </a:r>
            <a:r>
              <a:rPr dirty="0" smtClean="0"/>
              <a:t>decisions</a:t>
            </a:r>
            <a:r>
              <a:rPr lang="en-US" dirty="0" smtClean="0"/>
              <a:t>.</a:t>
            </a:r>
            <a:r>
              <a:rPr dirty="0" smtClean="0"/>
              <a:t>"</a:t>
            </a:r>
            <a:endParaRPr dirty="0"/>
          </a:p>
          <a:p>
            <a:pPr marL="1107439" indent="-609599"/>
            <a:r>
              <a:rPr dirty="0"/>
              <a:t>Six aspects of making a decision interesting:</a:t>
            </a:r>
          </a:p>
          <a:p>
            <a:pPr marL="1293706" lvl="1" indent="-338666"/>
            <a:r>
              <a:rPr dirty="0"/>
              <a:t>Discernible</a:t>
            </a:r>
          </a:p>
          <a:p>
            <a:pPr marL="1293706" lvl="1" indent="-338666"/>
            <a:r>
              <a:rPr dirty="0"/>
              <a:t>Integrated</a:t>
            </a:r>
          </a:p>
          <a:p>
            <a:pPr marL="1293706" lvl="1" indent="-338666"/>
            <a:r>
              <a:rPr dirty="0"/>
              <a:t>Ambiguous</a:t>
            </a:r>
          </a:p>
          <a:p>
            <a:pPr marL="1293706" lvl="1" indent="-338666"/>
            <a:r>
              <a:rPr dirty="0"/>
              <a:t>Double-edged</a:t>
            </a:r>
          </a:p>
          <a:p>
            <a:pPr marL="1293706" lvl="1" indent="-338666"/>
            <a:r>
              <a:rPr dirty="0"/>
              <a:t>Novel</a:t>
            </a:r>
          </a:p>
          <a:p>
            <a:pPr marL="1293706" lvl="1" indent="-338666"/>
            <a:r>
              <a:rPr dirty="0"/>
              <a:t>Clear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7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Interesting Decisions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Discernible 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- From </a:t>
            </a:r>
            <a:r>
              <a:rPr sz="40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Rules of Play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by </a:t>
            </a:r>
            <a:r>
              <a:rPr sz="40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Salen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Zimmerman</a:t>
            </a:r>
          </a:p>
          <a:p>
            <a:pPr marL="1293706" lvl="1" indent="-338666"/>
            <a:r>
              <a:rPr dirty="0"/>
              <a:t>The player must be able to tell that the game received and understood her </a:t>
            </a:r>
            <a:r>
              <a:rPr dirty="0" smtClean="0"/>
              <a:t>decision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Immediate </a:t>
            </a:r>
            <a:r>
              <a:rPr dirty="0" smtClean="0"/>
              <a:t>feedback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Integrated 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- From </a:t>
            </a:r>
            <a:r>
              <a:rPr sz="40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Rules of Play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by </a:t>
            </a:r>
            <a:r>
              <a:rPr sz="40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Salen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Zimmerman</a:t>
            </a:r>
          </a:p>
          <a:p>
            <a:pPr marL="1293706" lvl="1" indent="-338666"/>
            <a:r>
              <a:rPr dirty="0"/>
              <a:t>The player must believe that her decision will have some effect on the long-term outcome of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Long-term </a:t>
            </a:r>
            <a:r>
              <a:rPr dirty="0" smtClean="0"/>
              <a:t>impact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Ambiguous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- From </a:t>
            </a:r>
            <a:r>
              <a:rPr sz="40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Game Design Theory</a:t>
            </a:r>
            <a:r>
              <a:rPr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by Keith </a:t>
            </a:r>
            <a:r>
              <a:rPr sz="40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Burgun</a:t>
            </a:r>
            <a:endParaRPr sz="4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1293706" lvl="1" indent="-338666"/>
            <a:r>
              <a:rPr dirty="0"/>
              <a:t>A player can guess how the decision will affect the </a:t>
            </a:r>
            <a:r>
              <a:rPr dirty="0" smtClean="0"/>
              <a:t>system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But she can never be </a:t>
            </a:r>
            <a:r>
              <a:rPr dirty="0" smtClean="0"/>
              <a:t>sure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7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Interesting Decisions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Double-edged</a:t>
            </a:r>
          </a:p>
          <a:p>
            <a:pPr marL="1293706" lvl="1" indent="-338666"/>
            <a:r>
              <a:rPr dirty="0"/>
              <a:t>The decision has both an anticipated upside and </a:t>
            </a:r>
            <a:r>
              <a:rPr dirty="0" smtClean="0"/>
              <a:t>downside</a:t>
            </a:r>
            <a:r>
              <a:rPr lang="en-US" dirty="0" smtClean="0"/>
              <a:t>.</a:t>
            </a:r>
            <a:endParaRPr sz="4800" dirty="0">
              <a:solidFill>
                <a:srgbClr val="963566"/>
              </a:solidFill>
              <a:uFill>
                <a:solidFill>
                  <a:srgbClr val="963566"/>
                </a:solidFill>
              </a:uFill>
            </a:endParaRPr>
          </a:p>
          <a:p>
            <a:pPr marL="1107439" indent="-609599"/>
            <a:r>
              <a:rPr dirty="0"/>
              <a:t>Novel</a:t>
            </a:r>
          </a:p>
          <a:p>
            <a:pPr marL="1293706" lvl="1" indent="-338666"/>
            <a:r>
              <a:rPr dirty="0"/>
              <a:t>The decision is sufficiently different from other decisions that the player has made </a:t>
            </a:r>
            <a:r>
              <a:rPr dirty="0" smtClean="0"/>
              <a:t>recently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Example: Combat in </a:t>
            </a:r>
            <a:r>
              <a:rPr i="1" dirty="0" err="1"/>
              <a:t>Grandia</a:t>
            </a:r>
            <a:r>
              <a:rPr i="1" dirty="0"/>
              <a:t> III</a:t>
            </a:r>
            <a:r>
              <a:rPr dirty="0"/>
              <a:t> has many more novel decisions than </a:t>
            </a:r>
            <a:r>
              <a:rPr dirty="0" smtClean="0"/>
              <a:t>in </a:t>
            </a:r>
            <a:r>
              <a:rPr i="1" dirty="0"/>
              <a:t>Final Fantasy </a:t>
            </a:r>
            <a:r>
              <a:rPr i="1" dirty="0" smtClean="0"/>
              <a:t>VII</a:t>
            </a:r>
            <a:r>
              <a:rPr lang="en-US" i="1" dirty="0" smtClean="0"/>
              <a:t>.</a:t>
            </a:r>
            <a:endParaRPr i="1" dirty="0"/>
          </a:p>
          <a:p>
            <a:pPr marL="1869439" lvl="2" indent="-457200"/>
            <a:r>
              <a:rPr dirty="0"/>
              <a:t>In </a:t>
            </a:r>
            <a:r>
              <a:rPr i="1" dirty="0" err="1"/>
              <a:t>Grandia</a:t>
            </a:r>
            <a:r>
              <a:rPr i="1" dirty="0"/>
              <a:t> III</a:t>
            </a:r>
            <a:r>
              <a:rPr dirty="0"/>
              <a:t>, position matters in combat, and both the player's party and enemies are constantly moving to new locations on the </a:t>
            </a:r>
            <a:r>
              <a:rPr dirty="0" smtClean="0"/>
              <a:t>battlefield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These new locations cause each decision to be more </a:t>
            </a:r>
            <a:r>
              <a:rPr dirty="0" smtClean="0"/>
              <a:t>novel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8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Interesting Decisions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Clear</a:t>
            </a:r>
          </a:p>
          <a:p>
            <a:pPr marL="1293706" lvl="1" indent="-338666"/>
            <a:r>
              <a:rPr dirty="0"/>
              <a:t>Ambiguity in the outcome of the choice is </a:t>
            </a:r>
            <a:r>
              <a:rPr dirty="0" smtClean="0"/>
              <a:t>important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But the choice itself must be </a:t>
            </a:r>
            <a:r>
              <a:rPr dirty="0" smtClean="0"/>
              <a:t>clear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lang="en-US" dirty="0" smtClean="0"/>
              <a:t>A </a:t>
            </a:r>
            <a:r>
              <a:rPr dirty="0" smtClean="0"/>
              <a:t>choice </a:t>
            </a:r>
            <a:r>
              <a:rPr dirty="0"/>
              <a:t>can lack </a:t>
            </a:r>
            <a:r>
              <a:rPr dirty="0" smtClean="0"/>
              <a:t>clarity</a:t>
            </a:r>
            <a:r>
              <a:rPr lang="en-US" dirty="0" smtClean="0"/>
              <a:t> in many ways</a:t>
            </a:r>
            <a:r>
              <a:rPr dirty="0" smtClean="0"/>
              <a:t>:</a:t>
            </a:r>
            <a:endParaRPr dirty="0"/>
          </a:p>
          <a:p>
            <a:pPr marL="1869439" lvl="2" indent="-457200"/>
            <a:r>
              <a:rPr b="1" dirty="0"/>
              <a:t>Too Many Options</a:t>
            </a:r>
            <a:r>
              <a:rPr dirty="0"/>
              <a:t> – There are too many options to choose from at a given </a:t>
            </a:r>
            <a:r>
              <a:rPr dirty="0" smtClean="0"/>
              <a:t>time</a:t>
            </a:r>
            <a:r>
              <a:rPr lang="en-US" dirty="0" smtClean="0"/>
              <a:t>.</a:t>
            </a:r>
            <a:endParaRPr dirty="0"/>
          </a:p>
          <a:p>
            <a:pPr marL="2174239" lvl="3" indent="-304800"/>
            <a:r>
              <a:rPr dirty="0"/>
              <a:t>The player can have difficulty discerning the differences between </a:t>
            </a:r>
            <a:r>
              <a:rPr dirty="0" smtClean="0"/>
              <a:t>them</a:t>
            </a:r>
            <a:r>
              <a:rPr lang="en-US" dirty="0" smtClean="0"/>
              <a:t>.</a:t>
            </a:r>
            <a:endParaRPr dirty="0"/>
          </a:p>
          <a:p>
            <a:pPr marL="2174239" lvl="3" indent="-304800"/>
            <a:r>
              <a:rPr dirty="0"/>
              <a:t>This is called </a:t>
            </a:r>
            <a:r>
              <a:rPr b="1" i="1" dirty="0"/>
              <a:t>choice paralysis</a:t>
            </a:r>
            <a:r>
              <a:rPr dirty="0"/>
              <a:t>.</a:t>
            </a:r>
          </a:p>
          <a:p>
            <a:pPr marL="1869439" lvl="2" indent="-457200"/>
            <a:r>
              <a:rPr b="1" dirty="0"/>
              <a:t>Unclear Outcome</a:t>
            </a:r>
            <a:r>
              <a:rPr dirty="0"/>
              <a:t> – If the player can't guess what the outcome of the choice might be, it is too </a:t>
            </a:r>
            <a:r>
              <a:rPr dirty="0" smtClean="0"/>
              <a:t>unclear</a:t>
            </a:r>
            <a:r>
              <a:rPr lang="en-US" dirty="0" smtClean="0"/>
              <a:t>.</a:t>
            </a:r>
            <a:endParaRPr dirty="0"/>
          </a:p>
          <a:p>
            <a:pPr marL="2174239" lvl="3" indent="-304800"/>
            <a:r>
              <a:rPr dirty="0"/>
              <a:t>This was often an issue with dialog options in </a:t>
            </a:r>
            <a:r>
              <a:rPr dirty="0" smtClean="0"/>
              <a:t>RPGs</a:t>
            </a:r>
            <a:r>
              <a:rPr lang="en-US" dirty="0" smtClean="0"/>
              <a:t>.</a:t>
            </a:r>
            <a:endParaRPr dirty="0"/>
          </a:p>
          <a:p>
            <a:pPr marL="2174239" lvl="3" indent="-304800"/>
            <a:r>
              <a:rPr i="1" dirty="0"/>
              <a:t>Mass Effect</a:t>
            </a:r>
            <a:r>
              <a:rPr dirty="0"/>
              <a:t> solved the lack of clarity in dialog </a:t>
            </a:r>
            <a:r>
              <a:rPr dirty="0" smtClean="0"/>
              <a:t>options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b="1" dirty="0"/>
              <a:t>The Significance of the Choice is Unclear</a:t>
            </a:r>
            <a:r>
              <a:rPr dirty="0"/>
              <a:t> – If a choice is critical to the game or the character, the player needs to be aware of </a:t>
            </a:r>
            <a:r>
              <a:rPr dirty="0" smtClean="0"/>
              <a:t>this</a:t>
            </a:r>
            <a:r>
              <a:rPr lang="en-US" dirty="0" smtClean="0"/>
              <a:t>.</a:t>
            </a:r>
            <a:endParaRPr dirty="0"/>
          </a:p>
          <a:p>
            <a:pPr marL="2174239" lvl="3" indent="-304800"/>
            <a:r>
              <a:rPr dirty="0"/>
              <a:t>In </a:t>
            </a:r>
            <a:r>
              <a:rPr i="1" dirty="0" err="1"/>
              <a:t>Grandia</a:t>
            </a:r>
            <a:r>
              <a:rPr i="1" dirty="0"/>
              <a:t> III</a:t>
            </a:r>
            <a:r>
              <a:rPr dirty="0"/>
              <a:t>, the player is warned if it is her last chance to prevent a massive attack from hitting one of her </a:t>
            </a:r>
            <a:r>
              <a:rPr dirty="0" smtClean="0"/>
              <a:t>characters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2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Fortune</a:t>
            </a:r>
            <a:r>
              <a:rPr sz="4600" dirty="0">
                <a:solidFill>
                  <a:srgbClr val="000000"/>
                </a:solidFill>
              </a:rPr>
              <a:t> – You want to make </a:t>
            </a:r>
            <a:r>
              <a:rPr sz="4600" dirty="0" smtClean="0">
                <a:solidFill>
                  <a:srgbClr val="000000"/>
                </a:solidFill>
              </a:rPr>
              <a:t>money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Fame</a:t>
            </a:r>
            <a:r>
              <a:rPr sz="4600" dirty="0">
                <a:solidFill>
                  <a:srgbClr val="000000"/>
                </a:solidFill>
              </a:rPr>
              <a:t> – You want people to know who you </a:t>
            </a:r>
            <a:r>
              <a:rPr sz="4600" dirty="0" smtClean="0">
                <a:solidFill>
                  <a:srgbClr val="000000"/>
                </a:solidFill>
              </a:rPr>
              <a:t>are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Community</a:t>
            </a:r>
            <a:r>
              <a:rPr sz="4600" dirty="0">
                <a:solidFill>
                  <a:srgbClr val="000000"/>
                </a:solidFill>
              </a:rPr>
              <a:t> – You want to be part of </a:t>
            </a:r>
            <a:r>
              <a:rPr sz="4600" dirty="0" smtClean="0">
                <a:solidFill>
                  <a:srgbClr val="000000"/>
                </a:solidFill>
              </a:rPr>
              <a:t>something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Personal expression</a:t>
            </a:r>
            <a:r>
              <a:rPr sz="4600" dirty="0">
                <a:solidFill>
                  <a:srgbClr val="000000"/>
                </a:solidFill>
              </a:rPr>
              <a:t> – You want to communicate with others through </a:t>
            </a:r>
            <a:r>
              <a:rPr sz="4600" dirty="0" smtClean="0">
                <a:solidFill>
                  <a:srgbClr val="000000"/>
                </a:solidFill>
              </a:rPr>
              <a:t>games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Greater good</a:t>
            </a:r>
            <a:r>
              <a:rPr sz="4600" dirty="0">
                <a:solidFill>
                  <a:srgbClr val="000000"/>
                </a:solidFill>
              </a:rPr>
              <a:t> – You want to make the world better in some </a:t>
            </a:r>
            <a:r>
              <a:rPr sz="4600" dirty="0" smtClean="0">
                <a:solidFill>
                  <a:srgbClr val="000000"/>
                </a:solidFill>
              </a:rPr>
              <a:t>way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  <a:p>
            <a:r>
              <a:rPr dirty="0"/>
              <a:t>Becoming a better designer</a:t>
            </a:r>
            <a:r>
              <a:rPr sz="4600" dirty="0">
                <a:solidFill>
                  <a:srgbClr val="000000"/>
                </a:solidFill>
              </a:rPr>
              <a:t> – You simply want to make great </a:t>
            </a:r>
            <a:r>
              <a:rPr sz="4600" dirty="0" smtClean="0">
                <a:solidFill>
                  <a:srgbClr val="000000"/>
                </a:solidFill>
              </a:rPr>
              <a:t>games</a:t>
            </a:r>
            <a:r>
              <a:rPr lang="en-US" sz="4600" dirty="0" smtClean="0">
                <a:solidFill>
                  <a:srgbClr val="000000"/>
                </a:solidFill>
              </a:rPr>
              <a:t>.</a:t>
            </a:r>
            <a:endParaRPr sz="46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9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Interesting Decisions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The six aspects of making a decision interesting:</a:t>
            </a:r>
          </a:p>
          <a:p>
            <a:pPr marL="1293706" lvl="1" indent="-338666"/>
            <a:r>
              <a:rPr dirty="0"/>
              <a:t>Discernible</a:t>
            </a:r>
          </a:p>
          <a:p>
            <a:pPr marL="1293706" lvl="1" indent="-338666"/>
            <a:r>
              <a:rPr dirty="0"/>
              <a:t>Integrated</a:t>
            </a:r>
          </a:p>
          <a:p>
            <a:pPr marL="1293706" lvl="1" indent="-338666"/>
            <a:r>
              <a:rPr dirty="0"/>
              <a:t>Ambiguous</a:t>
            </a:r>
          </a:p>
          <a:p>
            <a:pPr marL="1293706" lvl="1" indent="-338666"/>
            <a:r>
              <a:rPr dirty="0"/>
              <a:t>Double-edged</a:t>
            </a:r>
          </a:p>
          <a:p>
            <a:pPr marL="1293706" lvl="1" indent="-338666"/>
            <a:r>
              <a:rPr dirty="0"/>
              <a:t>Novel</a:t>
            </a:r>
          </a:p>
          <a:p>
            <a:pPr marL="1293706" lvl="1" indent="-338666"/>
            <a:r>
              <a:rPr dirty="0"/>
              <a:t>Clear</a:t>
            </a:r>
          </a:p>
          <a:p>
            <a:pPr marL="1107439" indent="-609599"/>
            <a:r>
              <a:rPr dirty="0"/>
              <a:t>By making your decisions more interesting, you can</a:t>
            </a:r>
          </a:p>
          <a:p>
            <a:pPr marL="1293706" lvl="1" indent="-338666"/>
            <a:r>
              <a:rPr dirty="0"/>
              <a:t>Increase the appeal of your mechanics</a:t>
            </a:r>
          </a:p>
          <a:p>
            <a:pPr marL="1293706" lvl="1" indent="-338666"/>
            <a:r>
              <a:rPr dirty="0" smtClean="0"/>
              <a:t>Increas</a:t>
            </a:r>
            <a:r>
              <a:rPr lang="en-US" dirty="0" smtClean="0"/>
              <a:t>e</a:t>
            </a:r>
            <a:r>
              <a:rPr dirty="0" smtClean="0"/>
              <a:t> </a:t>
            </a:r>
            <a:r>
              <a:rPr dirty="0"/>
              <a:t>the player's </a:t>
            </a:r>
            <a:r>
              <a:rPr dirty="0" smtClean="0"/>
              <a:t>long</a:t>
            </a:r>
            <a:r>
              <a:rPr lang="en-US" dirty="0" smtClean="0"/>
              <a:t>-</a:t>
            </a:r>
            <a:r>
              <a:rPr dirty="0" smtClean="0"/>
              <a:t>term </a:t>
            </a:r>
            <a:r>
              <a:rPr dirty="0"/>
              <a:t>involvement in your game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9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Experiential Understanding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107439" indent="-609599"/>
          </a:lstStyle>
          <a:p>
            <a:r>
              <a:t>The desire for players to understand something complex by experiencing it themselves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302" name="Group 302"/>
          <p:cNvGrpSpPr/>
          <p:nvPr/>
        </p:nvGrpSpPr>
        <p:grpSpPr>
          <a:xfrm>
            <a:off x="3492500" y="3920490"/>
            <a:ext cx="17399000" cy="8728710"/>
            <a:chOff x="0" y="0"/>
            <a:chExt cx="17399000" cy="8728709"/>
          </a:xfrm>
        </p:grpSpPr>
        <p:pic>
          <p:nvPicPr>
            <p:cNvPr id="300" name="f08.05-Mainichi1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797300" y="0"/>
              <a:ext cx="9804400" cy="792522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0" y="7788909"/>
              <a:ext cx="17399000" cy="939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0" lvl="5" indent="0" algn="ctr">
                <a:spcBef>
                  <a:spcPts val="1500"/>
                </a:spcBef>
                <a:defRPr b="1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i="1"/>
                <a:t>Mainichi</a:t>
              </a:r>
              <a:r>
                <a:t> by Mattie Brice (2013)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build="p" bldLvl="5" animBg="1" advAuto="0"/>
      <p:bldP spid="302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0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Experiential Understanding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i="1" dirty="0"/>
              <a:t>Mainichi</a:t>
            </a:r>
            <a:r>
              <a:rPr dirty="0"/>
              <a:t> is a personal letter from Brice to a friend to help her friend understand what her daily life is </a:t>
            </a:r>
            <a:r>
              <a:rPr dirty="0" smtClean="0"/>
              <a:t>like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her real life, Brice is a transgender woman living in the Castro district of San </a:t>
            </a:r>
            <a:r>
              <a:rPr dirty="0" smtClean="0"/>
              <a:t>Francisco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In </a:t>
            </a:r>
            <a:r>
              <a:rPr i="1" dirty="0"/>
              <a:t>Mainichi</a:t>
            </a:r>
            <a:r>
              <a:rPr dirty="0"/>
              <a:t>, the player takes on the role of Mattie Brice and must choose what to do to prepare to go out for coffee with a friend:</a:t>
            </a:r>
          </a:p>
          <a:p>
            <a:pPr marL="1869439" lvl="2" indent="-457200"/>
            <a:r>
              <a:rPr dirty="0"/>
              <a:t>Does she dress nicely, put on makeup, eat a bite?</a:t>
            </a:r>
          </a:p>
          <a:p>
            <a:pPr marL="1293706" lvl="1" indent="-338666"/>
            <a:r>
              <a:rPr dirty="0"/>
              <a:t>Each of these decisions change how some (but not all) of the people around town react to </a:t>
            </a:r>
            <a:r>
              <a:rPr dirty="0" smtClean="0"/>
              <a:t>her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 simple decision like whether to pay with a credit card or cash has meaning in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Paying with a credit card will cause the barista to refer to you as "Ms… </a:t>
            </a:r>
            <a:r>
              <a:rPr dirty="0" err="1"/>
              <a:t>er</a:t>
            </a:r>
            <a:r>
              <a:rPr dirty="0"/>
              <a:t>… Mr. Brice" because he reads Brice's old, male name on the credit card.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1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Player-Centric Goals: Experiential Understanding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Players' decisions change how Mattie is </a:t>
            </a:r>
            <a:r>
              <a:rPr dirty="0" smtClean="0"/>
              <a:t>perceived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Therefore players feel complicit in her being treated well or poorly by the people around </a:t>
            </a:r>
            <a:r>
              <a:rPr dirty="0" smtClean="0"/>
              <a:t>her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At this time, only interactive media can convey this sense of responsibility to the </a:t>
            </a:r>
            <a:r>
              <a:rPr dirty="0" smtClean="0"/>
              <a:t>audience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Experiential understanding is one of the most interesting goals that we can seek to achieve as game </a:t>
            </a:r>
            <a:r>
              <a:rPr dirty="0" smtClean="0"/>
              <a:t>designers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1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Chapter 8 – Summary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Every game developer has different feelings about each of these </a:t>
            </a:r>
            <a:r>
              <a:rPr dirty="0" smtClean="0"/>
              <a:t>reasons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people just want to make fun </a:t>
            </a:r>
            <a:r>
              <a:rPr dirty="0" smtClean="0"/>
              <a:t>experiences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people want to give players interesting </a:t>
            </a:r>
            <a:r>
              <a:rPr dirty="0" smtClean="0"/>
              <a:t>puzzles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people want to encourage players to think deeply about a specific </a:t>
            </a:r>
            <a:r>
              <a:rPr dirty="0" smtClean="0"/>
              <a:t>topic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Some people want to give players an arena in which to be </a:t>
            </a:r>
            <a:r>
              <a:rPr dirty="0" smtClean="0"/>
              <a:t>empowered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You can choose which reasons are important to </a:t>
            </a:r>
            <a:r>
              <a:rPr dirty="0" smtClean="0"/>
              <a:t>you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Next </a:t>
            </a:r>
            <a:r>
              <a:rPr lang="en-US" dirty="0" smtClean="0"/>
              <a:t>c</a:t>
            </a:r>
            <a:r>
              <a:rPr dirty="0" smtClean="0"/>
              <a:t>hapter</a:t>
            </a:r>
            <a:r>
              <a:rPr dirty="0"/>
              <a:t>:</a:t>
            </a:r>
          </a:p>
          <a:p>
            <a:pPr marL="1293706" lvl="1" indent="-338666"/>
            <a:r>
              <a:rPr dirty="0"/>
              <a:t>Regardless of what your reasons are for wanting to make a game, it is time now to start making them!</a:t>
            </a:r>
          </a:p>
          <a:p>
            <a:pPr marL="1293706" lvl="1" indent="-338666"/>
            <a:r>
              <a:rPr dirty="0"/>
              <a:t>The next chapter </a:t>
            </a:r>
            <a:r>
              <a:rPr lang="en-US" dirty="0" smtClean="0"/>
              <a:t>covers </a:t>
            </a:r>
            <a:r>
              <a:rPr lang="en-US" dirty="0"/>
              <a:t>g</a:t>
            </a:r>
            <a:r>
              <a:rPr dirty="0" smtClean="0"/>
              <a:t>ame </a:t>
            </a:r>
            <a:r>
              <a:rPr lang="en-US" dirty="0"/>
              <a:t>p</a:t>
            </a:r>
            <a:r>
              <a:rPr dirty="0" smtClean="0"/>
              <a:t>rototyping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3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 Fortune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542032" y="5431509"/>
            <a:ext cx="23615353" cy="7454437"/>
          </a:xfrm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There are a lot of easier ways to make </a:t>
            </a:r>
            <a:r>
              <a:rPr dirty="0" smtClean="0"/>
              <a:t>money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As a programmer, banks will happily pay you a LOT to keep their money </a:t>
            </a:r>
            <a:r>
              <a:rPr dirty="0" smtClean="0"/>
              <a:t>safe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All entertainment jobs generally pay less for the same </a:t>
            </a:r>
            <a:r>
              <a:rPr dirty="0" smtClean="0"/>
              <a:t>work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Very few people in the industry hit the </a:t>
            </a:r>
            <a:r>
              <a:rPr dirty="0" smtClean="0"/>
              <a:t>jackpot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 chance of an individual small game making lots of money (like </a:t>
            </a:r>
            <a:r>
              <a:rPr i="1" dirty="0"/>
              <a:t>Flappy Bird</a:t>
            </a:r>
            <a:r>
              <a:rPr dirty="0"/>
              <a:t> or </a:t>
            </a:r>
            <a:r>
              <a:rPr i="1" dirty="0"/>
              <a:t>Minecraft</a:t>
            </a:r>
            <a:r>
              <a:rPr dirty="0"/>
              <a:t>) is very </a:t>
            </a:r>
            <a:r>
              <a:rPr dirty="0" smtClean="0"/>
              <a:t>small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However, you can make a decent </a:t>
            </a:r>
            <a:r>
              <a:rPr dirty="0" smtClean="0"/>
              <a:t>living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This is especially true if you work for a large </a:t>
            </a:r>
            <a:r>
              <a:rPr dirty="0" smtClean="0"/>
              <a:t>studio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962400" y="1778000"/>
            <a:ext cx="16459200" cy="37297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/>
          <a:lstStyle/>
          <a:p>
            <a:pPr marL="0" algn="ctr">
              <a:buFont typeface="Wingdings"/>
              <a:defRPr sz="7200" b="1">
                <a:solidFill>
                  <a:srgbClr val="963566"/>
                </a:solidFill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"You can literally make hundreds…</a:t>
            </a:r>
          </a:p>
          <a:p>
            <a:pPr marL="0" algn="ctr">
              <a:buFont typeface="Wingdings"/>
              <a:defRPr sz="7200" b="1">
                <a:solidFill>
                  <a:srgbClr val="963566"/>
                </a:solidFill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of dollars in the game industry." </a:t>
            </a:r>
          </a:p>
          <a:p>
            <a:pPr marL="0" lvl="1" indent="0" algn="r">
              <a:spcBef>
                <a:spcPts val="1000"/>
              </a:spcBef>
              <a:defRPr sz="5600" b="1">
                <a:latin typeface="+mn-lt"/>
                <a:ea typeface="+mn-ea"/>
                <a:cs typeface="+mn-cs"/>
                <a:sym typeface="Helvetica"/>
              </a:defRPr>
            </a:pPr>
            <a:r>
              <a:t>– John "Chow" Chowanec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2" build="p" bldLvl="5" animBg="1" advAuto="0"/>
      <p:bldP spid="134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3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 Fame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Very few people become famous as game </a:t>
            </a:r>
            <a:r>
              <a:rPr dirty="0" smtClean="0"/>
              <a:t>designers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Many of the names you know have been designers for </a:t>
            </a:r>
            <a:r>
              <a:rPr dirty="0" smtClean="0"/>
              <a:t>decades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Will Wright, Sid Meier, John Romero, etc.</a:t>
            </a:r>
          </a:p>
          <a:p>
            <a:pPr marL="1107439" indent="-609599"/>
            <a:r>
              <a:rPr dirty="0"/>
              <a:t>There are some newer designers who are </a:t>
            </a:r>
            <a:r>
              <a:rPr dirty="0" smtClean="0"/>
              <a:t>well-known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 err="1"/>
              <a:t>Jenova</a:t>
            </a:r>
            <a:r>
              <a:rPr dirty="0"/>
              <a:t> Chen, Jonathan Blow, Markus "Notch" </a:t>
            </a:r>
            <a:r>
              <a:rPr dirty="0" err="1"/>
              <a:t>Persson</a:t>
            </a:r>
            <a:endParaRPr dirty="0"/>
          </a:p>
          <a:p>
            <a:pPr marL="1107439" indent="-609599"/>
            <a:r>
              <a:rPr dirty="0"/>
              <a:t>But their games are much more famous than they </a:t>
            </a:r>
            <a:r>
              <a:rPr dirty="0" smtClean="0"/>
              <a:t>are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i="1" dirty="0">
                <a:hlinkClick r:id="rId4"/>
              </a:rPr>
              <a:t>Flow</a:t>
            </a:r>
            <a:r>
              <a:rPr dirty="0"/>
              <a:t> / </a:t>
            </a:r>
            <a:r>
              <a:rPr i="1" dirty="0">
                <a:hlinkClick r:id="rId5"/>
              </a:rPr>
              <a:t>Flower</a:t>
            </a:r>
            <a:r>
              <a:rPr dirty="0"/>
              <a:t> / </a:t>
            </a:r>
            <a:r>
              <a:rPr i="1" dirty="0">
                <a:hlinkClick r:id="rId6"/>
              </a:rPr>
              <a:t>Journey</a:t>
            </a:r>
            <a:r>
              <a:rPr dirty="0"/>
              <a:t>, </a:t>
            </a:r>
            <a:r>
              <a:rPr i="1" dirty="0">
                <a:hlinkClick r:id="rId7"/>
              </a:rPr>
              <a:t>Braid</a:t>
            </a:r>
            <a:r>
              <a:rPr dirty="0"/>
              <a:t>, and </a:t>
            </a:r>
            <a:r>
              <a:rPr i="1" dirty="0" smtClean="0"/>
              <a:t>Minecraft</a:t>
            </a:r>
            <a:r>
              <a:rPr lang="en-US" i="1" dirty="0"/>
              <a:t>,</a:t>
            </a:r>
            <a:r>
              <a:rPr dirty="0" smtClean="0"/>
              <a:t> </a:t>
            </a:r>
            <a:r>
              <a:rPr dirty="0"/>
              <a:t>respectively</a:t>
            </a:r>
          </a:p>
          <a:p>
            <a:pPr marL="1107439" indent="-609599"/>
            <a:r>
              <a:rPr dirty="0"/>
              <a:t>Community is probably a better (and much more attainable) goal than </a:t>
            </a:r>
            <a:r>
              <a:rPr lang="en-US" dirty="0"/>
              <a:t>f</a:t>
            </a:r>
            <a:r>
              <a:rPr dirty="0" smtClean="0"/>
              <a:t>ame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 Community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There are many different communities in game </a:t>
            </a:r>
            <a:r>
              <a:rPr dirty="0" smtClean="0"/>
              <a:t>dev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As a whole, the industry is surprisingly </a:t>
            </a:r>
            <a:r>
              <a:rPr dirty="0" smtClean="0"/>
              <a:t>small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You will get to know and meet a lot of </a:t>
            </a:r>
            <a:r>
              <a:rPr dirty="0" smtClean="0"/>
              <a:t>people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The game dev community is much more diverse and welcoming than some AAA games would make it </a:t>
            </a:r>
            <a:r>
              <a:rPr dirty="0" smtClean="0"/>
              <a:t>seem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There are many </a:t>
            </a:r>
            <a:r>
              <a:rPr dirty="0" err="1" smtClean="0"/>
              <a:t>subcommunities</a:t>
            </a:r>
            <a:r>
              <a:rPr dirty="0" smtClean="0"/>
              <a:t> </a:t>
            </a:r>
            <a:r>
              <a:rPr dirty="0"/>
              <a:t>of developers working to make games from varied </a:t>
            </a:r>
            <a:r>
              <a:rPr dirty="0" smtClean="0"/>
              <a:t>perspectives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 err="1"/>
              <a:t>IndieCade</a:t>
            </a:r>
            <a:r>
              <a:rPr dirty="0"/>
              <a:t> and other game conferences have hosted several well-attended diversity panels and </a:t>
            </a:r>
            <a:r>
              <a:rPr dirty="0" smtClean="0"/>
              <a:t>workshops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The indie game </a:t>
            </a:r>
            <a:r>
              <a:rPr dirty="0" smtClean="0"/>
              <a:t>scene </a:t>
            </a:r>
            <a:r>
              <a:rPr dirty="0"/>
              <a:t>in particular is a </a:t>
            </a:r>
            <a:r>
              <a:rPr dirty="0" smtClean="0"/>
              <a:t>meritocracy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If you make great work, you will be </a:t>
            </a:r>
            <a:r>
              <a:rPr dirty="0" smtClean="0"/>
              <a:t>respected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</a:t>
            </a:r>
            <a:br/>
            <a:r>
              <a:t>Personal Expression and Communication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542032" y="2138667"/>
            <a:ext cx="23615353" cy="10874279"/>
          </a:xfrm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You </a:t>
            </a:r>
            <a:r>
              <a:rPr lang="en-US" dirty="0" smtClean="0"/>
              <a:t>want </a:t>
            </a:r>
            <a:r>
              <a:rPr dirty="0" smtClean="0"/>
              <a:t>to </a:t>
            </a:r>
            <a:r>
              <a:rPr dirty="0"/>
              <a:t>make a statement through your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But statements can be made through any </a:t>
            </a:r>
            <a:r>
              <a:rPr dirty="0" smtClean="0"/>
              <a:t>medium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Ask these two questions to determine whether interactive media is the right medium for you:</a:t>
            </a:r>
          </a:p>
          <a:p>
            <a:pPr marL="1293706" lvl="1" indent="-338666"/>
            <a:r>
              <a:rPr dirty="0"/>
              <a:t>What form of media could best express this concept?</a:t>
            </a:r>
          </a:p>
          <a:p>
            <a:pPr marL="1293706" lvl="1" indent="-338666"/>
            <a:r>
              <a:rPr dirty="0"/>
              <a:t>What forms of media are you adept at using?</a:t>
            </a:r>
          </a:p>
          <a:p>
            <a:pPr marL="1107439" indent="-609599"/>
            <a:r>
              <a:rPr dirty="0"/>
              <a:t>There is a growing audience for these </a:t>
            </a:r>
            <a:r>
              <a:rPr dirty="0" smtClean="0"/>
              <a:t>pieces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Several personal expression games have received critical acclaim (and some have even seen commercial success</a:t>
            </a:r>
            <a:r>
              <a:rPr dirty="0" smtClean="0"/>
              <a:t>)</a:t>
            </a:r>
            <a:r>
              <a:rPr lang="en-US" dirty="0" smtClean="0"/>
              <a:t>:</a:t>
            </a:r>
            <a:endParaRPr dirty="0"/>
          </a:p>
          <a:p>
            <a:pPr marL="1869439" lvl="2" indent="-457200"/>
            <a:r>
              <a:rPr b="1" i="1" dirty="0"/>
              <a:t>That Dragon, Cancer</a:t>
            </a:r>
            <a:r>
              <a:rPr dirty="0"/>
              <a:t> - Ryan Green and Josh Larson (2014)</a:t>
            </a:r>
          </a:p>
          <a:p>
            <a:pPr marL="1869439" lvl="2" indent="-457200"/>
            <a:r>
              <a:rPr b="1" i="1" dirty="0"/>
              <a:t>Mainichi</a:t>
            </a:r>
            <a:r>
              <a:rPr dirty="0"/>
              <a:t> - Mattie Brice (2013)</a:t>
            </a:r>
          </a:p>
          <a:p>
            <a:pPr marL="1869439" lvl="2" indent="-457200"/>
            <a:r>
              <a:rPr b="1" i="1" dirty="0" err="1"/>
              <a:t>Papo</a:t>
            </a:r>
            <a:r>
              <a:rPr b="1" i="1" dirty="0"/>
              <a:t> y </a:t>
            </a:r>
            <a:r>
              <a:rPr b="1" i="1" dirty="0" err="1"/>
              <a:t>Yo</a:t>
            </a:r>
            <a:r>
              <a:rPr dirty="0"/>
              <a:t> - Minority Media (2014)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5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 Greater Good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A number of people make games because they want to make the world a better </a:t>
            </a:r>
            <a:r>
              <a:rPr dirty="0" smtClean="0"/>
              <a:t>place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 smtClean="0"/>
              <a:t>The</a:t>
            </a:r>
            <a:r>
              <a:rPr lang="en-US" dirty="0" smtClean="0"/>
              <a:t>se</a:t>
            </a:r>
            <a:r>
              <a:rPr dirty="0" smtClean="0"/>
              <a:t> games</a:t>
            </a:r>
            <a:r>
              <a:rPr lang="en-US" dirty="0" smtClean="0"/>
              <a:t> have many names</a:t>
            </a:r>
            <a:r>
              <a:rPr dirty="0" smtClean="0"/>
              <a:t>:</a:t>
            </a:r>
            <a:endParaRPr dirty="0"/>
          </a:p>
          <a:p>
            <a:pPr marL="1293706" lvl="1" indent="-338666"/>
            <a:r>
              <a:rPr dirty="0"/>
              <a:t>Serious Games</a:t>
            </a:r>
          </a:p>
          <a:p>
            <a:pPr marL="1869439" lvl="2" indent="-457200"/>
            <a:r>
              <a:rPr dirty="0"/>
              <a:t>The oldest and most general term</a:t>
            </a:r>
          </a:p>
          <a:p>
            <a:pPr marL="1869439" lvl="2" indent="-457200"/>
            <a:r>
              <a:rPr dirty="0"/>
              <a:t>These are still fun, they just have a serious purpose</a:t>
            </a:r>
          </a:p>
          <a:p>
            <a:pPr marL="1869439" lvl="2" indent="-457200"/>
            <a:r>
              <a:rPr dirty="0"/>
              <a:t>One very important category is </a:t>
            </a:r>
            <a:r>
              <a:rPr b="1" dirty="0"/>
              <a:t>Educational Games</a:t>
            </a:r>
          </a:p>
          <a:p>
            <a:pPr marL="1293706" lvl="1" indent="-338666"/>
            <a:r>
              <a:rPr dirty="0"/>
              <a:t>Games for Social Change</a:t>
            </a:r>
          </a:p>
          <a:p>
            <a:pPr marL="1869439" lvl="2" indent="-457200"/>
            <a:r>
              <a:rPr dirty="0"/>
              <a:t>Games that are meant to influence or inform people about a topic</a:t>
            </a:r>
          </a:p>
          <a:p>
            <a:pPr marL="1869439" lvl="2" indent="-457200"/>
            <a:r>
              <a:rPr dirty="0"/>
              <a:t>Example topics: Climate change, </a:t>
            </a:r>
            <a:r>
              <a:rPr lang="en-US" dirty="0" smtClean="0"/>
              <a:t>p</a:t>
            </a:r>
            <a:r>
              <a:rPr dirty="0" smtClean="0"/>
              <a:t>olitics</a:t>
            </a:r>
            <a:r>
              <a:rPr dirty="0"/>
              <a:t>, etc.</a:t>
            </a:r>
          </a:p>
          <a:p>
            <a:pPr marL="1293706" lvl="1" indent="-338666"/>
            <a:r>
              <a:rPr dirty="0"/>
              <a:t>Games for Behavioral Change</a:t>
            </a:r>
          </a:p>
          <a:p>
            <a:pPr marL="1869439" lvl="2" indent="-457200"/>
            <a:r>
              <a:rPr dirty="0"/>
              <a:t>Games that seek to change a </a:t>
            </a:r>
            <a:r>
              <a:rPr dirty="0" smtClean="0"/>
              <a:t>player</a:t>
            </a:r>
            <a:r>
              <a:rPr lang="en-US" dirty="0" smtClean="0"/>
              <a:t>'</a:t>
            </a:r>
            <a:r>
              <a:rPr dirty="0" smtClean="0"/>
              <a:t>s </a:t>
            </a:r>
            <a:r>
              <a:rPr dirty="0"/>
              <a:t>behavior outside of the game</a:t>
            </a:r>
          </a:p>
          <a:p>
            <a:pPr marL="1869439" lvl="2" indent="-457200"/>
            <a:r>
              <a:rPr dirty="0"/>
              <a:t>Examples: Exercise games, </a:t>
            </a:r>
            <a:r>
              <a:rPr lang="en-US" dirty="0" smtClean="0"/>
              <a:t>g</a:t>
            </a:r>
            <a:r>
              <a:rPr dirty="0" smtClean="0"/>
              <a:t>ames </a:t>
            </a:r>
            <a:r>
              <a:rPr dirty="0"/>
              <a:t>about nutrition, etc.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Designer-Centric Goals:</a:t>
            </a:r>
            <a:br/>
            <a:r>
              <a:t>Becoming a Better Designer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The #1 way to become a better designer is to make </a:t>
            </a:r>
            <a:br>
              <a:rPr dirty="0"/>
            </a:br>
            <a:r>
              <a:rPr i="1" dirty="0"/>
              <a:t>a lot</a:t>
            </a:r>
            <a:r>
              <a:rPr dirty="0"/>
              <a:t> of </a:t>
            </a:r>
            <a:r>
              <a:rPr dirty="0" smtClean="0"/>
              <a:t>games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The purpose of this book is to help you get started doing </a:t>
            </a:r>
            <a:r>
              <a:rPr dirty="0" smtClean="0"/>
              <a:t>so</a:t>
            </a:r>
            <a:r>
              <a:rPr lang="en-US" dirty="0" smtClean="0"/>
              <a:t>.</a:t>
            </a:r>
            <a:endParaRPr dirty="0"/>
          </a:p>
          <a:p>
            <a:pPr marL="1107439" indent="-609599"/>
            <a:r>
              <a:rPr dirty="0"/>
              <a:t>Every game you make will improve your skills as a </a:t>
            </a:r>
            <a:r>
              <a:rPr dirty="0" smtClean="0"/>
              <a:t>designer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Even bad games!</a:t>
            </a:r>
          </a:p>
          <a:p>
            <a:pPr marL="1107439" indent="-609599"/>
            <a:r>
              <a:rPr dirty="0"/>
              <a:t>You won't know </a:t>
            </a:r>
            <a:r>
              <a:rPr lang="en-US" dirty="0" smtClean="0"/>
              <a:t>whether </a:t>
            </a:r>
            <a:r>
              <a:rPr dirty="0" smtClean="0"/>
              <a:t>a </a:t>
            </a:r>
            <a:r>
              <a:rPr dirty="0"/>
              <a:t>game concept is good or bad until you implement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2954</Words>
  <Application>Microsoft Office PowerPoint</Application>
  <PresentationFormat>Custom</PresentationFormat>
  <Paragraphs>304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Helvetica</vt:lpstr>
      <vt:lpstr>Lucida Grande</vt:lpstr>
      <vt:lpstr>Wingdings</vt:lpstr>
      <vt:lpstr>White</vt:lpstr>
      <vt:lpstr>Design Goals</vt:lpstr>
      <vt:lpstr>Topics</vt:lpstr>
      <vt:lpstr>Designer-Centric Goals</vt:lpstr>
      <vt:lpstr>Designer-Centric Goals: Fortune</vt:lpstr>
      <vt:lpstr>Designer-Centric Goals: Fame</vt:lpstr>
      <vt:lpstr>Designer-Centric Goals: Community</vt:lpstr>
      <vt:lpstr>Designer-Centric Goals: Personal Expression and Communication</vt:lpstr>
      <vt:lpstr>Designer-Centric Goals: Greater Good</vt:lpstr>
      <vt:lpstr>Designer-Centric Goals: Becoming a Better Designer</vt:lpstr>
      <vt:lpstr>Player-Centric Goals</vt:lpstr>
      <vt:lpstr>Player-Centric Goals: Fun</vt:lpstr>
      <vt:lpstr>Player-Centric Goals: Fun</vt:lpstr>
      <vt:lpstr>Player-Centric Goals: Fun</vt:lpstr>
      <vt:lpstr>Player-Centric Goals: Lusory Attitude</vt:lpstr>
      <vt:lpstr>Player-Centric Goals: Flow</vt:lpstr>
      <vt:lpstr>Player-Centric Goals: Flow</vt:lpstr>
      <vt:lpstr>Player-Centric Goals: Flow</vt:lpstr>
      <vt:lpstr>Player-Centric Goals: Structured Conflict</vt:lpstr>
      <vt:lpstr>Player-Centric Goals: Empowerment</vt:lpstr>
      <vt:lpstr>Player-Centric Goals: Empowerment</vt:lpstr>
      <vt:lpstr>Player-Centric Goals: Empowerment</vt:lpstr>
      <vt:lpstr>Player-Centric Goals: Attention and Involvement</vt:lpstr>
      <vt:lpstr>Player-Centric Goals: Attention and Involvement</vt:lpstr>
      <vt:lpstr>Player-Centric Goals: Attention and Involvement</vt:lpstr>
      <vt:lpstr>Player-Centric Goals: Attention and Involvement</vt:lpstr>
      <vt:lpstr>Player-Centric Goals: Interesting Decisions</vt:lpstr>
      <vt:lpstr>Player-Centric Goals: Interesting Decisions</vt:lpstr>
      <vt:lpstr>Player-Centric Goals: Interesting Decisions</vt:lpstr>
      <vt:lpstr>Player-Centric Goals: Interesting Decisions</vt:lpstr>
      <vt:lpstr>Player-Centric Goals: Interesting Decisions</vt:lpstr>
      <vt:lpstr>Player-Centric Goals: Experiential Understanding</vt:lpstr>
      <vt:lpstr>Player-Centric Goals: Experiential Understanding</vt:lpstr>
      <vt:lpstr>Player-Centric Goals: Experiential Understanding</vt:lpstr>
      <vt:lpstr>Chapter 8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Goals</dc:title>
  <dc:creator>Paula</dc:creator>
  <cp:lastModifiedBy>Chris Alvin</cp:lastModifiedBy>
  <cp:revision>9</cp:revision>
  <dcterms:modified xsi:type="dcterms:W3CDTF">2019-01-02T14:45:01Z</dcterms:modified>
</cp:coreProperties>
</file>